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2" r:id="rId5"/>
    <p:sldId id="263" r:id="rId6"/>
    <p:sldId id="260" r:id="rId7"/>
    <p:sldId id="265" r:id="rId8"/>
    <p:sldId id="270" r:id="rId9"/>
    <p:sldId id="264" r:id="rId10"/>
    <p:sldId id="269" r:id="rId11"/>
    <p:sldId id="259" r:id="rId12"/>
    <p:sldId id="273" r:id="rId13"/>
    <p:sldId id="258" r:id="rId14"/>
    <p:sldId id="271" r:id="rId15"/>
    <p:sldId id="27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7913-DCBD-47F9-8066-3881F8563878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90E5-84EC-40F5-9020-D5B026531F6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주요 개념 정리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자주 통계적 고찰의 편의 때문에 </a:t>
            </a:r>
            <a:r>
              <a:rPr lang="en-US" altLang="ko-KR" dirty="0" smtClean="0"/>
              <a:t>6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차원의 위상 공간</a:t>
            </a:r>
            <a:r>
              <a:rPr lang="en-US" altLang="ko-KR" dirty="0" smtClean="0"/>
              <a:t>(Γ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각 입자당의 부분 공간</a:t>
            </a:r>
            <a:r>
              <a:rPr lang="en-US" altLang="ko-KR" dirty="0" smtClean="0"/>
              <a:t>(μ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조립되어 있다고 생각한다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상태라고 볼 수 있는 위치</a:t>
            </a:r>
            <a:r>
              <a:rPr lang="en-US" altLang="ko-KR" dirty="0" smtClean="0"/>
              <a:t>-</a:t>
            </a:r>
            <a:r>
              <a:rPr lang="ko-KR" altLang="en-US" dirty="0" smtClean="0"/>
              <a:t>운동량 부피를 설정하고 그 조각 수를 센다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2-7)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/>
              <a:t>통계역학의 원리 </a:t>
            </a:r>
          </a:p>
          <a:p>
            <a:r>
              <a:rPr lang="ko-KR" altLang="en-US" b="1" dirty="0"/>
              <a:t>특정한 거시상태로 있을 확률은 이에 해당하는 미시상태들의 수에 비례한다</a:t>
            </a:r>
            <a:r>
              <a:rPr lang="en-US" altLang="ko-KR" b="1" dirty="0"/>
              <a:t>.</a:t>
            </a:r>
          </a:p>
          <a:p>
            <a:pPr latinLnBrk="0"/>
            <a:r>
              <a:rPr lang="ko-KR" altLang="en-US" dirty="0" smtClean="0"/>
              <a:t>많은 </a:t>
            </a:r>
            <a:r>
              <a:rPr lang="ko-KR" altLang="en-US" dirty="0"/>
              <a:t>입자로 이루어진 계의 온도</a:t>
            </a:r>
            <a:r>
              <a:rPr lang="en-US" altLang="ko-KR" dirty="0"/>
              <a:t>, </a:t>
            </a:r>
            <a:r>
              <a:rPr lang="ko-KR" altLang="en-US" dirty="0"/>
              <a:t>부피</a:t>
            </a:r>
            <a:r>
              <a:rPr lang="en-US" altLang="ko-KR" dirty="0"/>
              <a:t>, </a:t>
            </a:r>
            <a:r>
              <a:rPr lang="ko-KR" altLang="en-US" dirty="0"/>
              <a:t>압력 등 여러 가지 열역학적인 </a:t>
            </a:r>
            <a:r>
              <a:rPr lang="ko-KR" altLang="en-US" dirty="0" err="1"/>
              <a:t>물리량들이</a:t>
            </a:r>
            <a:r>
              <a:rPr lang="ko-KR" altLang="en-US" dirty="0"/>
              <a:t> 주어져 있다고 하자</a:t>
            </a:r>
            <a:r>
              <a:rPr lang="en-US" altLang="ko-KR" dirty="0"/>
              <a:t>. </a:t>
            </a:r>
            <a:r>
              <a:rPr lang="ko-KR" altLang="en-US" dirty="0"/>
              <a:t>이 거시적인 물리량에 대응되는 미시적인 상태의 수는 이루 헤아릴 수 없을 정도로 많이 있을 것이다</a:t>
            </a:r>
            <a:r>
              <a:rPr lang="en-US" altLang="ko-KR" dirty="0"/>
              <a:t>. </a:t>
            </a:r>
            <a:r>
              <a:rPr lang="ko-KR" altLang="en-US" dirty="0"/>
              <a:t>이 상태수</a:t>
            </a:r>
            <a:r>
              <a:rPr lang="en-US" altLang="ko-KR" dirty="0"/>
              <a:t>(Ω)</a:t>
            </a:r>
            <a:r>
              <a:rPr lang="ko-KR" altLang="en-US" dirty="0"/>
              <a:t> </a:t>
            </a:r>
            <a:r>
              <a:rPr lang="en-US" altLang="ko-KR" dirty="0"/>
              <a:t>(Ω)</a:t>
            </a:r>
            <a:r>
              <a:rPr lang="ko-KR" altLang="en-US" dirty="0"/>
              <a:t> 는 계의 입자의 수가 많으면 많을수록 기하급수적으로 커지게 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0, 1</a:t>
            </a:r>
            <a:r>
              <a:rPr lang="ko-KR" altLang="en-US" dirty="0"/>
              <a:t>의 에너지 값을 가질 수 있는 입자 </a:t>
            </a:r>
            <a:r>
              <a:rPr lang="en-US" altLang="ko-KR" dirty="0"/>
              <a:t>10</a:t>
            </a:r>
            <a:r>
              <a:rPr lang="ko-KR" altLang="en-US" dirty="0"/>
              <a:t>개가 모여서 평균에너지 </a:t>
            </a:r>
            <a:r>
              <a:rPr lang="en-US" altLang="ko-KR" dirty="0"/>
              <a:t>0.5</a:t>
            </a:r>
            <a:r>
              <a:rPr lang="ko-KR" altLang="en-US" dirty="0"/>
              <a:t>를 가지고 있다고 했을 때 이에 해당하는 상태의 수는 </a:t>
            </a:r>
            <a:r>
              <a:rPr lang="en-US" altLang="ko-KR" dirty="0"/>
              <a:t>252</a:t>
            </a:r>
            <a:r>
              <a:rPr lang="ko-KR" altLang="en-US" dirty="0"/>
              <a:t>개이나 </a:t>
            </a:r>
            <a:r>
              <a:rPr lang="en-US" altLang="ko-KR" dirty="0"/>
              <a:t>100</a:t>
            </a:r>
            <a:r>
              <a:rPr lang="ko-KR" altLang="en-US" dirty="0"/>
              <a:t>개가 모여 있을 때에는 </a:t>
            </a:r>
            <a:r>
              <a:rPr lang="en-US" altLang="ko-KR" dirty="0"/>
              <a:t>10</a:t>
            </a:r>
            <a:r>
              <a:rPr lang="en-US" altLang="ko-KR" baseline="30000" dirty="0"/>
              <a:t>29</a:t>
            </a:r>
            <a:r>
              <a:rPr lang="ko-KR" altLang="en-US" dirty="0"/>
              <a:t>정도 된다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만일에 </a:t>
            </a:r>
            <a:r>
              <a:rPr lang="ko-KR" altLang="en-US" dirty="0"/>
              <a:t>미시적인 상태에 대한 정보를 가질 수 없다면 각각의 미시적인 상태에 있을 확률을 모두 동등하다고 가정하여 거시적인 두 상태에 해당하는 상대적인 확률은 이에 해당하는 미시상태의 수에 </a:t>
            </a:r>
            <a:r>
              <a:rPr lang="ko-KR" altLang="en-US" dirty="0" err="1"/>
              <a:t>비례하다고</a:t>
            </a:r>
            <a:r>
              <a:rPr lang="ko-KR" altLang="en-US" dirty="0"/>
              <a:t> 보는 것이 통계역학의 기본 발상이다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Probability</a:t>
            </a:r>
            <a:r>
              <a:rPr lang="en-US" altLang="ko-KR" dirty="0"/>
              <a:t> ∝ Number of State = Ω</a:t>
            </a:r>
            <a:r>
              <a:rPr lang="ko-KR" altLang="en-US" dirty="0"/>
              <a:t> </a:t>
            </a:r>
            <a:endParaRPr lang="ko-KR" altLang="en-US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열역학에서의 </a:t>
            </a:r>
            <a:r>
              <a:rPr lang="ko-KR" altLang="en-US" dirty="0"/>
              <a:t>특정한 한 상태에 대한 상대적인 확률을 구하기 위해서는 이에 해당하는 모든 미시상태를 나열할 수 있어야 한다</a:t>
            </a:r>
            <a:r>
              <a:rPr lang="en-US" altLang="ko-KR" dirty="0"/>
              <a:t>. </a:t>
            </a:r>
            <a:r>
              <a:rPr lang="ko-KR" altLang="en-US" dirty="0"/>
              <a:t>물론 이 상태는 매우 많으므로 이를 하나하나 직접 열거한다는 것은 불가능할지라도 이의 존재를 인정하고 이에 대해 통계적인 처리를 하는 것은 언제나 가능하다</a:t>
            </a:r>
            <a:r>
              <a:rPr lang="en-US" altLang="ko-KR" dirty="0"/>
              <a:t>. </a:t>
            </a:r>
            <a:r>
              <a:rPr lang="ko-KR" altLang="en-US" dirty="0"/>
              <a:t>이 모든 미시상태의 집합을 </a:t>
            </a:r>
            <a:r>
              <a:rPr lang="ko-KR" altLang="en-US" b="1" dirty="0"/>
              <a:t>앙상블</a:t>
            </a:r>
            <a:r>
              <a:rPr lang="en-US" altLang="ko-KR" dirty="0"/>
              <a:t>(ensemble)</a:t>
            </a:r>
            <a:r>
              <a:rPr lang="ko-KR" altLang="en-US" dirty="0"/>
              <a:t>이라 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상태밀도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에너지의 단위 크기당 상태의 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양자역학적인 </a:t>
            </a:r>
            <a:r>
              <a:rPr lang="ko-KR" altLang="en-US" dirty="0" err="1" smtClean="0"/>
              <a:t>물리계의</a:t>
            </a:r>
            <a:r>
              <a:rPr lang="ko-KR" altLang="en-US" dirty="0" smtClean="0"/>
              <a:t> 여러 성질은 그 계의 고유상태에 따라 규정되고 고유상태는 고유 에너지를 가진다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자유도가 큰 계에서는 고유상태의 총수가 매우 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고유 에너지는 거의 연속적으로 분포하기 때문에 상태밀도도 에너지의 연속함수로 보인다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2-15)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상태밀도는 거시적인 크기를 가진 계의 성질을 양자역학적으로 기술하는 데 매우 중요한 개념이다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Q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고체 속의 전자의 상태밀도가 </a:t>
            </a:r>
            <a:r>
              <a:rPr lang="en-US" altLang="ko-KR" dirty="0" smtClean="0">
                <a:solidFill>
                  <a:srgbClr val="FF0000"/>
                </a:solidFill>
              </a:rPr>
              <a:t>0 </a:t>
            </a:r>
            <a:r>
              <a:rPr lang="ko-KR" altLang="en-US" dirty="0" smtClean="0">
                <a:solidFill>
                  <a:srgbClr val="FF0000"/>
                </a:solidFill>
              </a:rPr>
              <a:t>이면 무엇을 의미할까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앙상블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계에 허용된  상태들의 모임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https://en.wikipedia.org/wiki/Statistical_ensemble_(mathematical_physics)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0"/>
            <a:r>
              <a:rPr lang="ko-KR" altLang="en-US" dirty="0" err="1" smtClean="0"/>
              <a:t>상태수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이 앙상블의 수 </a:t>
            </a:r>
            <a:r>
              <a:rPr lang="en-US" altLang="ko-KR" dirty="0" smtClean="0"/>
              <a:t>Ω</a:t>
            </a:r>
            <a:r>
              <a:rPr lang="ko-KR" altLang="en-US" dirty="0" smtClean="0"/>
              <a:t> 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Ω</a:t>
            </a:r>
            <a:r>
              <a:rPr lang="ko-KR" altLang="en-US" dirty="0" smtClean="0"/>
              <a:t> 에 로그를 취한 것이 열역학에서의 엔트로피</a:t>
            </a:r>
            <a:r>
              <a:rPr lang="en-US" altLang="ko-KR" dirty="0" smtClean="0"/>
              <a:t>(entropy)</a:t>
            </a:r>
            <a:r>
              <a:rPr lang="ko-KR" altLang="en-US" dirty="0" smtClean="0"/>
              <a:t>와 대응된다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S</a:t>
            </a:r>
            <a:r>
              <a:rPr lang="ko-KR" altLang="en-US" dirty="0" smtClean="0"/>
              <a:t>≡</a:t>
            </a:r>
            <a:r>
              <a:rPr lang="en-US" altLang="ko-KR" i="1" dirty="0" err="1" smtClean="0"/>
              <a:t>k</a:t>
            </a:r>
            <a:r>
              <a:rPr lang="en-US" altLang="ko-KR" dirty="0" err="1" smtClean="0"/>
              <a:t>lnΩ</a:t>
            </a:r>
            <a:r>
              <a:rPr lang="ko-KR" altLang="en-US" dirty="0" smtClean="0"/>
              <a:t> </a:t>
            </a:r>
            <a:r>
              <a:rPr lang="en-US" altLang="ko-KR" dirty="0" err="1" smtClean="0"/>
              <a:t>S≡kln⁡Ω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계가 특정한 상태에 있다는 것을 고전역학에서는 받아들이기가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고전역학에서 한 입자는 연속적인 에너지 값을 가질 수 있기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양자론의 발상을 도입한다면 상태라는 개념이나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상태수를</a:t>
            </a:r>
            <a:r>
              <a:rPr lang="ko-KR" altLang="en-US" dirty="0" smtClean="0"/>
              <a:t> 계산하는 문제가 명쾌해진다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자유도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추정해야 할 미지수의 개수를 내가 가진 정보의 수에서 뺀 값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목적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통계 역학을 배우려는 이유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고전통계역학의 한계를 어떻게 극복하는가</a:t>
            </a:r>
            <a:r>
              <a:rPr lang="en-US" altLang="ko-KR" dirty="0" smtClean="0"/>
              <a:t>?(by </a:t>
            </a:r>
            <a:r>
              <a:rPr lang="ko-KR" altLang="en-US" dirty="0" err="1" smtClean="0"/>
              <a:t>상태수와</a:t>
            </a:r>
            <a:r>
              <a:rPr lang="ko-KR" altLang="en-US" dirty="0" smtClean="0"/>
              <a:t> 위상공간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거시 상태와 미시 상태를 연결해주는 통계역학을 살펴본다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통계역학을 배우는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아보가드로 수 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푸앙카레의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3-body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problem. (p19)</a:t>
            </a:r>
          </a:p>
          <a:p>
            <a:r>
              <a:rPr lang="ko-KR" altLang="en-US" dirty="0" smtClean="0"/>
              <a:t>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해결할 방법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컴퓨터로 오지게 계산한다</a:t>
            </a:r>
            <a:r>
              <a:rPr lang="en-US" altLang="ko-KR" dirty="0" smtClean="0"/>
              <a:t>? No </a:t>
            </a:r>
            <a:r>
              <a:rPr lang="ko-KR" altLang="en-US" dirty="0" smtClean="0"/>
              <a:t>너무 </a:t>
            </a:r>
            <a:r>
              <a:rPr lang="ko-KR" altLang="en-US" dirty="0" err="1" smtClean="0"/>
              <a:t>오래걸림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이러한 역학적인 계에 통계적인 기법을 가미하여 이 집단적인 성질이 입자 개별적인 성질과 어떻게 관련되어 있는지를 알아내는 물리학의 영역을 </a:t>
            </a:r>
            <a:r>
              <a:rPr lang="ko-KR" altLang="en-US" b="1" dirty="0" smtClean="0"/>
              <a:t>통계역학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상태수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 of microstates? </a:t>
            </a:r>
          </a:p>
          <a:p>
            <a:r>
              <a:rPr lang="ko-KR" altLang="en-US" dirty="0" smtClean="0"/>
              <a:t>가장 간단히 말하면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경우의 수 </a:t>
            </a:r>
            <a:endParaRPr lang="en-US" altLang="ko-KR" dirty="0" smtClean="0"/>
          </a:p>
          <a:p>
            <a:r>
              <a:rPr lang="en-US" altLang="ko-KR" dirty="0" smtClean="0"/>
              <a:t>Let’s think about “Coin flip” </a:t>
            </a:r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동전 앞면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번이 나올 경우의 수 </a:t>
            </a:r>
            <a:endParaRPr lang="ko-KR" altLang="en-US" dirty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3" name="_x190572912" descr="DRW000043a87dc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1872" y="3284984"/>
            <a:ext cx="1152128" cy="693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ko-KR" altLang="en-US" dirty="0" smtClean="0"/>
              <a:t>우리는 본 교</a:t>
            </a:r>
            <a:r>
              <a:rPr lang="ko-KR" altLang="en-US" dirty="0"/>
              <a:t>재</a:t>
            </a:r>
            <a:r>
              <a:rPr lang="ko-KR" altLang="en-US" dirty="0" smtClean="0"/>
              <a:t>에서 주로 계에 대해 다루고 있으므로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상태수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=</a:t>
            </a:r>
            <a:r>
              <a:rPr lang="ko-KR" altLang="en-US" sz="2400" dirty="0" smtClean="0">
                <a:solidFill>
                  <a:srgbClr val="FF0000"/>
                </a:solidFill>
              </a:rPr>
              <a:t>모든 가능한 위치와 모든 가능한 운동량의 수</a:t>
            </a:r>
            <a:r>
              <a:rPr lang="en-US" altLang="ko-KR" sz="2400" dirty="0" smtClean="0"/>
              <a:t> = </a:t>
            </a:r>
            <a:r>
              <a:rPr lang="ko-KR" altLang="en-US" sz="2400" dirty="0" smtClean="0"/>
              <a:t>이 계가 가질수 있는 상태의 수 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대강 생각하면 이게 무한대가 될 것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불확정성의 원리 때문에 위치 곱하기 운동량에 최소 단위가 있어서 유한한 값이 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고전통계학에서의 </a:t>
            </a:r>
            <a:r>
              <a:rPr lang="ko-KR" altLang="en-US" dirty="0" err="1" smtClean="0"/>
              <a:t>상태수는</a:t>
            </a:r>
            <a:r>
              <a:rPr lang="ko-KR" altLang="en-US" dirty="0" smtClean="0"/>
              <a:t> 입자들이 선택할 수 있는 위치</a:t>
            </a:r>
            <a:r>
              <a:rPr lang="en-US" altLang="ko-KR" dirty="0" smtClean="0"/>
              <a:t>-</a:t>
            </a:r>
            <a:r>
              <a:rPr lang="ko-KR" altLang="en-US" dirty="0" smtClean="0"/>
              <a:t>운동량 조합의 수를 의미한다</a:t>
            </a:r>
            <a:r>
              <a:rPr lang="en-US" altLang="ko-KR" dirty="0" smtClean="0"/>
              <a:t>. (18p)</a:t>
            </a:r>
          </a:p>
          <a:p>
            <a:r>
              <a:rPr lang="ko-KR" altLang="en-US" dirty="0" smtClean="0"/>
              <a:t>주의할 점은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양자역학에서는 입자가 </a:t>
            </a:r>
            <a:r>
              <a:rPr lang="ko-KR" altLang="en-US" dirty="0" err="1" smtClean="0"/>
              <a:t>질점이</a:t>
            </a:r>
            <a:r>
              <a:rPr lang="ko-KR" altLang="en-US" dirty="0" smtClean="0"/>
              <a:t> 아닌 파동의 형태로 퍼져 있는 것으로 본다는 것이다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파동의 모양은 어떻게 구하는가</a:t>
            </a:r>
            <a:r>
              <a:rPr lang="en-US" altLang="ko-KR" dirty="0" smtClean="0"/>
              <a:t>?(=</a:t>
            </a:r>
            <a:r>
              <a:rPr lang="ko-KR" altLang="en-US" dirty="0" err="1" smtClean="0"/>
              <a:t>상태수는</a:t>
            </a:r>
            <a:r>
              <a:rPr lang="ko-KR" altLang="en-US" dirty="0" smtClean="0"/>
              <a:t> 어떻게 구하는가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Pb</a:t>
            </a:r>
            <a:r>
              <a:rPr lang="en-US" altLang="ko-KR" dirty="0" smtClean="0"/>
              <a:t> 2-4.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위상공간</a:t>
            </a:r>
            <a:r>
              <a:rPr lang="en-US" altLang="ko-KR" dirty="0" smtClean="0"/>
              <a:t>(18p,21p)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위상 공간</a:t>
            </a:r>
          </a:p>
          <a:p>
            <a:r>
              <a:rPr lang="ko-KR" altLang="en-US" dirty="0" smtClean="0"/>
              <a:t>고전 역학에 의하면 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개의 입자로 이루어진 집단의 상태는 그들의 위치를 나타내는 </a:t>
            </a:r>
            <a:r>
              <a:rPr lang="en-US" altLang="ko-KR" dirty="0" smtClean="0"/>
              <a:t>3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개의 좌표와 그들의 운동 상태를 나타내는 </a:t>
            </a:r>
            <a:r>
              <a:rPr lang="en-US" altLang="ko-KR" dirty="0" smtClean="0"/>
              <a:t>3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개의 운동량으로 정해지는 </a:t>
            </a:r>
            <a:r>
              <a:rPr lang="en-US" altLang="ko-KR" dirty="0" smtClean="0"/>
              <a:t>6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차원 공간의 점으로 표시된다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식</a:t>
            </a:r>
            <a:r>
              <a:rPr lang="en-US" altLang="ko-KR" dirty="0" smtClean="0"/>
              <a:t> 2-6)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389</Words>
  <Application>Microsoft Office PowerPoint</Application>
  <PresentationFormat>화면 슬라이드 쇼(4:3)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2장 주요 개념 정리 </vt:lpstr>
      <vt:lpstr>이 장의 목적 </vt:lpstr>
      <vt:lpstr>통계역학을 배우는 이유</vt:lpstr>
      <vt:lpstr>과제1. 아보가드로 수 세기</vt:lpstr>
      <vt:lpstr>PowerPoint 프레젠테이션</vt:lpstr>
      <vt:lpstr>상태수</vt:lpstr>
      <vt:lpstr>PowerPoint 프레젠테이션</vt:lpstr>
      <vt:lpstr>PowerPoint 프레젠테이션</vt:lpstr>
      <vt:lpstr>위상공간(18p,21p)</vt:lpstr>
      <vt:lpstr>PowerPoint 프레젠테이션</vt:lpstr>
      <vt:lpstr>PowerPoint 프레젠테이션</vt:lpstr>
      <vt:lpstr>상태밀도</vt:lpstr>
      <vt:lpstr>앙상블</vt:lpstr>
      <vt:lpstr>PowerPoint 프레젠테이션</vt:lpstr>
      <vt:lpstr>자유도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주요 개념 정리</dc:title>
  <dc:creator>양태현</dc:creator>
  <cp:lastModifiedBy>user</cp:lastModifiedBy>
  <cp:revision>13</cp:revision>
  <dcterms:created xsi:type="dcterms:W3CDTF">2018-09-30T15:10:32Z</dcterms:created>
  <dcterms:modified xsi:type="dcterms:W3CDTF">2018-10-01T04:26:56Z</dcterms:modified>
</cp:coreProperties>
</file>