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9.xml" ContentType="application/vnd.openxmlformats-officedocument.presentationml.tags+xml"/>
  <Override PartName="/ppt/notesSlides/notesSlide4.xml" ContentType="application/vnd.openxmlformats-officedocument.presentationml.notesSlide+xml"/>
  <Override PartName="/ppt/tags/tag80.xml" ContentType="application/vnd.openxmlformats-officedocument.presentationml.tags+xml"/>
  <Override PartName="/ppt/notesSlides/notesSlide5.xml" ContentType="application/vnd.openxmlformats-officedocument.presentationml.notesSlide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notesSlides/notesSlide7.xml" ContentType="application/vnd.openxmlformats-officedocument.presentationml.notesSlide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notesSlides/notesSlide10.xml" ContentType="application/vnd.openxmlformats-officedocument.presentationml.notesSlide+xml"/>
  <Override PartName="/ppt/tags/tag86.xml" ContentType="application/vnd.openxmlformats-officedocument.presentationml.tags+xml"/>
  <Override PartName="/ppt/notesSlides/notesSlide1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2.xml" ContentType="application/vnd.openxmlformats-officedocument.presentationml.notesSlide+xml"/>
  <Override PartName="/ppt/tags/tag89.xml" ContentType="application/vnd.openxmlformats-officedocument.presentationml.tags+xml"/>
  <Override PartName="/ppt/notesSlides/notesSlide13.xml" ContentType="application/vnd.openxmlformats-officedocument.presentationml.notesSlide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68" r:id="rId4"/>
    <p:sldId id="262" r:id="rId5"/>
    <p:sldId id="282" r:id="rId6"/>
    <p:sldId id="269" r:id="rId7"/>
    <p:sldId id="281" r:id="rId8"/>
    <p:sldId id="270" r:id="rId9"/>
    <p:sldId id="283" r:id="rId10"/>
    <p:sldId id="271" r:id="rId11"/>
    <p:sldId id="286" r:id="rId12"/>
    <p:sldId id="285" r:id="rId13"/>
    <p:sldId id="288" r:id="rId14"/>
    <p:sldId id="289" r:id="rId15"/>
    <p:sldId id="292" r:id="rId16"/>
    <p:sldId id="293" r:id="rId17"/>
    <p:sldId id="290" r:id="rId18"/>
    <p:sldId id="291" r:id="rId19"/>
    <p:sldId id="284" r:id="rId20"/>
    <p:sldId id="272" r:id="rId21"/>
    <p:sldId id="294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E85A"/>
    <a:srgbClr val="009200"/>
    <a:srgbClr val="8ACBB9"/>
    <a:srgbClr val="4284B9"/>
    <a:srgbClr val="9ADFBF"/>
    <a:srgbClr val="3E3E3E"/>
    <a:srgbClr val="FFFFFF"/>
    <a:srgbClr val="FFD041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84253" autoAdjust="0"/>
  </p:normalViewPr>
  <p:slideViewPr>
    <p:cSldViewPr snapToGrid="0">
      <p:cViewPr varScale="1">
        <p:scale>
          <a:sx n="75" d="100"/>
          <a:sy n="75" d="100"/>
        </p:scale>
        <p:origin x="48" y="163"/>
      </p:cViewPr>
      <p:guideLst>
        <p:guide orient="horz" pos="21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训练集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短短A类</c:v>
                </c:pt>
                <c:pt idx="1">
                  <c:v>短短B类</c:v>
                </c:pt>
                <c:pt idx="2">
                  <c:v>短长A类</c:v>
                </c:pt>
                <c:pt idx="3">
                  <c:v>短长B类</c:v>
                </c:pt>
                <c:pt idx="4">
                  <c:v>长长A类</c:v>
                </c:pt>
                <c:pt idx="5">
                  <c:v>长长B类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30186</c:v>
                </c:pt>
                <c:pt idx="1">
                  <c:v>30188</c:v>
                </c:pt>
                <c:pt idx="2">
                  <c:v>45468</c:v>
                </c:pt>
                <c:pt idx="3">
                  <c:v>45482</c:v>
                </c:pt>
                <c:pt idx="4">
                  <c:v>45209</c:v>
                </c:pt>
                <c:pt idx="5">
                  <c:v>45193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4-4A20-B17B-E11F80470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验证集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短短A类</c:v>
                </c:pt>
                <c:pt idx="1">
                  <c:v>短短B类</c:v>
                </c:pt>
                <c:pt idx="2">
                  <c:v>短长A类</c:v>
                </c:pt>
                <c:pt idx="3">
                  <c:v>短长B类</c:v>
                </c:pt>
                <c:pt idx="4">
                  <c:v>长长A类</c:v>
                </c:pt>
                <c:pt idx="5">
                  <c:v>长长B类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3395</c:v>
                </c:pt>
                <c:pt idx="1">
                  <c:v>3393</c:v>
                </c:pt>
                <c:pt idx="2">
                  <c:v>4286</c:v>
                </c:pt>
                <c:pt idx="3">
                  <c:v>4291</c:v>
                </c:pt>
                <c:pt idx="4">
                  <c:v>4201</c:v>
                </c:pt>
                <c:pt idx="5">
                  <c:v>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4-4A20-B17B-E11F80470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测试集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短短A类</c:v>
                </c:pt>
                <c:pt idx="1">
                  <c:v>短短B类</c:v>
                </c:pt>
                <c:pt idx="2">
                  <c:v>短长A类</c:v>
                </c:pt>
                <c:pt idx="3">
                  <c:v>短长B类</c:v>
                </c:pt>
                <c:pt idx="4">
                  <c:v>长长A类</c:v>
                </c:pt>
                <c:pt idx="5">
                  <c:v>长长B类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4934</c:v>
                </c:pt>
                <c:pt idx="1">
                  <c:v>4930</c:v>
                </c:pt>
                <c:pt idx="2">
                  <c:v>4969</c:v>
                </c:pt>
                <c:pt idx="3">
                  <c:v>4969</c:v>
                </c:pt>
                <c:pt idx="4">
                  <c:v>5010</c:v>
                </c:pt>
                <c:pt idx="5">
                  <c:v>5010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4-4A20-B17B-E11F80470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956544"/>
        <c:axId val="793950032"/>
      </c:barChart>
      <c:catAx>
        <c:axId val="73895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3950032"/>
        <c:crosses val="autoZero"/>
        <c:auto val="1"/>
        <c:lblAlgn val="ctr"/>
        <c:lblOffset val="100"/>
        <c:noMultiLvlLbl val="0"/>
      </c:catAx>
      <c:valAx>
        <c:axId val="7939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895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50925-0649-49BD-8D78-9E941FEA2330}" type="doc">
      <dgm:prSet loTypeId="urn:microsoft.com/office/officeart/2005/8/layout/h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8E3F893-388C-43F7-86CC-9F6FD774FF28}">
      <dgm:prSet phldrT="[文本]"/>
      <dgm:spPr/>
      <dgm:t>
        <a:bodyPr/>
        <a:lstStyle/>
        <a:p>
          <a:r>
            <a:rPr lang="zh-CN" altLang="en-US" dirty="0"/>
            <a:t>数据预处理</a:t>
          </a:r>
        </a:p>
      </dgm:t>
    </dgm:pt>
    <dgm:pt modelId="{0717D047-5282-46A3-90C1-F0B0D157FCEA}" type="parTrans" cxnId="{49AD2DDC-A8C4-4AB3-812B-74139C896451}">
      <dgm:prSet/>
      <dgm:spPr/>
      <dgm:t>
        <a:bodyPr/>
        <a:lstStyle/>
        <a:p>
          <a:endParaRPr lang="zh-CN" altLang="en-US"/>
        </a:p>
      </dgm:t>
    </dgm:pt>
    <dgm:pt modelId="{764BEB58-59B4-414B-A871-FCAA98B03C40}" type="sibTrans" cxnId="{49AD2DDC-A8C4-4AB3-812B-74139C896451}">
      <dgm:prSet/>
      <dgm:spPr/>
      <dgm:t>
        <a:bodyPr/>
        <a:lstStyle/>
        <a:p>
          <a:endParaRPr lang="zh-CN" altLang="en-US"/>
        </a:p>
      </dgm:t>
    </dgm:pt>
    <dgm:pt modelId="{6FA9C14B-681F-4118-9CDA-45EFF580BFE4}">
      <dgm:prSet phldrT="[文本]"/>
      <dgm:spPr/>
      <dgm:t>
        <a:bodyPr/>
        <a:lstStyle/>
        <a:p>
          <a:r>
            <a:rPr lang="zh-CN" altLang="en-US" dirty="0"/>
            <a:t>句对拼接，对长文本截断，简单的数据增强策略</a:t>
          </a:r>
        </a:p>
      </dgm:t>
    </dgm:pt>
    <dgm:pt modelId="{4181BC75-89BF-487B-973C-4218E52AF521}" type="parTrans" cxnId="{FC62369E-5E6F-451E-BBDC-C5A45408C32E}">
      <dgm:prSet/>
      <dgm:spPr/>
      <dgm:t>
        <a:bodyPr/>
        <a:lstStyle/>
        <a:p>
          <a:endParaRPr lang="zh-CN" altLang="en-US"/>
        </a:p>
      </dgm:t>
    </dgm:pt>
    <dgm:pt modelId="{E1F2D28D-18CE-4EB6-929C-444969E55FBB}" type="sibTrans" cxnId="{FC62369E-5E6F-451E-BBDC-C5A45408C32E}">
      <dgm:prSet/>
      <dgm:spPr/>
      <dgm:t>
        <a:bodyPr/>
        <a:lstStyle/>
        <a:p>
          <a:endParaRPr lang="zh-CN" altLang="en-US"/>
        </a:p>
      </dgm:t>
    </dgm:pt>
    <dgm:pt modelId="{D9ADF43A-D2CF-472D-A6E2-2CA9ED7DA5D2}">
      <dgm:prSet phldrT="[文本]"/>
      <dgm:spPr/>
      <dgm:t>
        <a:bodyPr/>
        <a:lstStyle/>
        <a:p>
          <a:r>
            <a:rPr lang="zh-CN" altLang="en-US" dirty="0"/>
            <a:t>模型定义与训练</a:t>
          </a:r>
        </a:p>
      </dgm:t>
    </dgm:pt>
    <dgm:pt modelId="{C229A663-B5CF-441B-AF31-86E73877C0D4}" type="parTrans" cxnId="{A48193A7-85CE-4944-B826-92C59E4DE711}">
      <dgm:prSet/>
      <dgm:spPr/>
      <dgm:t>
        <a:bodyPr/>
        <a:lstStyle/>
        <a:p>
          <a:endParaRPr lang="zh-CN" altLang="en-US"/>
        </a:p>
      </dgm:t>
    </dgm:pt>
    <dgm:pt modelId="{1A1C1159-C2D5-4F71-BC83-7162544239C4}" type="sibTrans" cxnId="{A48193A7-85CE-4944-B826-92C59E4DE711}">
      <dgm:prSet/>
      <dgm:spPr/>
      <dgm:t>
        <a:bodyPr/>
        <a:lstStyle/>
        <a:p>
          <a:endParaRPr lang="zh-CN" altLang="en-US"/>
        </a:p>
      </dgm:t>
    </dgm:pt>
    <dgm:pt modelId="{F41300B1-F36B-4AF5-B60C-19BFEA38A598}">
      <dgm:prSet phldrT="[文本]" custT="1"/>
      <dgm:spPr/>
      <dgm:t>
        <a:bodyPr/>
        <a:lstStyle/>
        <a:p>
          <a:r>
            <a:rPr lang="zh-CN" altLang="en-US" sz="1600" dirty="0"/>
            <a:t>包含</a:t>
          </a:r>
          <a:r>
            <a:rPr lang="en-US" altLang="zh-CN" sz="1600" dirty="0"/>
            <a:t>cross-encoder</a:t>
          </a:r>
          <a:r>
            <a:rPr lang="zh-CN" altLang="en-US" sz="1600" dirty="0"/>
            <a:t>与</a:t>
          </a:r>
          <a:r>
            <a:rPr lang="en-US" altLang="zh-CN" sz="1600" dirty="0"/>
            <a:t>bi-encoder</a:t>
          </a:r>
          <a:r>
            <a:rPr lang="zh-CN" altLang="en-US" sz="1600" dirty="0"/>
            <a:t>两类模型，尝试多组预训练模型，结合更优的训练方式与提分技巧</a:t>
          </a:r>
        </a:p>
      </dgm:t>
    </dgm:pt>
    <dgm:pt modelId="{D438E7B8-2C48-49EC-8092-F332A11072E8}" type="parTrans" cxnId="{EB7ECB9A-071F-410C-B28A-A02295F041AE}">
      <dgm:prSet/>
      <dgm:spPr/>
      <dgm:t>
        <a:bodyPr/>
        <a:lstStyle/>
        <a:p>
          <a:endParaRPr lang="zh-CN" altLang="en-US"/>
        </a:p>
      </dgm:t>
    </dgm:pt>
    <dgm:pt modelId="{DED636CA-CBCF-43FC-BBA9-9C7F4E57097E}" type="sibTrans" cxnId="{EB7ECB9A-071F-410C-B28A-A02295F041AE}">
      <dgm:prSet/>
      <dgm:spPr/>
      <dgm:t>
        <a:bodyPr/>
        <a:lstStyle/>
        <a:p>
          <a:endParaRPr lang="zh-CN" altLang="en-US"/>
        </a:p>
      </dgm:t>
    </dgm:pt>
    <dgm:pt modelId="{632C61CF-CBFD-4CBD-A62A-EB3AA2EFDE49}">
      <dgm:prSet phldrT="[文本]"/>
      <dgm:spPr/>
      <dgm:t>
        <a:bodyPr/>
        <a:lstStyle/>
        <a:p>
          <a:r>
            <a:rPr lang="zh-CN" altLang="en-US" dirty="0"/>
            <a:t>模型推理</a:t>
          </a:r>
        </a:p>
      </dgm:t>
    </dgm:pt>
    <dgm:pt modelId="{64AF74B0-A2F4-4B90-950A-B44AD6738B4E}" type="parTrans" cxnId="{ACECF891-E681-4995-9A6C-EAC3FA54D57D}">
      <dgm:prSet/>
      <dgm:spPr/>
      <dgm:t>
        <a:bodyPr/>
        <a:lstStyle/>
        <a:p>
          <a:endParaRPr lang="zh-CN" altLang="en-US"/>
        </a:p>
      </dgm:t>
    </dgm:pt>
    <dgm:pt modelId="{8465A1DD-5AD3-46A3-BC49-E52E337048B6}" type="sibTrans" cxnId="{ACECF891-E681-4995-9A6C-EAC3FA54D57D}">
      <dgm:prSet/>
      <dgm:spPr/>
      <dgm:t>
        <a:bodyPr/>
        <a:lstStyle/>
        <a:p>
          <a:endParaRPr lang="zh-CN" altLang="en-US"/>
        </a:p>
      </dgm:t>
    </dgm:pt>
    <dgm:pt modelId="{3904E395-A187-4A73-A326-7CC517013F6A}">
      <dgm:prSet phldrT="[文本]" custT="1"/>
      <dgm:spPr/>
      <dgm:t>
        <a:bodyPr/>
        <a:lstStyle/>
        <a:p>
          <a:r>
            <a:rPr lang="zh-CN" altLang="en-US" sz="1600" dirty="0"/>
            <a:t>在验证集上对</a:t>
          </a:r>
          <a:r>
            <a:rPr lang="en-US" altLang="zh-CN" sz="1600" dirty="0"/>
            <a:t>AB</a:t>
          </a:r>
          <a:r>
            <a:rPr lang="zh-CN" altLang="en-US" sz="1600" dirty="0"/>
            <a:t>两类任务进行阈值优化后推理</a:t>
          </a:r>
        </a:p>
      </dgm:t>
    </dgm:pt>
    <dgm:pt modelId="{EDE4B3B6-73BF-4D4A-8D79-7EE9F400EA13}" type="parTrans" cxnId="{8FC4BF31-010B-4ED2-AB32-9C058917F488}">
      <dgm:prSet/>
      <dgm:spPr/>
      <dgm:t>
        <a:bodyPr/>
        <a:lstStyle/>
        <a:p>
          <a:endParaRPr lang="zh-CN" altLang="en-US"/>
        </a:p>
      </dgm:t>
    </dgm:pt>
    <dgm:pt modelId="{D8045BD6-3A5F-4CBF-AE65-3215E55523F1}" type="sibTrans" cxnId="{8FC4BF31-010B-4ED2-AB32-9C058917F488}">
      <dgm:prSet/>
      <dgm:spPr/>
      <dgm:t>
        <a:bodyPr/>
        <a:lstStyle/>
        <a:p>
          <a:endParaRPr lang="zh-CN" altLang="en-US"/>
        </a:p>
      </dgm:t>
    </dgm:pt>
    <dgm:pt modelId="{AD08FD20-6579-4CD0-9ED4-0BBC7CE93D4E}">
      <dgm:prSet phldrT="[文本]"/>
      <dgm:spPr/>
      <dgm:t>
        <a:bodyPr/>
        <a:lstStyle/>
        <a:p>
          <a:r>
            <a:rPr lang="zh-CN" altLang="en-US" dirty="0"/>
            <a:t>模型融合</a:t>
          </a:r>
        </a:p>
      </dgm:t>
    </dgm:pt>
    <dgm:pt modelId="{A5144183-9062-4B41-94BD-C006DE5E7BF5}" type="parTrans" cxnId="{D71BCC3C-44B8-4A9B-B23D-1FEFA64F7407}">
      <dgm:prSet/>
      <dgm:spPr/>
      <dgm:t>
        <a:bodyPr/>
        <a:lstStyle/>
        <a:p>
          <a:endParaRPr lang="zh-CN" altLang="en-US"/>
        </a:p>
      </dgm:t>
    </dgm:pt>
    <dgm:pt modelId="{02A86AC0-1752-47CC-A3C0-DE05AD7FF354}" type="sibTrans" cxnId="{D71BCC3C-44B8-4A9B-B23D-1FEFA64F7407}">
      <dgm:prSet/>
      <dgm:spPr/>
      <dgm:t>
        <a:bodyPr/>
        <a:lstStyle/>
        <a:p>
          <a:endParaRPr lang="zh-CN" altLang="en-US"/>
        </a:p>
      </dgm:t>
    </dgm:pt>
    <dgm:pt modelId="{051962B3-C6E1-4B6D-87A4-027AD31F25F9}">
      <dgm:prSet phldrT="[文本]" custT="1"/>
      <dgm:spPr/>
      <dgm:t>
        <a:bodyPr/>
        <a:lstStyle/>
        <a:p>
          <a:r>
            <a:rPr lang="zh-CN" altLang="en-US" sz="1600" dirty="0"/>
            <a:t>基于</a:t>
          </a:r>
          <a:r>
            <a:rPr lang="zh-CN" altLang="en-US" sz="1600" b="0" dirty="0"/>
            <a:t>输出结果</a:t>
          </a:r>
          <a:r>
            <a:rPr lang="zh-CN" altLang="en-US" sz="1600" dirty="0"/>
            <a:t>投票，在验证集上寻找最佳组合</a:t>
          </a:r>
        </a:p>
      </dgm:t>
    </dgm:pt>
    <dgm:pt modelId="{7F94A7EE-6323-4630-A345-09444229123E}" type="parTrans" cxnId="{B82E996D-AB47-4274-86F8-BAF66C1B66D5}">
      <dgm:prSet/>
      <dgm:spPr/>
      <dgm:t>
        <a:bodyPr/>
        <a:lstStyle/>
        <a:p>
          <a:endParaRPr lang="zh-CN" altLang="en-US"/>
        </a:p>
      </dgm:t>
    </dgm:pt>
    <dgm:pt modelId="{86FB217A-7C92-4A4F-8AC1-EA65EF0EFE2E}" type="sibTrans" cxnId="{B82E996D-AB47-4274-86F8-BAF66C1B66D5}">
      <dgm:prSet/>
      <dgm:spPr/>
      <dgm:t>
        <a:bodyPr/>
        <a:lstStyle/>
        <a:p>
          <a:endParaRPr lang="zh-CN" altLang="en-US"/>
        </a:p>
      </dgm:t>
    </dgm:pt>
    <dgm:pt modelId="{7F951B51-5BD3-4F9A-B4A3-F81C40E8F13B}" type="pres">
      <dgm:prSet presAssocID="{4F050925-0649-49BD-8D78-9E941FEA2330}" presName="Name0" presStyleCnt="0">
        <dgm:presLayoutVars>
          <dgm:dir/>
          <dgm:animLvl val="lvl"/>
          <dgm:resizeHandles val="exact"/>
        </dgm:presLayoutVars>
      </dgm:prSet>
      <dgm:spPr/>
    </dgm:pt>
    <dgm:pt modelId="{63C59124-E6E9-46F5-A51A-145F457ADD96}" type="pres">
      <dgm:prSet presAssocID="{4F050925-0649-49BD-8D78-9E941FEA2330}" presName="tSp" presStyleCnt="0"/>
      <dgm:spPr/>
    </dgm:pt>
    <dgm:pt modelId="{DDDAC654-7FCF-4F4B-8F12-F02D0D6CDE00}" type="pres">
      <dgm:prSet presAssocID="{4F050925-0649-49BD-8D78-9E941FEA2330}" presName="bSp" presStyleCnt="0"/>
      <dgm:spPr/>
    </dgm:pt>
    <dgm:pt modelId="{14753650-8757-4643-94D3-E7B396DEB917}" type="pres">
      <dgm:prSet presAssocID="{4F050925-0649-49BD-8D78-9E941FEA2330}" presName="process" presStyleCnt="0"/>
      <dgm:spPr/>
    </dgm:pt>
    <dgm:pt modelId="{950CCF93-6B21-42BE-84AF-78B39EDCAC79}" type="pres">
      <dgm:prSet presAssocID="{48E3F893-388C-43F7-86CC-9F6FD774FF28}" presName="composite1" presStyleCnt="0"/>
      <dgm:spPr/>
    </dgm:pt>
    <dgm:pt modelId="{A22B7B7A-282A-4BE0-9DEC-0DBCA0B7BE5E}" type="pres">
      <dgm:prSet presAssocID="{48E3F893-388C-43F7-86CC-9F6FD774FF28}" presName="dummyNode1" presStyleLbl="node1" presStyleIdx="0" presStyleCnt="4"/>
      <dgm:spPr/>
    </dgm:pt>
    <dgm:pt modelId="{7253FBA7-8163-443A-91D8-D5AA5A87B42D}" type="pres">
      <dgm:prSet presAssocID="{48E3F893-388C-43F7-86CC-9F6FD774FF28}" presName="childNode1" presStyleLbl="bgAcc1" presStyleIdx="0" presStyleCnt="4" custScaleX="108957">
        <dgm:presLayoutVars>
          <dgm:bulletEnabled val="1"/>
        </dgm:presLayoutVars>
      </dgm:prSet>
      <dgm:spPr/>
    </dgm:pt>
    <dgm:pt modelId="{FD736174-A96A-4B6A-90FD-0B03A971885C}" type="pres">
      <dgm:prSet presAssocID="{48E3F893-388C-43F7-86CC-9F6FD774FF28}" presName="childNode1tx" presStyleLbl="bgAcc1" presStyleIdx="0" presStyleCnt="4">
        <dgm:presLayoutVars>
          <dgm:bulletEnabled val="1"/>
        </dgm:presLayoutVars>
      </dgm:prSet>
      <dgm:spPr/>
    </dgm:pt>
    <dgm:pt modelId="{00F04BAB-DD15-4111-8F41-515DB5E12ECF}" type="pres">
      <dgm:prSet presAssocID="{48E3F893-388C-43F7-86CC-9F6FD774FF2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5957A58E-695F-42C3-8A7C-9DE4D772FE43}" type="pres">
      <dgm:prSet presAssocID="{48E3F893-388C-43F7-86CC-9F6FD774FF28}" presName="connSite1" presStyleCnt="0"/>
      <dgm:spPr/>
    </dgm:pt>
    <dgm:pt modelId="{D2795AD9-F3E1-4B54-AB05-05C91D8136A5}" type="pres">
      <dgm:prSet presAssocID="{764BEB58-59B4-414B-A871-FCAA98B03C40}" presName="Name9" presStyleLbl="sibTrans2D1" presStyleIdx="0" presStyleCnt="3"/>
      <dgm:spPr/>
    </dgm:pt>
    <dgm:pt modelId="{8231CD0F-3226-4978-99DE-BCE6C76B432E}" type="pres">
      <dgm:prSet presAssocID="{D9ADF43A-D2CF-472D-A6E2-2CA9ED7DA5D2}" presName="composite2" presStyleCnt="0"/>
      <dgm:spPr/>
    </dgm:pt>
    <dgm:pt modelId="{2A37F305-F54C-47B6-8209-49FE5C1E0CF1}" type="pres">
      <dgm:prSet presAssocID="{D9ADF43A-D2CF-472D-A6E2-2CA9ED7DA5D2}" presName="dummyNode2" presStyleLbl="node1" presStyleIdx="0" presStyleCnt="4"/>
      <dgm:spPr/>
    </dgm:pt>
    <dgm:pt modelId="{9C380C9D-B847-4534-950F-68F2B63913D4}" type="pres">
      <dgm:prSet presAssocID="{D9ADF43A-D2CF-472D-A6E2-2CA9ED7DA5D2}" presName="childNode2" presStyleLbl="bgAcc1" presStyleIdx="1" presStyleCnt="4" custScaleX="183269" custLinFactNeighborX="-5039">
        <dgm:presLayoutVars>
          <dgm:bulletEnabled val="1"/>
        </dgm:presLayoutVars>
      </dgm:prSet>
      <dgm:spPr/>
    </dgm:pt>
    <dgm:pt modelId="{D7E8BB67-A6A4-4F33-AA1C-84AE677732A0}" type="pres">
      <dgm:prSet presAssocID="{D9ADF43A-D2CF-472D-A6E2-2CA9ED7DA5D2}" presName="childNode2tx" presStyleLbl="bgAcc1" presStyleIdx="1" presStyleCnt="4">
        <dgm:presLayoutVars>
          <dgm:bulletEnabled val="1"/>
        </dgm:presLayoutVars>
      </dgm:prSet>
      <dgm:spPr/>
    </dgm:pt>
    <dgm:pt modelId="{91BFCF89-A4E5-4F1F-8F5B-14C0727CA3D2}" type="pres">
      <dgm:prSet presAssocID="{D9ADF43A-D2CF-472D-A6E2-2CA9ED7DA5D2}" presName="parentNode2" presStyleLbl="node1" presStyleIdx="1" presStyleCnt="4" custScaleX="135788">
        <dgm:presLayoutVars>
          <dgm:chMax val="0"/>
          <dgm:bulletEnabled val="1"/>
        </dgm:presLayoutVars>
      </dgm:prSet>
      <dgm:spPr/>
    </dgm:pt>
    <dgm:pt modelId="{51E8D405-350D-407E-AB10-941840321A32}" type="pres">
      <dgm:prSet presAssocID="{D9ADF43A-D2CF-472D-A6E2-2CA9ED7DA5D2}" presName="connSite2" presStyleCnt="0"/>
      <dgm:spPr/>
    </dgm:pt>
    <dgm:pt modelId="{0D3B7312-FC1C-4084-A8F3-25673F5B4221}" type="pres">
      <dgm:prSet presAssocID="{1A1C1159-C2D5-4F71-BC83-7162544239C4}" presName="Name18" presStyleLbl="sibTrans2D1" presStyleIdx="1" presStyleCnt="3"/>
      <dgm:spPr/>
    </dgm:pt>
    <dgm:pt modelId="{E3B67546-1DB0-4221-A03D-75834684C29A}" type="pres">
      <dgm:prSet presAssocID="{632C61CF-CBFD-4CBD-A62A-EB3AA2EFDE49}" presName="composite1" presStyleCnt="0"/>
      <dgm:spPr/>
    </dgm:pt>
    <dgm:pt modelId="{EA94D1AE-9D4B-4CD3-B55D-6872B54219F4}" type="pres">
      <dgm:prSet presAssocID="{632C61CF-CBFD-4CBD-A62A-EB3AA2EFDE49}" presName="dummyNode1" presStyleLbl="node1" presStyleIdx="1" presStyleCnt="4"/>
      <dgm:spPr/>
    </dgm:pt>
    <dgm:pt modelId="{E37D64BD-6648-425A-A47D-524843827F15}" type="pres">
      <dgm:prSet presAssocID="{632C61CF-CBFD-4CBD-A62A-EB3AA2EFDE49}" presName="childNode1" presStyleLbl="bgAcc1" presStyleIdx="2" presStyleCnt="4" custScaleX="106414">
        <dgm:presLayoutVars>
          <dgm:bulletEnabled val="1"/>
        </dgm:presLayoutVars>
      </dgm:prSet>
      <dgm:spPr/>
    </dgm:pt>
    <dgm:pt modelId="{4E386240-04E5-40C4-8448-C74A7843D54D}" type="pres">
      <dgm:prSet presAssocID="{632C61CF-CBFD-4CBD-A62A-EB3AA2EFDE49}" presName="childNode1tx" presStyleLbl="bgAcc1" presStyleIdx="2" presStyleCnt="4">
        <dgm:presLayoutVars>
          <dgm:bulletEnabled val="1"/>
        </dgm:presLayoutVars>
      </dgm:prSet>
      <dgm:spPr/>
    </dgm:pt>
    <dgm:pt modelId="{5CE19E45-95B1-422D-BEF9-70C9C630B496}" type="pres">
      <dgm:prSet presAssocID="{632C61CF-CBFD-4CBD-A62A-EB3AA2EFDE4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080A976-3E84-40D4-92A2-DA993D8D1814}" type="pres">
      <dgm:prSet presAssocID="{632C61CF-CBFD-4CBD-A62A-EB3AA2EFDE49}" presName="connSite1" presStyleCnt="0"/>
      <dgm:spPr/>
    </dgm:pt>
    <dgm:pt modelId="{9911DD22-CC3D-4C65-ADB9-C58C0CC7DBE0}" type="pres">
      <dgm:prSet presAssocID="{8465A1DD-5AD3-46A3-BC49-E52E337048B6}" presName="Name9" presStyleLbl="sibTrans2D1" presStyleIdx="2" presStyleCnt="3" custLinFactNeighborX="11145" custLinFactNeighborY="3566"/>
      <dgm:spPr/>
    </dgm:pt>
    <dgm:pt modelId="{0CA60D2A-FD5B-45DD-BE57-4D03B867691A}" type="pres">
      <dgm:prSet presAssocID="{AD08FD20-6579-4CD0-9ED4-0BBC7CE93D4E}" presName="composite2" presStyleCnt="0"/>
      <dgm:spPr/>
    </dgm:pt>
    <dgm:pt modelId="{9F9B9756-6482-4B05-AF4F-BD9D1AE0199C}" type="pres">
      <dgm:prSet presAssocID="{AD08FD20-6579-4CD0-9ED4-0BBC7CE93D4E}" presName="dummyNode2" presStyleLbl="node1" presStyleIdx="2" presStyleCnt="4"/>
      <dgm:spPr/>
    </dgm:pt>
    <dgm:pt modelId="{028DE2E7-55C8-4FE4-8467-1ED10DAA5C0B}" type="pres">
      <dgm:prSet presAssocID="{AD08FD20-6579-4CD0-9ED4-0BBC7CE93D4E}" presName="childNode2" presStyleLbl="bgAcc1" presStyleIdx="3" presStyleCnt="4" custScaleX="99615">
        <dgm:presLayoutVars>
          <dgm:bulletEnabled val="1"/>
        </dgm:presLayoutVars>
      </dgm:prSet>
      <dgm:spPr/>
    </dgm:pt>
    <dgm:pt modelId="{694675B3-074B-4B4E-9C89-E88A62EDDF47}" type="pres">
      <dgm:prSet presAssocID="{AD08FD20-6579-4CD0-9ED4-0BBC7CE93D4E}" presName="childNode2tx" presStyleLbl="bgAcc1" presStyleIdx="3" presStyleCnt="4">
        <dgm:presLayoutVars>
          <dgm:bulletEnabled val="1"/>
        </dgm:presLayoutVars>
      </dgm:prSet>
      <dgm:spPr/>
    </dgm:pt>
    <dgm:pt modelId="{D33092AB-5A5C-469B-A979-4CE5A10CE746}" type="pres">
      <dgm:prSet presAssocID="{AD08FD20-6579-4CD0-9ED4-0BBC7CE93D4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E07CD3D5-0954-4491-8B10-C980A4C83684}" type="pres">
      <dgm:prSet presAssocID="{AD08FD20-6579-4CD0-9ED4-0BBC7CE93D4E}" presName="connSite2" presStyleCnt="0"/>
      <dgm:spPr/>
    </dgm:pt>
  </dgm:ptLst>
  <dgm:cxnLst>
    <dgm:cxn modelId="{1CAF5F01-B615-4892-8217-A1232D949C59}" type="presOf" srcId="{3904E395-A187-4A73-A326-7CC517013F6A}" destId="{4E386240-04E5-40C4-8448-C74A7843D54D}" srcOrd="1" destOrd="0" presId="urn:microsoft.com/office/officeart/2005/8/layout/hProcess4"/>
    <dgm:cxn modelId="{9FA6DF09-C37C-4B5B-900F-EF7FE3EFCE41}" type="presOf" srcId="{4F050925-0649-49BD-8D78-9E941FEA2330}" destId="{7F951B51-5BD3-4F9A-B4A3-F81C40E8F13B}" srcOrd="0" destOrd="0" presId="urn:microsoft.com/office/officeart/2005/8/layout/hProcess4"/>
    <dgm:cxn modelId="{8FC4BF31-010B-4ED2-AB32-9C058917F488}" srcId="{632C61CF-CBFD-4CBD-A62A-EB3AA2EFDE49}" destId="{3904E395-A187-4A73-A326-7CC517013F6A}" srcOrd="0" destOrd="0" parTransId="{EDE4B3B6-73BF-4D4A-8D79-7EE9F400EA13}" sibTransId="{D8045BD6-3A5F-4CBF-AE65-3215E55523F1}"/>
    <dgm:cxn modelId="{F623C538-2515-4DA9-AA30-2A5443ACE8FD}" type="presOf" srcId="{F41300B1-F36B-4AF5-B60C-19BFEA38A598}" destId="{D7E8BB67-A6A4-4F33-AA1C-84AE677732A0}" srcOrd="1" destOrd="0" presId="urn:microsoft.com/office/officeart/2005/8/layout/hProcess4"/>
    <dgm:cxn modelId="{D71BCC3C-44B8-4A9B-B23D-1FEFA64F7407}" srcId="{4F050925-0649-49BD-8D78-9E941FEA2330}" destId="{AD08FD20-6579-4CD0-9ED4-0BBC7CE93D4E}" srcOrd="3" destOrd="0" parTransId="{A5144183-9062-4B41-94BD-C006DE5E7BF5}" sibTransId="{02A86AC0-1752-47CC-A3C0-DE05AD7FF354}"/>
    <dgm:cxn modelId="{C399CC45-7C0F-4C64-9B06-3DCC620228D6}" type="presOf" srcId="{AD08FD20-6579-4CD0-9ED4-0BBC7CE93D4E}" destId="{D33092AB-5A5C-469B-A979-4CE5A10CE746}" srcOrd="0" destOrd="0" presId="urn:microsoft.com/office/officeart/2005/8/layout/hProcess4"/>
    <dgm:cxn modelId="{19C88F48-FFF0-4E0D-88FC-475A5952A62A}" type="presOf" srcId="{632C61CF-CBFD-4CBD-A62A-EB3AA2EFDE49}" destId="{5CE19E45-95B1-422D-BEF9-70C9C630B496}" srcOrd="0" destOrd="0" presId="urn:microsoft.com/office/officeart/2005/8/layout/hProcess4"/>
    <dgm:cxn modelId="{1F4A5049-F894-447E-9F52-F34DABC6D2ED}" type="presOf" srcId="{D9ADF43A-D2CF-472D-A6E2-2CA9ED7DA5D2}" destId="{91BFCF89-A4E5-4F1F-8F5B-14C0727CA3D2}" srcOrd="0" destOrd="0" presId="urn:microsoft.com/office/officeart/2005/8/layout/hProcess4"/>
    <dgm:cxn modelId="{E8E4E94A-AFEC-4BF9-A06C-DBD2658A6B3E}" type="presOf" srcId="{764BEB58-59B4-414B-A871-FCAA98B03C40}" destId="{D2795AD9-F3E1-4B54-AB05-05C91D8136A5}" srcOrd="0" destOrd="0" presId="urn:microsoft.com/office/officeart/2005/8/layout/hProcess4"/>
    <dgm:cxn modelId="{4B14026D-FD88-403E-A641-9C9B3060CA46}" type="presOf" srcId="{051962B3-C6E1-4B6D-87A4-027AD31F25F9}" destId="{028DE2E7-55C8-4FE4-8467-1ED10DAA5C0B}" srcOrd="0" destOrd="0" presId="urn:microsoft.com/office/officeart/2005/8/layout/hProcess4"/>
    <dgm:cxn modelId="{B82E996D-AB47-4274-86F8-BAF66C1B66D5}" srcId="{AD08FD20-6579-4CD0-9ED4-0BBC7CE93D4E}" destId="{051962B3-C6E1-4B6D-87A4-027AD31F25F9}" srcOrd="0" destOrd="0" parTransId="{7F94A7EE-6323-4630-A345-09444229123E}" sibTransId="{86FB217A-7C92-4A4F-8AC1-EA65EF0EFE2E}"/>
    <dgm:cxn modelId="{ACECF891-E681-4995-9A6C-EAC3FA54D57D}" srcId="{4F050925-0649-49BD-8D78-9E941FEA2330}" destId="{632C61CF-CBFD-4CBD-A62A-EB3AA2EFDE49}" srcOrd="2" destOrd="0" parTransId="{64AF74B0-A2F4-4B90-950A-B44AD6738B4E}" sibTransId="{8465A1DD-5AD3-46A3-BC49-E52E337048B6}"/>
    <dgm:cxn modelId="{EB7ECB9A-071F-410C-B28A-A02295F041AE}" srcId="{D9ADF43A-D2CF-472D-A6E2-2CA9ED7DA5D2}" destId="{F41300B1-F36B-4AF5-B60C-19BFEA38A598}" srcOrd="0" destOrd="0" parTransId="{D438E7B8-2C48-49EC-8092-F332A11072E8}" sibTransId="{DED636CA-CBCF-43FC-BBA9-9C7F4E57097E}"/>
    <dgm:cxn modelId="{FC62369E-5E6F-451E-BBDC-C5A45408C32E}" srcId="{48E3F893-388C-43F7-86CC-9F6FD774FF28}" destId="{6FA9C14B-681F-4118-9CDA-45EFF580BFE4}" srcOrd="0" destOrd="0" parTransId="{4181BC75-89BF-487B-973C-4218E52AF521}" sibTransId="{E1F2D28D-18CE-4EB6-929C-444969E55FBB}"/>
    <dgm:cxn modelId="{A48193A7-85CE-4944-B826-92C59E4DE711}" srcId="{4F050925-0649-49BD-8D78-9E941FEA2330}" destId="{D9ADF43A-D2CF-472D-A6E2-2CA9ED7DA5D2}" srcOrd="1" destOrd="0" parTransId="{C229A663-B5CF-441B-AF31-86E73877C0D4}" sibTransId="{1A1C1159-C2D5-4F71-BC83-7162544239C4}"/>
    <dgm:cxn modelId="{9C6D79AD-05D1-4D7F-8D11-237BEB9B9FC4}" type="presOf" srcId="{3904E395-A187-4A73-A326-7CC517013F6A}" destId="{E37D64BD-6648-425A-A47D-524843827F15}" srcOrd="0" destOrd="0" presId="urn:microsoft.com/office/officeart/2005/8/layout/hProcess4"/>
    <dgm:cxn modelId="{DC32F0AD-6EA6-46BB-B888-822F810DF8F2}" type="presOf" srcId="{051962B3-C6E1-4B6D-87A4-027AD31F25F9}" destId="{694675B3-074B-4B4E-9C89-E88A62EDDF47}" srcOrd="1" destOrd="0" presId="urn:microsoft.com/office/officeart/2005/8/layout/hProcess4"/>
    <dgm:cxn modelId="{548FD2B4-F671-482A-8ABE-13F11AF93D52}" type="presOf" srcId="{6FA9C14B-681F-4118-9CDA-45EFF580BFE4}" destId="{7253FBA7-8163-443A-91D8-D5AA5A87B42D}" srcOrd="0" destOrd="0" presId="urn:microsoft.com/office/officeart/2005/8/layout/hProcess4"/>
    <dgm:cxn modelId="{2B35B5C9-71D6-446A-B833-7D9F7CE4FFFA}" type="presOf" srcId="{8465A1DD-5AD3-46A3-BC49-E52E337048B6}" destId="{9911DD22-CC3D-4C65-ADB9-C58C0CC7DBE0}" srcOrd="0" destOrd="0" presId="urn:microsoft.com/office/officeart/2005/8/layout/hProcess4"/>
    <dgm:cxn modelId="{7C95CCCD-1C7F-4318-B944-F4C810A73D8A}" type="presOf" srcId="{1A1C1159-C2D5-4F71-BC83-7162544239C4}" destId="{0D3B7312-FC1C-4084-A8F3-25673F5B4221}" srcOrd="0" destOrd="0" presId="urn:microsoft.com/office/officeart/2005/8/layout/hProcess4"/>
    <dgm:cxn modelId="{774E9CD4-6D36-4FC0-B8AD-814B735B5F2B}" type="presOf" srcId="{48E3F893-388C-43F7-86CC-9F6FD774FF28}" destId="{00F04BAB-DD15-4111-8F41-515DB5E12ECF}" srcOrd="0" destOrd="0" presId="urn:microsoft.com/office/officeart/2005/8/layout/hProcess4"/>
    <dgm:cxn modelId="{49AD2DDC-A8C4-4AB3-812B-74139C896451}" srcId="{4F050925-0649-49BD-8D78-9E941FEA2330}" destId="{48E3F893-388C-43F7-86CC-9F6FD774FF28}" srcOrd="0" destOrd="0" parTransId="{0717D047-5282-46A3-90C1-F0B0D157FCEA}" sibTransId="{764BEB58-59B4-414B-A871-FCAA98B03C40}"/>
    <dgm:cxn modelId="{1138F8E8-5DA8-4107-B996-FC12681CFF01}" type="presOf" srcId="{6FA9C14B-681F-4118-9CDA-45EFF580BFE4}" destId="{FD736174-A96A-4B6A-90FD-0B03A971885C}" srcOrd="1" destOrd="0" presId="urn:microsoft.com/office/officeart/2005/8/layout/hProcess4"/>
    <dgm:cxn modelId="{FC5148F4-3AFF-43EA-ABDC-C4ACCEB594F7}" type="presOf" srcId="{F41300B1-F36B-4AF5-B60C-19BFEA38A598}" destId="{9C380C9D-B847-4534-950F-68F2B63913D4}" srcOrd="0" destOrd="0" presId="urn:microsoft.com/office/officeart/2005/8/layout/hProcess4"/>
    <dgm:cxn modelId="{BEE7F694-33E8-42E2-A6C2-8F4C6136A122}" type="presParOf" srcId="{7F951B51-5BD3-4F9A-B4A3-F81C40E8F13B}" destId="{63C59124-E6E9-46F5-A51A-145F457ADD96}" srcOrd="0" destOrd="0" presId="urn:microsoft.com/office/officeart/2005/8/layout/hProcess4"/>
    <dgm:cxn modelId="{994DA3ED-CAC1-4606-82BA-4CAF8AE17751}" type="presParOf" srcId="{7F951B51-5BD3-4F9A-B4A3-F81C40E8F13B}" destId="{DDDAC654-7FCF-4F4B-8F12-F02D0D6CDE00}" srcOrd="1" destOrd="0" presId="urn:microsoft.com/office/officeart/2005/8/layout/hProcess4"/>
    <dgm:cxn modelId="{B060A6EA-4533-47D2-9CBD-25C5DB1F51B4}" type="presParOf" srcId="{7F951B51-5BD3-4F9A-B4A3-F81C40E8F13B}" destId="{14753650-8757-4643-94D3-E7B396DEB917}" srcOrd="2" destOrd="0" presId="urn:microsoft.com/office/officeart/2005/8/layout/hProcess4"/>
    <dgm:cxn modelId="{3E41E725-5E24-4286-9BBE-475C792C9881}" type="presParOf" srcId="{14753650-8757-4643-94D3-E7B396DEB917}" destId="{950CCF93-6B21-42BE-84AF-78B39EDCAC79}" srcOrd="0" destOrd="0" presId="urn:microsoft.com/office/officeart/2005/8/layout/hProcess4"/>
    <dgm:cxn modelId="{F2798622-330B-4443-84FC-AE84C7F72347}" type="presParOf" srcId="{950CCF93-6B21-42BE-84AF-78B39EDCAC79}" destId="{A22B7B7A-282A-4BE0-9DEC-0DBCA0B7BE5E}" srcOrd="0" destOrd="0" presId="urn:microsoft.com/office/officeart/2005/8/layout/hProcess4"/>
    <dgm:cxn modelId="{B2876E94-0932-4A43-8112-B82D80DD6F35}" type="presParOf" srcId="{950CCF93-6B21-42BE-84AF-78B39EDCAC79}" destId="{7253FBA7-8163-443A-91D8-D5AA5A87B42D}" srcOrd="1" destOrd="0" presId="urn:microsoft.com/office/officeart/2005/8/layout/hProcess4"/>
    <dgm:cxn modelId="{2C3B564B-6B44-4881-91FB-F1920BB2B569}" type="presParOf" srcId="{950CCF93-6B21-42BE-84AF-78B39EDCAC79}" destId="{FD736174-A96A-4B6A-90FD-0B03A971885C}" srcOrd="2" destOrd="0" presId="urn:microsoft.com/office/officeart/2005/8/layout/hProcess4"/>
    <dgm:cxn modelId="{B1ABB0D0-067F-4827-B890-66289EC3FAD2}" type="presParOf" srcId="{950CCF93-6B21-42BE-84AF-78B39EDCAC79}" destId="{00F04BAB-DD15-4111-8F41-515DB5E12ECF}" srcOrd="3" destOrd="0" presId="urn:microsoft.com/office/officeart/2005/8/layout/hProcess4"/>
    <dgm:cxn modelId="{62F44867-58BE-475E-9682-A0C7F49BC8DF}" type="presParOf" srcId="{950CCF93-6B21-42BE-84AF-78B39EDCAC79}" destId="{5957A58E-695F-42C3-8A7C-9DE4D772FE43}" srcOrd="4" destOrd="0" presId="urn:microsoft.com/office/officeart/2005/8/layout/hProcess4"/>
    <dgm:cxn modelId="{5E2D2C07-38FD-49E6-B2A4-2CD92B570E88}" type="presParOf" srcId="{14753650-8757-4643-94D3-E7B396DEB917}" destId="{D2795AD9-F3E1-4B54-AB05-05C91D8136A5}" srcOrd="1" destOrd="0" presId="urn:microsoft.com/office/officeart/2005/8/layout/hProcess4"/>
    <dgm:cxn modelId="{70D2F17D-8CE2-4CD2-B914-D7ED5D8F1F58}" type="presParOf" srcId="{14753650-8757-4643-94D3-E7B396DEB917}" destId="{8231CD0F-3226-4978-99DE-BCE6C76B432E}" srcOrd="2" destOrd="0" presId="urn:microsoft.com/office/officeart/2005/8/layout/hProcess4"/>
    <dgm:cxn modelId="{B94DDF55-1E97-4AF1-ACF4-0B30C820D884}" type="presParOf" srcId="{8231CD0F-3226-4978-99DE-BCE6C76B432E}" destId="{2A37F305-F54C-47B6-8209-49FE5C1E0CF1}" srcOrd="0" destOrd="0" presId="urn:microsoft.com/office/officeart/2005/8/layout/hProcess4"/>
    <dgm:cxn modelId="{7E6E4F19-434F-4B49-A73F-FA5F298184F1}" type="presParOf" srcId="{8231CD0F-3226-4978-99DE-BCE6C76B432E}" destId="{9C380C9D-B847-4534-950F-68F2B63913D4}" srcOrd="1" destOrd="0" presId="urn:microsoft.com/office/officeart/2005/8/layout/hProcess4"/>
    <dgm:cxn modelId="{5FA96F96-B9A1-4F1B-B33B-856396A6C0AB}" type="presParOf" srcId="{8231CD0F-3226-4978-99DE-BCE6C76B432E}" destId="{D7E8BB67-A6A4-4F33-AA1C-84AE677732A0}" srcOrd="2" destOrd="0" presId="urn:microsoft.com/office/officeart/2005/8/layout/hProcess4"/>
    <dgm:cxn modelId="{A4C617A7-8869-4CDB-A834-AEF1DD78EA71}" type="presParOf" srcId="{8231CD0F-3226-4978-99DE-BCE6C76B432E}" destId="{91BFCF89-A4E5-4F1F-8F5B-14C0727CA3D2}" srcOrd="3" destOrd="0" presId="urn:microsoft.com/office/officeart/2005/8/layout/hProcess4"/>
    <dgm:cxn modelId="{3A6C3C0F-6E03-42AB-B5CF-644EF4254EF9}" type="presParOf" srcId="{8231CD0F-3226-4978-99DE-BCE6C76B432E}" destId="{51E8D405-350D-407E-AB10-941840321A32}" srcOrd="4" destOrd="0" presId="urn:microsoft.com/office/officeart/2005/8/layout/hProcess4"/>
    <dgm:cxn modelId="{BE4C2F5F-C5D2-41CE-A1AB-1B1838410B03}" type="presParOf" srcId="{14753650-8757-4643-94D3-E7B396DEB917}" destId="{0D3B7312-FC1C-4084-A8F3-25673F5B4221}" srcOrd="3" destOrd="0" presId="urn:microsoft.com/office/officeart/2005/8/layout/hProcess4"/>
    <dgm:cxn modelId="{F449B1BA-92DB-4657-9A58-BCFF100FFA21}" type="presParOf" srcId="{14753650-8757-4643-94D3-E7B396DEB917}" destId="{E3B67546-1DB0-4221-A03D-75834684C29A}" srcOrd="4" destOrd="0" presId="urn:microsoft.com/office/officeart/2005/8/layout/hProcess4"/>
    <dgm:cxn modelId="{EF070B64-6238-4E65-ADD9-0B7C982286EB}" type="presParOf" srcId="{E3B67546-1DB0-4221-A03D-75834684C29A}" destId="{EA94D1AE-9D4B-4CD3-B55D-6872B54219F4}" srcOrd="0" destOrd="0" presId="urn:microsoft.com/office/officeart/2005/8/layout/hProcess4"/>
    <dgm:cxn modelId="{285B6B04-79E3-411A-9F23-3EE7F431BA06}" type="presParOf" srcId="{E3B67546-1DB0-4221-A03D-75834684C29A}" destId="{E37D64BD-6648-425A-A47D-524843827F15}" srcOrd="1" destOrd="0" presId="urn:microsoft.com/office/officeart/2005/8/layout/hProcess4"/>
    <dgm:cxn modelId="{911C63E9-5E08-4CAA-82B4-FE2325B5AB98}" type="presParOf" srcId="{E3B67546-1DB0-4221-A03D-75834684C29A}" destId="{4E386240-04E5-40C4-8448-C74A7843D54D}" srcOrd="2" destOrd="0" presId="urn:microsoft.com/office/officeart/2005/8/layout/hProcess4"/>
    <dgm:cxn modelId="{8069BA71-F022-494C-8268-7D28202C4A66}" type="presParOf" srcId="{E3B67546-1DB0-4221-A03D-75834684C29A}" destId="{5CE19E45-95B1-422D-BEF9-70C9C630B496}" srcOrd="3" destOrd="0" presId="urn:microsoft.com/office/officeart/2005/8/layout/hProcess4"/>
    <dgm:cxn modelId="{23C986C3-F406-4A90-8285-3E989C562D0C}" type="presParOf" srcId="{E3B67546-1DB0-4221-A03D-75834684C29A}" destId="{1080A976-3E84-40D4-92A2-DA993D8D1814}" srcOrd="4" destOrd="0" presId="urn:microsoft.com/office/officeart/2005/8/layout/hProcess4"/>
    <dgm:cxn modelId="{CEFF2B0B-C637-4C7C-91CA-F176E52C83FD}" type="presParOf" srcId="{14753650-8757-4643-94D3-E7B396DEB917}" destId="{9911DD22-CC3D-4C65-ADB9-C58C0CC7DBE0}" srcOrd="5" destOrd="0" presId="urn:microsoft.com/office/officeart/2005/8/layout/hProcess4"/>
    <dgm:cxn modelId="{A6C3EE43-4744-4294-8DF3-912200CA715D}" type="presParOf" srcId="{14753650-8757-4643-94D3-E7B396DEB917}" destId="{0CA60D2A-FD5B-45DD-BE57-4D03B867691A}" srcOrd="6" destOrd="0" presId="urn:microsoft.com/office/officeart/2005/8/layout/hProcess4"/>
    <dgm:cxn modelId="{9AF30220-AB2E-47FA-8B7F-5B84F8B81D24}" type="presParOf" srcId="{0CA60D2A-FD5B-45DD-BE57-4D03B867691A}" destId="{9F9B9756-6482-4B05-AF4F-BD9D1AE0199C}" srcOrd="0" destOrd="0" presId="urn:microsoft.com/office/officeart/2005/8/layout/hProcess4"/>
    <dgm:cxn modelId="{AE3362E7-D541-4F73-AA7C-F79F68BD2871}" type="presParOf" srcId="{0CA60D2A-FD5B-45DD-BE57-4D03B867691A}" destId="{028DE2E7-55C8-4FE4-8467-1ED10DAA5C0B}" srcOrd="1" destOrd="0" presId="urn:microsoft.com/office/officeart/2005/8/layout/hProcess4"/>
    <dgm:cxn modelId="{E91C6D04-A5B0-4E4C-9E27-0B35B89DD348}" type="presParOf" srcId="{0CA60D2A-FD5B-45DD-BE57-4D03B867691A}" destId="{694675B3-074B-4B4E-9C89-E88A62EDDF47}" srcOrd="2" destOrd="0" presId="urn:microsoft.com/office/officeart/2005/8/layout/hProcess4"/>
    <dgm:cxn modelId="{A924BF9A-594B-4CF2-AE12-316DFC7F0239}" type="presParOf" srcId="{0CA60D2A-FD5B-45DD-BE57-4D03B867691A}" destId="{D33092AB-5A5C-469B-A979-4CE5A10CE746}" srcOrd="3" destOrd="0" presId="urn:microsoft.com/office/officeart/2005/8/layout/hProcess4"/>
    <dgm:cxn modelId="{C5BBAA05-F515-4E16-84AA-41E79EE7542A}" type="presParOf" srcId="{0CA60D2A-FD5B-45DD-BE57-4D03B867691A}" destId="{E07CD3D5-0954-4491-8B10-C980A4C8368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3FBA7-8163-443A-91D8-D5AA5A87B42D}">
      <dsp:nvSpPr>
        <dsp:cNvPr id="0" name=""/>
        <dsp:cNvSpPr/>
      </dsp:nvSpPr>
      <dsp:spPr>
        <a:xfrm>
          <a:off x="5976" y="980483"/>
          <a:ext cx="1951892" cy="147755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句对拼接，对长文本截断，简单的数据增强策略</a:t>
          </a:r>
        </a:p>
      </dsp:txBody>
      <dsp:txXfrm>
        <a:off x="39979" y="1014486"/>
        <a:ext cx="1883886" cy="1092932"/>
      </dsp:txXfrm>
    </dsp:sp>
    <dsp:sp modelId="{D2795AD9-F3E1-4B54-AB05-05C91D8136A5}">
      <dsp:nvSpPr>
        <dsp:cNvPr id="0" name=""/>
        <dsp:cNvSpPr/>
      </dsp:nvSpPr>
      <dsp:spPr>
        <a:xfrm>
          <a:off x="989913" y="575830"/>
          <a:ext cx="3015324" cy="3015324"/>
        </a:xfrm>
        <a:prstGeom prst="leftCircularArrow">
          <a:avLst>
            <a:gd name="adj1" fmla="val 3307"/>
            <a:gd name="adj2" fmla="val 408414"/>
            <a:gd name="adj3" fmla="val 2183925"/>
            <a:gd name="adj4" fmla="val 9024489"/>
            <a:gd name="adj5" fmla="val 385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04BAB-DD15-4111-8F41-515DB5E12ECF}">
      <dsp:nvSpPr>
        <dsp:cNvPr id="0" name=""/>
        <dsp:cNvSpPr/>
      </dsp:nvSpPr>
      <dsp:spPr>
        <a:xfrm>
          <a:off x="484301" y="2141422"/>
          <a:ext cx="1592385" cy="633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数据预处理</a:t>
          </a:r>
        </a:p>
      </dsp:txBody>
      <dsp:txXfrm>
        <a:off x="502848" y="2159969"/>
        <a:ext cx="1555291" cy="596145"/>
      </dsp:txXfrm>
    </dsp:sp>
    <dsp:sp modelId="{9C380C9D-B847-4534-950F-68F2B63913D4}">
      <dsp:nvSpPr>
        <dsp:cNvPr id="0" name=""/>
        <dsp:cNvSpPr/>
      </dsp:nvSpPr>
      <dsp:spPr>
        <a:xfrm>
          <a:off x="2461228" y="980483"/>
          <a:ext cx="3283143" cy="147755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包含</a:t>
          </a:r>
          <a:r>
            <a:rPr lang="en-US" altLang="zh-CN" sz="1600" kern="1200" dirty="0"/>
            <a:t>cross-encoder</a:t>
          </a:r>
          <a:r>
            <a:rPr lang="zh-CN" altLang="en-US" sz="1600" kern="1200" dirty="0"/>
            <a:t>与</a:t>
          </a:r>
          <a:r>
            <a:rPr lang="en-US" altLang="zh-CN" sz="1600" kern="1200" dirty="0"/>
            <a:t>bi-encoder</a:t>
          </a:r>
          <a:r>
            <a:rPr lang="zh-CN" altLang="en-US" sz="1600" kern="1200" dirty="0"/>
            <a:t>两类模型，尝试多组预训练模型，结合更优的训练方式与提分技巧</a:t>
          </a:r>
        </a:p>
      </dsp:txBody>
      <dsp:txXfrm>
        <a:off x="2495231" y="1331105"/>
        <a:ext cx="3215137" cy="1092932"/>
      </dsp:txXfrm>
    </dsp:sp>
    <dsp:sp modelId="{0D3B7312-FC1C-4084-A8F3-25673F5B4221}">
      <dsp:nvSpPr>
        <dsp:cNvPr id="0" name=""/>
        <dsp:cNvSpPr/>
      </dsp:nvSpPr>
      <dsp:spPr>
        <a:xfrm>
          <a:off x="4189981" y="-195624"/>
          <a:ext cx="3185204" cy="3185204"/>
        </a:xfrm>
        <a:prstGeom prst="circularArrow">
          <a:avLst>
            <a:gd name="adj1" fmla="val 3130"/>
            <a:gd name="adj2" fmla="val 385022"/>
            <a:gd name="adj3" fmla="val 19439467"/>
            <a:gd name="adj4" fmla="val 12575511"/>
            <a:gd name="adj5" fmla="val 365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FCF89-A4E5-4F1F-8F5B-14C0727CA3D2}">
      <dsp:nvSpPr>
        <dsp:cNvPr id="0" name=""/>
        <dsp:cNvSpPr/>
      </dsp:nvSpPr>
      <dsp:spPr>
        <a:xfrm>
          <a:off x="3410508" y="663863"/>
          <a:ext cx="2162268" cy="633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模型定义与训练</a:t>
          </a:r>
        </a:p>
      </dsp:txBody>
      <dsp:txXfrm>
        <a:off x="3429055" y="682410"/>
        <a:ext cx="2125174" cy="596145"/>
      </dsp:txXfrm>
    </dsp:sp>
    <dsp:sp modelId="{E37D64BD-6648-425A-A47D-524843827F15}">
      <dsp:nvSpPr>
        <dsp:cNvPr id="0" name=""/>
        <dsp:cNvSpPr/>
      </dsp:nvSpPr>
      <dsp:spPr>
        <a:xfrm>
          <a:off x="6309453" y="980483"/>
          <a:ext cx="1906336" cy="147755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在验证集上对</a:t>
          </a:r>
          <a:r>
            <a:rPr lang="en-US" altLang="zh-CN" sz="1600" kern="1200" dirty="0"/>
            <a:t>AB</a:t>
          </a:r>
          <a:r>
            <a:rPr lang="zh-CN" altLang="en-US" sz="1600" kern="1200" dirty="0"/>
            <a:t>两类任务进行阈值优化后推理</a:t>
          </a:r>
        </a:p>
      </dsp:txBody>
      <dsp:txXfrm>
        <a:off x="6343456" y="1014486"/>
        <a:ext cx="1838330" cy="1092932"/>
      </dsp:txXfrm>
    </dsp:sp>
    <dsp:sp modelId="{9911DD22-CC3D-4C65-ADB9-C58C0CC7DBE0}">
      <dsp:nvSpPr>
        <dsp:cNvPr id="0" name=""/>
        <dsp:cNvSpPr/>
      </dsp:nvSpPr>
      <dsp:spPr>
        <a:xfrm>
          <a:off x="7571814" y="1219582"/>
          <a:ext cx="2261402" cy="2261402"/>
        </a:xfrm>
        <a:prstGeom prst="leftCircularArrow">
          <a:avLst>
            <a:gd name="adj1" fmla="val 4409"/>
            <a:gd name="adj2" fmla="val 559244"/>
            <a:gd name="adj3" fmla="val 2334755"/>
            <a:gd name="adj4" fmla="val 9024489"/>
            <a:gd name="adj5" fmla="val 5144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19E45-95B1-422D-BEF9-70C9C630B496}">
      <dsp:nvSpPr>
        <dsp:cNvPr id="0" name=""/>
        <dsp:cNvSpPr/>
      </dsp:nvSpPr>
      <dsp:spPr>
        <a:xfrm>
          <a:off x="6765000" y="2141422"/>
          <a:ext cx="1592385" cy="633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模型推理</a:t>
          </a:r>
        </a:p>
      </dsp:txBody>
      <dsp:txXfrm>
        <a:off x="6783547" y="2159969"/>
        <a:ext cx="1555291" cy="596145"/>
      </dsp:txXfrm>
    </dsp:sp>
    <dsp:sp modelId="{028DE2E7-55C8-4FE4-8467-1ED10DAA5C0B}">
      <dsp:nvSpPr>
        <dsp:cNvPr id="0" name=""/>
        <dsp:cNvSpPr/>
      </dsp:nvSpPr>
      <dsp:spPr>
        <a:xfrm>
          <a:off x="8835646" y="980483"/>
          <a:ext cx="1784536" cy="147755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基于</a:t>
          </a:r>
          <a:r>
            <a:rPr lang="zh-CN" altLang="en-US" sz="1600" b="0" kern="1200" dirty="0"/>
            <a:t>输出结果</a:t>
          </a:r>
          <a:r>
            <a:rPr lang="zh-CN" altLang="en-US" sz="1600" kern="1200" dirty="0"/>
            <a:t>投票，在验证集上寻找最佳组合</a:t>
          </a:r>
        </a:p>
      </dsp:txBody>
      <dsp:txXfrm>
        <a:off x="8869649" y="1331105"/>
        <a:ext cx="1716530" cy="1092932"/>
      </dsp:txXfrm>
    </dsp:sp>
    <dsp:sp modelId="{D33092AB-5A5C-469B-A979-4CE5A10CE746}">
      <dsp:nvSpPr>
        <dsp:cNvPr id="0" name=""/>
        <dsp:cNvSpPr/>
      </dsp:nvSpPr>
      <dsp:spPr>
        <a:xfrm>
          <a:off x="9230294" y="663863"/>
          <a:ext cx="1592385" cy="633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模型融合</a:t>
          </a:r>
        </a:p>
      </dsp:txBody>
      <dsp:txXfrm>
        <a:off x="9248841" y="682410"/>
        <a:ext cx="1555291" cy="596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DB200-9503-4DF4-A73F-40CC9B92E22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36FD4-B788-48F6-8634-17D6B5FE2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4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实用价值</a:t>
            </a:r>
            <a:r>
              <a:rPr lang="zh-CN" altLang="en-US" sz="12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：对于真实工业应用领域的价值贡献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创新亮点</a:t>
            </a:r>
            <a:r>
              <a:rPr lang="zh-CN" altLang="en-US" sz="12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：相较于以往模型的开拓创新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现场风采</a:t>
            </a:r>
            <a:r>
              <a:rPr lang="zh-CN" altLang="en-US" sz="12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：答辩时的语言表达、临场反应能力等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6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8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zh-CN" altLang="zh-CN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对本次展示做一个总结性的阐述，并反思在此次比赛过程中有哪些可以提升的地方，或者是谈一谈比赛以来的学习历程和心得体会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3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zh-CN" altLang="zh-CN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对本次展示做一个总结性的阐述，并反思在此次比赛过程中有哪些可以提升的地方，或者是谈一谈比赛以来的学习历程和心得体会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如队员组成、所属院校、参赛原因、个性特征等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4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zh-CN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展示自身对赛题的理解，或深入剖析赛题本身，可从挑战性、可控性、成效性、创造性等角度发散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9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0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8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4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4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简单的数据增强方法</a:t>
            </a:r>
            <a:endParaRPr lang="en-US" altLang="zh-CN" sz="1000" dirty="0"/>
          </a:p>
          <a:p>
            <a:pPr lvl="1"/>
            <a:r>
              <a:rPr lang="zh-CN" altLang="en-US" sz="1000" dirty="0"/>
              <a:t>交换</a:t>
            </a:r>
            <a:r>
              <a:rPr lang="en-US" altLang="zh-CN" sz="1000" dirty="0"/>
              <a:t>source</a:t>
            </a:r>
            <a:r>
              <a:rPr lang="zh-CN" altLang="en-US" sz="1000" dirty="0"/>
              <a:t>与</a:t>
            </a:r>
            <a:r>
              <a:rPr lang="en-US" altLang="zh-CN" sz="1000" dirty="0"/>
              <a:t>target</a:t>
            </a:r>
            <a:r>
              <a:rPr lang="zh-CN" altLang="en-US" sz="1000" dirty="0"/>
              <a:t>文本位置</a:t>
            </a:r>
            <a:endParaRPr lang="en-US" altLang="zh-CN" sz="1000" dirty="0"/>
          </a:p>
          <a:p>
            <a:pPr lvl="1"/>
            <a:r>
              <a:rPr lang="zh-CN" altLang="en-US" sz="1000" dirty="0"/>
              <a:t>利用两类任务逻辑上的包含关系</a:t>
            </a:r>
            <a:endParaRPr lang="en-US" altLang="zh-CN" sz="1000" dirty="0"/>
          </a:p>
          <a:p>
            <a:pPr lvl="2"/>
            <a:r>
              <a:rPr lang="en-US" altLang="zh-CN" sz="1000" dirty="0"/>
              <a:t>B</a:t>
            </a:r>
            <a:r>
              <a:rPr lang="zh-CN" altLang="en-US" sz="1000" dirty="0"/>
              <a:t>类的正例一定是</a:t>
            </a:r>
            <a:r>
              <a:rPr lang="en-US" altLang="zh-CN" sz="1000" dirty="0"/>
              <a:t>A</a:t>
            </a:r>
            <a:r>
              <a:rPr lang="zh-CN" altLang="en-US" sz="1000" dirty="0"/>
              <a:t>类的正例</a:t>
            </a:r>
            <a:endParaRPr lang="en-US" altLang="zh-CN" sz="1000" dirty="0"/>
          </a:p>
          <a:p>
            <a:pPr lvl="2"/>
            <a:r>
              <a:rPr lang="en-US" altLang="zh-CN" sz="1000" dirty="0"/>
              <a:t>A</a:t>
            </a:r>
            <a:r>
              <a:rPr lang="zh-CN" altLang="en-US" sz="1000" dirty="0"/>
              <a:t>类的负例一定是</a:t>
            </a:r>
            <a:r>
              <a:rPr lang="en-US" altLang="zh-CN" sz="1000" dirty="0"/>
              <a:t>B</a:t>
            </a:r>
            <a:r>
              <a:rPr lang="zh-CN" altLang="en-US" sz="1000" dirty="0"/>
              <a:t>类的负例</a:t>
            </a:r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36FD4-B788-48F6-8634-17D6B5FE22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7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4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7.png"/><Relationship Id="rId9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9.sv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5.xml"/><Relationship Id="rId6" Type="http://schemas.openxmlformats.org/officeDocument/2006/relationships/image" Target="../media/image33.svg"/><Relationship Id="rId11" Type="http://schemas.openxmlformats.org/officeDocument/2006/relationships/image" Target="../media/image37.sv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6.png"/><Relationship Id="rId4" Type="http://schemas.openxmlformats.org/officeDocument/2006/relationships/tags" Target="../tags/tag67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image" Target="../media/image9.jpe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00A298-A0EB-4A44-9FE7-5E9F3F3ABC99}"/>
              </a:ext>
            </a:extLst>
          </p:cNvPr>
          <p:cNvSpPr txBox="1"/>
          <p:nvPr/>
        </p:nvSpPr>
        <p:spPr>
          <a:xfrm>
            <a:off x="3084036" y="3633396"/>
            <a:ext cx="544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分比我们低的都是帅哥！</a:t>
            </a:r>
            <a:endParaRPr lang="en-US" altLang="zh-CN" sz="4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形 3" descr="前引号">
            <a:extLst>
              <a:ext uri="{FF2B5EF4-FFF2-40B4-BE49-F238E27FC236}">
                <a16:creationId xmlns:a16="http://schemas.microsoft.com/office/drawing/2014/main" id="{699E26A8-F2EF-4F2D-89EC-D41C27349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9636" y="3267064"/>
            <a:ext cx="914400" cy="914400"/>
          </a:xfrm>
          <a:prstGeom prst="rect">
            <a:avLst/>
          </a:prstGeom>
        </p:spPr>
      </p:pic>
      <p:pic>
        <p:nvPicPr>
          <p:cNvPr id="6" name="图形 5" descr="后引号">
            <a:extLst>
              <a:ext uri="{FF2B5EF4-FFF2-40B4-BE49-F238E27FC236}">
                <a16:creationId xmlns:a16="http://schemas.microsoft.com/office/drawing/2014/main" id="{56E45B87-7A1B-4F11-AD84-BC3EC5C40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808" y="3793214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方案设计：整体思路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359" y="1680845"/>
            <a:ext cx="11346815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华文新魏" panose="02010800040101010101" charset="-122"/>
              </a:rPr>
              <a:t>我们的方案主要包含以下几个流程</a:t>
            </a:r>
            <a:endParaRPr lang="zh-CN" sz="2400" b="1" dirty="0">
              <a:latin typeface="+mn-ea"/>
              <a:cs typeface="华文新魏" panose="02010800040101010101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90D9A8E-7AA9-4920-8C08-A369002C7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531644"/>
              </p:ext>
            </p:extLst>
          </p:nvPr>
        </p:nvGraphicFramePr>
        <p:xfrm>
          <a:off x="681672" y="2654135"/>
          <a:ext cx="10828656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方案设计：数据预处理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5586E-09EF-40DB-83DE-9F2B87AA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275" y="1841285"/>
            <a:ext cx="5657350" cy="2290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针对匹配任务的数据处理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cross-encoder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类：拼接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source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target,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返回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token_ids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token_types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label/id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与任务编号（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大类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，或子任务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0-5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/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4D8EDA-C327-464E-AE70-6ECBEF9AC4C1}"/>
              </a:ext>
            </a:extLst>
          </p:cNvPr>
          <p:cNvGrpSpPr/>
          <p:nvPr/>
        </p:nvGrpSpPr>
        <p:grpSpPr>
          <a:xfrm>
            <a:off x="960505" y="4401625"/>
            <a:ext cx="4872021" cy="370840"/>
            <a:chOff x="450563" y="3215640"/>
            <a:chExt cx="4872021" cy="370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268AB2-1893-4CBE-BEB2-F5CA6DB74B0A}"/>
                </a:ext>
              </a:extLst>
            </p:cNvPr>
            <p:cNvSpPr/>
            <p:nvPr/>
          </p:nvSpPr>
          <p:spPr>
            <a:xfrm>
              <a:off x="1118105" y="3215640"/>
              <a:ext cx="1381255" cy="3708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source text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226584-76D8-4B42-B065-8BCE926CF8C2}"/>
                </a:ext>
              </a:extLst>
            </p:cNvPr>
            <p:cNvSpPr/>
            <p:nvPr/>
          </p:nvSpPr>
          <p:spPr>
            <a:xfrm>
              <a:off x="3219465" y="3215640"/>
              <a:ext cx="1383015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target text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527E1D-AD7D-46FC-9957-B9D0EC9ACEE3}"/>
                </a:ext>
              </a:extLst>
            </p:cNvPr>
            <p:cNvSpPr/>
            <p:nvPr/>
          </p:nvSpPr>
          <p:spPr>
            <a:xfrm>
              <a:off x="450563" y="3215640"/>
              <a:ext cx="667542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E6FAFC-634A-4716-8815-1318722B2830}"/>
                </a:ext>
              </a:extLst>
            </p:cNvPr>
            <p:cNvSpPr/>
            <p:nvPr/>
          </p:nvSpPr>
          <p:spPr>
            <a:xfrm>
              <a:off x="2499361" y="321564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7CDB51-6C23-4CD8-ACC4-0422C1A37657}"/>
                </a:ext>
              </a:extLst>
            </p:cNvPr>
            <p:cNvSpPr/>
            <p:nvPr/>
          </p:nvSpPr>
          <p:spPr>
            <a:xfrm>
              <a:off x="4602480" y="321564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</p:grp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90C1066E-D92B-4598-B49C-BC9EC1E13292}"/>
              </a:ext>
            </a:extLst>
          </p:cNvPr>
          <p:cNvSpPr/>
          <p:nvPr/>
        </p:nvSpPr>
        <p:spPr>
          <a:xfrm rot="16200000">
            <a:off x="3334608" y="2890166"/>
            <a:ext cx="144206" cy="4007482"/>
          </a:xfrm>
          <a:prstGeom prst="leftBrace">
            <a:avLst>
              <a:gd name="adj1" fmla="val 72857"/>
              <a:gd name="adj2" fmla="val 494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924C0E-14BE-4994-B849-D01C15455FFA}"/>
              </a:ext>
            </a:extLst>
          </p:cNvPr>
          <p:cNvSpPr txBox="1"/>
          <p:nvPr/>
        </p:nvSpPr>
        <p:spPr>
          <a:xfrm>
            <a:off x="1278735" y="4979043"/>
            <a:ext cx="429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max length = 512, </a:t>
            </a: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过长截断、短长互补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DF23DF-2E94-43CB-93B5-95A2A4D10C2C}"/>
              </a:ext>
            </a:extLst>
          </p:cNvPr>
          <p:cNvGrpSpPr/>
          <p:nvPr/>
        </p:nvGrpSpPr>
        <p:grpSpPr>
          <a:xfrm>
            <a:off x="7078660" y="4401625"/>
            <a:ext cx="4153813" cy="370840"/>
            <a:chOff x="1335580" y="4575140"/>
            <a:chExt cx="3834604" cy="37084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4BCD0F-6618-4A02-B580-493361299932}"/>
                </a:ext>
              </a:extLst>
            </p:cNvPr>
            <p:cNvSpPr/>
            <p:nvPr/>
          </p:nvSpPr>
          <p:spPr>
            <a:xfrm>
              <a:off x="2003122" y="4575140"/>
              <a:ext cx="2446958" cy="3708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source text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2F2657-67C7-4DB9-93EC-C3008538D410}"/>
                </a:ext>
              </a:extLst>
            </p:cNvPr>
            <p:cNvSpPr/>
            <p:nvPr/>
          </p:nvSpPr>
          <p:spPr>
            <a:xfrm>
              <a:off x="1335580" y="4575140"/>
              <a:ext cx="667542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860F1A8-0BB7-455D-8E79-35A0D60D8A5B}"/>
                </a:ext>
              </a:extLst>
            </p:cNvPr>
            <p:cNvSpPr/>
            <p:nvPr/>
          </p:nvSpPr>
          <p:spPr>
            <a:xfrm>
              <a:off x="4450080" y="457514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547290-DD11-4507-B232-9CFA54109AAD}"/>
              </a:ext>
            </a:extLst>
          </p:cNvPr>
          <p:cNvGrpSpPr/>
          <p:nvPr/>
        </p:nvGrpSpPr>
        <p:grpSpPr>
          <a:xfrm>
            <a:off x="7090425" y="4969615"/>
            <a:ext cx="4141070" cy="370840"/>
            <a:chOff x="1347344" y="5239900"/>
            <a:chExt cx="3822840" cy="3708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CD91BC-8834-495D-A8F1-C0055DE029E9}"/>
                </a:ext>
              </a:extLst>
            </p:cNvPr>
            <p:cNvSpPr/>
            <p:nvPr/>
          </p:nvSpPr>
          <p:spPr>
            <a:xfrm>
              <a:off x="2014886" y="5239900"/>
              <a:ext cx="2435194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target text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54D99EF-E7F2-454A-A4AD-0F06ABA6DB3C}"/>
                </a:ext>
              </a:extLst>
            </p:cNvPr>
            <p:cNvSpPr/>
            <p:nvPr/>
          </p:nvSpPr>
          <p:spPr>
            <a:xfrm>
              <a:off x="4450080" y="523990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DDA565C-72C0-45D6-8DCA-0E2DA602FC6B}"/>
                </a:ext>
              </a:extLst>
            </p:cNvPr>
            <p:cNvSpPr/>
            <p:nvPr/>
          </p:nvSpPr>
          <p:spPr>
            <a:xfrm>
              <a:off x="1347344" y="5239900"/>
              <a:ext cx="667542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</p:grp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883B6B35-1EEA-4A3B-8AAF-9D98A0513067}"/>
              </a:ext>
            </a:extLst>
          </p:cNvPr>
          <p:cNvSpPr/>
          <p:nvPr/>
        </p:nvSpPr>
        <p:spPr>
          <a:xfrm rot="16200000">
            <a:off x="9010299" y="3530260"/>
            <a:ext cx="144206" cy="4007482"/>
          </a:xfrm>
          <a:prstGeom prst="leftBrace">
            <a:avLst>
              <a:gd name="adj1" fmla="val 72857"/>
              <a:gd name="adj2" fmla="val 494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D04408-626C-42E5-A11A-5B0A8A56842B}"/>
              </a:ext>
            </a:extLst>
          </p:cNvPr>
          <p:cNvSpPr txBox="1"/>
          <p:nvPr/>
        </p:nvSpPr>
        <p:spPr>
          <a:xfrm>
            <a:off x="7225981" y="5670835"/>
            <a:ext cx="33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max length = 512, </a:t>
            </a: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过长截断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D022DC0-6204-4042-A80D-883B3CA6A154}"/>
              </a:ext>
            </a:extLst>
          </p:cNvPr>
          <p:cNvGrpSpPr/>
          <p:nvPr/>
        </p:nvGrpSpPr>
        <p:grpSpPr>
          <a:xfrm>
            <a:off x="960505" y="5339476"/>
            <a:ext cx="4881713" cy="370840"/>
            <a:chOff x="746298" y="3737990"/>
            <a:chExt cx="4881713" cy="37084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49DA20-61A1-4867-A532-4D73ABF10CA4}"/>
                </a:ext>
              </a:extLst>
            </p:cNvPr>
            <p:cNvSpPr/>
            <p:nvPr/>
          </p:nvSpPr>
          <p:spPr>
            <a:xfrm>
              <a:off x="746298" y="3737990"/>
              <a:ext cx="2768902" cy="370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0, 0, 0, …, 0, 0, 0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0C9785A-D149-4486-BE46-036B343B2542}"/>
                </a:ext>
              </a:extLst>
            </p:cNvPr>
            <p:cNvSpPr/>
            <p:nvPr/>
          </p:nvSpPr>
          <p:spPr>
            <a:xfrm>
              <a:off x="3513764" y="3737990"/>
              <a:ext cx="2114247" cy="370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1, 1, 1, …, 1, 1, 1</a:t>
              </a:r>
            </a:p>
          </p:txBody>
        </p:sp>
      </p:grpSp>
      <p:sp>
        <p:nvSpPr>
          <p:cNvPr id="34" name="内容占位符 4">
            <a:extLst>
              <a:ext uri="{FF2B5EF4-FFF2-40B4-BE49-F238E27FC236}">
                <a16:creationId xmlns:a16="http://schemas.microsoft.com/office/drawing/2014/main" id="{8CC58EE3-CA4D-47E0-90D0-919050294F2B}"/>
              </a:ext>
            </a:extLst>
          </p:cNvPr>
          <p:cNvSpPr txBox="1">
            <a:spLocks/>
          </p:cNvSpPr>
          <p:nvPr/>
        </p:nvSpPr>
        <p:spPr>
          <a:xfrm>
            <a:off x="6253625" y="2043142"/>
            <a:ext cx="5271324" cy="208521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bi-encoder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类：为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source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分别处理，返回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source_token_ids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target_token_ids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label/id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与任务编号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/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95988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5586E-09EF-40DB-83DE-9F2B87AA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275" y="1860223"/>
            <a:ext cx="5657350" cy="4476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针对匹配任务的两类模型思路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cross-encoder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类：对一组句对进行编码，编码过程中可以进行句内及句间的信息交互（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interaction-based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4D8EDA-C327-464E-AE70-6ECBEF9AC4C1}"/>
              </a:ext>
            </a:extLst>
          </p:cNvPr>
          <p:cNvGrpSpPr/>
          <p:nvPr/>
        </p:nvGrpSpPr>
        <p:grpSpPr>
          <a:xfrm>
            <a:off x="6608528" y="2361869"/>
            <a:ext cx="4872021" cy="286134"/>
            <a:chOff x="450563" y="3215640"/>
            <a:chExt cx="4872021" cy="370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268AB2-1893-4CBE-BEB2-F5CA6DB74B0A}"/>
                </a:ext>
              </a:extLst>
            </p:cNvPr>
            <p:cNvSpPr/>
            <p:nvPr/>
          </p:nvSpPr>
          <p:spPr>
            <a:xfrm>
              <a:off x="1118105" y="3215640"/>
              <a:ext cx="1381255" cy="3708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source text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226584-76D8-4B42-B065-8BCE926CF8C2}"/>
                </a:ext>
              </a:extLst>
            </p:cNvPr>
            <p:cNvSpPr/>
            <p:nvPr/>
          </p:nvSpPr>
          <p:spPr>
            <a:xfrm>
              <a:off x="3219465" y="3215640"/>
              <a:ext cx="1383015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target text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527E1D-AD7D-46FC-9957-B9D0EC9ACEE3}"/>
                </a:ext>
              </a:extLst>
            </p:cNvPr>
            <p:cNvSpPr/>
            <p:nvPr/>
          </p:nvSpPr>
          <p:spPr>
            <a:xfrm>
              <a:off x="450563" y="3215640"/>
              <a:ext cx="667542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E6FAFC-634A-4716-8815-1318722B2830}"/>
                </a:ext>
              </a:extLst>
            </p:cNvPr>
            <p:cNvSpPr/>
            <p:nvPr/>
          </p:nvSpPr>
          <p:spPr>
            <a:xfrm>
              <a:off x="2499361" y="321564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7CDB51-6C23-4CD8-ACC4-0422C1A37657}"/>
                </a:ext>
              </a:extLst>
            </p:cNvPr>
            <p:cNvSpPr/>
            <p:nvPr/>
          </p:nvSpPr>
          <p:spPr>
            <a:xfrm>
              <a:off x="4602480" y="321564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</p:grpSp>
      <p:pic>
        <p:nvPicPr>
          <p:cNvPr id="38" name="图形 37" descr="线箭头顺时针弯曲">
            <a:extLst>
              <a:ext uri="{FF2B5EF4-FFF2-40B4-BE49-F238E27FC236}">
                <a16:creationId xmlns:a16="http://schemas.microsoft.com/office/drawing/2014/main" id="{35AF5D16-FC96-4922-A16A-E18F5BD8E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752097" y="2699406"/>
            <a:ext cx="559398" cy="559398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11CFAA06-8F90-471B-B982-E11E81C047A9}"/>
              </a:ext>
            </a:extLst>
          </p:cNvPr>
          <p:cNvSpPr/>
          <p:nvPr/>
        </p:nvSpPr>
        <p:spPr>
          <a:xfrm>
            <a:off x="6608528" y="4633872"/>
            <a:ext cx="667542" cy="29156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[CLS]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9003C9-927F-4337-BBB2-C67B82B729A4}"/>
              </a:ext>
            </a:extLst>
          </p:cNvPr>
          <p:cNvSpPr/>
          <p:nvPr/>
        </p:nvSpPr>
        <p:spPr>
          <a:xfrm>
            <a:off x="7276070" y="4633872"/>
            <a:ext cx="4204480" cy="30681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last-layer representation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0CA6A7-5582-4184-BD22-1444BEFF22D9}"/>
              </a:ext>
            </a:extLst>
          </p:cNvPr>
          <p:cNvSpPr/>
          <p:nvPr/>
        </p:nvSpPr>
        <p:spPr>
          <a:xfrm>
            <a:off x="6538694" y="4509183"/>
            <a:ext cx="807210" cy="524862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形 47" descr="线箭头顺时针弯曲">
            <a:extLst>
              <a:ext uri="{FF2B5EF4-FFF2-40B4-BE49-F238E27FC236}">
                <a16:creationId xmlns:a16="http://schemas.microsoft.com/office/drawing/2014/main" id="{1F7803AA-5F81-46BE-A803-B9E71BE9F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 flipH="1">
            <a:off x="6609096" y="5266310"/>
            <a:ext cx="774550" cy="559398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41462C37-DAF8-4A95-ABEF-901F25FB4340}"/>
              </a:ext>
            </a:extLst>
          </p:cNvPr>
          <p:cNvGrpSpPr/>
          <p:nvPr/>
        </p:nvGrpSpPr>
        <p:grpSpPr>
          <a:xfrm>
            <a:off x="7328058" y="2828667"/>
            <a:ext cx="3623004" cy="1736661"/>
            <a:chOff x="7429159" y="2372675"/>
            <a:chExt cx="3623004" cy="17366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9063DB9-D8E0-4AC9-87D0-625019AEB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159" y="2372675"/>
              <a:ext cx="3623004" cy="1581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E2737D4-D1A7-4456-A8F1-563594E35787}"/>
                </a:ext>
              </a:extLst>
            </p:cNvPr>
            <p:cNvSpPr txBox="1"/>
            <p:nvPr/>
          </p:nvSpPr>
          <p:spPr>
            <a:xfrm>
              <a:off x="7793555" y="3740004"/>
              <a:ext cx="306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pretrained language models</a:t>
              </a:r>
              <a:endParaRPr lang="zh-CN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FE2C046E-D7B8-465D-8518-E248757F659C}"/>
              </a:ext>
            </a:extLst>
          </p:cNvPr>
          <p:cNvSpPr/>
          <p:nvPr/>
        </p:nvSpPr>
        <p:spPr>
          <a:xfrm>
            <a:off x="7501698" y="5342297"/>
            <a:ext cx="1178322" cy="286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classifier-1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62DF1A-35BB-483F-B7A5-8E640C63A34A}"/>
              </a:ext>
            </a:extLst>
          </p:cNvPr>
          <p:cNvSpPr/>
          <p:nvPr/>
        </p:nvSpPr>
        <p:spPr>
          <a:xfrm>
            <a:off x="8840695" y="5355345"/>
            <a:ext cx="954458" cy="2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preds-1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186C4D5-7BF2-4B49-AA3C-7B4E05BA4244}"/>
              </a:ext>
            </a:extLst>
          </p:cNvPr>
          <p:cNvSpPr/>
          <p:nvPr/>
        </p:nvSpPr>
        <p:spPr>
          <a:xfrm>
            <a:off x="10319377" y="5355345"/>
            <a:ext cx="653771" cy="2730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gt-1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8CEDE6C-3F61-4D51-BE47-6927A5DE3A7B}"/>
              </a:ext>
            </a:extLst>
          </p:cNvPr>
          <p:cNvSpPr/>
          <p:nvPr/>
        </p:nvSpPr>
        <p:spPr>
          <a:xfrm>
            <a:off x="7654098" y="5494697"/>
            <a:ext cx="1178322" cy="286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classifier...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23D41A-C662-4189-8332-850F1ADD6DB3}"/>
              </a:ext>
            </a:extLst>
          </p:cNvPr>
          <p:cNvSpPr/>
          <p:nvPr/>
        </p:nvSpPr>
        <p:spPr>
          <a:xfrm>
            <a:off x="8993095" y="5507745"/>
            <a:ext cx="954458" cy="2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preds…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38EF8EC-F786-48EA-9AD3-29E3A78987CD}"/>
              </a:ext>
            </a:extLst>
          </p:cNvPr>
          <p:cNvSpPr/>
          <p:nvPr/>
        </p:nvSpPr>
        <p:spPr>
          <a:xfrm>
            <a:off x="10471777" y="5507745"/>
            <a:ext cx="653771" cy="2730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gt</a:t>
            </a:r>
            <a:r>
              <a:rPr lang="en-US" altLang="zh-CN" sz="1600" dirty="0"/>
              <a:t>…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FF7E8FA-599D-4FE9-ACAA-6CC9E8D54DAC}"/>
              </a:ext>
            </a:extLst>
          </p:cNvPr>
          <p:cNvSpPr/>
          <p:nvPr/>
        </p:nvSpPr>
        <p:spPr>
          <a:xfrm>
            <a:off x="7806498" y="5647097"/>
            <a:ext cx="1178322" cy="286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classifier-n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D639371-0798-4DA7-A932-1DC6391C6BE0}"/>
              </a:ext>
            </a:extLst>
          </p:cNvPr>
          <p:cNvSpPr/>
          <p:nvPr/>
        </p:nvSpPr>
        <p:spPr>
          <a:xfrm>
            <a:off x="9145495" y="5660145"/>
            <a:ext cx="954458" cy="2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preds-n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5BD1A4B-2558-485F-B071-AE2C20161E2D}"/>
              </a:ext>
            </a:extLst>
          </p:cNvPr>
          <p:cNvSpPr/>
          <p:nvPr/>
        </p:nvSpPr>
        <p:spPr>
          <a:xfrm>
            <a:off x="10624177" y="5660145"/>
            <a:ext cx="653771" cy="2730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gt</a:t>
            </a:r>
            <a:r>
              <a:rPr lang="en-US" altLang="zh-CN" sz="1600" dirty="0"/>
              <a:t>-n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16F38B9D-E5E5-4B94-A5FE-D83DF7D85C2D}"/>
              </a:ext>
            </a:extLst>
          </p:cNvPr>
          <p:cNvSpPr/>
          <p:nvPr/>
        </p:nvSpPr>
        <p:spPr>
          <a:xfrm rot="16200000">
            <a:off x="10306703" y="5431348"/>
            <a:ext cx="186425" cy="1451265"/>
          </a:xfrm>
          <a:prstGeom prst="leftBrace">
            <a:avLst>
              <a:gd name="adj1" fmla="val 72857"/>
              <a:gd name="adj2" fmla="val 494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58D01BA-A8B7-4B84-87C7-A266A8BCA9BA}"/>
              </a:ext>
            </a:extLst>
          </p:cNvPr>
          <p:cNvSpPr txBox="1"/>
          <p:nvPr/>
        </p:nvSpPr>
        <p:spPr>
          <a:xfrm>
            <a:off x="9247207" y="6248301"/>
            <a:ext cx="23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Multitask Loss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2" name="图形 81" descr="实心填充的滑稽表情">
            <a:extLst>
              <a:ext uri="{FF2B5EF4-FFF2-40B4-BE49-F238E27FC236}">
                <a16:creationId xmlns:a16="http://schemas.microsoft.com/office/drawing/2014/main" id="{6B46BDD1-1904-485C-9FAB-1334D93A1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2542" y="3840108"/>
            <a:ext cx="914400" cy="914400"/>
          </a:xfrm>
          <a:prstGeom prst="rect">
            <a:avLst/>
          </a:prstGeom>
        </p:spPr>
      </p:pic>
      <p:pic>
        <p:nvPicPr>
          <p:cNvPr id="84" name="图形 83" descr="实心填充的悲伤表情">
            <a:extLst>
              <a:ext uri="{FF2B5EF4-FFF2-40B4-BE49-F238E27FC236}">
                <a16:creationId xmlns:a16="http://schemas.microsoft.com/office/drawing/2014/main" id="{2CAB4A04-31D8-4E7C-BCDE-90C397060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7992" y="5177734"/>
            <a:ext cx="914400" cy="914400"/>
          </a:xfrm>
          <a:prstGeom prst="rect">
            <a:avLst/>
          </a:prstGeom>
        </p:spPr>
      </p:pic>
      <p:sp>
        <p:nvSpPr>
          <p:cNvPr id="85" name="箭头: 上弧形 84">
            <a:extLst>
              <a:ext uri="{FF2B5EF4-FFF2-40B4-BE49-F238E27FC236}">
                <a16:creationId xmlns:a16="http://schemas.microsoft.com/office/drawing/2014/main" id="{56FBBA61-8091-4AC4-8989-4810CC375CC8}"/>
              </a:ext>
            </a:extLst>
          </p:cNvPr>
          <p:cNvSpPr/>
          <p:nvPr/>
        </p:nvSpPr>
        <p:spPr>
          <a:xfrm>
            <a:off x="7623842" y="1947208"/>
            <a:ext cx="777880" cy="34279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箭头: 上弧形 86">
            <a:extLst>
              <a:ext uri="{FF2B5EF4-FFF2-40B4-BE49-F238E27FC236}">
                <a16:creationId xmlns:a16="http://schemas.microsoft.com/office/drawing/2014/main" id="{21566743-15D7-4907-9729-C131C5923823}"/>
              </a:ext>
            </a:extLst>
          </p:cNvPr>
          <p:cNvSpPr/>
          <p:nvPr/>
        </p:nvSpPr>
        <p:spPr>
          <a:xfrm>
            <a:off x="7623841" y="1655457"/>
            <a:ext cx="2476111" cy="635964"/>
          </a:xfrm>
          <a:prstGeom prst="curvedDownArrow">
            <a:avLst>
              <a:gd name="adj1" fmla="val 11679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BCB3552-ADB6-4879-B4E9-1EB6C0D44C8B}"/>
              </a:ext>
            </a:extLst>
          </p:cNvPr>
          <p:cNvSpPr txBox="1"/>
          <p:nvPr/>
        </p:nvSpPr>
        <p:spPr>
          <a:xfrm>
            <a:off x="7689314" y="1998069"/>
            <a:ext cx="56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BDDDF-3785-4FF0-901E-2CEA205FDF13}"/>
              </a:ext>
            </a:extLst>
          </p:cNvPr>
          <p:cNvSpPr txBox="1"/>
          <p:nvPr/>
        </p:nvSpPr>
        <p:spPr>
          <a:xfrm>
            <a:off x="9068401" y="2000345"/>
            <a:ext cx="8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B7D738-AC4C-436C-8B9E-487181A9166B}"/>
              </a:ext>
            </a:extLst>
          </p:cNvPr>
          <p:cNvSpPr txBox="1"/>
          <p:nvPr/>
        </p:nvSpPr>
        <p:spPr>
          <a:xfrm>
            <a:off x="2250163" y="3786690"/>
            <a:ext cx="378162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更加充分的信息交互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更好的效果（</a:t>
            </a:r>
            <a:r>
              <a:rPr lang="en-US" altLang="zh-CN" sz="2000" spc="150" dirty="0">
                <a:latin typeface="+mn-ea"/>
              </a:rPr>
              <a:t>~2-3%</a:t>
            </a:r>
            <a:r>
              <a:rPr lang="zh-CN" altLang="en-US" sz="2000" spc="150" dirty="0">
                <a:latin typeface="+mn-ea"/>
              </a:rPr>
              <a:t>）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050965-F781-41EE-B763-81C211C2C769}"/>
              </a:ext>
            </a:extLst>
          </p:cNvPr>
          <p:cNvSpPr txBox="1"/>
          <p:nvPr/>
        </p:nvSpPr>
        <p:spPr>
          <a:xfrm>
            <a:off x="2268181" y="5129580"/>
            <a:ext cx="394752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zh-CN" altLang="en-US" sz="2000" spc="150" dirty="0">
                <a:latin typeface="+mn-ea"/>
              </a:rPr>
              <a:t>加剧了文本长度限制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zh-CN" altLang="en-US" sz="2000" spc="150" dirty="0">
                <a:latin typeface="+mn-ea"/>
              </a:rPr>
              <a:t>较难满足工业场景在线需求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253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5586E-09EF-40DB-83DE-9F2B87AA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275" y="1860223"/>
            <a:ext cx="5657350" cy="4476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针对匹配任务的两类模型思路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bi-encoder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类：分别对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source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文本和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文本进行编码，再通过网络结构进行表示间的交互和计算，得到最终分类结果（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representation-based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8" name="图形 37" descr="线箭头顺时针弯曲">
            <a:extLst>
              <a:ext uri="{FF2B5EF4-FFF2-40B4-BE49-F238E27FC236}">
                <a16:creationId xmlns:a16="http://schemas.microsoft.com/office/drawing/2014/main" id="{35AF5D16-FC96-4922-A16A-E18F5BD8E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832420" y="2545009"/>
            <a:ext cx="559398" cy="55939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388B637-23C7-4831-AC66-D09120E56626}"/>
              </a:ext>
            </a:extLst>
          </p:cNvPr>
          <p:cNvGrpSpPr/>
          <p:nvPr/>
        </p:nvGrpSpPr>
        <p:grpSpPr>
          <a:xfrm>
            <a:off x="6244009" y="4384385"/>
            <a:ext cx="4872022" cy="306812"/>
            <a:chOff x="6608528" y="4633872"/>
            <a:chExt cx="4872022" cy="30681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1CFAA06-8F90-471B-B982-E11E81C047A9}"/>
                </a:ext>
              </a:extLst>
            </p:cNvPr>
            <p:cNvSpPr/>
            <p:nvPr/>
          </p:nvSpPr>
          <p:spPr>
            <a:xfrm>
              <a:off x="6608528" y="4633872"/>
              <a:ext cx="667542" cy="291567"/>
            </a:xfrm>
            <a:prstGeom prst="rect">
              <a:avLst/>
            </a:prstGeom>
            <a:ln w="38100"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9003C9-927F-4337-BBB2-C67B82B729A4}"/>
                </a:ext>
              </a:extLst>
            </p:cNvPr>
            <p:cNvSpPr/>
            <p:nvPr/>
          </p:nvSpPr>
          <p:spPr>
            <a:xfrm>
              <a:off x="7276070" y="4633872"/>
              <a:ext cx="4204480" cy="30681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 source last-layer representation</a:t>
              </a:r>
            </a:p>
          </p:txBody>
        </p:sp>
      </p:grpSp>
      <p:pic>
        <p:nvPicPr>
          <p:cNvPr id="48" name="图形 47" descr="线箭头顺时针弯曲">
            <a:extLst>
              <a:ext uri="{FF2B5EF4-FFF2-40B4-BE49-F238E27FC236}">
                <a16:creationId xmlns:a16="http://schemas.microsoft.com/office/drawing/2014/main" id="{1F7803AA-5F81-46BE-A803-B9E71BE9F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 flipH="1">
            <a:off x="6062723" y="5246893"/>
            <a:ext cx="774550" cy="559398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41462C37-DAF8-4A95-ABEF-901F25FB4340}"/>
              </a:ext>
            </a:extLst>
          </p:cNvPr>
          <p:cNvGrpSpPr/>
          <p:nvPr/>
        </p:nvGrpSpPr>
        <p:grpSpPr>
          <a:xfrm>
            <a:off x="7187454" y="2597175"/>
            <a:ext cx="3623004" cy="1721626"/>
            <a:chOff x="7259721" y="2851997"/>
            <a:chExt cx="3623004" cy="17216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9063DB9-D8E0-4AC9-87D0-625019AEB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721" y="2851997"/>
              <a:ext cx="3623004" cy="1581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E2737D4-D1A7-4456-A8F1-563594E35787}"/>
                </a:ext>
              </a:extLst>
            </p:cNvPr>
            <p:cNvSpPr txBox="1"/>
            <p:nvPr/>
          </p:nvSpPr>
          <p:spPr>
            <a:xfrm>
              <a:off x="7711224" y="4204291"/>
              <a:ext cx="306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pretrained language models</a:t>
              </a:r>
              <a:endParaRPr lang="zh-CN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FE2C046E-D7B8-465D-8518-E248757F659C}"/>
              </a:ext>
            </a:extLst>
          </p:cNvPr>
          <p:cNvSpPr/>
          <p:nvPr/>
        </p:nvSpPr>
        <p:spPr>
          <a:xfrm>
            <a:off x="7946224" y="5326698"/>
            <a:ext cx="1178322" cy="286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classifier-1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62DF1A-35BB-483F-B7A5-8E640C63A34A}"/>
              </a:ext>
            </a:extLst>
          </p:cNvPr>
          <p:cNvSpPr/>
          <p:nvPr/>
        </p:nvSpPr>
        <p:spPr>
          <a:xfrm>
            <a:off x="9285221" y="5339746"/>
            <a:ext cx="954458" cy="2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preds-1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186C4D5-7BF2-4B49-AA3C-7B4E05BA4244}"/>
              </a:ext>
            </a:extLst>
          </p:cNvPr>
          <p:cNvSpPr/>
          <p:nvPr/>
        </p:nvSpPr>
        <p:spPr>
          <a:xfrm>
            <a:off x="10763903" y="5339746"/>
            <a:ext cx="653771" cy="2730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gt-1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8CEDE6C-3F61-4D51-BE47-6927A5DE3A7B}"/>
              </a:ext>
            </a:extLst>
          </p:cNvPr>
          <p:cNvSpPr/>
          <p:nvPr/>
        </p:nvSpPr>
        <p:spPr>
          <a:xfrm>
            <a:off x="8098624" y="5479098"/>
            <a:ext cx="1178322" cy="286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classifier...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23D41A-C662-4189-8332-850F1ADD6DB3}"/>
              </a:ext>
            </a:extLst>
          </p:cNvPr>
          <p:cNvSpPr/>
          <p:nvPr/>
        </p:nvSpPr>
        <p:spPr>
          <a:xfrm>
            <a:off x="9437621" y="5492146"/>
            <a:ext cx="954458" cy="2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preds…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38EF8EC-F786-48EA-9AD3-29E3A78987CD}"/>
              </a:ext>
            </a:extLst>
          </p:cNvPr>
          <p:cNvSpPr/>
          <p:nvPr/>
        </p:nvSpPr>
        <p:spPr>
          <a:xfrm>
            <a:off x="10916303" y="5492146"/>
            <a:ext cx="653771" cy="2730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gt</a:t>
            </a:r>
            <a:r>
              <a:rPr lang="en-US" altLang="zh-CN" sz="1600" dirty="0"/>
              <a:t>…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FF7E8FA-599D-4FE9-ACAA-6CC9E8D54DAC}"/>
              </a:ext>
            </a:extLst>
          </p:cNvPr>
          <p:cNvSpPr/>
          <p:nvPr/>
        </p:nvSpPr>
        <p:spPr>
          <a:xfrm>
            <a:off x="8251024" y="5631498"/>
            <a:ext cx="1178322" cy="286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classifier-n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D639371-0798-4DA7-A932-1DC6391C6BE0}"/>
              </a:ext>
            </a:extLst>
          </p:cNvPr>
          <p:cNvSpPr/>
          <p:nvPr/>
        </p:nvSpPr>
        <p:spPr>
          <a:xfrm>
            <a:off x="9590021" y="5644546"/>
            <a:ext cx="954458" cy="2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preds-n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5BD1A4B-2558-485F-B071-AE2C20161E2D}"/>
              </a:ext>
            </a:extLst>
          </p:cNvPr>
          <p:cNvSpPr/>
          <p:nvPr/>
        </p:nvSpPr>
        <p:spPr>
          <a:xfrm>
            <a:off x="11068703" y="5644546"/>
            <a:ext cx="653771" cy="2730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gt</a:t>
            </a:r>
            <a:r>
              <a:rPr lang="en-US" altLang="zh-CN" sz="1600" dirty="0"/>
              <a:t>-n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16F38B9D-E5E5-4B94-A5FE-D83DF7D85C2D}"/>
              </a:ext>
            </a:extLst>
          </p:cNvPr>
          <p:cNvSpPr/>
          <p:nvPr/>
        </p:nvSpPr>
        <p:spPr>
          <a:xfrm rot="16200000">
            <a:off x="10751229" y="5415749"/>
            <a:ext cx="186425" cy="1451265"/>
          </a:xfrm>
          <a:prstGeom prst="leftBrace">
            <a:avLst>
              <a:gd name="adj1" fmla="val 72857"/>
              <a:gd name="adj2" fmla="val 494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58D01BA-A8B7-4B84-87C7-A266A8BCA9BA}"/>
              </a:ext>
            </a:extLst>
          </p:cNvPr>
          <p:cNvSpPr txBox="1"/>
          <p:nvPr/>
        </p:nvSpPr>
        <p:spPr>
          <a:xfrm>
            <a:off x="9742487" y="6241829"/>
            <a:ext cx="23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Multitask Loss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2" name="图形 81" descr="实心填充的滑稽表情">
            <a:extLst>
              <a:ext uri="{FF2B5EF4-FFF2-40B4-BE49-F238E27FC236}">
                <a16:creationId xmlns:a16="http://schemas.microsoft.com/office/drawing/2014/main" id="{6B46BDD1-1904-485C-9FAB-1334D93A1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5881" y="4229998"/>
            <a:ext cx="914400" cy="914400"/>
          </a:xfrm>
          <a:prstGeom prst="rect">
            <a:avLst/>
          </a:prstGeom>
        </p:spPr>
      </p:pic>
      <p:pic>
        <p:nvPicPr>
          <p:cNvPr id="84" name="图形 83" descr="实心填充的悲伤表情">
            <a:extLst>
              <a:ext uri="{FF2B5EF4-FFF2-40B4-BE49-F238E27FC236}">
                <a16:creationId xmlns:a16="http://schemas.microsoft.com/office/drawing/2014/main" id="{2CAB4A04-31D8-4E7C-BCDE-90C397060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3027" y="5425161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CCB7D738-AC4C-436C-8B9E-487181A9166B}"/>
              </a:ext>
            </a:extLst>
          </p:cNvPr>
          <p:cNvSpPr txBox="1"/>
          <p:nvPr/>
        </p:nvSpPr>
        <p:spPr>
          <a:xfrm>
            <a:off x="2105198" y="4034117"/>
            <a:ext cx="3781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更大的文本长度上限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可先离线储存文本表示，在线分类或计算相似度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050965-F781-41EE-B763-81C211C2C769}"/>
              </a:ext>
            </a:extLst>
          </p:cNvPr>
          <p:cNvSpPr txBox="1"/>
          <p:nvPr/>
        </p:nvSpPr>
        <p:spPr>
          <a:xfrm>
            <a:off x="2123216" y="5377007"/>
            <a:ext cx="394752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zh-CN" altLang="en-US" sz="2000" spc="150" dirty="0">
                <a:latin typeface="+mn-ea"/>
              </a:rPr>
              <a:t>文本之间的信息交互不充分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zh-CN" altLang="en-US" sz="2000" spc="150" dirty="0">
                <a:latin typeface="+mn-ea"/>
              </a:rPr>
              <a:t>训练时需要更多计算资源</a:t>
            </a:r>
            <a:endParaRPr lang="en-US" altLang="zh-CN" sz="2000" spc="150" dirty="0">
              <a:latin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62F4B92-1B6F-4CC4-A245-A6FB27ECF55E}"/>
              </a:ext>
            </a:extLst>
          </p:cNvPr>
          <p:cNvGrpSpPr/>
          <p:nvPr/>
        </p:nvGrpSpPr>
        <p:grpSpPr>
          <a:xfrm>
            <a:off x="6318752" y="1760517"/>
            <a:ext cx="4153813" cy="293923"/>
            <a:chOff x="1335580" y="4575140"/>
            <a:chExt cx="3834604" cy="37084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98EC8F3-E1DB-4686-9F8F-013212B02FD9}"/>
                </a:ext>
              </a:extLst>
            </p:cNvPr>
            <p:cNvSpPr/>
            <p:nvPr/>
          </p:nvSpPr>
          <p:spPr>
            <a:xfrm>
              <a:off x="2003122" y="4575140"/>
              <a:ext cx="2446958" cy="3708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source text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4866105-4721-47A5-8E79-293808B9C73B}"/>
                </a:ext>
              </a:extLst>
            </p:cNvPr>
            <p:cNvSpPr/>
            <p:nvPr/>
          </p:nvSpPr>
          <p:spPr>
            <a:xfrm>
              <a:off x="1335580" y="4575140"/>
              <a:ext cx="667542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B6D29D-7F6D-44FB-BFDD-F718431B56FC}"/>
                </a:ext>
              </a:extLst>
            </p:cNvPr>
            <p:cNvSpPr/>
            <p:nvPr/>
          </p:nvSpPr>
          <p:spPr>
            <a:xfrm>
              <a:off x="4450080" y="457514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3840BEC-48F3-4B05-8E47-B0335D75C8D2}"/>
              </a:ext>
            </a:extLst>
          </p:cNvPr>
          <p:cNvGrpSpPr/>
          <p:nvPr/>
        </p:nvGrpSpPr>
        <p:grpSpPr>
          <a:xfrm>
            <a:off x="7307775" y="2132345"/>
            <a:ext cx="4141070" cy="293923"/>
            <a:chOff x="1347344" y="5239900"/>
            <a:chExt cx="3822840" cy="3708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904FF28-D635-4BF6-BDA7-94E620B8C878}"/>
                </a:ext>
              </a:extLst>
            </p:cNvPr>
            <p:cNvSpPr/>
            <p:nvPr/>
          </p:nvSpPr>
          <p:spPr>
            <a:xfrm>
              <a:off x="2014886" y="5239900"/>
              <a:ext cx="2435194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target text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70FCEE-4468-4E03-8E04-4A04A6BC3DB5}"/>
                </a:ext>
              </a:extLst>
            </p:cNvPr>
            <p:cNvSpPr/>
            <p:nvPr/>
          </p:nvSpPr>
          <p:spPr>
            <a:xfrm>
              <a:off x="4450080" y="5239900"/>
              <a:ext cx="720104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[SEP]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479B9D8-4BB8-4C19-A631-6A3D982C08A2}"/>
                </a:ext>
              </a:extLst>
            </p:cNvPr>
            <p:cNvSpPr/>
            <p:nvPr/>
          </p:nvSpPr>
          <p:spPr>
            <a:xfrm>
              <a:off x="1347344" y="5239900"/>
              <a:ext cx="667542" cy="3708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FB5BFED-9A99-4A20-8F3C-4AB65608C9CE}"/>
              </a:ext>
            </a:extLst>
          </p:cNvPr>
          <p:cNvGrpSpPr/>
          <p:nvPr/>
        </p:nvGrpSpPr>
        <p:grpSpPr>
          <a:xfrm>
            <a:off x="6735730" y="4737640"/>
            <a:ext cx="4872022" cy="1138210"/>
            <a:chOff x="6608528" y="4633872"/>
            <a:chExt cx="4872022" cy="113821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5DA2E00-8B28-46E1-A900-45B0CB692FCE}"/>
                </a:ext>
              </a:extLst>
            </p:cNvPr>
            <p:cNvSpPr/>
            <p:nvPr/>
          </p:nvSpPr>
          <p:spPr>
            <a:xfrm>
              <a:off x="6608528" y="4633872"/>
              <a:ext cx="667542" cy="29156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6CEFABE-CF22-4E0D-B20F-2C94828808D8}"/>
                </a:ext>
              </a:extLst>
            </p:cNvPr>
            <p:cNvSpPr/>
            <p:nvPr/>
          </p:nvSpPr>
          <p:spPr>
            <a:xfrm>
              <a:off x="7276070" y="4633872"/>
              <a:ext cx="4204480" cy="30681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 target last-layer representation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B477EEB-CDCE-4F26-8F3E-99F415CDFF87}"/>
                </a:ext>
              </a:extLst>
            </p:cNvPr>
            <p:cNvSpPr/>
            <p:nvPr/>
          </p:nvSpPr>
          <p:spPr>
            <a:xfrm>
              <a:off x="6690711" y="5480515"/>
              <a:ext cx="667542" cy="29156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[CLS]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280CA6A7-5582-4184-BD22-1444BEFF22D9}"/>
              </a:ext>
            </a:extLst>
          </p:cNvPr>
          <p:cNvSpPr/>
          <p:nvPr/>
        </p:nvSpPr>
        <p:spPr>
          <a:xfrm>
            <a:off x="6106373" y="4278698"/>
            <a:ext cx="1426651" cy="861369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977020-81EE-488C-AAA8-B30D23B23A57}"/>
              </a:ext>
            </a:extLst>
          </p:cNvPr>
          <p:cNvSpPr/>
          <p:nvPr/>
        </p:nvSpPr>
        <p:spPr>
          <a:xfrm>
            <a:off x="6817913" y="5258067"/>
            <a:ext cx="667542" cy="29156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[CLS]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EFB8F20-E5D8-4B61-9C19-1181C4C5EE5D}"/>
              </a:ext>
            </a:extLst>
          </p:cNvPr>
          <p:cNvSpPr/>
          <p:nvPr/>
        </p:nvSpPr>
        <p:spPr>
          <a:xfrm>
            <a:off x="6817913" y="5906389"/>
            <a:ext cx="669264" cy="30802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|diff.|</a:t>
            </a: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290D7FF7-73F4-4F02-AA3E-3551E3A495B9}"/>
              </a:ext>
            </a:extLst>
          </p:cNvPr>
          <p:cNvSpPr/>
          <p:nvPr/>
        </p:nvSpPr>
        <p:spPr>
          <a:xfrm rot="10800000">
            <a:off x="7594704" y="5348751"/>
            <a:ext cx="199002" cy="762629"/>
          </a:xfrm>
          <a:prstGeom prst="leftBrace">
            <a:avLst>
              <a:gd name="adj1" fmla="val 72857"/>
              <a:gd name="adj2" fmla="val 494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640702C-D450-43A1-9437-C6AB17FD8C47}"/>
              </a:ext>
            </a:extLst>
          </p:cNvPr>
          <p:cNvSpPr txBox="1"/>
          <p:nvPr/>
        </p:nvSpPr>
        <p:spPr>
          <a:xfrm>
            <a:off x="6333045" y="6231678"/>
            <a:ext cx="1708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600" i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offline</a:t>
            </a:r>
            <a:r>
              <a:rPr lang="zh-CN" altLang="en-US" sz="1600" i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23ED5BB-63BD-4B1E-94D1-A4F0618C9570}"/>
              </a:ext>
            </a:extLst>
          </p:cNvPr>
          <p:cNvSpPr txBox="1"/>
          <p:nvPr/>
        </p:nvSpPr>
        <p:spPr>
          <a:xfrm>
            <a:off x="8225927" y="6231678"/>
            <a:ext cx="1708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600" i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online</a:t>
            </a:r>
            <a:r>
              <a:rPr lang="zh-CN" altLang="en-US" sz="1600" i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A6135105-9DDD-4FE2-9002-54203B30B768}"/>
              </a:ext>
            </a:extLst>
          </p:cNvPr>
          <p:cNvSpPr/>
          <p:nvPr/>
        </p:nvSpPr>
        <p:spPr>
          <a:xfrm>
            <a:off x="5443376" y="1301115"/>
            <a:ext cx="1959896" cy="980258"/>
          </a:xfrm>
          <a:prstGeom prst="wedgeRoundRectCallout">
            <a:avLst>
              <a:gd name="adj1" fmla="val 36170"/>
              <a:gd name="adj2" fmla="val 78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我</a:t>
            </a:r>
            <a:r>
              <a:rPr lang="en-US" altLang="zh-CN" b="1" dirty="0"/>
              <a:t>…</a:t>
            </a:r>
            <a:r>
              <a:rPr lang="zh-CN" altLang="en-US" b="1" dirty="0"/>
              <a:t>还能</a:t>
            </a:r>
            <a:endParaRPr lang="en-US" altLang="zh-CN" b="1" dirty="0"/>
          </a:p>
          <a:p>
            <a:pPr algn="ctr"/>
            <a:r>
              <a:rPr lang="zh-CN" altLang="en-US" b="1" dirty="0"/>
              <a:t>再抢救一下嘛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7738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方案设计：模型定义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6D0BFA-5F4F-41D7-AB6C-7BC2F5029D8B}"/>
              </a:ext>
            </a:extLst>
          </p:cNvPr>
          <p:cNvGrpSpPr/>
          <p:nvPr/>
        </p:nvGrpSpPr>
        <p:grpSpPr>
          <a:xfrm>
            <a:off x="504028" y="2410741"/>
            <a:ext cx="3408152" cy="2285296"/>
            <a:chOff x="1225564" y="3969741"/>
            <a:chExt cx="4234393" cy="2531879"/>
          </a:xfrm>
        </p:grpSpPr>
        <p:pic>
          <p:nvPicPr>
            <p:cNvPr id="38" name="图形 37" descr="线箭头顺时针弯曲">
              <a:extLst>
                <a:ext uri="{FF2B5EF4-FFF2-40B4-BE49-F238E27FC236}">
                  <a16:creationId xmlns:a16="http://schemas.microsoft.com/office/drawing/2014/main" id="{35AF5D16-FC96-4922-A16A-E18F5BD8E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1755363" y="4329502"/>
              <a:ext cx="559398" cy="559398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62F4B92-1B6F-4CC4-A245-A6FB27ECF55E}"/>
                </a:ext>
              </a:extLst>
            </p:cNvPr>
            <p:cNvGrpSpPr/>
            <p:nvPr/>
          </p:nvGrpSpPr>
          <p:grpSpPr>
            <a:xfrm>
              <a:off x="1225564" y="3969741"/>
              <a:ext cx="2980173" cy="293923"/>
              <a:chOff x="1335580" y="4575140"/>
              <a:chExt cx="2751155" cy="37084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98EC8F3-E1DB-4686-9F8F-013212B02FD9}"/>
                  </a:ext>
                </a:extLst>
              </p:cNvPr>
              <p:cNvSpPr/>
              <p:nvPr/>
            </p:nvSpPr>
            <p:spPr>
              <a:xfrm>
                <a:off x="2003122" y="4575140"/>
                <a:ext cx="1363509" cy="3708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source text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866105-4721-47A5-8E79-293808B9C73B}"/>
                  </a:ext>
                </a:extLst>
              </p:cNvPr>
              <p:cNvSpPr/>
              <p:nvPr/>
            </p:nvSpPr>
            <p:spPr>
              <a:xfrm>
                <a:off x="1335580" y="4575140"/>
                <a:ext cx="667542" cy="37084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[CLS]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6B6D29D-7F6D-44FB-BFDD-F718431B56FC}"/>
                  </a:ext>
                </a:extLst>
              </p:cNvPr>
              <p:cNvSpPr/>
              <p:nvPr/>
            </p:nvSpPr>
            <p:spPr>
              <a:xfrm>
                <a:off x="3366631" y="4575140"/>
                <a:ext cx="720104" cy="37084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[SEP]</a:t>
                </a: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904FF28-D635-4BF6-BDA7-94E620B8C878}"/>
                </a:ext>
              </a:extLst>
            </p:cNvPr>
            <p:cNvSpPr/>
            <p:nvPr/>
          </p:nvSpPr>
          <p:spPr>
            <a:xfrm>
              <a:off x="2937698" y="4341569"/>
              <a:ext cx="1742210" cy="293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target text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70FCEE-4468-4E03-8E04-4A04A6BC3DB5}"/>
                </a:ext>
              </a:extLst>
            </p:cNvPr>
            <p:cNvSpPr/>
            <p:nvPr/>
          </p:nvSpPr>
          <p:spPr>
            <a:xfrm>
              <a:off x="4679908" y="4341569"/>
              <a:ext cx="780049" cy="2939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[SEP]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479B9D8-4BB8-4C19-A631-6A3D982C08A2}"/>
                </a:ext>
              </a:extLst>
            </p:cNvPr>
            <p:cNvSpPr/>
            <p:nvPr/>
          </p:nvSpPr>
          <p:spPr>
            <a:xfrm>
              <a:off x="2214587" y="4341569"/>
              <a:ext cx="723111" cy="2939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[CLS]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01C43CF-97E5-4F99-AE93-254E1DAB7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884" y="4701330"/>
              <a:ext cx="1017383" cy="180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CC77D70-1190-4BAE-8EDB-A00FFCAC0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02616" y="4697830"/>
              <a:ext cx="1017383" cy="180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图形 72" descr="线箭头顺时针弯曲">
              <a:extLst>
                <a:ext uri="{FF2B5EF4-FFF2-40B4-BE49-F238E27FC236}">
                  <a16:creationId xmlns:a16="http://schemas.microsoft.com/office/drawing/2014/main" id="{01528B29-5118-4850-BAE2-B8F25504D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4056971" y="4414755"/>
              <a:ext cx="559398" cy="559398"/>
            </a:xfrm>
            <a:prstGeom prst="rect">
              <a:avLst/>
            </a:prstGeom>
          </p:spPr>
        </p:pic>
      </p:grpSp>
      <p:sp>
        <p:nvSpPr>
          <p:cNvPr id="74" name="内容占位符 4">
            <a:extLst>
              <a:ext uri="{FF2B5EF4-FFF2-40B4-BE49-F238E27FC236}">
                <a16:creationId xmlns:a16="http://schemas.microsoft.com/office/drawing/2014/main" id="{71223417-047B-41E6-8628-8B28C6375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977" y="1568517"/>
            <a:ext cx="5472337" cy="2297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如何抢救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bi-encoder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类模型？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2ECDC9-B54C-4F37-9F9F-5CCF039AD652}"/>
              </a:ext>
            </a:extLst>
          </p:cNvPr>
          <p:cNvGrpSpPr/>
          <p:nvPr/>
        </p:nvGrpSpPr>
        <p:grpSpPr>
          <a:xfrm>
            <a:off x="3967277" y="2141797"/>
            <a:ext cx="4693282" cy="2638953"/>
            <a:chOff x="6373037" y="3467587"/>
            <a:chExt cx="5757073" cy="26389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388B637-23C7-4831-AC66-D09120E56626}"/>
                </a:ext>
              </a:extLst>
            </p:cNvPr>
            <p:cNvGrpSpPr/>
            <p:nvPr/>
          </p:nvGrpSpPr>
          <p:grpSpPr>
            <a:xfrm>
              <a:off x="8067645" y="3912385"/>
              <a:ext cx="3778237" cy="345123"/>
              <a:chOff x="7702312" y="4595561"/>
              <a:chExt cx="3778237" cy="34512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1CFAA06-8F90-471B-B982-E11E81C047A9}"/>
                  </a:ext>
                </a:extLst>
              </p:cNvPr>
              <p:cNvSpPr/>
              <p:nvPr/>
            </p:nvSpPr>
            <p:spPr>
              <a:xfrm>
                <a:off x="7702312" y="4633792"/>
                <a:ext cx="667542" cy="291567"/>
              </a:xfrm>
              <a:prstGeom prst="rect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[CLS]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69003C9-927F-4337-BBB2-C67B82B729A4}"/>
                  </a:ext>
                </a:extLst>
              </p:cNvPr>
              <p:cNvSpPr/>
              <p:nvPr/>
            </p:nvSpPr>
            <p:spPr>
              <a:xfrm>
                <a:off x="8384456" y="4595561"/>
                <a:ext cx="3096093" cy="345123"/>
              </a:xfrm>
              <a:prstGeom prst="rect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 source last-layer representation</a:t>
                </a: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E2C046E-D7B8-465D-8518-E248757F659C}"/>
                </a:ext>
              </a:extLst>
            </p:cNvPr>
            <p:cNvSpPr/>
            <p:nvPr/>
          </p:nvSpPr>
          <p:spPr>
            <a:xfrm>
              <a:off x="7986216" y="4914410"/>
              <a:ext cx="1178322" cy="2861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classifier-1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C62DF1A-35BB-483F-B7A5-8E640C63A34A}"/>
                </a:ext>
              </a:extLst>
            </p:cNvPr>
            <p:cNvSpPr/>
            <p:nvPr/>
          </p:nvSpPr>
          <p:spPr>
            <a:xfrm>
              <a:off x="9325213" y="4927458"/>
              <a:ext cx="954458" cy="273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preds-1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186C4D5-7BF2-4B49-AA3C-7B4E05BA4244}"/>
                </a:ext>
              </a:extLst>
            </p:cNvPr>
            <p:cNvSpPr/>
            <p:nvPr/>
          </p:nvSpPr>
          <p:spPr>
            <a:xfrm>
              <a:off x="10803895" y="4927458"/>
              <a:ext cx="653771" cy="2730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gt-1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8CEDE6C-3F61-4D51-BE47-6927A5DE3A7B}"/>
                </a:ext>
              </a:extLst>
            </p:cNvPr>
            <p:cNvSpPr/>
            <p:nvPr/>
          </p:nvSpPr>
          <p:spPr>
            <a:xfrm>
              <a:off x="8138616" y="5066810"/>
              <a:ext cx="1178322" cy="2861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classifier...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F23D41A-C662-4189-8332-850F1ADD6DB3}"/>
                </a:ext>
              </a:extLst>
            </p:cNvPr>
            <p:cNvSpPr/>
            <p:nvPr/>
          </p:nvSpPr>
          <p:spPr>
            <a:xfrm>
              <a:off x="9477613" y="5079858"/>
              <a:ext cx="954458" cy="273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preds…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38EF8EC-F786-48EA-9AD3-29E3A78987CD}"/>
                </a:ext>
              </a:extLst>
            </p:cNvPr>
            <p:cNvSpPr/>
            <p:nvPr/>
          </p:nvSpPr>
          <p:spPr>
            <a:xfrm>
              <a:off x="10956295" y="5079858"/>
              <a:ext cx="653771" cy="2730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gt</a:t>
              </a:r>
              <a:r>
                <a:rPr lang="en-US" altLang="zh-CN" sz="1200" dirty="0"/>
                <a:t>…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FF7E8FA-599D-4FE9-ACAA-6CC9E8D54DAC}"/>
                </a:ext>
              </a:extLst>
            </p:cNvPr>
            <p:cNvSpPr/>
            <p:nvPr/>
          </p:nvSpPr>
          <p:spPr>
            <a:xfrm>
              <a:off x="8291016" y="5219210"/>
              <a:ext cx="1178322" cy="2861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classifier-n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D639371-0798-4DA7-A932-1DC6391C6BE0}"/>
                </a:ext>
              </a:extLst>
            </p:cNvPr>
            <p:cNvSpPr/>
            <p:nvPr/>
          </p:nvSpPr>
          <p:spPr>
            <a:xfrm>
              <a:off x="9630013" y="5232258"/>
              <a:ext cx="954458" cy="273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preds-n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5BD1A4B-2558-485F-B071-AE2C20161E2D}"/>
                </a:ext>
              </a:extLst>
            </p:cNvPr>
            <p:cNvSpPr/>
            <p:nvPr/>
          </p:nvSpPr>
          <p:spPr>
            <a:xfrm>
              <a:off x="11108695" y="5232258"/>
              <a:ext cx="653771" cy="2730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gt</a:t>
              </a:r>
              <a:r>
                <a:rPr lang="en-US" altLang="zh-CN" sz="1200" dirty="0"/>
                <a:t>-n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16F38B9D-E5E5-4B94-A5FE-D83DF7D85C2D}"/>
                </a:ext>
              </a:extLst>
            </p:cNvPr>
            <p:cNvSpPr/>
            <p:nvPr/>
          </p:nvSpPr>
          <p:spPr>
            <a:xfrm rot="16200000">
              <a:off x="10791221" y="5003461"/>
              <a:ext cx="186425" cy="1451265"/>
            </a:xfrm>
            <a:prstGeom prst="leftBrace">
              <a:avLst>
                <a:gd name="adj1" fmla="val 72857"/>
                <a:gd name="adj2" fmla="val 4949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58D01BA-A8B7-4B84-87C7-A266A8BCA9BA}"/>
                </a:ext>
              </a:extLst>
            </p:cNvPr>
            <p:cNvSpPr txBox="1"/>
            <p:nvPr/>
          </p:nvSpPr>
          <p:spPr>
            <a:xfrm>
              <a:off x="9782479" y="5829541"/>
              <a:ext cx="2347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Multitask Loss</a:t>
              </a:r>
              <a:endPara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DF3FD6F-3816-4396-8E62-323E56229FCD}"/>
                </a:ext>
              </a:extLst>
            </p:cNvPr>
            <p:cNvGrpSpPr/>
            <p:nvPr/>
          </p:nvGrpSpPr>
          <p:grpSpPr>
            <a:xfrm>
              <a:off x="8067645" y="4308611"/>
              <a:ext cx="3774393" cy="323553"/>
              <a:chOff x="7873350" y="4308611"/>
              <a:chExt cx="3774393" cy="323553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5DA2E00-8B28-46E1-A900-45B0CB692FCE}"/>
                  </a:ext>
                </a:extLst>
              </p:cNvPr>
              <p:cNvSpPr/>
              <p:nvPr/>
            </p:nvSpPr>
            <p:spPr>
              <a:xfrm>
                <a:off x="7873350" y="4324603"/>
                <a:ext cx="667542" cy="291567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[CLS]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6CEFABE-CF22-4E0D-B20F-2C94828808D8}"/>
                  </a:ext>
                </a:extLst>
              </p:cNvPr>
              <p:cNvSpPr/>
              <p:nvPr/>
            </p:nvSpPr>
            <p:spPr>
              <a:xfrm>
                <a:off x="8551650" y="4308611"/>
                <a:ext cx="3096093" cy="323553"/>
              </a:xfrm>
              <a:prstGeom prst="rect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 target last-layer representation</a:t>
                </a:r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B477EEB-CDCE-4F26-8F3E-99F415CDFF87}"/>
                </a:ext>
              </a:extLst>
            </p:cNvPr>
            <p:cNvSpPr/>
            <p:nvPr/>
          </p:nvSpPr>
          <p:spPr>
            <a:xfrm>
              <a:off x="6844708" y="5161237"/>
              <a:ext cx="667542" cy="2915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[CLS]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0CA6A7-5582-4184-BD22-1444BEFF22D9}"/>
                </a:ext>
              </a:extLst>
            </p:cNvPr>
            <p:cNvSpPr/>
            <p:nvPr/>
          </p:nvSpPr>
          <p:spPr>
            <a:xfrm>
              <a:off x="7445040" y="3775348"/>
              <a:ext cx="1368403" cy="989942"/>
            </a:xfrm>
            <a:prstGeom prst="rect">
              <a:avLst/>
            </a:prstGeom>
            <a:noFill/>
            <a:ln w="28575" cap="flat" cmpd="sng" algn="ctr">
              <a:solidFill>
                <a:schemeClr val="accent5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A977020-81EE-488C-AAA8-B30D23B23A57}"/>
                </a:ext>
              </a:extLst>
            </p:cNvPr>
            <p:cNvSpPr/>
            <p:nvPr/>
          </p:nvSpPr>
          <p:spPr>
            <a:xfrm>
              <a:off x="6857905" y="4845779"/>
              <a:ext cx="667542" cy="291567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[CLS]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EFB8F20-E5D8-4B61-9C19-1181C4C5EE5D}"/>
                </a:ext>
              </a:extLst>
            </p:cNvPr>
            <p:cNvSpPr/>
            <p:nvPr/>
          </p:nvSpPr>
          <p:spPr>
            <a:xfrm>
              <a:off x="6844708" y="5483343"/>
              <a:ext cx="669265" cy="3080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|diff.|</a:t>
              </a:r>
            </a:p>
          </p:txBody>
        </p:sp>
        <p:sp>
          <p:nvSpPr>
            <p:cNvPr id="70" name="左大括号 69">
              <a:extLst>
                <a:ext uri="{FF2B5EF4-FFF2-40B4-BE49-F238E27FC236}">
                  <a16:creationId xmlns:a16="http://schemas.microsoft.com/office/drawing/2014/main" id="{290D7FF7-73F4-4F02-AA3E-3551E3A495B9}"/>
                </a:ext>
              </a:extLst>
            </p:cNvPr>
            <p:cNvSpPr/>
            <p:nvPr/>
          </p:nvSpPr>
          <p:spPr>
            <a:xfrm rot="10800000">
              <a:off x="7634696" y="4936463"/>
              <a:ext cx="199002" cy="762629"/>
            </a:xfrm>
            <a:prstGeom prst="leftBrace">
              <a:avLst>
                <a:gd name="adj1" fmla="val 72857"/>
                <a:gd name="adj2" fmla="val 4949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640702C-D450-43A1-9437-C6AB17FD8C47}"/>
                </a:ext>
              </a:extLst>
            </p:cNvPr>
            <p:cNvSpPr txBox="1"/>
            <p:nvPr/>
          </p:nvSpPr>
          <p:spPr>
            <a:xfrm>
              <a:off x="6373037" y="5819390"/>
              <a:ext cx="170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1200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offline</a:t>
              </a:r>
              <a:r>
                <a:rPr lang="zh-CN" altLang="en-US" sz="1200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23ED5BB-63BD-4B1E-94D1-A4F0618C9570}"/>
                </a:ext>
              </a:extLst>
            </p:cNvPr>
            <p:cNvSpPr txBox="1"/>
            <p:nvPr/>
          </p:nvSpPr>
          <p:spPr>
            <a:xfrm>
              <a:off x="8265919" y="5819390"/>
              <a:ext cx="170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1200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online</a:t>
              </a:r>
              <a:r>
                <a:rPr lang="zh-CN" altLang="en-US" sz="1200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1EF3287-17B2-48CE-A08C-06FE38C0A01E}"/>
                </a:ext>
              </a:extLst>
            </p:cNvPr>
            <p:cNvSpPr txBox="1"/>
            <p:nvPr/>
          </p:nvSpPr>
          <p:spPr>
            <a:xfrm>
              <a:off x="7271669" y="3467587"/>
              <a:ext cx="1797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Cross Attention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4" name="箭头: 左弧形 13">
              <a:extLst>
                <a:ext uri="{FF2B5EF4-FFF2-40B4-BE49-F238E27FC236}">
                  <a16:creationId xmlns:a16="http://schemas.microsoft.com/office/drawing/2014/main" id="{ACC20F0F-FBD7-4C3B-8B90-7B67372674E5}"/>
                </a:ext>
              </a:extLst>
            </p:cNvPr>
            <p:cNvSpPr/>
            <p:nvPr/>
          </p:nvSpPr>
          <p:spPr>
            <a:xfrm>
              <a:off x="7519227" y="3954285"/>
              <a:ext cx="458441" cy="645160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箭头: 左弧形 74">
              <a:extLst>
                <a:ext uri="{FF2B5EF4-FFF2-40B4-BE49-F238E27FC236}">
                  <a16:creationId xmlns:a16="http://schemas.microsoft.com/office/drawing/2014/main" id="{6E38006C-6D9E-456D-80AE-88FB5001DF95}"/>
                </a:ext>
              </a:extLst>
            </p:cNvPr>
            <p:cNvSpPr/>
            <p:nvPr/>
          </p:nvSpPr>
          <p:spPr>
            <a:xfrm flipV="1">
              <a:off x="7534638" y="4038737"/>
              <a:ext cx="458441" cy="645160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pic>
          <p:nvPicPr>
            <p:cNvPr id="76" name="图形 75" descr="线箭头顺时针弯曲">
              <a:extLst>
                <a:ext uri="{FF2B5EF4-FFF2-40B4-BE49-F238E27FC236}">
                  <a16:creationId xmlns:a16="http://schemas.microsoft.com/office/drawing/2014/main" id="{426224F6-443E-4B7D-8D3C-6E3BDA5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6922468" y="4156915"/>
              <a:ext cx="559398" cy="559398"/>
            </a:xfrm>
            <a:prstGeom prst="rect">
              <a:avLst/>
            </a:prstGeom>
          </p:spPr>
        </p:pic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020CCF3-236C-459C-B554-007304751672}"/>
              </a:ext>
            </a:extLst>
          </p:cNvPr>
          <p:cNvSpPr txBox="1"/>
          <p:nvPr/>
        </p:nvSpPr>
        <p:spPr>
          <a:xfrm>
            <a:off x="75324" y="5003415"/>
            <a:ext cx="4130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“双兄弟”：设置两个单独的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encoder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，分别对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source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文本和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target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文本进行编码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对于</a:t>
            </a:r>
            <a:r>
              <a:rPr lang="zh-CN" altLang="en-US" dirty="0">
                <a:latin typeface="+mn-ea"/>
              </a:rPr>
              <a:t>匹配文本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领域差距明显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的匹配任务，或许会有更好的效果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B2D1C82-F24A-4C19-ABB8-BCAB33C5CAE2}"/>
              </a:ext>
            </a:extLst>
          </p:cNvPr>
          <p:cNvSpPr txBox="1"/>
          <p:nvPr/>
        </p:nvSpPr>
        <p:spPr>
          <a:xfrm>
            <a:off x="4068467" y="4973396"/>
            <a:ext cx="4219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Cross Attention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：加入跨句子表示的注意力模块，显式促进文本之间的信息交互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与原方案相比得分</a:t>
            </a:r>
            <a:r>
              <a:rPr lang="zh-CN" altLang="en-US" b="1" dirty="0">
                <a:latin typeface="+mn-ea"/>
              </a:rPr>
              <a:t>略微增长</a:t>
            </a:r>
            <a:r>
              <a:rPr lang="zh-CN" altLang="en-US" dirty="0">
                <a:latin typeface="+mn-ea"/>
              </a:rPr>
              <a:t>，但整体提升不明显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6A4FB97-6AC5-41A8-96E6-5A2D9D5D72A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354" y="1573629"/>
            <a:ext cx="2915668" cy="3500522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5050768C-F647-4EBF-9B00-09EE55B59288}"/>
              </a:ext>
            </a:extLst>
          </p:cNvPr>
          <p:cNvSpPr txBox="1"/>
          <p:nvPr/>
        </p:nvSpPr>
        <p:spPr>
          <a:xfrm>
            <a:off x="8360848" y="5012923"/>
            <a:ext cx="35043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Augmented SBERT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：利用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cross-encoder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为构造的句对打分作为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伪标签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训练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bi-encoder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模型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噪声过大，未进行实现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5908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方案设计：模型训练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5586E-09EF-40DB-83DE-9F2B87AA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180" y="1657980"/>
            <a:ext cx="5742529" cy="2676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在预训练和下游任务微调之间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Task-adaptive Pretraining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：在比赛提供的文本语料上继续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MLM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任务，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使语言模型更贴近任务领域的语料分布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效果：新闻领域与预训练文本领域较为接近，提升有限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/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BD9504-6179-4FC3-A0CF-55E48CEE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3" y="4128945"/>
            <a:ext cx="4087906" cy="25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9075C1-7D91-4B0E-AC4D-4D9A0C782D7D}"/>
              </a:ext>
            </a:extLst>
          </p:cNvPr>
          <p:cNvSpPr txBox="1">
            <a:spLocks/>
          </p:cNvSpPr>
          <p:nvPr/>
        </p:nvSpPr>
        <p:spPr>
          <a:xfrm>
            <a:off x="6052968" y="1733286"/>
            <a:ext cx="5742529" cy="267692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SimCSE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对比学习（待尝试）：通过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dropout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构建正例，其余句对为负例，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拉开正负样例表示的距离，从而提升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encoder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的编码能力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F10D45-632F-4B77-AFBC-4F1CEB90E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r="58971" b="7250"/>
          <a:stretch/>
        </p:blipFill>
        <p:spPr bwMode="auto">
          <a:xfrm>
            <a:off x="6749279" y="3480376"/>
            <a:ext cx="4761403" cy="32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83823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方案设计：模型训练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23BEF48-F78E-4EE5-9282-D6DB909244A8}"/>
              </a:ext>
            </a:extLst>
          </p:cNvPr>
          <p:cNvSpPr txBox="1">
            <a:spLocks/>
          </p:cNvSpPr>
          <p:nvPr/>
        </p:nvSpPr>
        <p:spPr>
          <a:xfrm>
            <a:off x="505809" y="1706076"/>
            <a:ext cx="5657350" cy="101566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尝试一些更好的中文预训练模型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28B283-3436-4F06-AF4D-96F970F32FEA}"/>
              </a:ext>
            </a:extLst>
          </p:cNvPr>
          <p:cNvSpPr txBox="1"/>
          <p:nvPr/>
        </p:nvSpPr>
        <p:spPr>
          <a:xfrm>
            <a:off x="7166801" y="3842522"/>
            <a:ext cx="4888782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/>
              <a:t>MacBERT</a:t>
            </a:r>
            <a:endParaRPr lang="en-US" altLang="zh-CN" sz="20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替换</a:t>
            </a:r>
            <a:r>
              <a:rPr lang="en-US" altLang="zh-CN" sz="2000" dirty="0"/>
              <a:t>[MASK]</a:t>
            </a:r>
            <a:r>
              <a:rPr lang="zh-CN" altLang="en-US" sz="2000" dirty="0"/>
              <a:t>为近义词，由模型“纠正”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SOP</a:t>
            </a:r>
            <a:r>
              <a:rPr lang="zh-CN" altLang="en-US" sz="2000" dirty="0"/>
              <a:t>任务，预测上下句顺序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388DDF-96DB-4FB9-B64B-F6126AF7537A}"/>
              </a:ext>
            </a:extLst>
          </p:cNvPr>
          <p:cNvSpPr txBox="1"/>
          <p:nvPr/>
        </p:nvSpPr>
        <p:spPr>
          <a:xfrm>
            <a:off x="1733883" y="3827486"/>
            <a:ext cx="3887246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NEZHA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完全函数式的相对位置编码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加入</a:t>
            </a:r>
            <a:r>
              <a:rPr lang="en-US" altLang="zh-CN" sz="2000" dirty="0"/>
              <a:t>Span</a:t>
            </a:r>
            <a:r>
              <a:rPr lang="zh-CN" altLang="en-US" sz="2000" dirty="0"/>
              <a:t>预测任务</a:t>
            </a:r>
            <a:endParaRPr lang="en-US" altLang="zh-CN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A164A-C8C9-4465-90C7-567D49AAE2B3}"/>
              </a:ext>
            </a:extLst>
          </p:cNvPr>
          <p:cNvSpPr txBox="1"/>
          <p:nvPr/>
        </p:nvSpPr>
        <p:spPr>
          <a:xfrm>
            <a:off x="1767717" y="2408339"/>
            <a:ext cx="414998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/>
              <a:t>RoBERTa-wwm-ext</a:t>
            </a:r>
            <a:endParaRPr lang="en-US" altLang="zh-CN" sz="20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采用</a:t>
            </a:r>
            <a:r>
              <a:rPr lang="en-US" altLang="zh-CN" sz="2000" dirty="0"/>
              <a:t>WWM</a:t>
            </a:r>
            <a:r>
              <a:rPr lang="zh-CN" altLang="en-US" sz="2000" dirty="0"/>
              <a:t>策略，取消</a:t>
            </a:r>
            <a:r>
              <a:rPr lang="en-US" altLang="zh-CN" sz="2000" dirty="0"/>
              <a:t>NSP</a:t>
            </a:r>
            <a:r>
              <a:rPr lang="zh-CN" altLang="en-US" sz="2000" dirty="0"/>
              <a:t>任务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更大规模的中文训练数据</a:t>
            </a:r>
            <a:endParaRPr lang="en-US" altLang="zh-CN" sz="2000" dirty="0"/>
          </a:p>
        </p:txBody>
      </p:sp>
      <p:pic>
        <p:nvPicPr>
          <p:cNvPr id="2054" name="Picture 6" descr="Joint Laboratory of HIT and iFLYTEK Research (HFL)'s profile picture">
            <a:extLst>
              <a:ext uri="{FF2B5EF4-FFF2-40B4-BE49-F238E27FC236}">
                <a16:creationId xmlns:a16="http://schemas.microsoft.com/office/drawing/2014/main" id="{1CEC3AED-5353-4578-9AA2-B440F567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0" y="2460038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1CC3B0-354F-4959-92AF-2E6A1DA0449B}"/>
              </a:ext>
            </a:extLst>
          </p:cNvPr>
          <p:cNvSpPr txBox="1"/>
          <p:nvPr/>
        </p:nvSpPr>
        <p:spPr>
          <a:xfrm>
            <a:off x="7211392" y="2410454"/>
            <a:ext cx="4149983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ERNIE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融入实体概念等先验语义知识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基于贴吧提问</a:t>
            </a:r>
            <a:r>
              <a:rPr lang="en-US" altLang="zh-CN" sz="2000" dirty="0"/>
              <a:t>-</a:t>
            </a:r>
            <a:r>
              <a:rPr lang="zh-CN" altLang="en-US" sz="2000" dirty="0"/>
              <a:t>回帖的</a:t>
            </a:r>
            <a:r>
              <a:rPr lang="en-US" altLang="zh-CN" sz="2000" dirty="0"/>
              <a:t>DLM</a:t>
            </a:r>
            <a:r>
              <a:rPr lang="zh-CN" altLang="en-US" sz="2000" dirty="0"/>
              <a:t>任务</a:t>
            </a:r>
            <a:endParaRPr lang="en-US" altLang="zh-CN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8A0A38-5574-4496-BE0E-532D67A2AC20}"/>
              </a:ext>
            </a:extLst>
          </p:cNvPr>
          <p:cNvSpPr txBox="1"/>
          <p:nvPr/>
        </p:nvSpPr>
        <p:spPr>
          <a:xfrm>
            <a:off x="7136323" y="5232046"/>
            <a:ext cx="4888782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/>
              <a:t>RoBERTa</a:t>
            </a:r>
            <a:r>
              <a:rPr lang="en-US" altLang="zh-CN" sz="2000" b="1" dirty="0"/>
              <a:t>-base-word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同</a:t>
            </a:r>
            <a:r>
              <a:rPr lang="en-US" altLang="zh-CN" sz="2000" dirty="0" err="1"/>
              <a:t>WoBERT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训练语料为</a:t>
            </a:r>
            <a:r>
              <a:rPr lang="en-US" altLang="zh-CN" sz="2000" dirty="0" err="1"/>
              <a:t>CLUECorpusSmall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6710B6-A008-4161-AE85-B9F2D246E51B}"/>
              </a:ext>
            </a:extLst>
          </p:cNvPr>
          <p:cNvSpPr txBox="1"/>
          <p:nvPr/>
        </p:nvSpPr>
        <p:spPr>
          <a:xfrm>
            <a:off x="1744641" y="5289465"/>
            <a:ext cx="3887246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/>
              <a:t>WoBERT</a:t>
            </a:r>
            <a:endParaRPr lang="en-US" altLang="zh-CN" sz="20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以词为基本单位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可处理字数更长的文本</a:t>
            </a:r>
            <a:endParaRPr lang="en-US" altLang="zh-CN" sz="2000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A9A9E6C-7DC1-498D-8547-A8E0D1F3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6" y="5332236"/>
            <a:ext cx="1063957" cy="106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79987E1-4105-4E4C-8FAF-76D4EE070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9" t="-7326" r="18951" b="1206"/>
          <a:stretch/>
        </p:blipFill>
        <p:spPr bwMode="auto">
          <a:xfrm>
            <a:off x="5851203" y="5282140"/>
            <a:ext cx="1252846" cy="11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Joint Laboratory of HIT and iFLYTEK Research (HFL)'s profile picture">
            <a:extLst>
              <a:ext uri="{FF2B5EF4-FFF2-40B4-BE49-F238E27FC236}">
                <a16:creationId xmlns:a16="http://schemas.microsoft.com/office/drawing/2014/main" id="{295F496E-5848-4F91-87CC-F163EA8E2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14" y="3935012"/>
            <a:ext cx="1076035" cy="10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405D128-1CCC-40D7-BE87-CC8F42000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t="26998" r="14567" b="22619"/>
          <a:stretch/>
        </p:blipFill>
        <p:spPr bwMode="auto">
          <a:xfrm>
            <a:off x="663886" y="3865951"/>
            <a:ext cx="1076035" cy="10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@PaddlePaddle">
            <a:extLst>
              <a:ext uri="{FF2B5EF4-FFF2-40B4-BE49-F238E27FC236}">
                <a16:creationId xmlns:a16="http://schemas.microsoft.com/office/drawing/2014/main" id="{02E791FF-90AD-4671-85C1-5A2E95CE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35" y="2412771"/>
            <a:ext cx="1164147" cy="11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09143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方案设计：模型训练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23BEF48-F78E-4EE5-9282-D6DB909244A8}"/>
              </a:ext>
            </a:extLst>
          </p:cNvPr>
          <p:cNvSpPr txBox="1">
            <a:spLocks/>
          </p:cNvSpPr>
          <p:nvPr/>
        </p:nvSpPr>
        <p:spPr>
          <a:xfrm>
            <a:off x="505809" y="1706076"/>
            <a:ext cx="5657350" cy="101566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结合一些常见的比赛训练技巧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175D831-4F37-45D5-9575-AB74084D1C77}"/>
              </a:ext>
            </a:extLst>
          </p:cNvPr>
          <p:cNvGrpSpPr/>
          <p:nvPr/>
        </p:nvGrpSpPr>
        <p:grpSpPr>
          <a:xfrm>
            <a:off x="393095" y="2670793"/>
            <a:ext cx="5931410" cy="1168525"/>
            <a:chOff x="393096" y="2598624"/>
            <a:chExt cx="5931410" cy="1168525"/>
          </a:xfrm>
        </p:grpSpPr>
        <p:pic>
          <p:nvPicPr>
            <p:cNvPr id="15" name="图形 14" descr="数据库">
              <a:extLst>
                <a:ext uri="{FF2B5EF4-FFF2-40B4-BE49-F238E27FC236}">
                  <a16:creationId xmlns:a16="http://schemas.microsoft.com/office/drawing/2014/main" id="{7A2F7186-1843-4341-800D-13D99696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096" y="2725155"/>
              <a:ext cx="914400" cy="9144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28B283-3436-4F06-AF4D-96F970F32FEA}"/>
                </a:ext>
              </a:extLst>
            </p:cNvPr>
            <p:cNvSpPr txBox="1"/>
            <p:nvPr/>
          </p:nvSpPr>
          <p:spPr>
            <a:xfrm>
              <a:off x="1277963" y="2598624"/>
              <a:ext cx="5046543" cy="11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/>
                <a:t>数据增强</a:t>
              </a:r>
              <a:endParaRPr lang="en-US" altLang="zh-CN" sz="2000" b="1" dirty="0"/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互换</a:t>
              </a:r>
              <a:r>
                <a:rPr lang="en-US" altLang="zh-CN" sz="2000" dirty="0"/>
                <a:t>source</a:t>
              </a:r>
              <a:r>
                <a:rPr lang="zh-CN" altLang="en-US" sz="2000" dirty="0"/>
                <a:t>文本与</a:t>
              </a:r>
              <a:r>
                <a:rPr lang="en-US" altLang="zh-CN" sz="2000" dirty="0"/>
                <a:t>target</a:t>
              </a:r>
              <a:r>
                <a:rPr lang="zh-CN" altLang="en-US" sz="2000" dirty="0"/>
                <a:t>文本的位置</a:t>
              </a:r>
              <a:endParaRPr lang="en-US" altLang="zh-CN" sz="2000" dirty="0"/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A</a:t>
              </a:r>
              <a:r>
                <a:rPr lang="zh-CN" altLang="en-US" sz="2000" dirty="0"/>
                <a:t>类负例是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类负例，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类正例是</a:t>
              </a:r>
              <a:r>
                <a:rPr lang="en-US" altLang="zh-CN" sz="2000" dirty="0"/>
                <a:t>A</a:t>
              </a:r>
              <a:r>
                <a:rPr lang="zh-CN" altLang="en-US" sz="2000" dirty="0"/>
                <a:t>类正例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31CD38E-E0DD-45F3-A7F8-849E398C9453}"/>
              </a:ext>
            </a:extLst>
          </p:cNvPr>
          <p:cNvGrpSpPr/>
          <p:nvPr/>
        </p:nvGrpSpPr>
        <p:grpSpPr>
          <a:xfrm>
            <a:off x="505809" y="4091417"/>
            <a:ext cx="6115922" cy="1168525"/>
            <a:chOff x="452063" y="4082579"/>
            <a:chExt cx="6115922" cy="1168525"/>
          </a:xfrm>
        </p:grpSpPr>
        <p:pic>
          <p:nvPicPr>
            <p:cNvPr id="17" name="图形 16" descr="监控摄像头">
              <a:extLst>
                <a:ext uri="{FF2B5EF4-FFF2-40B4-BE49-F238E27FC236}">
                  <a16:creationId xmlns:a16="http://schemas.microsoft.com/office/drawing/2014/main" id="{5DE313AD-3BA5-4FB2-9442-6674AA77C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063" y="4265401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B388DDF-96DB-4FB9-B64B-F6126AF7537A}"/>
                    </a:ext>
                  </a:extLst>
                </p:cNvPr>
                <p:cNvSpPr txBox="1"/>
                <p:nvPr/>
              </p:nvSpPr>
              <p:spPr>
                <a:xfrm>
                  <a:off x="1307496" y="4082579"/>
                  <a:ext cx="5260489" cy="1168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000" b="1" dirty="0"/>
                    <a:t>Focal Loss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𝐹𝐿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)=−(1−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0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CN" sz="2400" dirty="0"/>
                </a:p>
                <a:p>
                  <a:pPr marL="285750" indent="-2857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000" dirty="0"/>
                    <a:t>针对类别不平衡问题，降低负样本的权重</a:t>
                  </a:r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B388DDF-96DB-4FB9-B64B-F6126AF75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96" y="4082579"/>
                  <a:ext cx="5260489" cy="1168525"/>
                </a:xfrm>
                <a:prstGeom prst="rect">
                  <a:avLst/>
                </a:prstGeom>
                <a:blipFill>
                  <a:blip r:embed="rId9"/>
                  <a:stretch>
                    <a:fillRect l="-115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B574580-E926-4468-8987-DDAD9AA0D9B9}"/>
              </a:ext>
            </a:extLst>
          </p:cNvPr>
          <p:cNvGrpSpPr/>
          <p:nvPr/>
        </p:nvGrpSpPr>
        <p:grpSpPr>
          <a:xfrm>
            <a:off x="6485853" y="4206568"/>
            <a:ext cx="5706147" cy="1168525"/>
            <a:chOff x="6485854" y="2692602"/>
            <a:chExt cx="5706147" cy="1168525"/>
          </a:xfrm>
        </p:grpSpPr>
        <p:pic>
          <p:nvPicPr>
            <p:cNvPr id="19" name="图形 18" descr="肌肉发达的手臂">
              <a:extLst>
                <a:ext uri="{FF2B5EF4-FFF2-40B4-BE49-F238E27FC236}">
                  <a16:creationId xmlns:a16="http://schemas.microsoft.com/office/drawing/2014/main" id="{59AB67C5-5CCF-4D11-8EB6-747090A1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85854" y="2773298"/>
              <a:ext cx="914400" cy="9144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A164A-C8C9-4465-90C7-567D49AAE2B3}"/>
                </a:ext>
              </a:extLst>
            </p:cNvPr>
            <p:cNvSpPr txBox="1"/>
            <p:nvPr/>
          </p:nvSpPr>
          <p:spPr>
            <a:xfrm>
              <a:off x="7400255" y="2692602"/>
              <a:ext cx="4791746" cy="11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/>
                <a:t>对抗训练</a:t>
              </a:r>
              <a:endParaRPr lang="en-US" altLang="zh-CN" sz="2000" b="1" dirty="0"/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通过</a:t>
              </a:r>
              <a:r>
                <a:rPr lang="en-US" altLang="zh-CN" sz="2000" dirty="0"/>
                <a:t>FGM</a:t>
              </a:r>
              <a:r>
                <a:rPr lang="zh-CN" altLang="en-US" sz="2000" dirty="0"/>
                <a:t>对</a:t>
              </a:r>
              <a:r>
                <a:rPr lang="en-US" altLang="zh-CN" sz="2000" dirty="0"/>
                <a:t>Embedding</a:t>
              </a:r>
              <a:r>
                <a:rPr lang="zh-CN" altLang="en-US" sz="2000" dirty="0"/>
                <a:t>矩阵进行扰动</a:t>
              </a:r>
              <a:endParaRPr lang="en-US" altLang="zh-CN" sz="2000" dirty="0"/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模型需要抵抗扰动，提高鲁棒性</a:t>
              </a:r>
              <a:endParaRPr lang="en-US" altLang="zh-CN" sz="20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29D81-9F4E-477B-BB24-13BC98FB350D}"/>
              </a:ext>
            </a:extLst>
          </p:cNvPr>
          <p:cNvGrpSpPr/>
          <p:nvPr/>
        </p:nvGrpSpPr>
        <p:grpSpPr>
          <a:xfrm>
            <a:off x="6485853" y="2638872"/>
            <a:ext cx="5039516" cy="1166410"/>
            <a:chOff x="6567985" y="4222369"/>
            <a:chExt cx="5039516" cy="1166410"/>
          </a:xfrm>
        </p:grpSpPr>
        <p:pic>
          <p:nvPicPr>
            <p:cNvPr id="23" name="图形 22" descr="教室">
              <a:extLst>
                <a:ext uri="{FF2B5EF4-FFF2-40B4-BE49-F238E27FC236}">
                  <a16:creationId xmlns:a16="http://schemas.microsoft.com/office/drawing/2014/main" id="{742BF9D1-D398-44F9-B612-A4F3EB0C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67985" y="4393249"/>
              <a:ext cx="914400" cy="9144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103B09B-B808-410B-85D1-8AE5256AA7F4}"/>
                </a:ext>
              </a:extLst>
            </p:cNvPr>
            <p:cNvSpPr txBox="1"/>
            <p:nvPr/>
          </p:nvSpPr>
          <p:spPr>
            <a:xfrm>
              <a:off x="7482385" y="4222369"/>
              <a:ext cx="4125116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/>
                <a:t>优化器与学习率</a:t>
              </a:r>
              <a:endParaRPr lang="en-US" altLang="zh-CN" sz="2000" b="1" dirty="0"/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尝试</a:t>
              </a:r>
              <a:r>
                <a:rPr lang="en-US" altLang="zh-CN" sz="2000" dirty="0"/>
                <a:t>Lookahead + </a:t>
              </a:r>
              <a:r>
                <a:rPr lang="en-US" altLang="zh-CN" sz="2000" dirty="0" err="1"/>
                <a:t>Radam</a:t>
              </a:r>
              <a:endParaRPr lang="en-US" altLang="zh-CN" sz="2000" dirty="0"/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加入权重衰减，线性规划学习率</a:t>
              </a:r>
              <a:endParaRPr lang="en-US" altLang="zh-CN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39731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方案设计：模型推理与模型融合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5586E-09EF-40DB-83DE-9F2B87AA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274" y="1607853"/>
            <a:ext cx="11217353" cy="25999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测试集推理前，在验证集上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搜索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两类任务最优的正例阈值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，以最大化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指标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由于正负样例类别不平衡，最后阈值在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0.4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左右，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类小于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类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模型以优化后的阈值进行推理，各模型推理后的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标签输出通过投票进行融合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在验证集上搜索最佳的模型组合，融合模型输出作为最终提交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“和而不同”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：不同模型方案、预训练模型、训练技巧的模型融合可提升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1%+</a:t>
            </a:r>
          </a:p>
          <a:p>
            <a:pPr marL="457200" lvl="1" indent="0">
              <a:buNone/>
            </a:pPr>
            <a:endParaRPr lang="en-US" altLang="zh-CN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/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6DD1D0-2F3A-494D-8C41-35BB0BBDC520}"/>
              </a:ext>
            </a:extLst>
          </p:cNvPr>
          <p:cNvSpPr/>
          <p:nvPr/>
        </p:nvSpPr>
        <p:spPr>
          <a:xfrm>
            <a:off x="523570" y="4278930"/>
            <a:ext cx="1004015" cy="456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</a:t>
            </a:r>
            <a:r>
              <a:rPr lang="en-US" altLang="zh-CN" sz="1600" dirty="0"/>
              <a:t>1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C50B30-99D0-469D-BF44-6427B20150C4}"/>
              </a:ext>
            </a:extLst>
          </p:cNvPr>
          <p:cNvSpPr/>
          <p:nvPr/>
        </p:nvSpPr>
        <p:spPr>
          <a:xfrm>
            <a:off x="2411746" y="4278932"/>
            <a:ext cx="1226372" cy="456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预测标签</a:t>
            </a:r>
            <a:r>
              <a:rPr lang="en-US" altLang="zh-CN" sz="1600" dirty="0"/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6086F66-FB4C-4768-A3FB-6FD35791E403}"/>
              </a:ext>
            </a:extLst>
          </p:cNvPr>
          <p:cNvSpPr/>
          <p:nvPr/>
        </p:nvSpPr>
        <p:spPr>
          <a:xfrm>
            <a:off x="8884643" y="4889875"/>
            <a:ext cx="2798161" cy="45606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0, 1, 1, 0, 0, 1, 0, 1, 0, 1, 1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6996F8-36E9-45D6-9601-3394FC0C5458}"/>
              </a:ext>
            </a:extLst>
          </p:cNvPr>
          <p:cNvSpPr/>
          <p:nvPr/>
        </p:nvSpPr>
        <p:spPr>
          <a:xfrm>
            <a:off x="3638118" y="4278931"/>
            <a:ext cx="2681445" cy="456068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0, 1, 0, 0, 1, 1, 0, 1, 0, 0, 1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0E20EE7-744C-46FD-A49B-7CF49433DA4D}"/>
              </a:ext>
            </a:extLst>
          </p:cNvPr>
          <p:cNvSpPr/>
          <p:nvPr/>
        </p:nvSpPr>
        <p:spPr>
          <a:xfrm>
            <a:off x="1015151" y="4591064"/>
            <a:ext cx="1004015" cy="456069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</a:t>
            </a:r>
            <a:r>
              <a:rPr lang="en-US" altLang="zh-CN" sz="1600" dirty="0"/>
              <a:t>2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5C98304-4829-4D5F-90DA-7417721E771D}"/>
              </a:ext>
            </a:extLst>
          </p:cNvPr>
          <p:cNvSpPr/>
          <p:nvPr/>
        </p:nvSpPr>
        <p:spPr>
          <a:xfrm>
            <a:off x="2903327" y="4591066"/>
            <a:ext cx="1226372" cy="456068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预测标签</a:t>
            </a:r>
            <a:r>
              <a:rPr lang="en-US" altLang="zh-CN" sz="1600" dirty="0"/>
              <a:t>2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5733EA6-58F0-4709-BF85-E5C913753784}"/>
              </a:ext>
            </a:extLst>
          </p:cNvPr>
          <p:cNvSpPr/>
          <p:nvPr/>
        </p:nvSpPr>
        <p:spPr>
          <a:xfrm>
            <a:off x="4129699" y="4591065"/>
            <a:ext cx="2681445" cy="456068"/>
          </a:xfrm>
          <a:prstGeom prst="rect">
            <a:avLst/>
          </a:prstGeom>
          <a:solidFill>
            <a:schemeClr val="bg2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0, 1, 1, 0, 0, 1, 0, 1, 0, 1, 1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69E40A2-8560-4FFD-9DB6-B5DB243FFD94}"/>
              </a:ext>
            </a:extLst>
          </p:cNvPr>
          <p:cNvSpPr/>
          <p:nvPr/>
        </p:nvSpPr>
        <p:spPr>
          <a:xfrm>
            <a:off x="1517158" y="4903198"/>
            <a:ext cx="1004015" cy="456069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</a:t>
            </a:r>
            <a:r>
              <a:rPr lang="en-US" altLang="zh-CN" sz="1600" dirty="0"/>
              <a:t>3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3BB12BC-E289-45BE-8912-61EABE77F7BD}"/>
              </a:ext>
            </a:extLst>
          </p:cNvPr>
          <p:cNvSpPr/>
          <p:nvPr/>
        </p:nvSpPr>
        <p:spPr>
          <a:xfrm>
            <a:off x="3405334" y="4903200"/>
            <a:ext cx="1226372" cy="456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预测标签</a:t>
            </a:r>
            <a:r>
              <a:rPr lang="en-US" altLang="zh-CN" sz="1600" dirty="0"/>
              <a:t>3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F00ABA-9249-4D33-A73F-77DF256E0F23}"/>
              </a:ext>
            </a:extLst>
          </p:cNvPr>
          <p:cNvSpPr/>
          <p:nvPr/>
        </p:nvSpPr>
        <p:spPr>
          <a:xfrm>
            <a:off x="4631706" y="4903199"/>
            <a:ext cx="2681445" cy="456068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1, 1, 0, 0, 1, 0, 0, 1, 0, 0, 1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269766A-13BC-4E0F-8E22-CA311650B994}"/>
              </a:ext>
            </a:extLst>
          </p:cNvPr>
          <p:cNvSpPr/>
          <p:nvPr/>
        </p:nvSpPr>
        <p:spPr>
          <a:xfrm>
            <a:off x="2008739" y="5215332"/>
            <a:ext cx="1004015" cy="4560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</a:t>
            </a:r>
            <a:r>
              <a:rPr lang="en-US" altLang="zh-CN" sz="1600" dirty="0"/>
              <a:t>4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C66F230-2A4D-494E-ABA9-02714B82C92F}"/>
              </a:ext>
            </a:extLst>
          </p:cNvPr>
          <p:cNvSpPr/>
          <p:nvPr/>
        </p:nvSpPr>
        <p:spPr>
          <a:xfrm>
            <a:off x="3896915" y="5215334"/>
            <a:ext cx="1226372" cy="456068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预测标签</a:t>
            </a:r>
            <a:r>
              <a:rPr lang="en-US" altLang="zh-CN" sz="1600" dirty="0"/>
              <a:t>4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B6CFA4-B803-4DE7-B848-CBBF1C69D89C}"/>
              </a:ext>
            </a:extLst>
          </p:cNvPr>
          <p:cNvSpPr/>
          <p:nvPr/>
        </p:nvSpPr>
        <p:spPr>
          <a:xfrm>
            <a:off x="5123287" y="5215333"/>
            <a:ext cx="2681445" cy="456068"/>
          </a:xfrm>
          <a:prstGeom prst="rect">
            <a:avLst/>
          </a:prstGeom>
          <a:solidFill>
            <a:schemeClr val="bg2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0, 1, 0, 0, 0, 1, 0, 1, 0, 1, 1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FD92936-1278-442C-BB62-AD3A7E40FF31}"/>
              </a:ext>
            </a:extLst>
          </p:cNvPr>
          <p:cNvSpPr/>
          <p:nvPr/>
        </p:nvSpPr>
        <p:spPr>
          <a:xfrm>
            <a:off x="2545336" y="5550923"/>
            <a:ext cx="1004015" cy="456069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</a:t>
            </a:r>
            <a:r>
              <a:rPr lang="en-US" altLang="zh-CN" sz="1600" dirty="0"/>
              <a:t>5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69D2B05-F974-4A2F-8E30-85FC0C6EA5AA}"/>
              </a:ext>
            </a:extLst>
          </p:cNvPr>
          <p:cNvSpPr/>
          <p:nvPr/>
        </p:nvSpPr>
        <p:spPr>
          <a:xfrm>
            <a:off x="4433512" y="5550925"/>
            <a:ext cx="1226372" cy="456068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预测标签</a:t>
            </a:r>
            <a:r>
              <a:rPr lang="en-US" altLang="zh-CN" sz="1600" dirty="0"/>
              <a:t>5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C3AE5BE-EC89-4ACD-8DB7-05ECB6A1CB11}"/>
              </a:ext>
            </a:extLst>
          </p:cNvPr>
          <p:cNvSpPr/>
          <p:nvPr/>
        </p:nvSpPr>
        <p:spPr>
          <a:xfrm>
            <a:off x="5659884" y="5550924"/>
            <a:ext cx="2681445" cy="456068"/>
          </a:xfrm>
          <a:prstGeom prst="rect">
            <a:avLst/>
          </a:prstGeom>
          <a:solidFill>
            <a:schemeClr val="bg2">
              <a:lumMod val="6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1, 1, 0, 1, 0, 1, 0, 1, 0, 0, 0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2C1FE9A-D764-4402-B611-2485F901E8BE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527585" y="4506965"/>
            <a:ext cx="88416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513466D-074C-4D23-A114-C1BBB9B8FD5F}"/>
              </a:ext>
            </a:extLst>
          </p:cNvPr>
          <p:cNvCxnSpPr>
            <a:cxnSpLocks/>
          </p:cNvCxnSpPr>
          <p:nvPr/>
        </p:nvCxnSpPr>
        <p:spPr>
          <a:xfrm>
            <a:off x="2033647" y="4807370"/>
            <a:ext cx="88416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611915-118E-4115-8F9F-0457D7566DC4}"/>
              </a:ext>
            </a:extLst>
          </p:cNvPr>
          <p:cNvCxnSpPr>
            <a:cxnSpLocks/>
          </p:cNvCxnSpPr>
          <p:nvPr/>
        </p:nvCxnSpPr>
        <p:spPr>
          <a:xfrm>
            <a:off x="2541451" y="5131775"/>
            <a:ext cx="88416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A28C8F4-AA29-420B-82E3-F1D076770A9F}"/>
              </a:ext>
            </a:extLst>
          </p:cNvPr>
          <p:cNvCxnSpPr>
            <a:cxnSpLocks/>
          </p:cNvCxnSpPr>
          <p:nvPr/>
        </p:nvCxnSpPr>
        <p:spPr>
          <a:xfrm>
            <a:off x="3012754" y="5466280"/>
            <a:ext cx="88416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79A3BCF-1CD0-4BEC-85FC-D0962BB4E95F}"/>
              </a:ext>
            </a:extLst>
          </p:cNvPr>
          <p:cNvCxnSpPr>
            <a:cxnSpLocks/>
          </p:cNvCxnSpPr>
          <p:nvPr/>
        </p:nvCxnSpPr>
        <p:spPr>
          <a:xfrm>
            <a:off x="3554398" y="5810145"/>
            <a:ext cx="88416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6C979CA-62C0-4F33-B1AE-25C109985E89}"/>
              </a:ext>
            </a:extLst>
          </p:cNvPr>
          <p:cNvSpPr/>
          <p:nvPr/>
        </p:nvSpPr>
        <p:spPr>
          <a:xfrm rot="16200000">
            <a:off x="3957440" y="5290024"/>
            <a:ext cx="137851" cy="1715216"/>
          </a:xfrm>
          <a:prstGeom prst="leftBrace">
            <a:avLst>
              <a:gd name="adj1" fmla="val 72857"/>
              <a:gd name="adj2" fmla="val 494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4966840-C0CA-4DA8-A742-A4121557FAE7}"/>
              </a:ext>
            </a:extLst>
          </p:cNvPr>
          <p:cNvSpPr txBox="1"/>
          <p:nvPr/>
        </p:nvSpPr>
        <p:spPr>
          <a:xfrm>
            <a:off x="3069447" y="6306112"/>
            <a:ext cx="1913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验证集阈值优化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ED295BC-71E1-45C3-ADC7-57F54DD20528}"/>
              </a:ext>
            </a:extLst>
          </p:cNvPr>
          <p:cNvSpPr txBox="1"/>
          <p:nvPr/>
        </p:nvSpPr>
        <p:spPr>
          <a:xfrm>
            <a:off x="6642779" y="6147735"/>
            <a:ext cx="1834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验证集搜索最优模型组合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8267258-55DF-4B63-8ACC-0F3D0CC084EA}"/>
              </a:ext>
            </a:extLst>
          </p:cNvPr>
          <p:cNvCxnSpPr>
            <a:cxnSpLocks/>
          </p:cNvCxnSpPr>
          <p:nvPr/>
        </p:nvCxnSpPr>
        <p:spPr>
          <a:xfrm>
            <a:off x="6975213" y="4807370"/>
            <a:ext cx="1770754" cy="20477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92A3CC1-0098-4F20-AA93-B7467FC9C0F2}"/>
              </a:ext>
            </a:extLst>
          </p:cNvPr>
          <p:cNvCxnSpPr>
            <a:cxnSpLocks/>
          </p:cNvCxnSpPr>
          <p:nvPr/>
        </p:nvCxnSpPr>
        <p:spPr>
          <a:xfrm flipV="1">
            <a:off x="7943408" y="5152893"/>
            <a:ext cx="802559" cy="22822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550D53E-C6A6-40E2-BA13-43A8345631FD}"/>
              </a:ext>
            </a:extLst>
          </p:cNvPr>
          <p:cNvCxnSpPr>
            <a:cxnSpLocks/>
          </p:cNvCxnSpPr>
          <p:nvPr/>
        </p:nvCxnSpPr>
        <p:spPr>
          <a:xfrm flipV="1">
            <a:off x="8427390" y="5300839"/>
            <a:ext cx="318577" cy="3859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4B0247EA-62FA-4EE2-ADB6-C6E34685ACF8}"/>
              </a:ext>
            </a:extLst>
          </p:cNvPr>
          <p:cNvSpPr txBox="1"/>
          <p:nvPr/>
        </p:nvSpPr>
        <p:spPr>
          <a:xfrm>
            <a:off x="9246132" y="5419988"/>
            <a:ext cx="213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预测标签投票融合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452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7447" y="2126615"/>
            <a:ext cx="7317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</a:rPr>
              <a:t>Chapter 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8914" y="3207385"/>
            <a:ext cx="66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总结思考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517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>
            <p:custDataLst>
              <p:tags r:id="rId2"/>
            </p:custDataLst>
          </p:nvPr>
        </p:nvSpPr>
        <p:spPr>
          <a:xfrm>
            <a:off x="4810074" y="1900256"/>
            <a:ext cx="462737" cy="484199"/>
          </a:xfrm>
          <a:custGeom>
            <a:avLst/>
            <a:gdLst>
              <a:gd name="connsiteX0" fmla="*/ 0 w 394921"/>
              <a:gd name="connsiteY0" fmla="*/ 0 h 413238"/>
              <a:gd name="connsiteX1" fmla="*/ 207744 w 394921"/>
              <a:gd name="connsiteY1" fmla="*/ 0 h 413238"/>
              <a:gd name="connsiteX2" fmla="*/ 394921 w 394921"/>
              <a:gd name="connsiteY2" fmla="*/ 206619 h 413238"/>
              <a:gd name="connsiteX3" fmla="*/ 207744 w 394921"/>
              <a:gd name="connsiteY3" fmla="*/ 413238 h 413238"/>
              <a:gd name="connsiteX4" fmla="*/ 0 w 394921"/>
              <a:gd name="connsiteY4" fmla="*/ 413238 h 4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21" h="413238">
                <a:moveTo>
                  <a:pt x="0" y="0"/>
                </a:moveTo>
                <a:lnTo>
                  <a:pt x="207744" y="0"/>
                </a:lnTo>
                <a:cubicBezTo>
                  <a:pt x="311119" y="0"/>
                  <a:pt x="394921" y="92506"/>
                  <a:pt x="394921" y="206619"/>
                </a:cubicBezTo>
                <a:cubicBezTo>
                  <a:pt x="394921" y="320731"/>
                  <a:pt x="311119" y="413238"/>
                  <a:pt x="207744" y="413238"/>
                </a:cubicBezTo>
                <a:lnTo>
                  <a:pt x="0" y="413238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63"/>
          <p:cNvSpPr/>
          <p:nvPr>
            <p:custDataLst>
              <p:tags r:id="rId3"/>
            </p:custDataLst>
          </p:nvPr>
        </p:nvSpPr>
        <p:spPr>
          <a:xfrm>
            <a:off x="4815154" y="2550993"/>
            <a:ext cx="462737" cy="484200"/>
          </a:xfrm>
          <a:custGeom>
            <a:avLst/>
            <a:gdLst>
              <a:gd name="connsiteX0" fmla="*/ 0 w 394921"/>
              <a:gd name="connsiteY0" fmla="*/ 0 h 413238"/>
              <a:gd name="connsiteX1" fmla="*/ 207744 w 394921"/>
              <a:gd name="connsiteY1" fmla="*/ 0 h 413238"/>
              <a:gd name="connsiteX2" fmla="*/ 394921 w 394921"/>
              <a:gd name="connsiteY2" fmla="*/ 206619 h 413238"/>
              <a:gd name="connsiteX3" fmla="*/ 207744 w 394921"/>
              <a:gd name="connsiteY3" fmla="*/ 413238 h 413238"/>
              <a:gd name="connsiteX4" fmla="*/ 0 w 394921"/>
              <a:gd name="connsiteY4" fmla="*/ 413238 h 4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21" h="413238">
                <a:moveTo>
                  <a:pt x="0" y="0"/>
                </a:moveTo>
                <a:lnTo>
                  <a:pt x="207744" y="0"/>
                </a:lnTo>
                <a:cubicBezTo>
                  <a:pt x="311119" y="0"/>
                  <a:pt x="394921" y="92506"/>
                  <a:pt x="394921" y="206619"/>
                </a:cubicBezTo>
                <a:cubicBezTo>
                  <a:pt x="394921" y="320731"/>
                  <a:pt x="311119" y="413238"/>
                  <a:pt x="207744" y="413238"/>
                </a:cubicBezTo>
                <a:lnTo>
                  <a:pt x="0" y="413238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4"/>
            </p:custDataLst>
          </p:nvPr>
        </p:nvSpPr>
        <p:spPr>
          <a:xfrm>
            <a:off x="4799564" y="1260028"/>
            <a:ext cx="462737" cy="484199"/>
          </a:xfrm>
          <a:custGeom>
            <a:avLst/>
            <a:gdLst>
              <a:gd name="connsiteX0" fmla="*/ 0 w 394921"/>
              <a:gd name="connsiteY0" fmla="*/ 0 h 413238"/>
              <a:gd name="connsiteX1" fmla="*/ 207744 w 394921"/>
              <a:gd name="connsiteY1" fmla="*/ 0 h 413238"/>
              <a:gd name="connsiteX2" fmla="*/ 394921 w 394921"/>
              <a:gd name="connsiteY2" fmla="*/ 206619 h 413238"/>
              <a:gd name="connsiteX3" fmla="*/ 207744 w 394921"/>
              <a:gd name="connsiteY3" fmla="*/ 413238 h 413238"/>
              <a:gd name="connsiteX4" fmla="*/ 0 w 394921"/>
              <a:gd name="connsiteY4" fmla="*/ 413238 h 4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21" h="413238">
                <a:moveTo>
                  <a:pt x="0" y="0"/>
                </a:moveTo>
                <a:lnTo>
                  <a:pt x="207744" y="0"/>
                </a:lnTo>
                <a:cubicBezTo>
                  <a:pt x="311119" y="0"/>
                  <a:pt x="394921" y="92506"/>
                  <a:pt x="394921" y="206619"/>
                </a:cubicBezTo>
                <a:cubicBezTo>
                  <a:pt x="394921" y="320731"/>
                  <a:pt x="311119" y="413238"/>
                  <a:pt x="207744" y="413238"/>
                </a:cubicBezTo>
                <a:lnTo>
                  <a:pt x="0" y="413238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5456341" y="1143572"/>
            <a:ext cx="2304629" cy="31663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团队介绍</a:t>
            </a:r>
            <a:endParaRPr lang="en-US" altLang="zh-CN" sz="2800" spc="15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赛题解读</a:t>
            </a:r>
            <a:endParaRPr lang="en-US" altLang="zh-CN" sz="2800" spc="15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数据探索</a:t>
            </a:r>
            <a:endParaRPr lang="en-US" altLang="zh-CN" sz="2800" spc="15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方案设计</a:t>
            </a:r>
            <a:endParaRPr lang="en-US" altLang="zh-CN" sz="2800" spc="15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rPr>
              <a:t>总结思考</a:t>
            </a:r>
          </a:p>
        </p:txBody>
      </p:sp>
      <p:sp>
        <p:nvSpPr>
          <p:cNvPr id="14" name="任意多边形 63">
            <a:extLst>
              <a:ext uri="{FF2B5EF4-FFF2-40B4-BE49-F238E27FC236}">
                <a16:creationId xmlns:a16="http://schemas.microsoft.com/office/drawing/2014/main" id="{8BD5FB38-5F7A-4090-9A11-64D332F1AAA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08718" y="3201115"/>
            <a:ext cx="462737" cy="484200"/>
          </a:xfrm>
          <a:custGeom>
            <a:avLst/>
            <a:gdLst>
              <a:gd name="connsiteX0" fmla="*/ 0 w 394921"/>
              <a:gd name="connsiteY0" fmla="*/ 0 h 413238"/>
              <a:gd name="connsiteX1" fmla="*/ 207744 w 394921"/>
              <a:gd name="connsiteY1" fmla="*/ 0 h 413238"/>
              <a:gd name="connsiteX2" fmla="*/ 394921 w 394921"/>
              <a:gd name="connsiteY2" fmla="*/ 206619 h 413238"/>
              <a:gd name="connsiteX3" fmla="*/ 207744 w 394921"/>
              <a:gd name="connsiteY3" fmla="*/ 413238 h 413238"/>
              <a:gd name="connsiteX4" fmla="*/ 0 w 394921"/>
              <a:gd name="connsiteY4" fmla="*/ 413238 h 4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21" h="413238">
                <a:moveTo>
                  <a:pt x="0" y="0"/>
                </a:moveTo>
                <a:lnTo>
                  <a:pt x="207744" y="0"/>
                </a:lnTo>
                <a:cubicBezTo>
                  <a:pt x="311119" y="0"/>
                  <a:pt x="394921" y="92506"/>
                  <a:pt x="394921" y="206619"/>
                </a:cubicBezTo>
                <a:cubicBezTo>
                  <a:pt x="394921" y="320731"/>
                  <a:pt x="311119" y="413238"/>
                  <a:pt x="207744" y="413238"/>
                </a:cubicBezTo>
                <a:lnTo>
                  <a:pt x="0" y="41323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63">
            <a:extLst>
              <a:ext uri="{FF2B5EF4-FFF2-40B4-BE49-F238E27FC236}">
                <a16:creationId xmlns:a16="http://schemas.microsoft.com/office/drawing/2014/main" id="{E26F25AF-E184-4601-8101-A7E82BFD0D6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23616" y="3848606"/>
            <a:ext cx="462737" cy="484200"/>
          </a:xfrm>
          <a:custGeom>
            <a:avLst/>
            <a:gdLst>
              <a:gd name="connsiteX0" fmla="*/ 0 w 394921"/>
              <a:gd name="connsiteY0" fmla="*/ 0 h 413238"/>
              <a:gd name="connsiteX1" fmla="*/ 207744 w 394921"/>
              <a:gd name="connsiteY1" fmla="*/ 0 h 413238"/>
              <a:gd name="connsiteX2" fmla="*/ 394921 w 394921"/>
              <a:gd name="connsiteY2" fmla="*/ 206619 h 413238"/>
              <a:gd name="connsiteX3" fmla="*/ 207744 w 394921"/>
              <a:gd name="connsiteY3" fmla="*/ 413238 h 413238"/>
              <a:gd name="connsiteX4" fmla="*/ 0 w 394921"/>
              <a:gd name="connsiteY4" fmla="*/ 413238 h 4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921" h="413238">
                <a:moveTo>
                  <a:pt x="0" y="0"/>
                </a:moveTo>
                <a:lnTo>
                  <a:pt x="207744" y="0"/>
                </a:lnTo>
                <a:cubicBezTo>
                  <a:pt x="311119" y="0"/>
                  <a:pt x="394921" y="92506"/>
                  <a:pt x="394921" y="206619"/>
                </a:cubicBezTo>
                <a:cubicBezTo>
                  <a:pt x="394921" y="320731"/>
                  <a:pt x="311119" y="413238"/>
                  <a:pt x="207744" y="413238"/>
                </a:cubicBezTo>
                <a:lnTo>
                  <a:pt x="0" y="413238"/>
                </a:lnTo>
                <a:close/>
              </a:path>
            </a:pathLst>
          </a:custGeom>
          <a:solidFill>
            <a:srgbClr val="7CE85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总结思考：技术方向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F5CEB-45A2-4DEC-AD1E-219C7F1CD847}"/>
              </a:ext>
            </a:extLst>
          </p:cNvPr>
          <p:cNvSpPr txBox="1"/>
          <p:nvPr/>
        </p:nvSpPr>
        <p:spPr>
          <a:xfrm>
            <a:off x="2630058" y="1657456"/>
            <a:ext cx="8705348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结合文本匹配任务中</a:t>
            </a:r>
            <a:r>
              <a:rPr lang="en-US" altLang="zh-CN" sz="2000" spc="150" dirty="0">
                <a:latin typeface="+mn-ea"/>
              </a:rPr>
              <a:t>cross-encoder</a:t>
            </a:r>
            <a:r>
              <a:rPr lang="zh-CN" altLang="en-US" sz="2000" spc="150" dirty="0">
                <a:latin typeface="+mn-ea"/>
              </a:rPr>
              <a:t>（实现句对间充分的信息交互）和</a:t>
            </a:r>
            <a:r>
              <a:rPr lang="en-US" altLang="zh-CN" sz="2000" spc="150" dirty="0">
                <a:latin typeface="+mn-ea"/>
              </a:rPr>
              <a:t>bi-encoder</a:t>
            </a:r>
            <a:r>
              <a:rPr lang="zh-CN" altLang="en-US" sz="2000" spc="150" dirty="0">
                <a:latin typeface="+mn-ea"/>
              </a:rPr>
              <a:t>（可处理更长文本且更符合工业落地需要）两种思路。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针对</a:t>
            </a:r>
            <a:r>
              <a:rPr lang="en-US" altLang="zh-CN" sz="2000" spc="150" dirty="0">
                <a:latin typeface="+mn-ea"/>
              </a:rPr>
              <a:t>bi-encoder</a:t>
            </a:r>
            <a:r>
              <a:rPr lang="zh-CN" altLang="en-US" sz="2000" spc="150" dirty="0">
                <a:latin typeface="+mn-ea"/>
              </a:rPr>
              <a:t>模型，提出了一些有益的改进。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在预训练模型和下游任务微调之间，尝试采取无监督方法提升语言模型的语义理解及句子编码能力。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spc="150" dirty="0">
                <a:latin typeface="+mn-ea"/>
              </a:rPr>
              <a:t>尝试更优的中文语言模型及提分技巧，在</a:t>
            </a:r>
            <a:r>
              <a:rPr lang="en-US" altLang="zh-CN" sz="2000" spc="150" dirty="0">
                <a:latin typeface="+mn-ea"/>
              </a:rPr>
              <a:t>F1</a:t>
            </a:r>
            <a:r>
              <a:rPr lang="zh-CN" altLang="en-US" sz="2000" spc="150" dirty="0">
                <a:latin typeface="+mn-ea"/>
              </a:rPr>
              <a:t>得分上取得较好效果。</a:t>
            </a:r>
            <a:endParaRPr lang="en-US" altLang="zh-CN" sz="2000" spc="15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1660AE-6431-4E89-89BF-84A061ED289D}"/>
              </a:ext>
            </a:extLst>
          </p:cNvPr>
          <p:cNvSpPr txBox="1"/>
          <p:nvPr/>
        </p:nvSpPr>
        <p:spPr>
          <a:xfrm>
            <a:off x="2721498" y="4222234"/>
            <a:ext cx="8994383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latin typeface="+mn-ea"/>
              </a:rPr>
              <a:t>虽然对长文本直接截断较为有效，但仍需更优雅、有效地处理方式。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latin typeface="+mn-ea"/>
              </a:rPr>
              <a:t>主要依赖预训练语言模型的隐式编码能力，可考虑人工加入其他特征。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latin typeface="+mn-ea"/>
              </a:rPr>
              <a:t>针对各个子任务的不同表现，详尽分析</a:t>
            </a:r>
            <a:r>
              <a:rPr lang="en-US" altLang="zh-CN" sz="2000" spc="150" dirty="0">
                <a:latin typeface="+mn-ea"/>
              </a:rPr>
              <a:t>bad case</a:t>
            </a:r>
            <a:r>
              <a:rPr lang="zh-CN" altLang="en-US" sz="2000" spc="150" dirty="0">
                <a:latin typeface="+mn-ea"/>
              </a:rPr>
              <a:t>并使用不同的策略。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latin typeface="+mn-ea"/>
              </a:rPr>
              <a:t>继续尝试针对文本匹配的无监督方法，如</a:t>
            </a:r>
            <a:r>
              <a:rPr lang="en-US" altLang="zh-CN" sz="2000" spc="150" dirty="0">
                <a:latin typeface="+mn-ea"/>
              </a:rPr>
              <a:t>BERT-whitening</a:t>
            </a:r>
            <a:r>
              <a:rPr lang="zh-CN" altLang="en-US" sz="2000" spc="150" dirty="0">
                <a:latin typeface="+mn-ea"/>
              </a:rPr>
              <a:t>等。</a:t>
            </a:r>
            <a:endParaRPr lang="en-US" altLang="zh-CN" sz="2000" spc="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latin typeface="+mn-ea"/>
              </a:rPr>
              <a:t>由于赛题很吃计算资源，诸多想法有待多次实验以进行更准确的论证。</a:t>
            </a:r>
          </a:p>
        </p:txBody>
      </p:sp>
      <p:pic>
        <p:nvPicPr>
          <p:cNvPr id="14" name="图形 13" descr="实心填充的戴太阳镜表情">
            <a:extLst>
              <a:ext uri="{FF2B5EF4-FFF2-40B4-BE49-F238E27FC236}">
                <a16:creationId xmlns:a16="http://schemas.microsoft.com/office/drawing/2014/main" id="{E17ED28D-D9DE-4FCB-A6DC-5044DC328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594" y="2165239"/>
            <a:ext cx="1423704" cy="1423704"/>
          </a:xfrm>
          <a:prstGeom prst="rect">
            <a:avLst/>
          </a:prstGeom>
        </p:spPr>
      </p:pic>
      <p:pic>
        <p:nvPicPr>
          <p:cNvPr id="18" name="图形 17" descr="有想法的人">
            <a:extLst>
              <a:ext uri="{FF2B5EF4-FFF2-40B4-BE49-F238E27FC236}">
                <a16:creationId xmlns:a16="http://schemas.microsoft.com/office/drawing/2014/main" id="{0B17EEC9-69E4-441F-9F27-5CA6DB656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6594" y="4588706"/>
            <a:ext cx="1613337" cy="16133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总结思考：个人感言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EA7B47-12F1-45AE-86E7-1BB05D7081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51" y="1821608"/>
            <a:ext cx="1177633" cy="1177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864C3B-4DCE-4B9A-88E2-D328284EB7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15" y="1821607"/>
            <a:ext cx="1177634" cy="1177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5F1DCE-2BBE-4F92-8E20-B6812FC48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3" y="1821607"/>
            <a:ext cx="1177634" cy="1177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2B900-1051-4602-8A1C-5C8E3499D40C}"/>
              </a:ext>
            </a:extLst>
          </p:cNvPr>
          <p:cNvSpPr txBox="1"/>
          <p:nvPr/>
        </p:nvSpPr>
        <p:spPr>
          <a:xfrm>
            <a:off x="651063" y="2999241"/>
            <a:ext cx="3468008" cy="341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王晨跃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比赛过程中，</a:t>
            </a:r>
            <a:r>
              <a:rPr lang="zh-CN" altLang="zh-CN" sz="1800" b="1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组队这件事情收益最大</a:t>
            </a:r>
            <a:r>
              <a:rPr lang="zh-CN" altLang="zh-CN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，因为自己参加比赛的经历很有限，组队后在身经百战的队友们的交流和讨论后确实开阔了思路，也有了继续尝试和提升的动力，能够有效避免自己一个人犯懒、不想努力了的问题</a:t>
            </a:r>
            <a:r>
              <a:rPr lang="zh-CN" altLang="zh-CN" sz="1800" b="1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03FB85-B938-4CAF-9EA4-714E2A22A642}"/>
              </a:ext>
            </a:extLst>
          </p:cNvPr>
          <p:cNvSpPr txBox="1"/>
          <p:nvPr/>
        </p:nvSpPr>
        <p:spPr>
          <a:xfrm>
            <a:off x="4564798" y="2999241"/>
            <a:ext cx="2934705" cy="258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王明杰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zh-CN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我觉得</a:t>
            </a:r>
            <a:r>
              <a:rPr lang="zh-CN" altLang="zh-CN" sz="1800" b="1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主动去寻找队友收益最大</a:t>
            </a:r>
            <a:r>
              <a:rPr lang="zh-CN" altLang="zh-CN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，也认识了编程能力很强的晨跃和思维能力很强的张毅，通过不断的尝试和努力，才能走到最后的决赛。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060EC8-20DF-4D41-A1F1-1A8393151C71}"/>
              </a:ext>
            </a:extLst>
          </p:cNvPr>
          <p:cNvSpPr txBox="1"/>
          <p:nvPr/>
        </p:nvSpPr>
        <p:spPr>
          <a:xfrm>
            <a:off x="7945231" y="2999241"/>
            <a:ext cx="3595706" cy="341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张毅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我觉得</a:t>
            </a:r>
            <a:r>
              <a:rPr lang="zh-CN" altLang="en-US" sz="1800" b="1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勇于试错对自己和队友收益最大</a:t>
            </a:r>
            <a:r>
              <a:rPr lang="zh-CN" altLang="en-US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，作为一个</a:t>
            </a:r>
            <a:r>
              <a:rPr lang="en-US" altLang="zh-CN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NLP</a:t>
            </a:r>
            <a:r>
              <a:rPr lang="zh-CN" altLang="en-US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和比赛的新手，编程能力和比赛经验有限，所以自己会尝试着踩坑，积累经验，也因此极大地提升了自己的能力，也为整个团队后续的进展提供了有力的帮助。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07956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73512" y="1736538"/>
            <a:ext cx="4244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  <a:latin typeface="+mn-ea"/>
              </a:rPr>
              <a:t>Q</a:t>
            </a:r>
            <a:r>
              <a:rPr lang="en-US" altLang="zh-CN" sz="4400" b="1" dirty="0">
                <a:solidFill>
                  <a:schemeClr val="bg2"/>
                </a:solidFill>
                <a:latin typeface="+mn-ea"/>
              </a:rPr>
              <a:t>&amp;</a:t>
            </a:r>
            <a:r>
              <a:rPr lang="en-US" altLang="zh-CN" sz="6000" b="1" dirty="0">
                <a:solidFill>
                  <a:schemeClr val="bg2"/>
                </a:solidFill>
                <a:latin typeface="+mn-ea"/>
              </a:rPr>
              <a:t>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EB896C-9AA9-4C4B-AE69-A6C88281F166}"/>
              </a:ext>
            </a:extLst>
          </p:cNvPr>
          <p:cNvSpPr txBox="1"/>
          <p:nvPr/>
        </p:nvSpPr>
        <p:spPr>
          <a:xfrm>
            <a:off x="3973512" y="3092003"/>
            <a:ext cx="4244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  <a:latin typeface="+mn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7447" y="2126615"/>
            <a:ext cx="7317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</a:rPr>
              <a:t>Chapter 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8914" y="3207385"/>
            <a:ext cx="66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团队介绍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团队介绍：分别我们低的都是帅哥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04AE83-876C-4C0C-84F4-16429DB200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15" y="2729512"/>
            <a:ext cx="1663736" cy="16637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6E01D2-0D65-4D2E-9258-5071FA5005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96" y="2729511"/>
            <a:ext cx="1663737" cy="1663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6108DD-C14A-4664-AB93-F76120FCC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2729511"/>
            <a:ext cx="1663737" cy="1663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E83C938-F9E6-4B32-A365-2887AC83ECA2}"/>
              </a:ext>
            </a:extLst>
          </p:cNvPr>
          <p:cNvSpPr txBox="1"/>
          <p:nvPr/>
        </p:nvSpPr>
        <p:spPr>
          <a:xfrm>
            <a:off x="1033379" y="4412388"/>
            <a:ext cx="3468008" cy="197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王晨跃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北京大学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信息科学与技术学院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研究生一年级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A58ED-EA69-48EA-9C08-9B04DD42DD68}"/>
              </a:ext>
            </a:extLst>
          </p:cNvPr>
          <p:cNvSpPr txBox="1"/>
          <p:nvPr/>
        </p:nvSpPr>
        <p:spPr>
          <a:xfrm>
            <a:off x="4254420" y="4412388"/>
            <a:ext cx="3468008" cy="197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王明杰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北京师范大学珠海分校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计算机科学与技术学院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本科四年级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DDBF61-5E3B-44A2-8FD4-542429933BC7}"/>
              </a:ext>
            </a:extLst>
          </p:cNvPr>
          <p:cNvSpPr txBox="1"/>
          <p:nvPr/>
        </p:nvSpPr>
        <p:spPr>
          <a:xfrm>
            <a:off x="7475460" y="4412388"/>
            <a:ext cx="3468008" cy="197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张毅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东莞理工学院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计算机科学与技术学院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本科二年级</a:t>
            </a:r>
            <a:endParaRPr lang="en-US" altLang="zh-CN" sz="20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7D902C-7927-4D30-8E1E-354E622EC8E0}"/>
              </a:ext>
            </a:extLst>
          </p:cNvPr>
          <p:cNvGrpSpPr/>
          <p:nvPr/>
        </p:nvGrpSpPr>
        <p:grpSpPr>
          <a:xfrm>
            <a:off x="2666346" y="1375858"/>
            <a:ext cx="6543118" cy="1302650"/>
            <a:chOff x="2499022" y="1291816"/>
            <a:chExt cx="6543118" cy="130265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B83AEE-D1EF-4D50-B028-CC50F2647862}"/>
                </a:ext>
              </a:extLst>
            </p:cNvPr>
            <p:cNvSpPr txBox="1"/>
            <p:nvPr/>
          </p:nvSpPr>
          <p:spPr>
            <a:xfrm>
              <a:off x="3277674" y="1589198"/>
              <a:ext cx="54430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i="0" dirty="0">
                  <a:solidFill>
                    <a:srgbClr val="3E3E3E"/>
                  </a:solidFill>
                  <a:effectLst/>
                  <a:latin typeface="Optima-Regular"/>
                </a:rPr>
                <a:t>友谊第一，比赛第二。</a:t>
              </a:r>
              <a:endParaRPr lang="zh-CN" altLang="en-US" sz="4000" dirty="0">
                <a:solidFill>
                  <a:srgbClr val="3E3E3E"/>
                </a:solidFill>
              </a:endParaRPr>
            </a:p>
          </p:txBody>
        </p:sp>
        <p:pic>
          <p:nvPicPr>
            <p:cNvPr id="16" name="图形 15" descr="前引号">
              <a:extLst>
                <a:ext uri="{FF2B5EF4-FFF2-40B4-BE49-F238E27FC236}">
                  <a16:creationId xmlns:a16="http://schemas.microsoft.com/office/drawing/2014/main" id="{0418E6D6-C8A4-475C-951F-4908FDD2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9022" y="1291816"/>
              <a:ext cx="914400" cy="914400"/>
            </a:xfrm>
            <a:prstGeom prst="rect">
              <a:avLst/>
            </a:prstGeom>
          </p:spPr>
        </p:pic>
        <p:pic>
          <p:nvPicPr>
            <p:cNvPr id="17" name="图形 16" descr="后引号">
              <a:extLst>
                <a:ext uri="{FF2B5EF4-FFF2-40B4-BE49-F238E27FC236}">
                  <a16:creationId xmlns:a16="http://schemas.microsoft.com/office/drawing/2014/main" id="{6669817C-8CC6-4679-8E6E-025075BB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27740" y="1680066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7447" y="2126615"/>
            <a:ext cx="7317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</a:rPr>
              <a:t>Chapter 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8914" y="3207385"/>
            <a:ext cx="66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赛题解读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1426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第二部分</a:t>
            </a:r>
            <a:r>
              <a:rPr lang="en-US" altLang="zh-CN" sz="360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360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赛题解读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7965" y="1852348"/>
            <a:ext cx="5565775" cy="411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-apple-system"/>
              </a:rPr>
              <a:t>本次比赛的赛题可以概括为 </a:t>
            </a:r>
            <a:r>
              <a:rPr lang="zh-CN" altLang="en-US" sz="2200" b="1" i="0" dirty="0">
                <a:solidFill>
                  <a:srgbClr val="333333"/>
                </a:solidFill>
                <a:effectLst/>
                <a:latin typeface="-apple-system"/>
              </a:rPr>
              <a:t>“长短不一的文本对在不同粒度下的匹配问题”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具体而言，任务数据中包含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类（</a:t>
            </a:r>
            <a:r>
              <a:rPr lang="zh-CN" altLang="en-US" sz="2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话题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类（</a:t>
            </a:r>
            <a:r>
              <a:rPr lang="zh-CN" altLang="en-US" sz="2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事件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）两种评判标准，同时有三项细分任务，分别是：短文本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短文本匹配，短文本</a:t>
            </a: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长文本匹配，长文本</a:t>
            </a: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长文本匹配。</a:t>
            </a: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判断句对是否匹配是</a:t>
            </a:r>
            <a:r>
              <a:rPr lang="zh-CN" altLang="en-US" sz="2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二分类任务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，以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macro F1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方法作为评判标准，即对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两类任务分别计算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F1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值然后求平均。</a:t>
            </a: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FF50D-6B95-4F19-AB7D-898E6ABF9269}"/>
              </a:ext>
            </a:extLst>
          </p:cNvPr>
          <p:cNvSpPr txBox="1"/>
          <p:nvPr/>
        </p:nvSpPr>
        <p:spPr>
          <a:xfrm>
            <a:off x="5866131" y="1852348"/>
            <a:ext cx="6097904" cy="4670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比赛同时对资源进行了限制，要求模型大小小于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2G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且单个句对推理时间不超过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500ms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。考虑到文本匹配在许多在线服务中应用广泛，我们进一步希望</a:t>
            </a:r>
            <a:r>
              <a:rPr lang="zh-CN" altLang="en-US" sz="2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探索出符合工业界</a:t>
            </a:r>
            <a:r>
              <a:rPr lang="zh-CN" altLang="en-US" sz="2200" b="1" dirty="0">
                <a:solidFill>
                  <a:srgbClr val="333333"/>
                </a:solidFill>
                <a:latin typeface="arial" panose="020B0604020202020204" pitchFamily="34" charset="0"/>
              </a:rPr>
              <a:t>线上需求的解决方案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，增加实际落地的可能性。</a:t>
            </a: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综上，我们认为比赛的难点包括：</a:t>
            </a: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不同评判颗粒度和多个子任务</a:t>
            </a: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需处理大量超长文本</a:t>
            </a:r>
            <a:endParaRPr lang="en-US" altLang="zh-CN" sz="2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正负样例存在类别不平衡问题</a:t>
            </a:r>
            <a:endParaRPr lang="en-US" altLang="zh-CN" sz="2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探索符合线上场景的解决方案</a:t>
            </a:r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66CE1-C7E1-461D-8E71-4A7A43327D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8431" y="5040781"/>
            <a:ext cx="1755774" cy="17557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7447" y="2126615"/>
            <a:ext cx="7317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</a:rPr>
              <a:t>Chapter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8914" y="3207385"/>
            <a:ext cx="66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数据探索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5975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65" y="655955"/>
            <a:ext cx="748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第三部分</a:t>
            </a:r>
            <a:r>
              <a:rPr lang="en-US" altLang="zh-CN" sz="360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3600">
                <a:solidFill>
                  <a:schemeClr val="bg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数据探索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825" y="2251075"/>
            <a:ext cx="11436350" cy="299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[TODO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：待完善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]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各个任务的样本数量（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done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各个任务上的正负样例比例（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TODO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各个任务上的长度分布（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TODO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</a:t>
            </a:r>
            <a:endParaRPr lang="zh-CN" sz="24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FAC4259-AE2C-41D2-A749-E78987165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50055"/>
              </p:ext>
            </p:extLst>
          </p:nvPr>
        </p:nvGraphicFramePr>
        <p:xfrm>
          <a:off x="6096000" y="2437678"/>
          <a:ext cx="5552255" cy="3421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7447" y="2126615"/>
            <a:ext cx="7317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/>
                </a:solidFill>
              </a:rPr>
              <a:t>Chapter 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8914" y="3207385"/>
            <a:ext cx="66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方案设计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3325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0404"/>
  <p:tag name="KSO_WM_SLIDE_ID" val="diagram160404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613.015*414.451"/>
  <p:tag name="KSO_WM_SLIDE_POSITION" val="241.637*104.344"/>
  <p:tag name="KSO_WM_DIAGRAM_GROUP_CODE" val="m1-1"/>
  <p:tag name="KSO_WM_SLIDE_DIAGTYPE" val="m"/>
  <p:tag name="KSO_WM_TAG_VERSION" val="1.0"/>
  <p:tag name="KSO_WM_SLIDE_LAYOUT" val="m"/>
  <p:tag name="KSO_WM_SLIDE_LAYOUT_CNT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160404_3*m_h_i*1_2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160404_3*m_h_i*1_3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160404_3*m_h_i*1_1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404_3*m_h_f*1_1_1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160404_3*m_h_i*1_3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160404_3*m_h_i*1_3_2"/>
  <p:tag name="KSO_WM_TEMPLATE_CATEGORY" val="diagram"/>
  <p:tag name="KSO_WM_TEMPLATE_INDEX" val="160404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2353</Words>
  <Application>Microsoft Office PowerPoint</Application>
  <PresentationFormat>宽屏</PresentationFormat>
  <Paragraphs>323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Optima-Regular</vt:lpstr>
      <vt:lpstr>等线</vt:lpstr>
      <vt:lpstr>华文新魏</vt:lpstr>
      <vt:lpstr>微软雅黑</vt:lpstr>
      <vt:lpstr>Arial</vt:lpstr>
      <vt:lpstr>Arial</vt:lpstr>
      <vt:lpstr>Cambria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Chenyue Wang</dc:creator>
  <cp:lastModifiedBy>Wang Chenyue</cp:lastModifiedBy>
  <cp:revision>267</cp:revision>
  <dcterms:created xsi:type="dcterms:W3CDTF">2019-06-19T02:08:00Z</dcterms:created>
  <dcterms:modified xsi:type="dcterms:W3CDTF">2021-06-10T09:34:08Z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81B33251B4F64334A16F9BB4E824BFAB</vt:lpwstr>
  </property>
</Properties>
</file>