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wdp" ContentType="image/vnd.ms-photo"/>
  <Default Extension="rels" ContentType="application/vnd.openxmlformats-package.relationships+xml"/>
  <Override PartName="/customXml/itemProps2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p:sldMasterIdLst>
    <p:sldMasterId id="2147483648" r:id="rId1"/>
  </p:sldMasterIdLst>
  <p:notesMasterIdLst>
    <p:notesMasterId r:id="rId4"/>
  </p:notesMasterIdLst>
  <p:sldIdLst>
    <p:sldId id="256" r:id="rId3"/>
    <p:sldId id="502" r:id="rId5"/>
    <p:sldId id="517" r:id="rId6"/>
    <p:sldId id="505" r:id="rId7"/>
    <p:sldId id="488" r:id="rId8"/>
    <p:sldId id="497" r:id="rId9"/>
    <p:sldId id="518" r:id="rId10"/>
    <p:sldId id="519" r:id="rId11"/>
    <p:sldId id="520" r:id="rId12"/>
    <p:sldId id="533" r:id="rId13"/>
    <p:sldId id="489" r:id="rId14"/>
    <p:sldId id="499" r:id="rId15"/>
    <p:sldId id="490" r:id="rId16"/>
    <p:sldId id="493" r:id="rId17"/>
    <p:sldId id="503" r:id="rId18"/>
    <p:sldId id="535" r:id="rId19"/>
    <p:sldId id="504" r:id="rId20"/>
    <p:sldId id="501" r:id="rId21"/>
  </p:sldIdLst>
  <p:sldSz cx="9144000" cy="6858000" type="screen4x3"/>
  <p:notesSz cx="6797675" cy="987425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1" userDrawn="1">
          <p15:clr>
            <a:srgbClr val="A4A3A4"/>
          </p15:clr>
        </p15:guide>
        <p15:guide id="2" pos="56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36"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24726"/>
    <a:srgbClr val="C4DBF0"/>
    <a:srgbClr val="AAC8FF"/>
    <a:srgbClr val="FFE5D9"/>
    <a:srgbClr val="FFB38D"/>
    <a:srgbClr val="F2A672"/>
    <a:srgbClr val="0166A4"/>
    <a:srgbClr val="002060"/>
    <a:srgbClr val="5A6E97"/>
    <a:srgbClr val="FFB4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83001" autoAdjust="0"/>
  </p:normalViewPr>
  <p:slideViewPr>
    <p:cSldViewPr snapToGrid="0" showGuides="1">
      <p:cViewPr varScale="1">
        <p:scale>
          <a:sx n="37" d="100"/>
          <a:sy n="37" d="100"/>
        </p:scale>
        <p:origin x="158" y="53"/>
      </p:cViewPr>
      <p:guideLst>
        <p:guide orient="horz" pos="1011"/>
        <p:guide pos="5624"/>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29.xml"/><Relationship Id="rId26" Type="http://schemas.openxmlformats.org/officeDocument/2006/relationships/customXml" Target="../customXml/item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5427"/>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50444" y="0"/>
            <a:ext cx="2945659" cy="495427"/>
          </a:xfrm>
          <a:prstGeom prst="rect">
            <a:avLst/>
          </a:prstGeom>
        </p:spPr>
        <p:txBody>
          <a:bodyPr vert="horz" lIns="91440" tIns="45720" rIns="91440" bIns="45720" rtlCol="0"/>
          <a:lstStyle>
            <a:lvl1pPr algn="r" latinLnBrk="0">
              <a:defRPr lang="zh-CN" sz="1200"/>
            </a:lvl1pPr>
          </a:lstStyle>
          <a:p>
            <a:fld id="{EC13577B-6902-467D-A26C-08A0DD5E4E03}" type="datetimeFigureOut">
              <a:rPr/>
            </a:fld>
            <a:endParaRPr lang="zh-CN"/>
          </a:p>
        </p:txBody>
      </p:sp>
      <p:sp>
        <p:nvSpPr>
          <p:cNvPr id="4" name="幻灯片图像占位符 3"/>
          <p:cNvSpPr>
            <a:spLocks noGrp="1" noRot="1" noChangeAspect="1"/>
          </p:cNvSpPr>
          <p:nvPr>
            <p:ph type="sldImg" idx="2"/>
          </p:nvPr>
        </p:nvSpPr>
        <p:spPr>
          <a:xfrm>
            <a:off x="1177925" y="1235075"/>
            <a:ext cx="4441825" cy="3330575"/>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6" name="页脚占位符 5"/>
          <p:cNvSpPr>
            <a:spLocks noGrp="1"/>
          </p:cNvSpPr>
          <p:nvPr>
            <p:ph type="ftr" sz="quarter" idx="4"/>
          </p:nvPr>
        </p:nvSpPr>
        <p:spPr>
          <a:xfrm>
            <a:off x="1" y="9378824"/>
            <a:ext cx="2945659" cy="495426"/>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50444" y="9378824"/>
            <a:ext cx="2945659" cy="495426"/>
          </a:xfrm>
          <a:prstGeom prst="rect">
            <a:avLst/>
          </a:prstGeom>
        </p:spPr>
        <p:txBody>
          <a:bodyPr vert="horz" lIns="91440" tIns="45720" rIns="91440" bIns="45720" rtlCol="0" anchor="b"/>
          <a:lstStyle>
            <a:lvl1pPr algn="r" latinLnBrk="0">
              <a:defRPr lang="zh-CN" sz="1200"/>
            </a:lvl1pPr>
          </a:lstStyle>
          <a:p>
            <a:fld id="{DF61EA0F-A667-4B49-8422-0062BC55E249}" type="slidenum">
              <a:rPr/>
            </a:fld>
            <a:endParaRPr lang="zh-C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77925" y="1235075"/>
            <a:ext cx="4441825" cy="3330575"/>
          </a:xfrm>
        </p:spPr>
      </p:sp>
      <p:sp>
        <p:nvSpPr>
          <p:cNvPr id="3" name="备注占位符 2"/>
          <p:cNvSpPr>
            <a:spLocks noGrp="1"/>
          </p:cNvSpPr>
          <p:nvPr>
            <p:ph type="body" idx="1"/>
          </p:nvPr>
        </p:nvSpPr>
        <p:spPr/>
        <p:txBody>
          <a:bodyPr/>
          <a:lstStyle/>
          <a:p>
            <a:endParaRPr lang="zh-CN"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altLang="zh-CN"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366478-66D6-4271-9BF7-C97BF17DABE5}" type="datetime1">
              <a:rPr lang="zh-CN" altLang="en-US" smtClean="0"/>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07651"/>
            <a:ext cx="8424936" cy="5017634"/>
          </a:xfrm>
          <a:noFill/>
        </p:spPr>
        <p:txBody>
          <a:bodyPr>
            <a:normAutofit/>
          </a:bodyPr>
          <a:lstStyle>
            <a:lvl1pPr marL="0" indent="0" latinLnBrk="0">
              <a:lnSpc>
                <a:spcPct val="150000"/>
              </a:lnSpc>
              <a:spcAft>
                <a:spcPts val="900"/>
              </a:spcAft>
              <a:buNone/>
              <a:defRPr lang="zh-CN" sz="1200">
                <a:solidFill>
                  <a:schemeClr val="bg1">
                    <a:lumMod val="50000"/>
                  </a:schemeClr>
                </a:solidFill>
              </a:defRPr>
            </a:lvl1pPr>
            <a:lvl2pPr latinLnBrk="0">
              <a:lnSpc>
                <a:spcPct val="150000"/>
              </a:lnSpc>
              <a:spcAft>
                <a:spcPts val="900"/>
              </a:spcAft>
              <a:defRPr lang="zh-CN" sz="1050">
                <a:solidFill>
                  <a:schemeClr val="bg1">
                    <a:lumMod val="50000"/>
                  </a:schemeClr>
                </a:solidFill>
              </a:defRPr>
            </a:lvl2pPr>
            <a:lvl3pPr latinLnBrk="0">
              <a:lnSpc>
                <a:spcPct val="150000"/>
              </a:lnSpc>
              <a:spcAft>
                <a:spcPts val="900"/>
              </a:spcAft>
              <a:defRPr lang="zh-CN" sz="900">
                <a:solidFill>
                  <a:schemeClr val="bg1">
                    <a:lumMod val="50000"/>
                  </a:schemeClr>
                </a:solidFill>
              </a:defRPr>
            </a:lvl3pPr>
            <a:lvl4pPr latinLnBrk="0">
              <a:lnSpc>
                <a:spcPct val="150000"/>
              </a:lnSpc>
              <a:spcAft>
                <a:spcPts val="900"/>
              </a:spcAft>
              <a:defRPr lang="zh-CN" sz="825">
                <a:solidFill>
                  <a:schemeClr val="bg1">
                    <a:lumMod val="50000"/>
                  </a:schemeClr>
                </a:solidFill>
              </a:defRPr>
            </a:lvl4pPr>
            <a:lvl5pPr latinLnBrk="0">
              <a:lnSpc>
                <a:spcPct val="150000"/>
              </a:lnSpc>
              <a:spcAft>
                <a:spcPts val="900"/>
              </a:spcAft>
              <a:defRPr lang="zh-CN" sz="825">
                <a:solidFill>
                  <a:schemeClr val="bg1">
                    <a:lumMod val="50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dirty="0"/>
          </a:p>
        </p:txBody>
      </p:sp>
      <p:sp>
        <p:nvSpPr>
          <p:cNvPr id="4" name="日期占位符 3"/>
          <p:cNvSpPr>
            <a:spLocks noGrp="1"/>
          </p:cNvSpPr>
          <p:nvPr>
            <p:ph type="dt" sz="half" idx="10"/>
          </p:nvPr>
        </p:nvSpPr>
        <p:spPr/>
        <p:txBody>
          <a:bodyPr/>
          <a:lstStyle/>
          <a:p>
            <a:fld id="{7D9878CB-D1DE-4457-8F5C-FE40A32D11A2}" type="datetime1">
              <a:rPr lang="zh-CN" altLang="en-US" smtClean="0"/>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a:xfrm>
            <a:off x="6621230" y="6486977"/>
            <a:ext cx="2457450" cy="365125"/>
          </a:xfrm>
        </p:spPr>
        <p:txBody>
          <a:bodyPr/>
          <a:lstStyle>
            <a:lvl1pPr>
              <a:defRPr sz="1200" b="1">
                <a:solidFill>
                  <a:srgbClr val="7030A0"/>
                </a:solidFill>
              </a:defRPr>
            </a:lvl1pPr>
          </a:lstStyle>
          <a:p>
            <a:fld id="{9860EDB8-5305-433F-BE41-D7A86D811DB3}" type="slidenum">
              <a:rPr lang="en-US" altLang="zh-CN" smtClean="0"/>
            </a:fld>
            <a:endParaRPr lang="en-US" altLang="zh-CN"/>
          </a:p>
        </p:txBody>
      </p:sp>
      <p:sp>
        <p:nvSpPr>
          <p:cNvPr id="10" name="标题 1"/>
          <p:cNvSpPr>
            <a:spLocks noGrp="1"/>
          </p:cNvSpPr>
          <p:nvPr>
            <p:ph type="title"/>
          </p:nvPr>
        </p:nvSpPr>
        <p:spPr>
          <a:xfrm>
            <a:off x="0" y="0"/>
            <a:ext cx="9144000" cy="876584"/>
          </a:xfrm>
          <a:prstGeom prst="rect">
            <a:avLst/>
          </a:prstGeom>
        </p:spPr>
        <p:txBody>
          <a:bodyPr anchor="ctr">
            <a:normAutofit/>
          </a:bodyPr>
          <a:lstStyle>
            <a:lvl1pPr indent="179705" latinLnBrk="0">
              <a:defRPr lang="zh-CN" sz="3200">
                <a:solidFill>
                  <a:schemeClr val="bg1"/>
                </a:solidFill>
              </a:defRPr>
            </a:lvl1pPr>
          </a:lstStyle>
          <a:p>
            <a:r>
              <a:rPr lang="zh-CN" altLang="en-US" dirty="0"/>
              <a:t>单击此处编辑母版标题样式</a:t>
            </a:r>
            <a:endParaRPr lang="zh-CN" dirty="0"/>
          </a:p>
        </p:txBody>
      </p:sp>
      <p:pic>
        <p:nvPicPr>
          <p:cNvPr id="12" name="图片 11"/>
          <p:cNvPicPr>
            <a:picLocks noChangeAspect="1"/>
          </p:cNvPicPr>
          <p:nvPr userDrawn="1"/>
        </p:nvPicPr>
        <p:blipFill>
          <a:blip r:embed="rId2"/>
          <a:stretch>
            <a:fillRect/>
          </a:stretch>
        </p:blipFill>
        <p:spPr>
          <a:xfrm>
            <a:off x="0" y="0"/>
            <a:ext cx="9144000" cy="876583"/>
          </a:xfrm>
          <a:prstGeom prst="rect">
            <a:avLst/>
          </a:prstGeom>
          <a:solidFill>
            <a:schemeClr val="accent1"/>
          </a:solidFill>
        </p:spPr>
      </p:pic>
      <p:pic>
        <p:nvPicPr>
          <p:cNvPr id="8" name="图片 7"/>
          <p:cNvPicPr>
            <a:picLocks noChangeAspect="1"/>
          </p:cNvPicPr>
          <p:nvPr userDrawn="1"/>
        </p:nvPicPr>
        <p:blipFill>
          <a:blip r:embed="rId3">
            <a:extLst>
              <a:ext uri="{BEBA8EAE-BF5A-486C-A8C5-ECC9F3942E4B}">
                <a14:imgProps xmlns:a14="http://schemas.microsoft.com/office/drawing/2010/main">
                  <a14:imgLayer r:embed="rId4">
                    <a14:imgEffect>
                      <a14:backgroundRemoval t="5483" b="94256" l="6005" r="94517">
                        <a14:foregroundMark x1="51175" y1="6266" x2="51175" y2="6266"/>
                        <a14:foregroundMark x1="51175" y1="22715" x2="51175" y2="22715"/>
                        <a14:foregroundMark x1="64230" y1="24021" x2="64230" y2="24021"/>
                        <a14:foregroundMark x1="95039" y1="49086" x2="95039" y2="49086"/>
                        <a14:foregroundMark x1="79112" y1="49608" x2="79112" y2="49608"/>
                        <a14:foregroundMark x1="71540" y1="58486" x2="71540" y2="58486"/>
                        <a14:foregroundMark x1="51697" y1="69452" x2="51697" y2="69452"/>
                        <a14:foregroundMark x1="49608" y1="94256" x2="49608" y2="94256"/>
                        <a14:foregroundMark x1="39426" y1="62924" x2="39426" y2="62924"/>
                        <a14:foregroundMark x1="29765" y1="49608" x2="29765" y2="49608"/>
                        <a14:foregroundMark x1="9922" y1="49347" x2="9922" y2="49347"/>
                        <a14:foregroundMark x1="6005" y1="48303" x2="6005" y2="48303"/>
                      </a14:backgroundRemoval>
                    </a14:imgEffect>
                  </a14:imgLayer>
                </a14:imgProps>
              </a:ext>
            </a:extLst>
          </a:blip>
          <a:stretch>
            <a:fillRect/>
          </a:stretch>
        </p:blipFill>
        <p:spPr>
          <a:xfrm>
            <a:off x="39227" y="84268"/>
            <a:ext cx="712617" cy="71261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1891392" y="6637114"/>
            <a:ext cx="2457450" cy="365125"/>
          </a:xfrm>
        </p:spPr>
        <p:txBody>
          <a:bodyPr/>
          <a:lstStyle/>
          <a:p>
            <a:fld id="{DA52D036-9581-4ABF-A2A6-EF0B29CF38B7}" type="datetime1">
              <a:rPr lang="zh-CN" altLang="en-US" smtClean="0"/>
            </a:fld>
            <a:endParaRPr lang="zh-CN"/>
          </a:p>
        </p:txBody>
      </p:sp>
      <p:sp>
        <p:nvSpPr>
          <p:cNvPr id="5" name="页脚占位符 4"/>
          <p:cNvSpPr>
            <a:spLocks noGrp="1"/>
          </p:cNvSpPr>
          <p:nvPr>
            <p:ph type="ftr" sz="quarter" idx="11"/>
          </p:nvPr>
        </p:nvSpPr>
        <p:spPr>
          <a:xfrm>
            <a:off x="4748892" y="6637114"/>
            <a:ext cx="2171700" cy="365125"/>
          </a:xfrm>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rPr/>
            </a:fld>
            <a:endParaRPr lang="zh-CN"/>
          </a:p>
        </p:txBody>
      </p:sp>
      <p:pic>
        <p:nvPicPr>
          <p:cNvPr id="9" name="图片 8"/>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endParaRPr lang="zh-CN"/>
          </a:p>
          <a:p>
            <a:pPr lvl="1"/>
            <a:r>
              <a:rPr lang="zh-CN"/>
              <a:t>第二级</a:t>
            </a:r>
            <a:endParaRPr lang="zh-CN"/>
          </a:p>
          <a:p>
            <a:pPr lvl="2"/>
            <a:r>
              <a:rPr lang="zh-CN"/>
              <a:t>第三级</a:t>
            </a:r>
            <a:endParaRPr lang="zh-CN"/>
          </a:p>
          <a:p>
            <a:pPr lvl="3"/>
            <a:r>
              <a:rPr lang="zh-CN"/>
              <a:t>第四级</a:t>
            </a:r>
            <a:endParaRPr lang="zh-CN"/>
          </a:p>
          <a:p>
            <a:pPr lvl="4"/>
            <a:r>
              <a:rPr lang="zh-CN"/>
              <a:t>第五级</a:t>
            </a:r>
            <a:endParaRPr lang="zh-CN"/>
          </a:p>
        </p:txBody>
      </p:sp>
      <p:sp>
        <p:nvSpPr>
          <p:cNvPr id="4" name="日期占位符 3"/>
          <p:cNvSpPr>
            <a:spLocks noGrp="1"/>
          </p:cNvSpPr>
          <p:nvPr>
            <p:ph type="dt" sz="half" idx="2"/>
          </p:nvPr>
        </p:nvSpPr>
        <p:spPr>
          <a:xfrm>
            <a:off x="628650" y="6356353"/>
            <a:ext cx="2457450" cy="365125"/>
          </a:xfrm>
          <a:prstGeom prst="rect">
            <a:avLst/>
          </a:prstGeom>
        </p:spPr>
        <p:txBody>
          <a:bodyPr vert="horz" lIns="91440" tIns="45720" rIns="91440" bIns="45720" rtlCol="0" anchor="ctr"/>
          <a:lstStyle>
            <a:lvl1pPr algn="l"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DE7ACE3-9EFF-4B64-BC14-F8C7EC028D1F}" type="datetime1">
              <a:rPr lang="zh-CN" altLang="en-US" smtClean="0"/>
            </a:fld>
            <a:endParaRPr lang="zh-CN" altLang="en-US"/>
          </a:p>
        </p:txBody>
      </p:sp>
      <p:sp>
        <p:nvSpPr>
          <p:cNvPr id="5" name="页脚占位符 4"/>
          <p:cNvSpPr>
            <a:spLocks noGrp="1"/>
          </p:cNvSpPr>
          <p:nvPr>
            <p:ph type="ftr" sz="quarter" idx="3"/>
          </p:nvPr>
        </p:nvSpPr>
        <p:spPr>
          <a:xfrm>
            <a:off x="3486150" y="6356353"/>
            <a:ext cx="2171700" cy="365125"/>
          </a:xfrm>
          <a:prstGeom prst="rect">
            <a:avLst/>
          </a:prstGeom>
        </p:spPr>
        <p:txBody>
          <a:bodyPr vert="horz" lIns="91440" tIns="45720" rIns="91440" bIns="45720" rtlCol="0" anchor="ctr"/>
          <a:lstStyle>
            <a:lvl1pPr algn="ct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4"/>
          </p:nvPr>
        </p:nvSpPr>
        <p:spPr>
          <a:xfrm>
            <a:off x="6057900" y="6356353"/>
            <a:ext cx="2457450" cy="365125"/>
          </a:xfrm>
          <a:prstGeom prst="rect">
            <a:avLst/>
          </a:prstGeom>
        </p:spPr>
        <p:txBody>
          <a:bodyPr vert="horz" lIns="91440" tIns="45720" rIns="91440" bIns="45720" rtlCol="0" anchor="ctr"/>
          <a:lstStyle>
            <a:lvl1pPr algn="r" latinLnBrk="0">
              <a:defRPr lang="zh-CN" sz="900">
                <a:solidFill>
                  <a:schemeClr val="tx1">
                    <a:tint val="7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fld>
            <a:endParaRPr lang="en-US" altLang="zh-CN"/>
          </a:p>
        </p:txBody>
      </p:sp>
      <p:sp>
        <p:nvSpPr>
          <p:cNvPr id="7" name="标题 1"/>
          <p:cNvSpPr txBox="1"/>
          <p:nvPr userDrawn="1"/>
        </p:nvSpPr>
        <p:spPr>
          <a:xfrm>
            <a:off x="457200" y="0"/>
            <a:ext cx="8058150" cy="855458"/>
          </a:xfrm>
          <a:prstGeom prst="rect">
            <a:avLst/>
          </a:prstGeom>
        </p:spPr>
        <p:txBody>
          <a:bodyPr anchor="b">
            <a:normAutofit/>
          </a:bodyPr>
          <a:lstStyle>
            <a:lvl1pPr algn="l" defTabSz="685800" rtl="0" eaLnBrk="1" latinLnBrk="0" hangingPunct="1">
              <a:spcBef>
                <a:spcPct val="0"/>
              </a:spcBef>
              <a:buNone/>
              <a:defRPr lang="zh-CN" sz="2700" kern="1200">
                <a:solidFill>
                  <a:schemeClr val="bg1"/>
                </a:solidFill>
                <a:latin typeface="Microsoft YaHei UI" panose="020B0503020204020204" pitchFamily="34" charset="-122"/>
                <a:ea typeface="Microsoft YaHei UI" panose="020B0503020204020204" pitchFamily="34" charset="-122"/>
                <a:cs typeface="+mj-cs"/>
              </a:defRPr>
            </a:lvl1p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685800" rtl="0" eaLnBrk="1" latinLnBrk="0" hangingPunct="1">
        <a:spcBef>
          <a:spcPct val="0"/>
        </a:spcBef>
        <a:buNone/>
        <a:defRPr lang="zh-CN" sz="33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171450" indent="-171450" algn="l" defTabSz="685800" rtl="0" eaLnBrk="1" latinLnBrk="0" hangingPunct="1">
        <a:lnSpc>
          <a:spcPct val="90000"/>
        </a:lnSpc>
        <a:spcBef>
          <a:spcPct val="30000"/>
        </a:spcBef>
        <a:buFont typeface="Arial" panose="020B0604020202020204" pitchFamily="3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p:bodyStyle>
    <p:otherStyle>
      <a:defPPr>
        <a:defRPr lang="zh-CN"/>
      </a:defPPr>
      <a:lvl1pPr marL="0" algn="l" defTabSz="685800" rtl="0" eaLnBrk="1" latinLnBrk="0" hangingPunct="1">
        <a:defRPr lang="zh-CN" sz="1350" kern="1200">
          <a:solidFill>
            <a:schemeClr val="tx1"/>
          </a:solidFill>
          <a:latin typeface="+mn-lt"/>
          <a:ea typeface="+mn-ea"/>
          <a:cs typeface="+mn-cs"/>
        </a:defRPr>
      </a:lvl1pPr>
      <a:lvl2pPr marL="342900" algn="l" defTabSz="685800" rtl="0" eaLnBrk="1" latinLnBrk="0" hangingPunct="1">
        <a:defRPr lang="zh-CN" sz="1350" kern="1200">
          <a:solidFill>
            <a:schemeClr val="tx1"/>
          </a:solidFill>
          <a:latin typeface="+mn-lt"/>
          <a:ea typeface="+mn-ea"/>
          <a:cs typeface="+mn-cs"/>
        </a:defRPr>
      </a:lvl2pPr>
      <a:lvl3pPr marL="685800" algn="l" defTabSz="685800" rtl="0" eaLnBrk="1" latinLnBrk="0" hangingPunct="1">
        <a:defRPr lang="zh-CN" sz="1350" kern="1200">
          <a:solidFill>
            <a:schemeClr val="tx1"/>
          </a:solidFill>
          <a:latin typeface="+mn-lt"/>
          <a:ea typeface="+mn-ea"/>
          <a:cs typeface="+mn-cs"/>
        </a:defRPr>
      </a:lvl3pPr>
      <a:lvl4pPr marL="1028700" algn="l" defTabSz="685800" rtl="0" eaLnBrk="1" latinLnBrk="0" hangingPunct="1">
        <a:defRPr lang="zh-CN" sz="1350" kern="1200">
          <a:solidFill>
            <a:schemeClr val="tx1"/>
          </a:solidFill>
          <a:latin typeface="+mn-lt"/>
          <a:ea typeface="+mn-ea"/>
          <a:cs typeface="+mn-cs"/>
        </a:defRPr>
      </a:lvl4pPr>
      <a:lvl5pPr marL="1371600" algn="l" defTabSz="685800" rtl="0" eaLnBrk="1" latinLnBrk="0" hangingPunct="1">
        <a:defRPr lang="zh-CN" sz="1350" kern="1200">
          <a:solidFill>
            <a:schemeClr val="tx1"/>
          </a:solidFill>
          <a:latin typeface="+mn-lt"/>
          <a:ea typeface="+mn-ea"/>
          <a:cs typeface="+mn-cs"/>
        </a:defRPr>
      </a:lvl5pPr>
      <a:lvl6pPr marL="1714500" algn="l" defTabSz="685800" rtl="0" eaLnBrk="1" latinLnBrk="0" hangingPunct="1">
        <a:defRPr lang="zh-CN" sz="1350" kern="1200">
          <a:solidFill>
            <a:schemeClr val="tx1"/>
          </a:solidFill>
          <a:latin typeface="+mn-lt"/>
          <a:ea typeface="+mn-ea"/>
          <a:cs typeface="+mn-cs"/>
        </a:defRPr>
      </a:lvl6pPr>
      <a:lvl7pPr marL="2057400" algn="l" defTabSz="685800" rtl="0" eaLnBrk="1" latinLnBrk="0" hangingPunct="1">
        <a:defRPr lang="zh-CN" sz="1350" kern="1200">
          <a:solidFill>
            <a:schemeClr val="tx1"/>
          </a:solidFill>
          <a:latin typeface="+mn-lt"/>
          <a:ea typeface="+mn-ea"/>
          <a:cs typeface="+mn-cs"/>
        </a:defRPr>
      </a:lvl7pPr>
      <a:lvl8pPr marL="2400300" algn="l" defTabSz="685800" rtl="0" eaLnBrk="1" latinLnBrk="0" hangingPunct="1">
        <a:defRPr lang="zh-CN" sz="1350" kern="1200">
          <a:solidFill>
            <a:schemeClr val="tx1"/>
          </a:solidFill>
          <a:latin typeface="+mn-lt"/>
          <a:ea typeface="+mn-ea"/>
          <a:cs typeface="+mn-cs"/>
        </a:defRPr>
      </a:lvl8pPr>
      <a:lvl9pPr marL="2743200" algn="l" defTabSz="685800" rtl="0" eaLnBrk="1" latinLnBrk="0" hangingPunct="1">
        <a:defRPr lang="zh-CN"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jpeg"/><Relationship Id="rId7" Type="http://schemas.openxmlformats.org/officeDocument/2006/relationships/tags" Target="../tags/tag27.xml"/><Relationship Id="rId6" Type="http://schemas.openxmlformats.org/officeDocument/2006/relationships/image" Target="../media/image7.jpeg"/><Relationship Id="rId5" Type="http://schemas.openxmlformats.org/officeDocument/2006/relationships/tags" Target="../tags/tag26.xml"/><Relationship Id="rId4" Type="http://schemas.openxmlformats.org/officeDocument/2006/relationships/image" Target="../media/image6.jpeg"/><Relationship Id="rId3" Type="http://schemas.openxmlformats.org/officeDocument/2006/relationships/tags" Target="../tags/tag25.xml"/><Relationship Id="rId2" Type="http://schemas.openxmlformats.org/officeDocument/2006/relationships/image" Target="../media/image5.png"/><Relationship Id="rId10" Type="http://schemas.openxmlformats.org/officeDocument/2006/relationships/notesSlide" Target="../notesSlides/notesSlide10.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jpeg"/><Relationship Id="rId7" Type="http://schemas.openxmlformats.org/officeDocument/2006/relationships/tags" Target="../tags/tag5.xml"/><Relationship Id="rId6" Type="http://schemas.openxmlformats.org/officeDocument/2006/relationships/image" Target="../media/image7.jpeg"/><Relationship Id="rId5" Type="http://schemas.openxmlformats.org/officeDocument/2006/relationships/tags" Target="../tags/tag4.xml"/><Relationship Id="rId4" Type="http://schemas.openxmlformats.org/officeDocument/2006/relationships/image" Target="../media/image6.jpeg"/><Relationship Id="rId3" Type="http://schemas.openxmlformats.org/officeDocument/2006/relationships/tags" Target="../tags/tag3.xml"/><Relationship Id="rId2" Type="http://schemas.openxmlformats.org/officeDocument/2006/relationships/image" Target="../media/image5.png"/><Relationship Id="rId10" Type="http://schemas.openxmlformats.org/officeDocument/2006/relationships/notesSlide" Target="../notesSlides/notesSlide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jpeg"/><Relationship Id="rId7" Type="http://schemas.openxmlformats.org/officeDocument/2006/relationships/tags" Target="../tags/tag9.xml"/><Relationship Id="rId6" Type="http://schemas.openxmlformats.org/officeDocument/2006/relationships/image" Target="../media/image7.jpeg"/><Relationship Id="rId5" Type="http://schemas.openxmlformats.org/officeDocument/2006/relationships/tags" Target="../tags/tag8.xml"/><Relationship Id="rId4" Type="http://schemas.openxmlformats.org/officeDocument/2006/relationships/image" Target="../media/image6.jpeg"/><Relationship Id="rId3" Type="http://schemas.openxmlformats.org/officeDocument/2006/relationships/tags" Target="../tags/tag7.xml"/><Relationship Id="rId2" Type="http://schemas.openxmlformats.org/officeDocument/2006/relationships/image" Target="../media/image5.png"/><Relationship Id="rId10" Type="http://schemas.openxmlformats.org/officeDocument/2006/relationships/notesSlide" Target="../notesSlides/notesSlide6.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jpeg"/><Relationship Id="rId7" Type="http://schemas.openxmlformats.org/officeDocument/2006/relationships/tags" Target="../tags/tag13.xml"/><Relationship Id="rId6" Type="http://schemas.openxmlformats.org/officeDocument/2006/relationships/image" Target="../media/image7.jpeg"/><Relationship Id="rId5" Type="http://schemas.openxmlformats.org/officeDocument/2006/relationships/tags" Target="../tags/tag12.xml"/><Relationship Id="rId4" Type="http://schemas.openxmlformats.org/officeDocument/2006/relationships/image" Target="../media/image6.jpeg"/><Relationship Id="rId3" Type="http://schemas.openxmlformats.org/officeDocument/2006/relationships/tags" Target="../tags/tag11.xml"/><Relationship Id="rId2" Type="http://schemas.openxmlformats.org/officeDocument/2006/relationships/image" Target="../media/image5.png"/><Relationship Id="rId10" Type="http://schemas.openxmlformats.org/officeDocument/2006/relationships/notesSlide" Target="../notesSlides/notesSlide7.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jpeg"/><Relationship Id="rId7" Type="http://schemas.openxmlformats.org/officeDocument/2006/relationships/tags" Target="../tags/tag17.xml"/><Relationship Id="rId6" Type="http://schemas.openxmlformats.org/officeDocument/2006/relationships/image" Target="../media/image7.jpeg"/><Relationship Id="rId5" Type="http://schemas.openxmlformats.org/officeDocument/2006/relationships/tags" Target="../tags/tag16.xml"/><Relationship Id="rId4" Type="http://schemas.openxmlformats.org/officeDocument/2006/relationships/image" Target="../media/image6.jpeg"/><Relationship Id="rId3" Type="http://schemas.openxmlformats.org/officeDocument/2006/relationships/tags" Target="../tags/tag15.xml"/><Relationship Id="rId2" Type="http://schemas.openxmlformats.org/officeDocument/2006/relationships/image" Target="../media/image5.png"/><Relationship Id="rId10" Type="http://schemas.openxmlformats.org/officeDocument/2006/relationships/notesSlide" Target="../notesSlides/notesSlide8.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8.jpeg"/><Relationship Id="rId7" Type="http://schemas.openxmlformats.org/officeDocument/2006/relationships/tags" Target="../tags/tag21.xml"/><Relationship Id="rId6" Type="http://schemas.openxmlformats.org/officeDocument/2006/relationships/image" Target="../media/image7.jpeg"/><Relationship Id="rId5" Type="http://schemas.openxmlformats.org/officeDocument/2006/relationships/tags" Target="../tags/tag20.xml"/><Relationship Id="rId4" Type="http://schemas.openxmlformats.org/officeDocument/2006/relationships/image" Target="../media/image6.jpeg"/><Relationship Id="rId3" Type="http://schemas.openxmlformats.org/officeDocument/2006/relationships/tags" Target="../tags/tag19.xml"/><Relationship Id="rId2" Type="http://schemas.openxmlformats.org/officeDocument/2006/relationships/image" Target="../media/image5.png"/><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openxmlformats.org/officeDocument/2006/relationships/tags" Target="../tags/tag23.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242410"/>
            <a:ext cx="9143999" cy="1519692"/>
          </a:xfrm>
          <a:prstGeom prst="rect">
            <a:avLst/>
          </a:prstGeom>
          <a:solidFill>
            <a:srgbClr val="0166A4"/>
          </a:solidFill>
        </p:spPr>
        <p:txBody>
          <a:bodyPr anchor="ctr">
            <a:noAutofit/>
          </a:bodyPr>
          <a:lstStyle/>
          <a:p>
            <a:pPr algn="ctr">
              <a:spcBef>
                <a:spcPts val="1200"/>
              </a:spcBef>
            </a:pPr>
            <a:r>
              <a:rPr lang="en-US" altLang="zh-CN" sz="3200" dirty="0">
                <a:solidFill>
                  <a:schemeClr val="bg1"/>
                </a:solidFill>
                <a:latin typeface="+mn-lt"/>
              </a:rPr>
              <a:t>Federated Multi-Phase Curriculum Learning to Synchronously Correlate User Heterogeneity</a:t>
            </a:r>
            <a:endParaRPr lang="en-US" altLang="zh-CN" sz="3200" dirty="0">
              <a:solidFill>
                <a:schemeClr val="bg1"/>
              </a:solidFill>
              <a:latin typeface="+mn-lt"/>
            </a:endParaRPr>
          </a:p>
        </p:txBody>
      </p:sp>
      <p:sp>
        <p:nvSpPr>
          <p:cNvPr id="8" name="Text Box 38"/>
          <p:cNvSpPr txBox="1">
            <a:spLocks noChangeArrowheads="1"/>
          </p:cNvSpPr>
          <p:nvPr/>
        </p:nvSpPr>
        <p:spPr bwMode="auto">
          <a:xfrm>
            <a:off x="1333415" y="235184"/>
            <a:ext cx="5996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1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120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10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89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89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89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89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89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8900">
                <a:solidFill>
                  <a:schemeClr val="tx1"/>
                </a:solidFill>
                <a:latin typeface="Arial" panose="020B0604020202020204" pitchFamily="34" charset="0"/>
                <a:ea typeface="宋体" panose="02010600030101010101" pitchFamily="2" charset="-122"/>
              </a:defRPr>
            </a:lvl9pPr>
          </a:lstStyle>
          <a:p>
            <a:pPr algn="dist" eaLnBrk="1" hangingPunct="1">
              <a:spcBef>
                <a:spcPct val="50000"/>
              </a:spcBef>
              <a:buFontTx/>
              <a:buNone/>
              <a:defRPr/>
            </a:pPr>
            <a:r>
              <a:rPr lang="en-US" altLang="zh-CN" sz="1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Beijing Normal University </a:t>
            </a:r>
            <a:r>
              <a:rPr lang="zh-CN" altLang="en-US" sz="1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Hong Kong Baptist University</a:t>
            </a:r>
            <a:endParaRPr lang="en-US" altLang="zh-CN" sz="1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4887157" y="48567"/>
            <a:ext cx="4199693" cy="1189683"/>
          </a:xfrm>
          <a:prstGeom prst="rect">
            <a:avLst/>
          </a:prstGeom>
        </p:spPr>
      </p:pic>
      <p:sp>
        <p:nvSpPr>
          <p:cNvPr id="6" name="副标题 4"/>
          <p:cNvSpPr txBox="1"/>
          <p:nvPr/>
        </p:nvSpPr>
        <p:spPr>
          <a:xfrm>
            <a:off x="3911571" y="4532172"/>
            <a:ext cx="5820358" cy="468179"/>
          </a:xfrm>
          <a:prstGeom prst="rect">
            <a:avLst/>
          </a:prstGeom>
        </p:spPr>
        <p:txBody>
          <a:bodyPr/>
          <a:lstStyle>
            <a:lvl1pPr marL="171450" indent="-171450" algn="l" defTabSz="685800" rtl="0" eaLnBrk="1" latinLnBrk="0" hangingPunct="1">
              <a:lnSpc>
                <a:spcPct val="90000"/>
              </a:lnSpc>
              <a:spcBef>
                <a:spcPct val="30000"/>
              </a:spcBef>
              <a:buFont typeface="Arial" panose="020B0604020202020204" pitchFamily="34" charset="0"/>
              <a:buChar char="•"/>
              <a:defRPr lang="zh-CN" sz="2100" kern="1200">
                <a:solidFill>
                  <a:schemeClr val="tx1"/>
                </a:solidFill>
                <a:latin typeface="Microsoft YaHei UI" panose="020B0503020204020204" pitchFamily="34" charset="-122"/>
                <a:ea typeface="Microsoft YaHei UI" panose="020B0503020204020204" pitchFamily="34" charset="-122"/>
                <a:cs typeface="+mn-cs"/>
              </a:defRPr>
            </a:lvl1pPr>
            <a:lvl2pPr marL="514350" indent="-171450" algn="l" defTabSz="6858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2pPr>
            <a:lvl3pPr marL="857250" indent="-171450" algn="l" defTabSz="685800" rtl="0" eaLnBrk="1" latinLnBrk="0" hangingPunct="1">
              <a:lnSpc>
                <a:spcPct val="90000"/>
              </a:lnSpc>
              <a:spcBef>
                <a:spcPct val="30000"/>
              </a:spcBef>
              <a:buFont typeface="Arial" panose="020B0604020202020204" pitchFamily="34" charset="0"/>
              <a:buChar char="•"/>
              <a:defRPr lang="zh-CN" sz="1500" kern="1200">
                <a:solidFill>
                  <a:schemeClr val="tx1"/>
                </a:solidFill>
                <a:latin typeface="Microsoft YaHei UI" panose="020B0503020204020204" pitchFamily="34" charset="-122"/>
                <a:ea typeface="Microsoft YaHei UI" panose="020B0503020204020204" pitchFamily="34" charset="-122"/>
                <a:cs typeface="+mn-cs"/>
              </a:defRPr>
            </a:lvl3pPr>
            <a:lvl4pPr marL="12001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4pPr>
            <a:lvl5pPr marL="15430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icrosoft YaHei UI" panose="020B0503020204020204" pitchFamily="34" charset="-122"/>
                <a:ea typeface="Microsoft YaHei UI" panose="020B0503020204020204" pitchFamily="34" charset="-122"/>
                <a:cs typeface="+mn-cs"/>
              </a:defRPr>
            </a:lvl5pPr>
            <a:lvl6pPr marL="18859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6pPr>
            <a:lvl7pPr marL="22288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7pPr>
            <a:lvl8pPr marL="25717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8pPr>
            <a:lvl9pPr marL="2914650" indent="-171450" algn="l" defTabSz="685800" rtl="0" eaLnBrk="1" latinLnBrk="0" hangingPunct="1">
              <a:lnSpc>
                <a:spcPct val="90000"/>
              </a:lnSpc>
              <a:spcBef>
                <a:spcPct val="30000"/>
              </a:spcBef>
              <a:buFont typeface="Arial" panose="020B0604020202020204" pitchFamily="34" charset="0"/>
              <a:buChar char="•"/>
              <a:defRPr lang="zh-CN" sz="1350" kern="1200">
                <a:solidFill>
                  <a:schemeClr val="tx1"/>
                </a:solidFill>
                <a:latin typeface="+mn-lt"/>
                <a:ea typeface="+mn-ea"/>
                <a:cs typeface="+mn-cs"/>
              </a:defRPr>
            </a:lvl9pPr>
          </a:lstStyle>
          <a:p>
            <a:pPr marL="0" indent="0">
              <a:buNone/>
            </a:pPr>
            <a:r>
              <a:rPr lang="zh-CN" altLang="en-US" dirty="0"/>
              <a:t>王明杰</a:t>
            </a:r>
            <a:endParaRPr lang="zh-CN" altLang="en-US" dirty="0"/>
          </a:p>
        </p:txBody>
      </p:sp>
      <p:sp>
        <p:nvSpPr>
          <p:cNvPr id="7" name="文本占位符 5"/>
          <p:cNvSpPr txBox="1"/>
          <p:nvPr/>
        </p:nvSpPr>
        <p:spPr>
          <a:xfrm>
            <a:off x="3621027" y="5000351"/>
            <a:ext cx="1617948" cy="499004"/>
          </a:xfrm>
          <a:prstGeom prst="rect">
            <a:avLst/>
          </a:prstGeom>
        </p:spPr>
        <p:txBody>
          <a:bodyPr vert="horz" lIns="91440" tIns="45720" rIns="91440" bIns="45720" rtlCol="0" anchor="ctr"/>
          <a:lstStyle>
            <a:defPPr>
              <a:defRPr lang="en-US"/>
            </a:defPPr>
            <a:lvl1pPr marL="0" algn="l" defTabSz="914400" rtl="0" eaLnBrk="1" latinLnBrk="0" hangingPunct="1">
              <a:defRPr lang="zh-CN" sz="900" kern="1200">
                <a:solidFill>
                  <a:schemeClr val="tx1">
                    <a:tint val="75000"/>
                  </a:schemeClr>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100" dirty="0">
                <a:solidFill>
                  <a:schemeClr val="tx1"/>
                </a:solidFill>
              </a:rPr>
              <a:t>2023</a:t>
            </a:r>
            <a:r>
              <a:rPr lang="zh-CN" altLang="en-US" sz="2100" dirty="0">
                <a:solidFill>
                  <a:schemeClr val="tx1"/>
                </a:solidFill>
              </a:rPr>
              <a:t>年</a:t>
            </a:r>
            <a:r>
              <a:rPr lang="en-US" altLang="zh-CN" sz="2100" dirty="0">
                <a:solidFill>
                  <a:schemeClr val="tx1"/>
                </a:solidFill>
              </a:rPr>
              <a:t>5</a:t>
            </a:r>
            <a:r>
              <a:rPr lang="zh-CN" altLang="en-US" sz="2100" dirty="0">
                <a:solidFill>
                  <a:schemeClr val="tx1"/>
                </a:solidFill>
              </a:rPr>
              <a:t>月</a:t>
            </a:r>
            <a:endParaRPr lang="zh-CN" altLang="en-US" sz="21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相关工作</a:t>
            </a:r>
            <a:endParaRPr lang="zh-CN" altLang="en-US" dirty="0"/>
          </a:p>
        </p:txBody>
      </p:sp>
      <p:pic>
        <p:nvPicPr>
          <p:cNvPr id="100" name="图片 99"/>
          <p:cNvPicPr/>
          <p:nvPr>
            <p:custDataLst>
              <p:tags r:id="rId1"/>
            </p:custDataLst>
          </p:nvPr>
        </p:nvPicPr>
        <p:blipFill>
          <a:blip r:embed="rId2"/>
          <a:stretch>
            <a:fillRect/>
          </a:stretch>
        </p:blipFill>
        <p:spPr>
          <a:xfrm>
            <a:off x="1203325" y="240411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350645" y="575691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600450" y="575691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493635" y="5707380"/>
            <a:ext cx="808990" cy="616585"/>
          </a:xfrm>
          <a:prstGeom prst="rect">
            <a:avLst/>
          </a:prstGeom>
          <a:noFill/>
          <a:ln w="9525">
            <a:noFill/>
          </a:ln>
        </p:spPr>
      </p:pic>
      <p:sp>
        <p:nvSpPr>
          <p:cNvPr id="3" name="文本框 2"/>
          <p:cNvSpPr txBox="1"/>
          <p:nvPr/>
        </p:nvSpPr>
        <p:spPr>
          <a:xfrm>
            <a:off x="403860" y="1316355"/>
            <a:ext cx="817372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多任务学习</a:t>
            </a:r>
            <a:endParaRPr lang="zh-CN" altLang="en-US">
              <a:sym typeface="+mn-ea"/>
            </a:endParaRPr>
          </a:p>
          <a:p>
            <a:pPr marL="285750" indent="-285750">
              <a:buFont typeface="Arial" panose="020B0604020202020204" pitchFamily="34" charset="0"/>
              <a:buChar char="•"/>
            </a:pPr>
            <a:endParaRPr lang="zh-CN" altLang="en-US">
              <a:ea typeface="宋体" panose="02010600030101010101" pitchFamily="2" charset="-122"/>
              <a:sym typeface="+mn-ea"/>
            </a:endParaRPr>
          </a:p>
          <a:p>
            <a:pPr indent="0">
              <a:buFont typeface="Arial" panose="020B0604020202020204" pitchFamily="34" charset="0"/>
              <a:buNone/>
            </a:pPr>
            <a:r>
              <a:rPr lang="zh-CN" altLang="en-US">
                <a:ea typeface="宋体" panose="02010600030101010101" pitchFamily="2" charset="-122"/>
                <a:sym typeface="+mn-ea"/>
              </a:rPr>
              <a:t>将每一个</a:t>
            </a:r>
            <a:r>
              <a:rPr lang="en-US" altLang="zh-CN">
                <a:ea typeface="宋体" panose="02010600030101010101" pitchFamily="2" charset="-122"/>
                <a:sym typeface="+mn-ea"/>
              </a:rPr>
              <a:t>user</a:t>
            </a:r>
            <a:r>
              <a:rPr lang="zh-CN" altLang="en-US">
                <a:ea typeface="宋体" panose="02010600030101010101" pitchFamily="2" charset="-122"/>
                <a:sym typeface="+mn-ea"/>
              </a:rPr>
              <a:t>看作是一个不同的任务。</a:t>
            </a:r>
            <a:endParaRPr lang="zh-CN" altLang="en-US">
              <a:ea typeface="宋体" panose="02010600030101010101" pitchFamily="2" charset="-122"/>
              <a:sym typeface="+mn-ea"/>
            </a:endParaRPr>
          </a:p>
          <a:p>
            <a:pPr indent="0">
              <a:buFont typeface="Arial" panose="020B0604020202020204" pitchFamily="34" charset="0"/>
              <a:buNone/>
            </a:pPr>
            <a:r>
              <a:rPr lang="zh-CN" altLang="en-US">
                <a:ea typeface="宋体" panose="02010600030101010101" pitchFamily="2" charset="-122"/>
                <a:sym typeface="+mn-ea"/>
              </a:rPr>
              <a:t>猫就学猫，狗就学</a:t>
            </a:r>
            <a:r>
              <a:rPr lang="zh-CN" altLang="en-US">
                <a:ea typeface="宋体" panose="02010600030101010101" pitchFamily="2" charset="-122"/>
                <a:sym typeface="+mn-ea"/>
              </a:rPr>
              <a:t>狗。</a:t>
            </a:r>
            <a:endParaRPr lang="zh-CN" altLang="en-US">
              <a:ea typeface="宋体" panose="02010600030101010101" pitchFamily="2" charset="-122"/>
              <a:sym typeface="+mn-ea"/>
            </a:endParaRPr>
          </a:p>
          <a:p>
            <a:pPr indent="0">
              <a:buFont typeface="Arial" panose="020B0604020202020204" pitchFamily="34" charset="0"/>
              <a:buNone/>
            </a:pPr>
            <a:endParaRPr lang="zh-CN" altLang="en-US">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lang="zh-CN" altLang="en-US" dirty="0"/>
              <a:t>目前方法的缺点</a:t>
            </a:r>
            <a:endParaRPr lang="zh-CN" altLang="en-US" dirty="0"/>
          </a:p>
        </p:txBody>
      </p:sp>
      <p:sp>
        <p:nvSpPr>
          <p:cNvPr id="8" name="文本框 7"/>
          <p:cNvSpPr txBox="1"/>
          <p:nvPr/>
        </p:nvSpPr>
        <p:spPr>
          <a:xfrm>
            <a:off x="302342" y="1120380"/>
            <a:ext cx="8701548" cy="5077460"/>
          </a:xfrm>
          <a:prstGeom prst="rect">
            <a:avLst/>
          </a:prstGeom>
          <a:noFill/>
        </p:spPr>
        <p:txBody>
          <a:bodyPr wrap="square">
            <a:spAutoFit/>
          </a:bodyPr>
          <a:lstStyle/>
          <a:p>
            <a:pPr marL="342900" indent="-342900">
              <a:buFont typeface="Arial" panose="020B0604020202020204" pitchFamily="34" charset="0"/>
              <a:buChar char="•"/>
            </a:pPr>
            <a:r>
              <a:rPr lang="zh-CN" altLang="en-US" sz="2400" dirty="0"/>
              <a:t>总结：</a:t>
            </a:r>
            <a:endParaRPr lang="zh-CN" altLang="en-US" sz="2400" dirty="0"/>
          </a:p>
          <a:p>
            <a:pPr marL="342900" indent="-342900">
              <a:buFont typeface="Arial" panose="020B0604020202020204" pitchFamily="34" charset="0"/>
              <a:buChar char="•"/>
            </a:pPr>
            <a:endParaRPr lang="zh-CN" altLang="en-US"/>
          </a:p>
          <a:p>
            <a:pPr indent="0">
              <a:buFont typeface="Arial" panose="020B0604020202020204" pitchFamily="34" charset="0"/>
              <a:buNone/>
            </a:pPr>
            <a:r>
              <a:rPr lang="zh-CN" dirty="0"/>
              <a:t>基于不一致的原则去处理异质性：</a:t>
            </a:r>
            <a:r>
              <a:rPr lang="zh-CN" altLang="en-US">
                <a:sym typeface="+mn-ea"/>
              </a:rPr>
              <a:t>Global和Local的目标转换一致，多任务学习</a:t>
            </a:r>
            <a:endParaRPr lang="zh-CN" dirty="0"/>
          </a:p>
          <a:p>
            <a:pPr indent="0">
              <a:buFont typeface="Arial" panose="020B0604020202020204" pitchFamily="34" charset="0"/>
              <a:buNone/>
            </a:pPr>
            <a:endParaRPr lang="zh-CN" dirty="0"/>
          </a:p>
          <a:p>
            <a:pPr indent="0">
              <a:buFont typeface="Arial" panose="020B0604020202020204" pitchFamily="34" charset="0"/>
              <a:buNone/>
            </a:pPr>
            <a:r>
              <a:rPr lang="zh-CN" dirty="0"/>
              <a:t>以事后方式解决模型漂移：</a:t>
            </a:r>
            <a:r>
              <a:rPr lang="zh-CN" altLang="en-US">
                <a:sym typeface="+mn-ea"/>
              </a:rPr>
              <a:t>加权聚合，知识蒸馏</a:t>
            </a:r>
            <a:endParaRPr lang="zh-CN" altLang="en-US">
              <a:sym typeface="+mn-ea"/>
            </a:endParaRPr>
          </a:p>
          <a:p>
            <a:pPr indent="0">
              <a:buFont typeface="Arial" panose="020B0604020202020204" pitchFamily="34" charset="0"/>
              <a:buNone/>
            </a:pPr>
            <a:endParaRPr lang="zh-CN" dirty="0"/>
          </a:p>
          <a:p>
            <a:pPr indent="0">
              <a:buFont typeface="Arial" panose="020B0604020202020204" pitchFamily="34" charset="0"/>
              <a:buNone/>
            </a:pPr>
            <a:r>
              <a:rPr lang="zh-CN" dirty="0"/>
              <a:t>从模型拟合的角度来看，我们统称之前所有的方法为</a:t>
            </a:r>
            <a:r>
              <a:rPr lang="zh-CN" dirty="0">
                <a:solidFill>
                  <a:srgbClr val="FF0000"/>
                </a:solidFill>
              </a:rPr>
              <a:t>异步联邦学习</a:t>
            </a:r>
            <a:r>
              <a:rPr lang="zh-CN" dirty="0"/>
              <a:t>。</a:t>
            </a:r>
            <a:endParaRPr lang="zh-CN" dirty="0"/>
          </a:p>
          <a:p>
            <a:pPr indent="0">
              <a:buFont typeface="Arial" panose="020B0604020202020204" pitchFamily="34" charset="0"/>
              <a:buNone/>
            </a:pPr>
            <a:endParaRPr lang="zh-CN" dirty="0"/>
          </a:p>
          <a:p>
            <a:pPr indent="0">
              <a:buFont typeface="Arial" panose="020B0604020202020204" pitchFamily="34" charset="0"/>
              <a:buNone/>
            </a:pPr>
            <a:endParaRPr lang="zh-CN" dirty="0"/>
          </a:p>
          <a:p>
            <a:pPr marL="342900" indent="-342900" algn="l">
              <a:buClrTx/>
              <a:buSzTx/>
              <a:buFont typeface="Arial" panose="020B0604020202020204" pitchFamily="34" charset="0"/>
              <a:buChar char="•"/>
            </a:pPr>
            <a:r>
              <a:rPr lang="zh-CN" altLang="en-US" sz="2400" dirty="0"/>
              <a:t>缺点:</a:t>
            </a:r>
            <a:endParaRPr lang="zh-CN" altLang="en-US" sz="2400" dirty="0"/>
          </a:p>
          <a:p>
            <a:pPr marL="342900" indent="-342900" algn="l">
              <a:buClrTx/>
              <a:buSzTx/>
              <a:buFont typeface="Arial" panose="020B0604020202020204" pitchFamily="34" charset="0"/>
              <a:buChar char="•"/>
            </a:pPr>
            <a:endParaRPr lang="zh-CN" altLang="en-US" sz="2400" dirty="0"/>
          </a:p>
          <a:p>
            <a:pPr indent="0">
              <a:buFont typeface="Arial" panose="020B0604020202020204" pitchFamily="34" charset="0"/>
              <a:buNone/>
            </a:pPr>
            <a:r>
              <a:rPr lang="zh-CN" sz="1800" dirty="0">
                <a:sym typeface="+mn-ea"/>
              </a:rPr>
              <a:t>基于不一致的原则去处理异质性的只适用于独立同分布联邦学习，不适用于</a:t>
            </a:r>
            <a:r>
              <a:rPr lang="zh-CN" sz="1800" dirty="0">
                <a:sym typeface="+mn-ea"/>
              </a:rPr>
              <a:t>非独立同分布的数据</a:t>
            </a:r>
            <a:endParaRPr lang="zh-CN" sz="1800" dirty="0">
              <a:sym typeface="+mn-ea"/>
            </a:endParaRPr>
          </a:p>
          <a:p>
            <a:pPr indent="0">
              <a:buFont typeface="Arial" panose="020B0604020202020204" pitchFamily="34" charset="0"/>
              <a:buNone/>
            </a:pPr>
            <a:endParaRPr lang="zh-CN" sz="1800" dirty="0"/>
          </a:p>
          <a:p>
            <a:pPr indent="0">
              <a:buFont typeface="Arial" panose="020B0604020202020204" pitchFamily="34" charset="0"/>
              <a:buNone/>
            </a:pPr>
            <a:r>
              <a:rPr lang="zh-CN" dirty="0"/>
              <a:t>事后校准方法在域偏移的情况下会产生过度自信的预测</a:t>
            </a:r>
            <a:endParaRPr lang="zh-CN" dirty="0"/>
          </a:p>
          <a:p>
            <a:pPr indent="0">
              <a:buFont typeface="Arial" panose="020B0604020202020204" pitchFamily="34" charset="0"/>
              <a:buNone/>
            </a:pPr>
            <a:endParaRPr lang="zh-CN" dirty="0"/>
          </a:p>
          <a:p>
            <a:pPr indent="0">
              <a:buFont typeface="Arial" panose="020B0604020202020204" pitchFamily="34" charset="0"/>
              <a:buNone/>
            </a:pPr>
            <a:endParaRPr 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提出的方法</a:t>
            </a:r>
            <a:endParaRPr lang="zh-CN" altLang="en-US" dirty="0"/>
          </a:p>
        </p:txBody>
      </p:sp>
      <p:sp>
        <p:nvSpPr>
          <p:cNvPr id="6" name="文本框 5"/>
          <p:cNvSpPr txBox="1"/>
          <p:nvPr/>
        </p:nvSpPr>
        <p:spPr>
          <a:xfrm>
            <a:off x="125361" y="1379487"/>
            <a:ext cx="8701548" cy="92202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dirty="0"/>
              <a:t>为此，我们通过使本地模型的学习速度接近集中式深度学习模型的学习速度来</a:t>
            </a:r>
            <a:r>
              <a:rPr lang="zh-CN" altLang="en-US" dirty="0"/>
              <a:t>得到同步FL模型，利用一致性和在线异构性对齐。</a:t>
            </a:r>
            <a:endParaRPr lang="zh-CN" altLang="en-US" dirty="0"/>
          </a:p>
        </p:txBody>
      </p:sp>
      <p:pic>
        <p:nvPicPr>
          <p:cNvPr id="2" name="图片 1"/>
          <p:cNvPicPr>
            <a:picLocks noChangeAspect="1"/>
          </p:cNvPicPr>
          <p:nvPr/>
        </p:nvPicPr>
        <p:blipFill>
          <a:blip r:embed="rId1"/>
          <a:stretch>
            <a:fillRect/>
          </a:stretch>
        </p:blipFill>
        <p:spPr>
          <a:xfrm>
            <a:off x="2449195" y="2214245"/>
            <a:ext cx="4331335" cy="4371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r>
              <a:rPr altLang="en-US" dirty="0">
                <a:sym typeface="+mn-ea"/>
              </a:rPr>
              <a:t>提出的方法</a:t>
            </a:r>
            <a:endParaRPr lang="zh-CN" altLang="en-US"/>
          </a:p>
        </p:txBody>
      </p:sp>
      <p:sp>
        <p:nvSpPr>
          <p:cNvPr id="7" name="文本框 6"/>
          <p:cNvSpPr txBox="1"/>
          <p:nvPr/>
        </p:nvSpPr>
        <p:spPr>
          <a:xfrm>
            <a:off x="375285" y="1080135"/>
            <a:ext cx="7948930" cy="1009015"/>
          </a:xfrm>
          <a:prstGeom prst="rect">
            <a:avLst/>
          </a:prstGeom>
          <a:noFill/>
        </p:spPr>
        <p:txBody>
          <a:bodyPr wrap="square" rtlCol="0" anchor="t">
            <a:noAutofit/>
          </a:bodyPr>
          <a:p>
            <a:r>
              <a:rPr lang="zh-CN" altLang="en-US"/>
              <a:t>背景知识：</a:t>
            </a:r>
            <a:endParaRPr lang="zh-CN" altLang="en-US"/>
          </a:p>
          <a:p>
            <a:r>
              <a:rPr lang="zh-CN" altLang="en-US"/>
              <a:t>课程学习(CL)是一种旨在通过逐步增加训练数据的难度来增强模型的泛化能力的技术，运用它来判断模型的学习</a:t>
            </a:r>
            <a:r>
              <a:rPr lang="zh-CN" altLang="en-US"/>
              <a:t>情况。</a:t>
            </a:r>
            <a:endParaRPr lang="zh-CN" altLang="en-US"/>
          </a:p>
          <a:p>
            <a:endParaRPr lang="zh-CN" altLang="en-US"/>
          </a:p>
          <a:p>
            <a:r>
              <a:rPr lang="zh-CN" altLang="en-US"/>
              <a:t>整体架构</a:t>
            </a:r>
            <a:r>
              <a:rPr lang="zh-CN" altLang="en-US"/>
              <a:t>流程：</a:t>
            </a:r>
            <a:endParaRPr lang="zh-CN" altLang="en-US"/>
          </a:p>
          <a:p>
            <a:r>
              <a:rPr lang="zh-CN" altLang="en-US"/>
              <a:t>由三个部分组成:</a:t>
            </a:r>
            <a:r>
              <a:rPr lang="zh-CN" altLang="en-US">
                <a:solidFill>
                  <a:srgbClr val="FF0000"/>
                </a:solidFill>
              </a:rPr>
              <a:t>本地CL、全球课程组合和多阶段关联</a:t>
            </a:r>
            <a:r>
              <a:rPr lang="zh-CN" altLang="en-US"/>
              <a:t>。</a:t>
            </a:r>
            <a:endParaRPr lang="zh-CN" altLang="en-US"/>
          </a:p>
          <a:p>
            <a:endParaRPr lang="zh-CN" altLang="en-US"/>
          </a:p>
          <a:p>
            <a:r>
              <a:rPr lang="zh-CN" altLang="en-US"/>
              <a:t>首先，FL系统中的每个客户学习本地课程，以基于置信度评估模型感知难度。这使客户能够根据个人进度调整学习策略。</a:t>
            </a:r>
            <a:r>
              <a:rPr lang="zh-CN" altLang="en-US">
                <a:solidFill>
                  <a:srgbClr val="FF0000"/>
                </a:solidFill>
              </a:rPr>
              <a:t>（获得模型学习状态）</a:t>
            </a:r>
            <a:endParaRPr lang="zh-CN" altLang="en-US"/>
          </a:p>
          <a:p>
            <a:endParaRPr lang="zh-CN" altLang="en-US"/>
          </a:p>
          <a:p>
            <a:r>
              <a:rPr lang="zh-CN" altLang="en-US"/>
              <a:t>第二，全局服务器汇总客户端的进度，以基于全局学习进度来测量性能变化，然后将其广播给所有用户。这可确保所有用户从全球一致的学习进度中受益，该进度反映了所有用户之间的在线同步。</a:t>
            </a:r>
            <a:r>
              <a:rPr lang="zh-CN" altLang="en-US">
                <a:solidFill>
                  <a:srgbClr val="FF0000"/>
                </a:solidFill>
                <a:sym typeface="+mn-ea"/>
              </a:rPr>
              <a:t>（同步全部</a:t>
            </a:r>
            <a:r>
              <a:rPr lang="en-US" altLang="zh-CN">
                <a:solidFill>
                  <a:srgbClr val="FF0000"/>
                </a:solidFill>
                <a:sym typeface="+mn-ea"/>
              </a:rPr>
              <a:t>user</a:t>
            </a:r>
            <a:r>
              <a:rPr lang="zh-CN" altLang="en-US">
                <a:solidFill>
                  <a:srgbClr val="FF0000"/>
                </a:solidFill>
                <a:sym typeface="+mn-ea"/>
              </a:rPr>
              <a:t>的学习状态）</a:t>
            </a:r>
            <a:endParaRPr lang="zh-CN" altLang="en-US">
              <a:solidFill>
                <a:srgbClr val="FF0000"/>
              </a:solidFill>
            </a:endParaRPr>
          </a:p>
          <a:p>
            <a:endParaRPr lang="zh-CN" altLang="en-US"/>
          </a:p>
          <a:p>
            <a:endParaRPr lang="zh-CN" altLang="en-US"/>
          </a:p>
          <a:p>
            <a:r>
              <a:rPr lang="zh-CN" altLang="en-US"/>
              <a:t>最后，基于这种全局学习进度，我们通过引入自定进度的学习方法，进一步将学习进度从全局模型逐步调整到用户的本地网络。</a:t>
            </a:r>
            <a:r>
              <a:rPr lang="zh-CN" altLang="en-US">
                <a:solidFill>
                  <a:srgbClr val="FF0000"/>
                </a:solidFill>
                <a:sym typeface="+mn-ea"/>
              </a:rPr>
              <a:t>（设置全局学习目标）</a:t>
            </a:r>
            <a:endParaRPr lang="zh-CN" altLang="en-US">
              <a:solidFill>
                <a:srgbClr val="FF0000"/>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提出的方法</a:t>
            </a:r>
            <a:endParaRPr lang="zh-CN" altLang="en-US" dirty="0"/>
          </a:p>
        </p:txBody>
      </p:sp>
      <p:pic>
        <p:nvPicPr>
          <p:cNvPr id="6" name="图片 5"/>
          <p:cNvPicPr>
            <a:picLocks noChangeAspect="1"/>
          </p:cNvPicPr>
          <p:nvPr/>
        </p:nvPicPr>
        <p:blipFill>
          <a:blip r:embed="rId1"/>
          <a:stretch>
            <a:fillRect/>
          </a:stretch>
        </p:blipFill>
        <p:spPr>
          <a:xfrm>
            <a:off x="786765" y="1799590"/>
            <a:ext cx="7570470" cy="3948430"/>
          </a:xfrm>
          <a:prstGeom prst="rect">
            <a:avLst/>
          </a:prstGeom>
        </p:spPr>
      </p:pic>
      <p:sp>
        <p:nvSpPr>
          <p:cNvPr id="7" name="文本框 6"/>
          <p:cNvSpPr txBox="1"/>
          <p:nvPr/>
        </p:nvSpPr>
        <p:spPr>
          <a:xfrm>
            <a:off x="786765" y="1322705"/>
            <a:ext cx="4572000" cy="368300"/>
          </a:xfrm>
          <a:prstGeom prst="rect">
            <a:avLst/>
          </a:prstGeom>
          <a:noFill/>
        </p:spPr>
        <p:txBody>
          <a:bodyPr wrap="square" rtlCol="0" anchor="t">
            <a:spAutoFit/>
          </a:bodyPr>
          <a:p>
            <a:r>
              <a:rPr lang="zh-CN" altLang="en-US">
                <a:sym typeface="+mn-ea"/>
              </a:rPr>
              <a:t>完整架构图：</a:t>
            </a:r>
            <a:endParaRPr lang="en-US" altLang="zh-CN">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lang="zh-CN" altLang="en-US" dirty="0"/>
              <a:t>实验</a:t>
            </a:r>
            <a:endParaRPr lang="zh-CN" altLang="en-US" dirty="0"/>
          </a:p>
        </p:txBody>
      </p:sp>
      <p:pic>
        <p:nvPicPr>
          <p:cNvPr id="2" name="图片 1"/>
          <p:cNvPicPr>
            <a:picLocks noChangeAspect="1"/>
          </p:cNvPicPr>
          <p:nvPr/>
        </p:nvPicPr>
        <p:blipFill>
          <a:blip r:embed="rId1"/>
          <a:stretch>
            <a:fillRect/>
          </a:stretch>
        </p:blipFill>
        <p:spPr>
          <a:xfrm>
            <a:off x="551180" y="1584960"/>
            <a:ext cx="8307705" cy="3966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lang="zh-CN" altLang="en-US" dirty="0"/>
              <a:t>实验</a:t>
            </a:r>
            <a:endParaRPr lang="zh-CN" altLang="en-US" dirty="0"/>
          </a:p>
        </p:txBody>
      </p:sp>
      <p:pic>
        <p:nvPicPr>
          <p:cNvPr id="3" name="图片 2"/>
          <p:cNvPicPr>
            <a:picLocks noChangeAspect="1"/>
          </p:cNvPicPr>
          <p:nvPr/>
        </p:nvPicPr>
        <p:blipFill>
          <a:blip r:embed="rId1"/>
          <a:stretch>
            <a:fillRect/>
          </a:stretch>
        </p:blipFill>
        <p:spPr>
          <a:xfrm>
            <a:off x="692150" y="1231265"/>
            <a:ext cx="8168005" cy="4705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lang="zh-CN" altLang="en-US" dirty="0"/>
              <a:t>总结与未来的</a:t>
            </a:r>
            <a:r>
              <a:rPr lang="zh-CN" altLang="en-US" dirty="0"/>
              <a:t>工作</a:t>
            </a:r>
            <a:endParaRPr lang="zh-CN" altLang="en-US" dirty="0"/>
          </a:p>
        </p:txBody>
      </p:sp>
      <p:sp>
        <p:nvSpPr>
          <p:cNvPr id="2" name="文本框 1"/>
          <p:cNvSpPr txBox="1"/>
          <p:nvPr/>
        </p:nvSpPr>
        <p:spPr>
          <a:xfrm>
            <a:off x="337185" y="1451610"/>
            <a:ext cx="7960995" cy="4459605"/>
          </a:xfrm>
          <a:prstGeom prst="rect">
            <a:avLst/>
          </a:prstGeom>
          <a:noFill/>
        </p:spPr>
        <p:txBody>
          <a:bodyPr wrap="square" rtlCol="0" anchor="t">
            <a:noAutofit/>
          </a:bodyPr>
          <a:p>
            <a:r>
              <a:rPr lang="zh-CN" altLang="en-US"/>
              <a:t>总结：</a:t>
            </a:r>
            <a:endParaRPr lang="zh-CN" altLang="en-US"/>
          </a:p>
          <a:p>
            <a:pPr marL="285750" indent="-285750">
              <a:buFont typeface="Arial" panose="020B0604020202020204" pitchFamily="34" charset="0"/>
              <a:buChar char="•"/>
            </a:pPr>
            <a:r>
              <a:rPr lang="zh-CN" altLang="en-US"/>
              <a:t>本</a:t>
            </a:r>
            <a:r>
              <a:rPr lang="zh-CN" altLang="en-US" dirty="0">
                <a:sym typeface="+mn-ea"/>
              </a:rPr>
              <a:t>工作</a:t>
            </a:r>
            <a:r>
              <a:rPr lang="zh-CN" altLang="en-US"/>
              <a:t>提出了FedCL，这是一种实用有效的方法，可以在非IID数据集上提高联邦深度学习模型的性能。</a:t>
            </a:r>
            <a:endParaRPr lang="zh-CN" altLang="en-US"/>
          </a:p>
          <a:p>
            <a:pPr marL="285750" indent="-285750">
              <a:buFont typeface="Arial" panose="020B0604020202020204" pitchFamily="34" charset="0"/>
              <a:buChar char="•"/>
            </a:pPr>
            <a:r>
              <a:rPr lang="zh-CN" altLang="en-US"/>
              <a:t>我们提出了一种新的联邦学习</a:t>
            </a:r>
            <a:r>
              <a:rPr lang="zh-CN" altLang="en-US"/>
              <a:t>的学习概念，利用模型的学习过程来解决异质性问题并减轻模型漂移。</a:t>
            </a:r>
            <a:endParaRPr lang="zh-CN" altLang="en-US"/>
          </a:p>
          <a:p>
            <a:pPr marL="285750" indent="-285750">
              <a:buFont typeface="Arial" panose="020B0604020202020204" pitchFamily="34" charset="0"/>
              <a:buChar char="•"/>
            </a:pPr>
            <a:r>
              <a:rPr lang="zh-CN" altLang="en-US"/>
              <a:t>通过在四个基准上的大量实验，作者证明了FedCL优于最先进的方法，以更少的通信次数实现了更好的泛化性能。</a:t>
            </a:r>
            <a:endParaRPr lang="zh-CN" altLang="en-US"/>
          </a:p>
          <a:p>
            <a:endParaRPr lang="zh-CN" altLang="en-US"/>
          </a:p>
          <a:p>
            <a:endParaRPr lang="zh-CN" altLang="en-US"/>
          </a:p>
          <a:p>
            <a:r>
              <a:rPr lang="zh-CN" altLang="en-US" dirty="0">
                <a:sym typeface="+mn-ea"/>
              </a:rPr>
              <a:t>未来的工作</a:t>
            </a:r>
            <a:r>
              <a:rPr lang="zh-CN" altLang="en-US">
                <a:sym typeface="+mn-ea"/>
              </a:rPr>
              <a:t>：</a:t>
            </a:r>
            <a:endParaRPr lang="zh-CN" altLang="en-US">
              <a:sym typeface="+mn-ea"/>
            </a:endParaRPr>
          </a:p>
          <a:p>
            <a:r>
              <a:rPr lang="zh-CN" altLang="en-US"/>
              <a:t>未来可以进一步提出半同步联邦学习，我们认为轻微的</a:t>
            </a:r>
            <a:r>
              <a:rPr lang="en-US" altLang="zh-CN"/>
              <a:t>overfit</a:t>
            </a:r>
            <a:r>
              <a:rPr lang="zh-CN" altLang="en-US"/>
              <a:t>是可以被接受的。如何利用好</a:t>
            </a:r>
            <a:r>
              <a:rPr lang="en-US" altLang="zh-CN"/>
              <a:t>overfit</a:t>
            </a:r>
            <a:r>
              <a:rPr lang="zh-CN" altLang="en-US"/>
              <a:t>和</a:t>
            </a:r>
            <a:r>
              <a:rPr lang="en-US" altLang="zh-CN"/>
              <a:t>fit</a:t>
            </a:r>
            <a:r>
              <a:rPr lang="zh-CN" altLang="en-US"/>
              <a:t>的区间则是未来十分重要的工作</a:t>
            </a:r>
            <a:r>
              <a:rPr lang="zh-CN" altLang="en-US"/>
              <a:t>之一。</a:t>
            </a:r>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2" name="文本框 1"/>
          <p:cNvSpPr txBox="1"/>
          <p:nvPr/>
        </p:nvSpPr>
        <p:spPr>
          <a:xfrm>
            <a:off x="3768214" y="3327837"/>
            <a:ext cx="1769806" cy="707886"/>
          </a:xfrm>
          <a:prstGeom prst="rect">
            <a:avLst/>
          </a:prstGeom>
          <a:noFill/>
        </p:spPr>
        <p:txBody>
          <a:bodyPr wrap="square" rtlCol="0">
            <a:spAutoFit/>
          </a:bodyPr>
          <a:lstStyle/>
          <a:p>
            <a:r>
              <a:rPr lang="zh-CN" altLang="en-US" sz="4000" dirty="0"/>
              <a:t>谢谢！</a:t>
            </a:r>
            <a:endParaRPr lang="zh-CN" alt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t>背景</a:t>
            </a:r>
            <a:endParaRPr altLang="en-US" dirty="0"/>
          </a:p>
        </p:txBody>
      </p:sp>
      <p:sp>
        <p:nvSpPr>
          <p:cNvPr id="2" name="文本框 1"/>
          <p:cNvSpPr txBox="1"/>
          <p:nvPr/>
        </p:nvSpPr>
        <p:spPr>
          <a:xfrm>
            <a:off x="127635" y="1005840"/>
            <a:ext cx="8663940" cy="2306955"/>
          </a:xfrm>
          <a:prstGeom prst="rect">
            <a:avLst/>
          </a:prstGeom>
          <a:noFill/>
        </p:spPr>
        <p:txBody>
          <a:bodyPr wrap="square" rtlCol="0" anchor="t">
            <a:spAutoFit/>
          </a:bodyPr>
          <a:p>
            <a:r>
              <a:rPr lang="zh-CN" altLang="en-US" dirty="0">
                <a:sym typeface="+mn-ea"/>
              </a:rPr>
              <a:t>什么是联邦学习：</a:t>
            </a:r>
            <a:endParaRPr lang="zh-CN" altLang="en-US" dirty="0">
              <a:sym typeface="+mn-ea"/>
            </a:endParaRPr>
          </a:p>
          <a:p>
            <a:r>
              <a:rPr lang="zh-CN" altLang="en-US" dirty="0">
                <a:sym typeface="+mn-ea"/>
              </a:rPr>
              <a:t>联邦学习是一种分布式机器学习方法，其中多个参与方</a:t>
            </a:r>
            <a:r>
              <a:rPr lang="zh-CN" altLang="en-US" dirty="0">
                <a:solidFill>
                  <a:srgbClr val="FF0000"/>
                </a:solidFill>
                <a:sym typeface="+mn-ea"/>
              </a:rPr>
              <a:t>共享模型训练而不共享原始数据</a:t>
            </a:r>
            <a:r>
              <a:rPr lang="zh-CN" altLang="en-US" dirty="0">
                <a:sym typeface="+mn-ea"/>
              </a:rPr>
              <a:t>，通过在本地设备上进行模型更新和聚合，实现保护数据隐私的情况下提高整体模型性能。</a:t>
            </a:r>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a:p>
            <a:endParaRPr lang="zh-CN" altLang="en-US" dirty="0">
              <a:sym typeface="+mn-ea"/>
            </a:endParaRPr>
          </a:p>
        </p:txBody>
      </p:sp>
      <p:pic>
        <p:nvPicPr>
          <p:cNvPr id="100" name="图片 99"/>
          <p:cNvPicPr/>
          <p:nvPr>
            <p:custDataLst>
              <p:tags r:id="rId1"/>
            </p:custDataLst>
          </p:nvPr>
        </p:nvPicPr>
        <p:blipFill>
          <a:blip r:embed="rId2"/>
          <a:stretch>
            <a:fillRect/>
          </a:stretch>
        </p:blipFill>
        <p:spPr>
          <a:xfrm>
            <a:off x="1346835" y="2114550"/>
            <a:ext cx="6737350" cy="445389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背景</a:t>
            </a:r>
            <a:endParaRPr lang="en-US" altLang="zh-CN" dirty="0"/>
          </a:p>
        </p:txBody>
      </p:sp>
      <p:sp>
        <p:nvSpPr>
          <p:cNvPr id="2" name="文本框 1"/>
          <p:cNvSpPr txBox="1"/>
          <p:nvPr/>
        </p:nvSpPr>
        <p:spPr>
          <a:xfrm>
            <a:off x="127635" y="1005840"/>
            <a:ext cx="8663940" cy="1753235"/>
          </a:xfrm>
          <a:prstGeom prst="rect">
            <a:avLst/>
          </a:prstGeom>
          <a:noFill/>
        </p:spPr>
        <p:txBody>
          <a:bodyPr wrap="square" rtlCol="0" anchor="t">
            <a:spAutoFit/>
          </a:bodyPr>
          <a:p>
            <a:r>
              <a:rPr lang="zh-CN" altLang="en-US" dirty="0">
                <a:sym typeface="+mn-ea"/>
              </a:rPr>
              <a:t>非独立同分布下的联邦学习</a:t>
            </a:r>
            <a:r>
              <a:rPr lang="zh-CN" altLang="en-US" dirty="0">
                <a:sym typeface="+mn-ea"/>
              </a:rPr>
              <a:t>是什么：</a:t>
            </a:r>
            <a:endParaRPr lang="zh-CN" altLang="en-US" dirty="0">
              <a:sym typeface="+mn-ea"/>
            </a:endParaRPr>
          </a:p>
          <a:p>
            <a:r>
              <a:rPr lang="en-US" altLang="zh-CN" dirty="0">
                <a:sym typeface="+mn-ea"/>
              </a:rPr>
              <a:t>USER1</a:t>
            </a:r>
            <a:r>
              <a:rPr lang="zh-CN" altLang="en-US" dirty="0">
                <a:sym typeface="+mn-ea"/>
              </a:rPr>
              <a:t>只有关于</a:t>
            </a:r>
            <a:r>
              <a:rPr lang="zh-CN" altLang="en-US" dirty="0">
                <a:solidFill>
                  <a:srgbClr val="FF0000"/>
                </a:solidFill>
                <a:sym typeface="+mn-ea"/>
              </a:rPr>
              <a:t>猫</a:t>
            </a:r>
            <a:r>
              <a:rPr lang="zh-CN" altLang="en-US" dirty="0">
                <a:sym typeface="+mn-ea"/>
              </a:rPr>
              <a:t>的数据，</a:t>
            </a:r>
            <a:r>
              <a:rPr lang="en-US" altLang="zh-CN" dirty="0">
                <a:sym typeface="+mn-ea"/>
              </a:rPr>
              <a:t>USER2</a:t>
            </a:r>
            <a:r>
              <a:rPr lang="zh-CN" altLang="en-US" dirty="0">
                <a:sym typeface="+mn-ea"/>
              </a:rPr>
              <a:t>只有关于</a:t>
            </a:r>
            <a:r>
              <a:rPr lang="zh-CN" altLang="en-US" dirty="0">
                <a:solidFill>
                  <a:srgbClr val="FF0000"/>
                </a:solidFill>
                <a:sym typeface="+mn-ea"/>
              </a:rPr>
              <a:t>狗</a:t>
            </a:r>
            <a:r>
              <a:rPr lang="zh-CN" altLang="en-US" dirty="0">
                <a:sym typeface="+mn-ea"/>
              </a:rPr>
              <a:t>的数据，</a:t>
            </a:r>
            <a:r>
              <a:rPr lang="en-US" altLang="zh-CN" dirty="0">
                <a:sym typeface="+mn-ea"/>
              </a:rPr>
              <a:t>USER3</a:t>
            </a:r>
            <a:r>
              <a:rPr lang="zh-CN" altLang="en-US" dirty="0">
                <a:sym typeface="+mn-ea"/>
              </a:rPr>
              <a:t>只有关于</a:t>
            </a:r>
            <a:r>
              <a:rPr lang="zh-CN" altLang="en-US" dirty="0">
                <a:solidFill>
                  <a:srgbClr val="FF0000"/>
                </a:solidFill>
                <a:sym typeface="+mn-ea"/>
              </a:rPr>
              <a:t>兔子</a:t>
            </a:r>
            <a:r>
              <a:rPr lang="zh-CN" altLang="en-US" dirty="0">
                <a:sym typeface="+mn-ea"/>
              </a:rPr>
              <a:t>的数据</a:t>
            </a:r>
            <a:endParaRPr lang="zh-CN" altLang="en-US" dirty="0">
              <a:sym typeface="+mn-ea"/>
            </a:endParaRPr>
          </a:p>
          <a:p>
            <a:r>
              <a:rPr lang="zh-CN" altLang="en-US" dirty="0">
                <a:sym typeface="+mn-ea"/>
              </a:rPr>
              <a:t>猫，狗和兔子的特征是完全不一样的。</a:t>
            </a:r>
            <a:endParaRPr lang="zh-CN" altLang="en-US" dirty="0">
              <a:sym typeface="+mn-ea"/>
            </a:endParaRPr>
          </a:p>
          <a:p>
            <a:r>
              <a:rPr lang="zh-CN" altLang="en-US" dirty="0">
                <a:solidFill>
                  <a:srgbClr val="FF0000"/>
                </a:solidFill>
                <a:highlight>
                  <a:srgbClr val="FFFF00"/>
                </a:highlight>
                <a:sym typeface="+mn-ea"/>
              </a:rPr>
              <a:t>如何让模型能够学习到一个更全面的知识。</a:t>
            </a:r>
            <a:endParaRPr lang="zh-CN" altLang="en-US" dirty="0">
              <a:solidFill>
                <a:srgbClr val="FF0000"/>
              </a:solidFill>
              <a:highlight>
                <a:srgbClr val="FFFF00"/>
              </a:highlight>
              <a:sym typeface="+mn-ea"/>
            </a:endParaRPr>
          </a:p>
          <a:p>
            <a:endParaRPr lang="zh-CN" altLang="en-US" dirty="0">
              <a:sym typeface="+mn-ea"/>
            </a:endParaRPr>
          </a:p>
          <a:p>
            <a:endParaRPr lang="zh-CN" altLang="en-US" dirty="0">
              <a:sym typeface="+mn-ea"/>
            </a:endParaRPr>
          </a:p>
        </p:txBody>
      </p:sp>
      <p:pic>
        <p:nvPicPr>
          <p:cNvPr id="100" name="图片 99"/>
          <p:cNvPicPr/>
          <p:nvPr>
            <p:custDataLst>
              <p:tags r:id="rId1"/>
            </p:custDataLst>
          </p:nvPr>
        </p:nvPicPr>
        <p:blipFill>
          <a:blip r:embed="rId2"/>
          <a:stretch>
            <a:fillRect/>
          </a:stretch>
        </p:blipFill>
        <p:spPr>
          <a:xfrm>
            <a:off x="1346835" y="211455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494155" y="546735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743960" y="546735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637145" y="5417820"/>
            <a:ext cx="808990" cy="61658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背景</a:t>
            </a:r>
            <a:endParaRPr lang="zh-CN" altLang="en-US" dirty="0"/>
          </a:p>
        </p:txBody>
      </p:sp>
      <p:pic>
        <p:nvPicPr>
          <p:cNvPr id="2" name="图片 1"/>
          <p:cNvPicPr>
            <a:picLocks noChangeAspect="1"/>
          </p:cNvPicPr>
          <p:nvPr/>
        </p:nvPicPr>
        <p:blipFill>
          <a:blip r:embed="rId1"/>
          <a:stretch>
            <a:fillRect/>
          </a:stretch>
        </p:blipFill>
        <p:spPr>
          <a:xfrm>
            <a:off x="266700" y="3346450"/>
            <a:ext cx="8505825" cy="2452370"/>
          </a:xfrm>
          <a:prstGeom prst="rect">
            <a:avLst/>
          </a:prstGeom>
        </p:spPr>
      </p:pic>
      <p:sp>
        <p:nvSpPr>
          <p:cNvPr id="6" name="文本框 5"/>
          <p:cNvSpPr txBox="1"/>
          <p:nvPr/>
        </p:nvSpPr>
        <p:spPr>
          <a:xfrm>
            <a:off x="479425" y="1293495"/>
            <a:ext cx="7071360" cy="1198880"/>
          </a:xfrm>
          <a:prstGeom prst="rect">
            <a:avLst/>
          </a:prstGeom>
          <a:noFill/>
        </p:spPr>
        <p:txBody>
          <a:bodyPr wrap="square" rtlCol="0" anchor="t">
            <a:spAutoFit/>
          </a:bodyPr>
          <a:p>
            <a:r>
              <a:rPr lang="zh-CN" altLang="en-US" dirty="0">
                <a:sym typeface="+mn-ea"/>
              </a:rPr>
              <a:t>非独立同分布下的联邦学习</a:t>
            </a:r>
            <a:endParaRPr lang="zh-CN" altLang="en-US" dirty="0">
              <a:sym typeface="+mn-ea"/>
            </a:endParaRPr>
          </a:p>
          <a:p>
            <a:endParaRPr lang="zh-CN" altLang="en-US" dirty="0">
              <a:sym typeface="+mn-ea"/>
            </a:endParaRPr>
          </a:p>
          <a:p>
            <a:r>
              <a:rPr lang="zh-CN" altLang="en-US" dirty="0">
                <a:sym typeface="+mn-ea"/>
              </a:rPr>
              <a:t>蓝色的圈分布约均匀，说明数据分布越</a:t>
            </a:r>
            <a:r>
              <a:rPr lang="zh-CN" altLang="en-US" dirty="0">
                <a:sym typeface="+mn-ea"/>
              </a:rPr>
              <a:t>均匀。</a:t>
            </a:r>
            <a:endParaRPr lang="zh-CN" altLang="en-US" dirty="0">
              <a:sym typeface="+mn-ea"/>
            </a:endParaRPr>
          </a:p>
          <a:p>
            <a:r>
              <a:rPr lang="zh-CN" altLang="en-US" dirty="0">
                <a:sym typeface="+mn-ea"/>
              </a:rPr>
              <a:t>即每一个</a:t>
            </a:r>
            <a:r>
              <a:rPr lang="en-US" altLang="zh-CN" dirty="0">
                <a:sym typeface="+mn-ea"/>
              </a:rPr>
              <a:t>user</a:t>
            </a:r>
            <a:r>
              <a:rPr lang="zh-CN" altLang="en-US" dirty="0">
                <a:sym typeface="+mn-ea"/>
              </a:rPr>
              <a:t>下，猫，狗和兔子出现的次数很</a:t>
            </a:r>
            <a:r>
              <a:rPr lang="zh-CN" altLang="en-US" dirty="0">
                <a:sym typeface="+mn-ea"/>
              </a:rPr>
              <a:t>相近</a:t>
            </a:r>
            <a:endParaRPr lang="zh-C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lang="zh-CN" altLang="en-US" dirty="0"/>
              <a:t>相关工作</a:t>
            </a:r>
            <a:endParaRPr lang="zh-CN" altLang="en-US" dirty="0"/>
          </a:p>
        </p:txBody>
      </p:sp>
      <p:sp>
        <p:nvSpPr>
          <p:cNvPr id="2" name="文本框 1"/>
          <p:cNvSpPr txBox="1"/>
          <p:nvPr/>
        </p:nvSpPr>
        <p:spPr>
          <a:xfrm>
            <a:off x="479425" y="1311275"/>
            <a:ext cx="6205220" cy="3277235"/>
          </a:xfrm>
          <a:prstGeom prst="rect">
            <a:avLst/>
          </a:prstGeom>
          <a:noFill/>
        </p:spPr>
        <p:txBody>
          <a:bodyPr wrap="square" rtlCol="0" anchor="t">
            <a:noAutofit/>
          </a:bodyPr>
          <a:p>
            <a:r>
              <a:rPr lang="zh-CN" altLang="en-US"/>
              <a:t>目前所有现有的方法都可以归为以下四类：</a:t>
            </a:r>
            <a:endParaRPr lang="zh-CN" altLang="en-US"/>
          </a:p>
          <a:p>
            <a:endParaRPr lang="zh-CN" altLang="en-US"/>
          </a:p>
          <a:p>
            <a:pPr marL="285750" indent="-285750">
              <a:buFont typeface="Arial" panose="020B0604020202020204" pitchFamily="34" charset="0"/>
              <a:buChar char="•"/>
            </a:pPr>
            <a:r>
              <a:rPr lang="zh-CN" altLang="en-US"/>
              <a:t>Global和Local</a:t>
            </a:r>
            <a:r>
              <a:rPr lang="zh-CN" altLang="en-US"/>
              <a:t>的目标转换</a:t>
            </a:r>
            <a:r>
              <a:rPr lang="zh-CN" altLang="en-US"/>
              <a:t>一致</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加权聚合</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知识蒸馏</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多任务学习</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相关工作</a:t>
            </a:r>
            <a:endParaRPr lang="zh-CN" altLang="en-US" dirty="0"/>
          </a:p>
        </p:txBody>
      </p:sp>
      <p:pic>
        <p:nvPicPr>
          <p:cNvPr id="100" name="图片 99"/>
          <p:cNvPicPr/>
          <p:nvPr>
            <p:custDataLst>
              <p:tags r:id="rId1"/>
            </p:custDataLst>
          </p:nvPr>
        </p:nvPicPr>
        <p:blipFill>
          <a:blip r:embed="rId2"/>
          <a:stretch>
            <a:fillRect/>
          </a:stretch>
        </p:blipFill>
        <p:spPr>
          <a:xfrm>
            <a:off x="1203325" y="240411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350645" y="575691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600450" y="575691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493635" y="5707380"/>
            <a:ext cx="808990" cy="616585"/>
          </a:xfrm>
          <a:prstGeom prst="rect">
            <a:avLst/>
          </a:prstGeom>
          <a:noFill/>
          <a:ln w="9525">
            <a:noFill/>
          </a:ln>
        </p:spPr>
      </p:pic>
      <p:sp>
        <p:nvSpPr>
          <p:cNvPr id="3" name="文本框 2"/>
          <p:cNvSpPr txBox="1"/>
          <p:nvPr/>
        </p:nvSpPr>
        <p:spPr>
          <a:xfrm>
            <a:off x="403860" y="1316355"/>
            <a:ext cx="8173720" cy="1476375"/>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Global和Local的目标转换一致</a:t>
            </a:r>
            <a:endParaRPr lang="zh-CN" altLang="en-US">
              <a:sym typeface="+mn-ea"/>
            </a:endParaRPr>
          </a:p>
          <a:p>
            <a:pPr indent="0">
              <a:buFont typeface="Arial" panose="020B0604020202020204" pitchFamily="34" charset="0"/>
              <a:buNone/>
            </a:pPr>
            <a:endParaRPr lang="en-US" altLang="zh-CN">
              <a:sym typeface="+mn-ea"/>
            </a:endParaRPr>
          </a:p>
          <a:p>
            <a:pPr indent="0">
              <a:buFont typeface="Arial" panose="020B0604020202020204" pitchFamily="34" charset="0"/>
              <a:buNone/>
            </a:pPr>
            <a:r>
              <a:rPr lang="en-US" altLang="zh-CN">
                <a:sym typeface="+mn-ea"/>
              </a:rPr>
              <a:t>server</a:t>
            </a:r>
            <a:r>
              <a:rPr lang="zh-CN" altLang="en-US">
                <a:sym typeface="+mn-ea"/>
              </a:rPr>
              <a:t>想往哪个方面学，就让</a:t>
            </a:r>
            <a:r>
              <a:rPr lang="en-US" altLang="zh-CN">
                <a:sym typeface="+mn-ea"/>
              </a:rPr>
              <a:t>user</a:t>
            </a:r>
            <a:r>
              <a:rPr lang="zh-CN" altLang="en-US">
                <a:sym typeface="+mn-ea"/>
              </a:rPr>
              <a:t>学哪个</a:t>
            </a:r>
            <a:r>
              <a:rPr lang="zh-CN" altLang="en-US">
                <a:sym typeface="+mn-ea"/>
              </a:rPr>
              <a:t>东西。</a:t>
            </a:r>
            <a:endParaRPr lang="zh-CN" altLang="en-US">
              <a:sym typeface="+mn-ea"/>
            </a:endParaRPr>
          </a:p>
          <a:p>
            <a:pPr indent="0">
              <a:buFont typeface="Arial" panose="020B0604020202020204" pitchFamily="34" charset="0"/>
              <a:buNone/>
            </a:pPr>
            <a:r>
              <a:rPr lang="zh-CN" altLang="en-US">
                <a:sym typeface="+mn-ea"/>
              </a:rPr>
              <a:t>例如现在想学兔子，则会让</a:t>
            </a:r>
            <a:r>
              <a:rPr lang="en-US" altLang="zh-CN">
                <a:sym typeface="+mn-ea"/>
              </a:rPr>
              <a:t>USER1,2,3</a:t>
            </a:r>
            <a:r>
              <a:rPr lang="zh-CN" altLang="en-US">
                <a:sym typeface="+mn-ea"/>
              </a:rPr>
              <a:t>一起学</a:t>
            </a:r>
            <a:r>
              <a:rPr lang="zh-CN" altLang="en-US">
                <a:sym typeface="+mn-ea"/>
              </a:rPr>
              <a:t>兔子。</a:t>
            </a:r>
            <a:endParaRPr lang="zh-CN" altLang="en-US">
              <a:sym typeface="+mn-ea"/>
            </a:endParaRPr>
          </a:p>
          <a:p>
            <a:pPr indent="0">
              <a:buFont typeface="Arial" panose="020B0604020202020204" pitchFamily="34" charset="0"/>
              <a:buNone/>
            </a:pP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相关工作</a:t>
            </a:r>
            <a:endParaRPr lang="zh-CN" altLang="en-US" dirty="0"/>
          </a:p>
        </p:txBody>
      </p:sp>
      <p:pic>
        <p:nvPicPr>
          <p:cNvPr id="100" name="图片 99"/>
          <p:cNvPicPr/>
          <p:nvPr>
            <p:custDataLst>
              <p:tags r:id="rId1"/>
            </p:custDataLst>
          </p:nvPr>
        </p:nvPicPr>
        <p:blipFill>
          <a:blip r:embed="rId2"/>
          <a:stretch>
            <a:fillRect/>
          </a:stretch>
        </p:blipFill>
        <p:spPr>
          <a:xfrm>
            <a:off x="1203325" y="240411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350645" y="575691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600450" y="575691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493635" y="5707380"/>
            <a:ext cx="808990" cy="616585"/>
          </a:xfrm>
          <a:prstGeom prst="rect">
            <a:avLst/>
          </a:prstGeom>
          <a:noFill/>
          <a:ln w="9525">
            <a:noFill/>
          </a:ln>
        </p:spPr>
      </p:pic>
      <p:sp>
        <p:nvSpPr>
          <p:cNvPr id="3" name="文本框 2"/>
          <p:cNvSpPr txBox="1"/>
          <p:nvPr/>
        </p:nvSpPr>
        <p:spPr>
          <a:xfrm>
            <a:off x="403860" y="1316355"/>
            <a:ext cx="8173720" cy="922020"/>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加权聚合</a:t>
            </a:r>
            <a:endParaRPr lang="zh-CN" altLang="en-US">
              <a:sym typeface="+mn-ea"/>
            </a:endParaRPr>
          </a:p>
          <a:p>
            <a:pPr marL="285750" indent="-285750">
              <a:buFont typeface="Arial" panose="020B0604020202020204" pitchFamily="34" charset="0"/>
              <a:buChar char="•"/>
            </a:pPr>
            <a:endParaRPr lang="zh-CN" altLang="en-US">
              <a:sym typeface="+mn-ea"/>
            </a:endParaRPr>
          </a:p>
          <a:p>
            <a:pPr indent="0">
              <a:buFont typeface="Arial" panose="020B0604020202020204" pitchFamily="34" charset="0"/>
              <a:buNone/>
            </a:pPr>
            <a:r>
              <a:rPr lang="en-US" altLang="zh-CN">
                <a:sym typeface="+mn-ea"/>
              </a:rPr>
              <a:t>server</a:t>
            </a:r>
            <a:r>
              <a:rPr lang="zh-CN" altLang="en-US">
                <a:sym typeface="+mn-ea"/>
              </a:rPr>
              <a:t>觉得哪个</a:t>
            </a:r>
            <a:r>
              <a:rPr lang="en-US" altLang="zh-CN">
                <a:sym typeface="+mn-ea"/>
              </a:rPr>
              <a:t>user</a:t>
            </a:r>
            <a:r>
              <a:rPr lang="zh-CN" altLang="en-US">
                <a:sym typeface="+mn-ea"/>
              </a:rPr>
              <a:t>重要，就在最后聚合模型的时候给予</a:t>
            </a:r>
            <a:r>
              <a:rPr lang="zh-CN" altLang="en-US">
                <a:sym typeface="+mn-ea"/>
              </a:rPr>
              <a:t>更多的权重。</a:t>
            </a:r>
            <a:endParaRPr lang="zh-CN" altLang="en-US">
              <a:sym typeface="+mn-ea"/>
            </a:endParaRPr>
          </a:p>
        </p:txBody>
      </p:sp>
      <p:sp>
        <p:nvSpPr>
          <p:cNvPr id="6" name="文本框 5"/>
          <p:cNvSpPr txBox="1"/>
          <p:nvPr/>
        </p:nvSpPr>
        <p:spPr>
          <a:xfrm>
            <a:off x="1899285" y="3943350"/>
            <a:ext cx="4572000" cy="368300"/>
          </a:xfrm>
          <a:prstGeom prst="rect">
            <a:avLst/>
          </a:prstGeom>
          <a:noFill/>
        </p:spPr>
        <p:txBody>
          <a:bodyPr wrap="square" rtlCol="0" anchor="t">
            <a:spAutoFit/>
          </a:bodyPr>
          <a:p>
            <a:r>
              <a:rPr lang="en-US" b="1">
                <a:solidFill>
                  <a:srgbClr val="FF0000"/>
                </a:solidFill>
                <a:sym typeface="+mn-ea"/>
              </a:rPr>
              <a:t>60%</a:t>
            </a:r>
            <a:endParaRPr lang="en-US" b="1">
              <a:solidFill>
                <a:srgbClr val="FF0000"/>
              </a:solidFill>
              <a:sym typeface="+mn-ea"/>
            </a:endParaRPr>
          </a:p>
        </p:txBody>
      </p:sp>
      <p:sp>
        <p:nvSpPr>
          <p:cNvPr id="7" name="文本框 6"/>
          <p:cNvSpPr txBox="1"/>
          <p:nvPr/>
        </p:nvSpPr>
        <p:spPr>
          <a:xfrm>
            <a:off x="5027930" y="3943350"/>
            <a:ext cx="4572000" cy="368300"/>
          </a:xfrm>
          <a:prstGeom prst="rect">
            <a:avLst/>
          </a:prstGeom>
          <a:noFill/>
        </p:spPr>
        <p:txBody>
          <a:bodyPr wrap="square" rtlCol="0" anchor="t">
            <a:spAutoFit/>
          </a:bodyPr>
          <a:p>
            <a:r>
              <a:rPr lang="en-US" b="1">
                <a:solidFill>
                  <a:srgbClr val="FF0000"/>
                </a:solidFill>
                <a:sym typeface="+mn-ea"/>
              </a:rPr>
              <a:t>30%</a:t>
            </a:r>
            <a:endParaRPr lang="en-US" altLang="en-US" b="1">
              <a:solidFill>
                <a:srgbClr val="FF0000"/>
              </a:solidFill>
              <a:sym typeface="+mn-ea"/>
            </a:endParaRPr>
          </a:p>
        </p:txBody>
      </p:sp>
      <p:sp>
        <p:nvSpPr>
          <p:cNvPr id="8" name="文本框 7"/>
          <p:cNvSpPr txBox="1"/>
          <p:nvPr/>
        </p:nvSpPr>
        <p:spPr>
          <a:xfrm>
            <a:off x="7256780" y="3943350"/>
            <a:ext cx="4572000" cy="368300"/>
          </a:xfrm>
          <a:prstGeom prst="rect">
            <a:avLst/>
          </a:prstGeom>
          <a:noFill/>
        </p:spPr>
        <p:txBody>
          <a:bodyPr wrap="square" rtlCol="0" anchor="t">
            <a:spAutoFit/>
          </a:bodyPr>
          <a:p>
            <a:r>
              <a:rPr lang="en-US" b="1">
                <a:solidFill>
                  <a:srgbClr val="FF0000"/>
                </a:solidFill>
                <a:sym typeface="+mn-ea"/>
              </a:rPr>
              <a:t>10%</a:t>
            </a:r>
            <a:endParaRPr lang="en-US" altLang="en-US" b="1">
              <a:solidFill>
                <a:srgbClr val="FF0000"/>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相关工作</a:t>
            </a:r>
            <a:endParaRPr lang="zh-CN" altLang="en-US" dirty="0"/>
          </a:p>
        </p:txBody>
      </p:sp>
      <p:pic>
        <p:nvPicPr>
          <p:cNvPr id="100" name="图片 99"/>
          <p:cNvPicPr/>
          <p:nvPr>
            <p:custDataLst>
              <p:tags r:id="rId1"/>
            </p:custDataLst>
          </p:nvPr>
        </p:nvPicPr>
        <p:blipFill>
          <a:blip r:embed="rId2"/>
          <a:stretch>
            <a:fillRect/>
          </a:stretch>
        </p:blipFill>
        <p:spPr>
          <a:xfrm>
            <a:off x="1203325" y="240411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350645" y="575691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600450" y="575691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493635" y="5707380"/>
            <a:ext cx="808990" cy="616585"/>
          </a:xfrm>
          <a:prstGeom prst="rect">
            <a:avLst/>
          </a:prstGeom>
          <a:noFill/>
          <a:ln w="9525">
            <a:noFill/>
          </a:ln>
        </p:spPr>
      </p:pic>
      <p:sp>
        <p:nvSpPr>
          <p:cNvPr id="3" name="文本框 2"/>
          <p:cNvSpPr txBox="1"/>
          <p:nvPr/>
        </p:nvSpPr>
        <p:spPr>
          <a:xfrm>
            <a:off x="403860" y="1316355"/>
            <a:ext cx="817372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Global和Local的目标转换一致</a:t>
            </a:r>
            <a:endParaRPr lang="zh-CN" altLang="en-US">
              <a:sym typeface="+mn-ea"/>
            </a:endParaRPr>
          </a:p>
          <a:p>
            <a:pPr indent="0">
              <a:buFont typeface="Arial" panose="020B0604020202020204" pitchFamily="34" charset="0"/>
              <a:buNone/>
            </a:pPr>
            <a:endParaRPr lang="en-US" altLang="zh-CN">
              <a:sym typeface="+mn-ea"/>
            </a:endParaRPr>
          </a:p>
          <a:p>
            <a:pPr indent="0">
              <a:buFont typeface="Arial" panose="020B0604020202020204" pitchFamily="34" charset="0"/>
              <a:buNone/>
            </a:pPr>
            <a:r>
              <a:rPr lang="en-US" altLang="zh-CN">
                <a:sym typeface="+mn-ea"/>
              </a:rPr>
              <a:t>server</a:t>
            </a:r>
            <a:r>
              <a:rPr lang="zh-CN" altLang="en-US">
                <a:sym typeface="+mn-ea"/>
              </a:rPr>
              <a:t>想往哪个方面学，就让</a:t>
            </a:r>
            <a:r>
              <a:rPr lang="en-US" altLang="zh-CN">
                <a:sym typeface="+mn-ea"/>
              </a:rPr>
              <a:t>user</a:t>
            </a:r>
            <a:r>
              <a:rPr lang="zh-CN" altLang="en-US">
                <a:sym typeface="+mn-ea"/>
              </a:rPr>
              <a:t>学哪个</a:t>
            </a:r>
            <a:r>
              <a:rPr lang="zh-CN" altLang="en-US">
                <a:sym typeface="+mn-ea"/>
              </a:rPr>
              <a:t>东西。</a:t>
            </a:r>
            <a:endParaRPr lang="zh-CN" altLang="en-US">
              <a:sym typeface="+mn-ea"/>
            </a:endParaRPr>
          </a:p>
          <a:p>
            <a:pPr indent="0">
              <a:buFont typeface="Arial" panose="020B0604020202020204" pitchFamily="34" charset="0"/>
              <a:buNone/>
            </a:pPr>
            <a:r>
              <a:rPr lang="zh-CN" altLang="en-US">
                <a:sym typeface="+mn-ea"/>
              </a:rPr>
              <a:t>例如现在想学兔子，则会让</a:t>
            </a:r>
            <a:r>
              <a:rPr lang="en-US" altLang="zh-CN">
                <a:sym typeface="+mn-ea"/>
              </a:rPr>
              <a:t>USER1,2,3</a:t>
            </a:r>
            <a:r>
              <a:rPr lang="zh-CN" altLang="en-US">
                <a:sym typeface="+mn-ea"/>
              </a:rPr>
              <a:t>一起学</a:t>
            </a:r>
            <a:r>
              <a:rPr lang="zh-CN" altLang="en-US">
                <a:sym typeface="+mn-ea"/>
              </a:rPr>
              <a:t>兔子。</a:t>
            </a: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860EDB8-5305-433F-BE41-D7A86D811DB3}" type="slidenum">
              <a:rPr lang="en-US" altLang="zh-CN" smtClean="0"/>
            </a:fld>
            <a:endParaRPr lang="en-US" altLang="zh-CN"/>
          </a:p>
        </p:txBody>
      </p:sp>
      <p:sp>
        <p:nvSpPr>
          <p:cNvPr id="5" name="标题 4"/>
          <p:cNvSpPr>
            <a:spLocks noGrp="1"/>
          </p:cNvSpPr>
          <p:nvPr>
            <p:ph type="title"/>
          </p:nvPr>
        </p:nvSpPr>
        <p:spPr/>
        <p:txBody>
          <a:bodyPr/>
          <a:lstStyle/>
          <a:p>
            <a:r>
              <a:rPr altLang="en-US" dirty="0">
                <a:sym typeface="+mn-ea"/>
              </a:rPr>
              <a:t>相关工作</a:t>
            </a:r>
            <a:endParaRPr lang="zh-CN" altLang="en-US" dirty="0"/>
          </a:p>
        </p:txBody>
      </p:sp>
      <p:pic>
        <p:nvPicPr>
          <p:cNvPr id="100" name="图片 99"/>
          <p:cNvPicPr/>
          <p:nvPr>
            <p:custDataLst>
              <p:tags r:id="rId1"/>
            </p:custDataLst>
          </p:nvPr>
        </p:nvPicPr>
        <p:blipFill>
          <a:blip r:embed="rId2"/>
          <a:stretch>
            <a:fillRect/>
          </a:stretch>
        </p:blipFill>
        <p:spPr>
          <a:xfrm>
            <a:off x="1203325" y="2404110"/>
            <a:ext cx="6737350" cy="4453890"/>
          </a:xfrm>
          <a:prstGeom prst="rect">
            <a:avLst/>
          </a:prstGeom>
          <a:noFill/>
          <a:ln w="9525">
            <a:noFill/>
          </a:ln>
        </p:spPr>
      </p:pic>
      <p:pic>
        <p:nvPicPr>
          <p:cNvPr id="101" name="图片 100"/>
          <p:cNvPicPr/>
          <p:nvPr>
            <p:custDataLst>
              <p:tags r:id="rId3"/>
            </p:custDataLst>
          </p:nvPr>
        </p:nvPicPr>
        <p:blipFill>
          <a:blip r:embed="rId4"/>
          <a:stretch>
            <a:fillRect/>
          </a:stretch>
        </p:blipFill>
        <p:spPr>
          <a:xfrm>
            <a:off x="1350645" y="5756910"/>
            <a:ext cx="874395" cy="662305"/>
          </a:xfrm>
          <a:prstGeom prst="rect">
            <a:avLst/>
          </a:prstGeom>
          <a:noFill/>
          <a:ln w="9525">
            <a:noFill/>
          </a:ln>
        </p:spPr>
      </p:pic>
      <p:pic>
        <p:nvPicPr>
          <p:cNvPr id="102" name="图片 101"/>
          <p:cNvPicPr/>
          <p:nvPr>
            <p:custDataLst>
              <p:tags r:id="rId5"/>
            </p:custDataLst>
          </p:nvPr>
        </p:nvPicPr>
        <p:blipFill>
          <a:blip r:embed="rId6"/>
          <a:stretch>
            <a:fillRect/>
          </a:stretch>
        </p:blipFill>
        <p:spPr>
          <a:xfrm>
            <a:off x="3600450" y="5756910"/>
            <a:ext cx="910590" cy="567055"/>
          </a:xfrm>
          <a:prstGeom prst="rect">
            <a:avLst/>
          </a:prstGeom>
          <a:noFill/>
          <a:ln w="9525">
            <a:noFill/>
          </a:ln>
        </p:spPr>
      </p:pic>
      <p:pic>
        <p:nvPicPr>
          <p:cNvPr id="106" name="图片 105"/>
          <p:cNvPicPr/>
          <p:nvPr>
            <p:custDataLst>
              <p:tags r:id="rId7"/>
            </p:custDataLst>
          </p:nvPr>
        </p:nvPicPr>
        <p:blipFill>
          <a:blip r:embed="rId8"/>
          <a:stretch>
            <a:fillRect/>
          </a:stretch>
        </p:blipFill>
        <p:spPr>
          <a:xfrm>
            <a:off x="7493635" y="5707380"/>
            <a:ext cx="808990" cy="616585"/>
          </a:xfrm>
          <a:prstGeom prst="rect">
            <a:avLst/>
          </a:prstGeom>
          <a:noFill/>
          <a:ln w="9525">
            <a:noFill/>
          </a:ln>
        </p:spPr>
      </p:pic>
      <p:sp>
        <p:nvSpPr>
          <p:cNvPr id="3" name="文本框 2"/>
          <p:cNvSpPr txBox="1"/>
          <p:nvPr/>
        </p:nvSpPr>
        <p:spPr>
          <a:xfrm>
            <a:off x="403860" y="1316355"/>
            <a:ext cx="8173720" cy="1198880"/>
          </a:xfrm>
          <a:prstGeom prst="rect">
            <a:avLst/>
          </a:prstGeom>
          <a:noFill/>
        </p:spPr>
        <p:txBody>
          <a:bodyPr wrap="square" rtlCol="0" anchor="t">
            <a:spAutoFit/>
          </a:bodyPr>
          <a:p>
            <a:pPr marL="285750" indent="-285750">
              <a:buFont typeface="Arial" panose="020B0604020202020204" pitchFamily="34" charset="0"/>
              <a:buChar char="•"/>
            </a:pPr>
            <a:r>
              <a:rPr lang="zh-CN" altLang="en-US">
                <a:sym typeface="+mn-ea"/>
              </a:rPr>
              <a:t>知识蒸馏</a:t>
            </a:r>
            <a:endParaRPr lang="zh-CN" altLang="en-US">
              <a:sym typeface="+mn-ea"/>
            </a:endParaRPr>
          </a:p>
          <a:p>
            <a:pPr indent="0">
              <a:buFont typeface="Arial" panose="020B0604020202020204" pitchFamily="34" charset="0"/>
              <a:buNone/>
            </a:pPr>
            <a:endParaRPr lang="zh-CN" altLang="en-US">
              <a:sym typeface="+mn-ea"/>
            </a:endParaRPr>
          </a:p>
          <a:p>
            <a:pPr indent="0">
              <a:buFont typeface="Arial" panose="020B0604020202020204" pitchFamily="34" charset="0"/>
              <a:buNone/>
            </a:pPr>
            <a:r>
              <a:rPr lang="zh-CN" altLang="en-US">
                <a:sym typeface="+mn-ea"/>
              </a:rPr>
              <a:t>给每一个</a:t>
            </a:r>
            <a:r>
              <a:rPr lang="en-US" altLang="zh-CN">
                <a:sym typeface="+mn-ea"/>
              </a:rPr>
              <a:t>user</a:t>
            </a:r>
            <a:r>
              <a:rPr lang="zh-CN" altLang="en-US">
                <a:sym typeface="+mn-ea"/>
              </a:rPr>
              <a:t>额外部署一个生成器用来生成其他的</a:t>
            </a:r>
            <a:r>
              <a:rPr lang="zh-CN" altLang="en-US">
                <a:sym typeface="+mn-ea"/>
              </a:rPr>
              <a:t>数据</a:t>
            </a:r>
            <a:endParaRPr lang="zh-CN" altLang="en-US">
              <a:sym typeface="+mn-ea"/>
            </a:endParaRPr>
          </a:p>
          <a:p>
            <a:pPr indent="0">
              <a:buFont typeface="Arial" panose="020B0604020202020204" pitchFamily="34" charset="0"/>
              <a:buNone/>
            </a:pPr>
            <a:r>
              <a:rPr lang="zh-CN" altLang="en-US">
                <a:sym typeface="+mn-ea"/>
              </a:rPr>
              <a:t>例如</a:t>
            </a:r>
            <a:r>
              <a:rPr lang="en-US" altLang="zh-CN">
                <a:sym typeface="+mn-ea"/>
              </a:rPr>
              <a:t> user1</a:t>
            </a:r>
            <a:r>
              <a:rPr lang="zh-CN" altLang="en-US">
                <a:ea typeface="宋体" panose="02010600030101010101" pitchFamily="2" charset="-122"/>
                <a:sym typeface="+mn-ea"/>
              </a:rPr>
              <a:t>，原本只有猫。用生成器去生成狗和兔子的数据来作为补充</a:t>
            </a:r>
            <a:r>
              <a:rPr lang="zh-CN" altLang="en-US">
                <a:ea typeface="宋体" panose="02010600030101010101" pitchFamily="2" charset="-122"/>
                <a:sym typeface="+mn-ea"/>
              </a:rPr>
              <a:t>数据。</a:t>
            </a:r>
            <a:endParaRPr lang="zh-CN" altLang="en-US">
              <a:ea typeface="宋体" panose="02010600030101010101" pitchFamily="2" charset="-122"/>
              <a:sym typeface="+mn-ea"/>
            </a:endParaRPr>
          </a:p>
        </p:txBody>
      </p:sp>
      <p:sp>
        <p:nvSpPr>
          <p:cNvPr id="2" name="圆角矩形 1"/>
          <p:cNvSpPr/>
          <p:nvPr/>
        </p:nvSpPr>
        <p:spPr>
          <a:xfrm>
            <a:off x="2149475" y="6257290"/>
            <a:ext cx="878205" cy="28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生成器</a:t>
            </a:r>
            <a:endParaRPr lang="zh-CN" altLang="en-US" sz="1400">
              <a:solidFill>
                <a:schemeClr val="tx1"/>
              </a:solidFill>
            </a:endParaRPr>
          </a:p>
        </p:txBody>
      </p:sp>
      <p:sp>
        <p:nvSpPr>
          <p:cNvPr id="6" name="圆角矩形 5"/>
          <p:cNvSpPr/>
          <p:nvPr>
            <p:custDataLst>
              <p:tags r:id="rId9"/>
            </p:custDataLst>
          </p:nvPr>
        </p:nvSpPr>
        <p:spPr>
          <a:xfrm>
            <a:off x="4420235" y="6257290"/>
            <a:ext cx="878205" cy="28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生成器</a:t>
            </a:r>
            <a:endParaRPr lang="zh-CN" altLang="en-US" sz="1400">
              <a:solidFill>
                <a:schemeClr val="tx1"/>
              </a:solidFill>
            </a:endParaRPr>
          </a:p>
        </p:txBody>
      </p:sp>
      <p:sp>
        <p:nvSpPr>
          <p:cNvPr id="7" name="圆角矩形 6"/>
          <p:cNvSpPr/>
          <p:nvPr>
            <p:custDataLst>
              <p:tags r:id="rId10"/>
            </p:custDataLst>
          </p:nvPr>
        </p:nvSpPr>
        <p:spPr>
          <a:xfrm>
            <a:off x="6621145" y="6257290"/>
            <a:ext cx="878205" cy="2825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生成器</a:t>
            </a:r>
            <a:endParaRPr lang="zh-CN" altLang="en-US" sz="1400">
              <a:solidFill>
                <a:schemeClr val="tx1"/>
              </a:soli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9.xml><?xml version="1.0" encoding="utf-8"?>
<p:tagLst xmlns:p="http://schemas.openxmlformats.org/presentationml/2006/main">
  <p:tag name="KSO_WPP_MARK_KEY" val="3b46010c-c1e1-48b3-b67d-962aafc98d2d"/>
  <p:tag name="COMMONDATA" val="eyJoZGlkIjoiYjRiMGIxOTExNWZhYmM1OGQ3NTE4MTc4YzA2MjNmOTk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8.xml"/></Relationships>
</file>

<file path=customXml/item1.xml>��< ? m s o - c o n t e n t T y p e ? > < F o r m T e m p l a t e s   x m l n s = " h t t p : / / s c h e m a s . m i c r o s o f t . c o m / s h a r e p o i n t / v 3 / c o n t e n t t y p e / f o r m s " > < D i s p l a y > D o c u m e n t L i b r a r y F o r m < / D i s p l a y > < E d i t > A s s e t E d i t F o r m < / E d i t > < N e w > D o c u m e n t L i b r a r y F o r m < / N e w > < / F o r m T e m p l a t e s > 
</file>

<file path=customXml/itemProps28.xml><?xml version="1.0" encoding="utf-8"?>
<ds:datastoreItem xmlns:ds="http://schemas.openxmlformats.org/officeDocument/2006/customXml" ds:itemID="{D8DBC0A1-66E1-4B9D-88C2-9B3A32A2147C}">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1601</Words>
  <Application>WPS 演示</Application>
  <PresentationFormat>全屏显示(4:3)</PresentationFormat>
  <Paragraphs>185</Paragraphs>
  <Slides>18</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Microsoft YaHei UI</vt:lpstr>
      <vt:lpstr>Times New Roman</vt:lpstr>
      <vt:lpstr>微软雅黑</vt:lpstr>
      <vt:lpstr>Segoe UI</vt:lpstr>
      <vt:lpstr>Arial Unicode MS</vt:lpstr>
      <vt:lpstr>Calibri</vt:lpstr>
      <vt:lpstr>WelcomeDoc</vt:lpstr>
      <vt:lpstr>Federated Multi-Phase Curriculum Learning to Synchronously Correlate User Heterogeneity</vt:lpstr>
      <vt:lpstr>背景</vt:lpstr>
      <vt:lpstr>背景</vt:lpstr>
      <vt:lpstr>背景</vt:lpstr>
      <vt:lpstr>相关工作</vt:lpstr>
      <vt:lpstr>相关工作</vt:lpstr>
      <vt:lpstr>相关工作</vt:lpstr>
      <vt:lpstr>相关工作</vt:lpstr>
      <vt:lpstr>相关工作</vt:lpstr>
      <vt:lpstr>相关工作</vt:lpstr>
      <vt:lpstr>目前方法的缺点</vt:lpstr>
      <vt:lpstr>挑战</vt:lpstr>
      <vt:lpstr>计算节点减少-提出的方法</vt:lpstr>
      <vt:lpstr>背景任务增加</vt:lpstr>
      <vt:lpstr>背景任务增加</vt:lpstr>
      <vt:lpstr>实验</vt:lpstr>
      <vt:lpstr>背景任务增加</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杰。</cp:lastModifiedBy>
  <cp:revision>3</cp:revision>
  <dcterms:created xsi:type="dcterms:W3CDTF">2015-01-18T09:06:00Z</dcterms:created>
  <dcterms:modified xsi:type="dcterms:W3CDTF">2023-05-24T16:52:45Z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y fmtid="{D5CDD505-2E9C-101B-9397-08002B2CF9AE}" pid="3" name="ICV">
    <vt:lpwstr>D2732423980B4E4F9282327EB9495EFB_12</vt:lpwstr>
  </property>
  <property fmtid="{D5CDD505-2E9C-101B-9397-08002B2CF9AE}" pid="4" name="KSOProductBuildVer">
    <vt:lpwstr>2052-11.1.0.14309</vt:lpwstr>
  </property>
</Properties>
</file>