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9" r:id="rId3"/>
    <p:sldId id="260" r:id="rId4"/>
    <p:sldId id="421" r:id="rId5"/>
    <p:sldId id="268" r:id="rId6"/>
    <p:sldId id="267" r:id="rId7"/>
    <p:sldId id="322" r:id="rId8"/>
    <p:sldId id="324" r:id="rId9"/>
    <p:sldId id="325" r:id="rId10"/>
    <p:sldId id="332" r:id="rId11"/>
    <p:sldId id="326" r:id="rId12"/>
    <p:sldId id="334" r:id="rId13"/>
    <p:sldId id="335" r:id="rId14"/>
    <p:sldId id="336" r:id="rId15"/>
    <p:sldId id="327" r:id="rId16"/>
    <p:sldId id="328" r:id="rId17"/>
    <p:sldId id="329" r:id="rId18"/>
    <p:sldId id="330" r:id="rId19"/>
    <p:sldId id="331" r:id="rId20"/>
    <p:sldId id="338" r:id="rId21"/>
    <p:sldId id="339" r:id="rId22"/>
    <p:sldId id="341" r:id="rId23"/>
    <p:sldId id="342" r:id="rId24"/>
    <p:sldId id="345" r:id="rId25"/>
    <p:sldId id="346" r:id="rId26"/>
    <p:sldId id="347" r:id="rId27"/>
    <p:sldId id="349" r:id="rId28"/>
    <p:sldId id="383" r:id="rId29"/>
    <p:sldId id="384" r:id="rId30"/>
    <p:sldId id="354" r:id="rId31"/>
    <p:sldId id="352" r:id="rId32"/>
    <p:sldId id="350" r:id="rId33"/>
    <p:sldId id="351" r:id="rId34"/>
    <p:sldId id="456" r:id="rId35"/>
    <p:sldId id="353" r:id="rId36"/>
    <p:sldId id="385" r:id="rId37"/>
    <p:sldId id="355" r:id="rId38"/>
    <p:sldId id="458" r:id="rId39"/>
    <p:sldId id="457" r:id="rId40"/>
    <p:sldId id="362" r:id="rId41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1" d="100"/>
          <a:sy n="51" d="100"/>
        </p:scale>
        <p:origin x="398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indent="0"/>
            <a:endParaRPr lang="en-US" altLang="en-US" sz="1200">
              <a:ea typeface="Arial" panose="020B0604020202020204" pitchFamily="34" charset="0"/>
            </a:endParaRPr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indent="0" algn="r"/>
            <a:endParaRPr lang="en-US" altLang="en-US" sz="1200">
              <a:ea typeface="Arial" panose="020B0604020202020204" pitchFamily="34" charset="0"/>
            </a:endParaRPr>
          </a:p>
        </p:txBody>
      </p:sp>
      <p:sp>
        <p:nvSpPr>
          <p:cNvPr id="3076" name="幻灯片图像占位符 30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en-US" altLang="zh-CN"/>
              <a:t>Click to edit Master text styles</a:t>
            </a:r>
          </a:p>
          <a:p>
            <a:pPr lvl="1" indent="0"/>
            <a:r>
              <a:rPr lang="en-US" altLang="zh-CN"/>
              <a:t>Second level</a:t>
            </a:r>
          </a:p>
          <a:p>
            <a:pPr lvl="2" indent="0"/>
            <a:r>
              <a:rPr lang="en-US" altLang="zh-CN"/>
              <a:t>Third level</a:t>
            </a:r>
          </a:p>
          <a:p>
            <a:pPr lvl="3" indent="0"/>
            <a:r>
              <a:rPr lang="en-US" altLang="zh-CN"/>
              <a:t>Fourth level</a:t>
            </a:r>
          </a:p>
          <a:p>
            <a:pPr lvl="4" indent="0"/>
            <a:r>
              <a:rPr lang="en-US" altLang="zh-CN"/>
              <a:t>Fifth level</a:t>
            </a:r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/>
            <a:endParaRPr lang="en-US" altLang="en-US" sz="1200">
              <a:ea typeface="Arial" panose="020B0604020202020204" pitchFamily="34" charset="0"/>
            </a:endParaRPr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en-US" altLang="en-US" sz="1200">
                <a:cs typeface="Arial" panose="020B0604020202020204" pitchFamily="34" charset="0"/>
              </a:rPr>
              <a:t>‹#›</a:t>
            </a:fld>
            <a:endParaRPr lang="en-US" altLang="en-US" sz="120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Arial" panose="020B0604020202020204" pitchFamily="34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Arial" panose="020B0604020202020204" pitchFamily="34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Arial" panose="020B0604020202020204" pitchFamily="34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Arial" panose="020B0604020202020204" pitchFamily="34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Arial" panose="020B0604020202020204" pitchFamily="34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Arial" panose="020B0604020202020204" pitchFamily="34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Arial" panose="020B0604020202020204" pitchFamily="34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Arial" panose="020B0604020202020204" pitchFamily="34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Arial" panose="020B0604020202020204" pitchFamily="3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54"/>
          <p:cNvGrpSpPr/>
          <p:nvPr/>
        </p:nvGrpSpPr>
        <p:grpSpPr>
          <a:xfrm>
            <a:off x="228600" y="2889250"/>
            <a:ext cx="8610600" cy="201613"/>
            <a:chOff x="0" y="0"/>
            <a:chExt cx="5424" cy="144"/>
          </a:xfrm>
        </p:grpSpPr>
        <p:sp>
          <p:nvSpPr>
            <p:cNvPr id="3" name="矩形 2055"/>
            <p:cNvSpPr/>
            <p:nvPr userDrawn="1"/>
          </p:nvSpPr>
          <p:spPr>
            <a:xfrm>
              <a:off x="0" y="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2052" name="矩形 2056"/>
            <p:cNvSpPr/>
            <p:nvPr userDrawn="1"/>
          </p:nvSpPr>
          <p:spPr>
            <a:xfrm>
              <a:off x="1808" y="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2053" name="矩形 2057"/>
            <p:cNvSpPr/>
            <p:nvPr userDrawn="1"/>
          </p:nvSpPr>
          <p:spPr>
            <a:xfrm>
              <a:off x="3616" y="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</a:endParaRPr>
            </a:p>
          </p:txBody>
        </p:sp>
      </p:grpSp>
      <p:sp>
        <p:nvSpPr>
          <p:cNvPr id="2050" name="标题 2049"/>
          <p:cNvSpPr>
            <a:spLocks noGrp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 algn="ctr">
              <a:defRPr sz="5800" kern="1200"/>
            </a:lvl1pPr>
          </a:lstStyle>
          <a:p>
            <a:pPr lvl="0" fontAlgn="base"/>
            <a:r>
              <a:rPr lang="en-US" altLang="zh-CN" strike="noStrike" noProof="1"/>
              <a:t>Cliquez pour modifier le style du titre</a:t>
            </a:r>
          </a:p>
        </p:txBody>
      </p:sp>
      <p:sp>
        <p:nvSpPr>
          <p:cNvPr id="2051" name="副标题 2050"/>
          <p:cNvSpPr>
            <a:spLocks noGrp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sz="3000" kern="1200"/>
            </a:lvl1pPr>
            <a:lvl2pPr marL="457200" lvl="1" indent="-457200" algn="ctr">
              <a:buNone/>
              <a:defRPr sz="3000" kern="1200"/>
            </a:lvl2pPr>
            <a:lvl3pPr marL="914400" lvl="2" indent="-914400" algn="ctr">
              <a:buNone/>
              <a:defRPr sz="3000" kern="1200"/>
            </a:lvl3pPr>
            <a:lvl4pPr marL="1371600" lvl="3" indent="-1371600" algn="ctr">
              <a:buNone/>
              <a:defRPr sz="3000" kern="1200"/>
            </a:lvl4pPr>
            <a:lvl5pPr marL="1828800" lvl="4" indent="-1828800" algn="ctr">
              <a:buNone/>
              <a:defRPr sz="3000" kern="1200"/>
            </a:lvl5pPr>
          </a:lstStyle>
          <a:p>
            <a:pPr lvl="0" fontAlgn="base"/>
            <a:r>
              <a:rPr lang="en-US" altLang="zh-CN" strike="noStrike" noProof="1"/>
              <a:t>Cliquez pour modifier le style des sous-titres du masque</a:t>
            </a:r>
          </a:p>
        </p:txBody>
      </p:sp>
      <p:sp>
        <p:nvSpPr>
          <p:cNvPr id="4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indent="0">
              <a:buClrTx/>
            </a:pPr>
            <a:endParaRPr lang="fr-FR" altLang="en-US" dirty="0">
              <a:latin typeface="Verdana" panose="020B0604030504040204" pitchFamily="2" charset="0"/>
              <a:ea typeface="Arial" panose="020B0604020202020204" pitchFamily="34" charset="0"/>
            </a:endParaRPr>
          </a:p>
        </p:txBody>
      </p:sp>
      <p:sp>
        <p:nvSpPr>
          <p:cNvPr id="5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indent="0" algn="ctr">
              <a:buClrTx/>
            </a:pPr>
            <a:endParaRPr lang="fr-FR" altLang="en-US" dirty="0">
              <a:latin typeface="Verdana" panose="020B0604030504040204" pitchFamily="2" charset="0"/>
              <a:ea typeface="Arial" panose="020B0604020202020204" pitchFamily="34" charset="0"/>
            </a:endParaRPr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indent="0" algn="r">
              <a:buClrTx/>
            </a:pPr>
            <a:fld id="{9A0DB2DC-4C9A-4742-B13C-FB6460FD3503}" type="slidenum">
              <a:rPr lang="fr-FR" altLang="en-US" dirty="0">
                <a:latin typeface="Verdana" panose="020B0604030504040204" pitchFamily="2" charset="0"/>
                <a:cs typeface="Arial" panose="020B0604020202020204" pitchFamily="34" charset="0"/>
              </a:rPr>
              <a:t>‹#›</a:t>
            </a:fld>
            <a:endParaRPr lang="fr-FR" altLang="en-US" dirty="0">
              <a:latin typeface="Verdana" panose="020B0604030504040204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fr-FR" altLang="en-US" strike="noStrike" noProof="1" dirty="0">
                <a:latin typeface="Verdana" panose="020B0604030504040204" pitchFamily="2" charset="0"/>
                <a:ea typeface="Arial" panose="020B0604020202020204" pitchFamily="34" charset="0"/>
                <a:cs typeface="+mn-ea"/>
              </a:rPr>
              <a:t>‹#›</a:t>
            </a:fld>
            <a:endParaRPr lang="fr-FR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52930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fr-FR" altLang="en-US" strike="noStrike" noProof="1" dirty="0">
                <a:latin typeface="Verdana" panose="020B0604030504040204" pitchFamily="2" charset="0"/>
                <a:ea typeface="Arial" panose="020B0604020202020204" pitchFamily="34" charset="0"/>
                <a:cs typeface="+mn-ea"/>
              </a:rPr>
              <a:t>‹#›</a:t>
            </a:fld>
            <a:endParaRPr lang="fr-FR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fr-FR" altLang="en-US" strike="noStrike" noProof="1" dirty="0">
                <a:latin typeface="Verdana" panose="020B0604030504040204" pitchFamily="2" charset="0"/>
                <a:ea typeface="Arial" panose="020B0604020202020204" pitchFamily="34" charset="0"/>
                <a:cs typeface="+mn-ea"/>
              </a:rPr>
              <a:t>‹#›</a:t>
            </a:fld>
            <a:endParaRPr lang="fr-FR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fr-FR" altLang="en-US" strike="noStrike" noProof="1" dirty="0">
                <a:latin typeface="Verdana" panose="020B0604030504040204" pitchFamily="2" charset="0"/>
                <a:ea typeface="Arial" panose="020B0604020202020204" pitchFamily="34" charset="0"/>
                <a:cs typeface="+mn-ea"/>
              </a:rPr>
              <a:t>‹#›</a:t>
            </a:fld>
            <a:endParaRPr lang="fr-FR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fr-FR" altLang="en-US" strike="noStrike" noProof="1" dirty="0">
                <a:latin typeface="Verdana" panose="020B0604030504040204" pitchFamily="2" charset="0"/>
                <a:ea typeface="Arial" panose="020B0604020202020204" pitchFamily="34" charset="0"/>
                <a:cs typeface="+mn-ea"/>
              </a:rPr>
              <a:t>‹#›</a:t>
            </a:fld>
            <a:endParaRPr lang="fr-FR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307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307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fr-FR" altLang="en-US" strike="noStrike" noProof="1" dirty="0">
                <a:latin typeface="Verdana" panose="020B0604030504040204" pitchFamily="2" charset="0"/>
                <a:ea typeface="Arial" panose="020B0604020202020204" pitchFamily="34" charset="0"/>
                <a:cs typeface="+mn-ea"/>
              </a:rPr>
              <a:t>‹#›</a:t>
            </a:fld>
            <a:endParaRPr lang="fr-FR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fr-FR" altLang="en-US" strike="noStrike" noProof="1" dirty="0">
                <a:latin typeface="Verdana" panose="020B0604030504040204" pitchFamily="2" charset="0"/>
                <a:ea typeface="Arial" panose="020B0604020202020204" pitchFamily="34" charset="0"/>
                <a:cs typeface="+mn-ea"/>
              </a:rPr>
              <a:t>‹#›</a:t>
            </a:fld>
            <a:endParaRPr lang="fr-FR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fr-FR" altLang="en-US" strike="noStrike" noProof="1" dirty="0">
                <a:latin typeface="Verdana" panose="020B0604030504040204" pitchFamily="2" charset="0"/>
                <a:ea typeface="Arial" panose="020B0604020202020204" pitchFamily="34" charset="0"/>
                <a:cs typeface="+mn-ea"/>
              </a:rPr>
              <a:t>‹#›</a:t>
            </a:fld>
            <a:endParaRPr lang="fr-FR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fr-FR" altLang="en-US" strike="noStrike" noProof="1" dirty="0">
                <a:latin typeface="Verdana" panose="020B0604030504040204" pitchFamily="2" charset="0"/>
                <a:ea typeface="Arial" panose="020B0604020202020204" pitchFamily="34" charset="0"/>
                <a:cs typeface="+mn-ea"/>
              </a:rPr>
              <a:t>‹#›</a:t>
            </a:fld>
            <a:endParaRPr lang="fr-FR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fr-FR" altLang="en-US" strike="noStrike" noProof="1" dirty="0">
                <a:latin typeface="Verdana" panose="020B0604030504040204" pitchFamily="2" charset="0"/>
                <a:ea typeface="Arial" panose="020B0604020202020204" pitchFamily="34" charset="0"/>
                <a:cs typeface="+mn-ea"/>
              </a:rPr>
              <a:t>‹#›</a:t>
            </a:fld>
            <a:endParaRPr lang="fr-FR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fr-FR" altLang="en-US" strike="noStrike" noProof="1" dirty="0">
                <a:latin typeface="Verdana" panose="020B0604030504040204" pitchFamily="2" charset="0"/>
                <a:ea typeface="Arial" panose="020B0604020202020204" pitchFamily="34" charset="0"/>
                <a:cs typeface="+mn-ea"/>
              </a:rPr>
              <a:t>‹#›</a:t>
            </a:fld>
            <a:endParaRPr lang="fr-FR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/>
            <a:r>
              <a:rPr lang="en-US" altLang="zh-CN"/>
              <a:t>Cliquez pour modifier le style du titre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en-US" altLang="zh-CN"/>
              <a:t>Cliquez pour modifier les styles du texte du masque</a:t>
            </a:r>
          </a:p>
          <a:p>
            <a:pPr lvl="1" indent="-285750"/>
            <a:r>
              <a:rPr lang="en-US" altLang="zh-CN"/>
              <a:t>Deuxième niveau</a:t>
            </a:r>
          </a:p>
          <a:p>
            <a:pPr lvl="2" indent="-228600"/>
            <a:r>
              <a:rPr lang="en-US" altLang="zh-CN"/>
              <a:t>Troisième niveau</a:t>
            </a:r>
          </a:p>
          <a:p>
            <a:pPr lvl="3" indent="-228600"/>
            <a:r>
              <a:rPr lang="en-US" altLang="zh-CN"/>
              <a:t>Quatrième niveau</a:t>
            </a:r>
          </a:p>
          <a:p>
            <a:pPr lvl="4" indent="-228600"/>
            <a:r>
              <a:rPr lang="en-US" altLang="zh-CN"/>
              <a:t>Cinquième niveau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00">
                <a:latin typeface="Verdana" panose="020B0604030504040204" pitchFamily="2" charset="0"/>
                <a:ea typeface="Arial" panose="020B0604020202020204" pitchFamily="34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00">
                <a:latin typeface="Verdana" panose="020B0604030504040204" pitchFamily="2" charset="0"/>
                <a:ea typeface="Arial" panose="020B0604020202020204" pitchFamily="34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>
                <a:latin typeface="Verdana" panose="020B0604030504040204" pitchFamily="2" charset="0"/>
                <a:ea typeface="Arial" panose="020B0604020202020204" pitchFamily="34" charset="0"/>
              </a:defRPr>
            </a:lvl1pPr>
          </a:lstStyle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fr-FR" altLang="en-US" strike="noStrike" noProof="1" dirty="0">
                <a:latin typeface="Verdana" panose="020B0604030504040204" pitchFamily="2" charset="0"/>
                <a:ea typeface="Arial" panose="020B0604020202020204" pitchFamily="34" charset="0"/>
                <a:cs typeface="+mn-ea"/>
              </a:rPr>
              <a:t>‹#›</a:t>
            </a:fld>
            <a:endParaRPr lang="fr-FR" altLang="en-US" strike="noStrike" noProof="1"/>
          </a:p>
        </p:txBody>
      </p:sp>
      <p:sp>
        <p:nvSpPr>
          <p:cNvPr id="1031" name="矩形 1030"/>
          <p:cNvSpPr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fr-FR" altLang="en-US" sz="2400" dirty="0">
              <a:latin typeface="Times New Roman" panose="02020603050405020304" pitchFamily="2" charset="0"/>
              <a:ea typeface="Arial" panose="020B0604020202020204" pitchFamily="34" charset="0"/>
            </a:endParaRPr>
          </a:p>
        </p:txBody>
      </p:sp>
      <p:sp>
        <p:nvSpPr>
          <p:cNvPr id="1032" name="直接连接符 1031"/>
          <p:cNvSpPr/>
          <p:nvPr/>
        </p:nvSpPr>
        <p:spPr>
          <a:xfrm>
            <a:off x="457200" y="1447800"/>
            <a:ext cx="8077200" cy="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3" name="矩形 1032"/>
          <p:cNvSpPr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fr-FR" altLang="en-US" sz="2400" dirty="0">
              <a:latin typeface="Times New Roman" panose="02020603050405020304" pitchFamily="2" charset="0"/>
              <a:ea typeface="Arial" panose="020B0604020202020204" pitchFamily="34" charset="0"/>
            </a:endParaRPr>
          </a:p>
        </p:txBody>
      </p:sp>
      <p:sp>
        <p:nvSpPr>
          <p:cNvPr id="1034" name="矩形 1033"/>
          <p:cNvSpPr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fr-FR" altLang="en-US" sz="2400" dirty="0">
              <a:latin typeface="Times New Roman" panose="02020603050405020304" pitchFamily="2" charset="0"/>
              <a:ea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title"/>
          </p:nvPr>
        </p:nvSpPr>
        <p:spPr>
          <a:xfrm>
            <a:off x="900113" y="2181225"/>
            <a:ext cx="7848600" cy="2616200"/>
          </a:xfrm>
        </p:spPr>
        <p:txBody>
          <a:bodyPr anchor="b"/>
          <a:lstStyle/>
          <a:p>
            <a:pPr algn="ctr" fontAlgn="base"/>
            <a:r>
              <a:rPr lang="en-US" altLang="x-none" sz="4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Creating a dataset in R</a:t>
            </a:r>
            <a:br>
              <a:rPr lang="zh-CN" altLang="en-US" sz="6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</a:br>
            <a:br>
              <a:rPr lang="zh-CN" altLang="en-US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</a:br>
            <a:r>
              <a:rPr lang="en-US" altLang="x-none" sz="3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Instructor: Li, Han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69913" y="863600"/>
            <a:ext cx="1998662" cy="517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>
                <a:latin typeface="Arial" panose="020B0604020202020204" charset="-122"/>
                <a:cs typeface="Times New Roman" panose="02020603050405020304" pitchFamily="2" charset="0"/>
              </a:rPr>
              <a:t>chapter 2</a:t>
            </a:r>
            <a:endParaRPr lang="en-US" altLang="zh-CN" sz="2800">
              <a:latin typeface="Arial" panose="020B0604020202020204" charset="-122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331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x-none" dirty="0">
                <a:latin typeface="Arial" panose="020B0604020202020204" pitchFamily="34" charset="0"/>
              </a:rPr>
              <a:t>Matrix</a:t>
            </a:r>
            <a:endParaRPr lang="zh-CN" altLang="en-US" dirty="0">
              <a:latin typeface="Arial" panose="020B0604020202020204" charset="-122"/>
            </a:endParaRPr>
          </a:p>
        </p:txBody>
      </p:sp>
      <p:sp>
        <p:nvSpPr>
          <p:cNvPr id="13315" name="文本占位符 13314"/>
          <p:cNvSpPr>
            <a:spLocks noGrp="1"/>
          </p:cNvSpPr>
          <p:nvPr>
            <p:ph idx="1"/>
          </p:nvPr>
        </p:nvSpPr>
        <p:spPr>
          <a:xfrm>
            <a:off x="573088" y="2141538"/>
            <a:ext cx="8229600" cy="4002088"/>
          </a:xfrm>
        </p:spPr>
        <p:txBody>
          <a:bodyPr/>
          <a:lstStyle/>
          <a:p>
            <a:r>
              <a:rPr lang="en-US" altLang="x-none" dirty="0">
                <a:latin typeface="Arial" panose="020B0604020202020204" pitchFamily="34" charset="0"/>
              </a:rPr>
              <a:t>a two-dimensional array that each element has the same mode (numeric, character, or logical)</a:t>
            </a:r>
          </a:p>
          <a:p>
            <a:endParaRPr lang="en-US" altLang="x-none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altLang="x-none" dirty="0">
                <a:latin typeface="Arial" panose="020B0604020202020204" pitchFamily="34" charset="0"/>
              </a:rPr>
              <a:t>  mymatrix &lt;- matrix(vector, nrow=?, ncol=?,   byrow=TRUE/FALSE, dimnames=?)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433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pic>
        <p:nvPicPr>
          <p:cNvPr id="1945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3525"/>
            <a:ext cx="7154863" cy="5149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536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pic>
        <p:nvPicPr>
          <p:cNvPr id="2048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1525588"/>
            <a:ext cx="7493000" cy="51482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638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sp>
        <p:nvSpPr>
          <p:cNvPr id="16387" name="文本占位符 16386"/>
          <p:cNvSpPr>
            <a:spLocks noGrp="1"/>
          </p:cNvSpPr>
          <p:nvPr>
            <p:ph idx="1"/>
          </p:nvPr>
        </p:nvSpPr>
        <p:spPr>
          <a:xfrm>
            <a:off x="457200" y="1962150"/>
            <a:ext cx="8229600" cy="4530725"/>
          </a:xfrm>
        </p:spPr>
        <p:txBody>
          <a:bodyPr/>
          <a:lstStyle/>
          <a:p>
            <a:pPr marL="1905" indent="-344805">
              <a:buNone/>
            </a:pPr>
            <a:r>
              <a:rPr lang="en-US" altLang="x-none" dirty="0">
                <a:latin typeface="Arial" panose="020B0604020202020204" pitchFamily="34" charset="0"/>
              </a:rPr>
              <a:t>How to refer to the elements of a matrix </a:t>
            </a:r>
          </a:p>
          <a:p>
            <a:pPr marL="1905" indent="-344805"/>
            <a:endParaRPr lang="zh-CN" altLang="en-US" dirty="0">
              <a:latin typeface="Arial" panose="020B0604020202020204" charset="-122"/>
            </a:endParaRPr>
          </a:p>
          <a:p>
            <a:pPr marL="459105" lvl="1" indent="-1905"/>
            <a:r>
              <a:rPr lang="en-US" altLang="x-none" dirty="0">
                <a:latin typeface="Arial" panose="020B0604020202020204" pitchFamily="34" charset="0"/>
              </a:rPr>
              <a:t>x[i,j]: i-th, j-th element</a:t>
            </a:r>
          </a:p>
          <a:p>
            <a:pPr marL="459105" lvl="1" indent="-1905"/>
            <a:r>
              <a:rPr lang="en-US" altLang="x-none" dirty="0">
                <a:latin typeface="Arial" panose="020B0604020202020204" pitchFamily="34" charset="0"/>
              </a:rPr>
              <a:t>x[i, ]: i-th row </a:t>
            </a:r>
          </a:p>
          <a:p>
            <a:pPr marL="459105" lvl="1" indent="-1905"/>
            <a:r>
              <a:rPr lang="en-US" altLang="x-none" dirty="0">
                <a:latin typeface="Arial" panose="020B0604020202020204" pitchFamily="34" charset="0"/>
              </a:rPr>
              <a:t>x[ ,j]: j-th column</a:t>
            </a:r>
          </a:p>
          <a:p>
            <a:pPr marL="459105" lvl="1" indent="-1905"/>
            <a:r>
              <a:rPr lang="en-US" altLang="x-none" dirty="0">
                <a:latin typeface="Arial" panose="020B0604020202020204" pitchFamily="34" charset="0"/>
              </a:rPr>
              <a:t>x[vec1, vec2]: a submatrix</a:t>
            </a:r>
            <a:endParaRPr lang="zh-CN" altLang="en-US" dirty="0">
              <a:latin typeface="Arial" panose="020B0604020202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740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pic>
        <p:nvPicPr>
          <p:cNvPr id="2253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590675"/>
            <a:ext cx="6965950" cy="4784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843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x-none" dirty="0">
                <a:latin typeface="Arial" panose="020B0604020202020204" pitchFamily="34" charset="0"/>
              </a:rPr>
              <a:t>Array</a:t>
            </a:r>
            <a:endParaRPr lang="zh-CN" altLang="en-US" dirty="0">
              <a:latin typeface="Arial" panose="020B0604020202020204" charset="-122"/>
            </a:endParaRPr>
          </a:p>
        </p:txBody>
      </p:sp>
      <p:sp>
        <p:nvSpPr>
          <p:cNvPr id="18435" name="文本占位符 18434"/>
          <p:cNvSpPr>
            <a:spLocks noGrp="1"/>
          </p:cNvSpPr>
          <p:nvPr>
            <p:ph idx="1"/>
          </p:nvPr>
        </p:nvSpPr>
        <p:spPr>
          <a:xfrm>
            <a:off x="457200" y="2090738"/>
            <a:ext cx="8229600" cy="4530725"/>
          </a:xfrm>
        </p:spPr>
        <p:txBody>
          <a:bodyPr/>
          <a:lstStyle/>
          <a:p>
            <a:pPr>
              <a:buFont typeface="Wingdings" panose="05000000000000000000" charset="0"/>
              <a:buChar char="•"/>
            </a:pPr>
            <a:r>
              <a:rPr lang="en-US" altLang="x-none" dirty="0">
                <a:latin typeface="Arial" panose="020B0604020202020204" pitchFamily="34" charset="0"/>
              </a:rPr>
              <a:t>Array is similar to matrix, but has more than two dimensions</a:t>
            </a:r>
          </a:p>
          <a:p>
            <a:pPr>
              <a:buFont typeface="Wingdings" panose="05000000000000000000" charset="0"/>
              <a:buChar char="•"/>
            </a:pPr>
            <a:endParaRPr lang="en-US" altLang="x-none" dirty="0">
              <a:latin typeface="Arial" panose="020B0604020202020204" pitchFamily="34" charset="0"/>
            </a:endParaRPr>
          </a:p>
          <a:p>
            <a:r>
              <a:rPr lang="en-US" altLang="x-none" dirty="0">
                <a:latin typeface="Arial" panose="020B0604020202020204" pitchFamily="34" charset="0"/>
              </a:rPr>
              <a:t>  myarray &lt;- array(vector, dimensions=?, dimnames=?)</a:t>
            </a:r>
            <a:endParaRPr lang="zh-CN" altLang="en-US" dirty="0">
              <a:latin typeface="Arial" panose="020B0604020202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945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pic>
        <p:nvPicPr>
          <p:cNvPr id="2457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3" y="1512888"/>
            <a:ext cx="7151687" cy="5068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2048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pic>
        <p:nvPicPr>
          <p:cNvPr id="2560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1577975"/>
            <a:ext cx="7175500" cy="5086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2150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x-none" dirty="0">
                <a:latin typeface="Arial" panose="020B0604020202020204" pitchFamily="34" charset="0"/>
              </a:rPr>
              <a:t>Data frame</a:t>
            </a:r>
            <a:endParaRPr lang="zh-CN" altLang="en-US" dirty="0">
              <a:latin typeface="Arial" panose="020B0604020202020204" charset="-122"/>
            </a:endParaRPr>
          </a:p>
        </p:txBody>
      </p:sp>
      <p:sp>
        <p:nvSpPr>
          <p:cNvPr id="21507" name="文本占位符 21506"/>
          <p:cNvSpPr>
            <a:spLocks noGrp="1"/>
          </p:cNvSpPr>
          <p:nvPr>
            <p:ph idx="1"/>
          </p:nvPr>
        </p:nvSpPr>
        <p:spPr>
          <a:xfrm>
            <a:off x="457200" y="2270125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x-none" dirty="0">
                <a:latin typeface="Arial" panose="020B0604020202020204" pitchFamily="34" charset="0"/>
              </a:rPr>
              <a:t>Data frame is more general than a matrix because its </a:t>
            </a:r>
            <a:r>
              <a:rPr lang="en-US" altLang="x-none" dirty="0">
                <a:latin typeface="Arial" panose="020B0604020202020204" pitchFamily="34" charset="0"/>
                <a:sym typeface="+mn-ea"/>
              </a:rPr>
              <a:t>columns </a:t>
            </a:r>
            <a:r>
              <a:rPr lang="en-US" altLang="x-none" dirty="0">
                <a:latin typeface="Arial" panose="020B0604020202020204" pitchFamily="34" charset="0"/>
              </a:rPr>
              <a:t>can have different kinds of data.</a:t>
            </a:r>
          </a:p>
          <a:p>
            <a:pPr marL="0" indent="0">
              <a:buNone/>
            </a:pPr>
            <a:endParaRPr lang="en-US" altLang="x-none" dirty="0">
              <a:latin typeface="Arial" panose="020B0604020202020204" pitchFamily="34" charset="0"/>
            </a:endParaRPr>
          </a:p>
          <a:p>
            <a:r>
              <a:rPr lang="en-US" altLang="x-none" dirty="0">
                <a:latin typeface="Arial" panose="020B0604020202020204" pitchFamily="34" charset="0"/>
              </a:rPr>
              <a:t>   mydata &lt;- data.frame(col1, col2,...)</a:t>
            </a:r>
          </a:p>
          <a:p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2252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pic>
        <p:nvPicPr>
          <p:cNvPr id="2765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8" y="1590675"/>
            <a:ext cx="7358062" cy="4926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512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x-none" dirty="0">
                <a:latin typeface="Arial" panose="020B0604020202020204" pitchFamily="34" charset="0"/>
              </a:rPr>
              <a:t>Contents</a:t>
            </a:r>
          </a:p>
        </p:txBody>
      </p:sp>
      <p:sp>
        <p:nvSpPr>
          <p:cNvPr id="5123" name="文本占位符 5122"/>
          <p:cNvSpPr>
            <a:spLocks noGrp="1"/>
          </p:cNvSpPr>
          <p:nvPr>
            <p:ph idx="1"/>
          </p:nvPr>
        </p:nvSpPr>
        <p:spPr>
          <a:xfrm>
            <a:off x="457200" y="2276475"/>
            <a:ext cx="8229600" cy="3856038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endParaRPr lang="en-US" altLang="x-none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charset="-122"/>
              </a:rPr>
              <a:t>objects</a:t>
            </a:r>
            <a:r>
              <a:rPr lang="en-US" altLang="x-none" dirty="0">
                <a:latin typeface="Arial" panose="020B0604020202020204" pitchFamily="34" charset="0"/>
              </a:rPr>
              <a:t>: vector, matrix, data frame, factor, list...</a:t>
            </a:r>
            <a:endParaRPr lang="zh-CN" altLang="en-US" dirty="0">
              <a:latin typeface="Arial" panose="020B0604020202020204" charset="-122"/>
            </a:endParaRPr>
          </a:p>
          <a:p>
            <a:r>
              <a:rPr lang="en-US" altLang="x-none" dirty="0">
                <a:latin typeface="Arial" panose="020B0604020202020204" pitchFamily="34" charset="0"/>
              </a:rPr>
              <a:t>input data from external files: text, Excel...</a:t>
            </a:r>
            <a:endParaRPr lang="zh-CN" altLang="en-US" dirty="0">
              <a:latin typeface="Arial" panose="020B0604020202020204" charset="-122"/>
            </a:endParaRPr>
          </a:p>
          <a:p>
            <a:pPr marL="457200" indent="-457200">
              <a:buFont typeface="Wingdings" panose="05000000000000000000" charset="0"/>
              <a:buChar char="•"/>
            </a:pPr>
            <a:endParaRPr lang="zh-CN" altLang="en-US" dirty="0"/>
          </a:p>
          <a:p>
            <a:pPr marL="457200" indent="-457200">
              <a:buNone/>
            </a:pPr>
            <a:endParaRPr lang="zh-CN" altLang="en-US" dirty="0"/>
          </a:p>
          <a:p>
            <a:pPr marL="457200" indent="-457200"/>
            <a:endParaRPr lang="zh-CN" altLang="en-US" dirty="0"/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2355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sp>
        <p:nvSpPr>
          <p:cNvPr id="28674" name="文本占位符 23554"/>
          <p:cNvSpPr>
            <a:spLocks noGrp="1"/>
          </p:cNvSpPr>
          <p:nvPr>
            <p:ph idx="1"/>
          </p:nvPr>
        </p:nvSpPr>
        <p:spPr>
          <a:xfrm>
            <a:off x="457200" y="2116138"/>
            <a:ext cx="8229600" cy="4530725"/>
          </a:xfrm>
          <a:ln/>
        </p:spPr>
        <p:txBody>
          <a:bodyPr anchor="t"/>
          <a:lstStyle/>
          <a:p>
            <a:pPr marL="1905" indent="-344805">
              <a:buNone/>
            </a:pPr>
            <a:r>
              <a:rPr lang="en-US" altLang="x-none" dirty="0">
                <a:latin typeface="Arial" panose="020B0604020202020204" pitchFamily="34" charset="0"/>
              </a:rPr>
              <a:t>How to refer to elements of a data frame?</a:t>
            </a:r>
          </a:p>
          <a:p>
            <a:pPr marL="1905" indent="-344805">
              <a:buNone/>
            </a:pPr>
            <a:endParaRPr lang="zh-CN" altLang="en-US" dirty="0">
              <a:latin typeface="Arial" panose="020B0604020202020204" charset="-122"/>
            </a:endParaRPr>
          </a:p>
          <a:p>
            <a:pPr lvl="1"/>
            <a:r>
              <a:rPr lang="en-US" altLang="x-none" sz="2800" dirty="0">
                <a:latin typeface="Arial" panose="020B0604020202020204" pitchFamily="34" charset="0"/>
              </a:rPr>
              <a:t>x[vec]: columns specified in vec</a:t>
            </a:r>
          </a:p>
          <a:p>
            <a:pPr lvl="1"/>
            <a:r>
              <a:rPr lang="en-US" altLang="x-none" sz="2800" dirty="0">
                <a:latin typeface="Arial" panose="020B0604020202020204" pitchFamily="34" charset="0"/>
              </a:rPr>
              <a:t>x[variable.names]</a:t>
            </a:r>
          </a:p>
          <a:p>
            <a:pPr lvl="1"/>
            <a:r>
              <a:rPr lang="en-US" altLang="x-none" sz="2800" dirty="0">
                <a:latin typeface="Arial" panose="020B0604020202020204" pitchFamily="34" charset="0"/>
              </a:rPr>
              <a:t>x$variable.name</a:t>
            </a:r>
            <a:endParaRPr lang="zh-CN" altLang="en-US" sz="2800" dirty="0">
              <a:latin typeface="Arial" panose="020B0604020202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2457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pic>
        <p:nvPicPr>
          <p:cNvPr id="2969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7175"/>
            <a:ext cx="7262813" cy="4860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2560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x-none" dirty="0">
                <a:latin typeface="Arial" panose="020B0604020202020204" pitchFamily="34" charset="0"/>
              </a:rPr>
              <a:t>Factor</a:t>
            </a:r>
            <a:endParaRPr lang="zh-CN" altLang="en-US" dirty="0">
              <a:latin typeface="Arial" panose="020B0604020202020204" charset="-122"/>
            </a:endParaRPr>
          </a:p>
        </p:txBody>
      </p:sp>
      <p:sp>
        <p:nvSpPr>
          <p:cNvPr id="25603" name="文本占位符 2560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643813" cy="893763"/>
          </a:xfrm>
        </p:spPr>
        <p:txBody>
          <a:bodyPr/>
          <a:lstStyle/>
          <a:p>
            <a:pPr marL="0" indent="0">
              <a:buNone/>
            </a:pPr>
            <a:r>
              <a:rPr lang="en-US" altLang="x-none" sz="2400" dirty="0">
                <a:latin typeface="Arial" panose="020B0604020202020204" pitchFamily="34" charset="0"/>
              </a:rPr>
              <a:t>Factor is an ordinal or unordinal nominal variable.</a:t>
            </a:r>
          </a:p>
          <a:p>
            <a:pPr marL="1905" indent="-1905">
              <a:buNone/>
            </a:pPr>
            <a:endParaRPr lang="en-US" altLang="x-none" sz="2400" dirty="0"/>
          </a:p>
        </p:txBody>
      </p:sp>
      <p:pic>
        <p:nvPicPr>
          <p:cNvPr id="3072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8" y="2120900"/>
            <a:ext cx="6926262" cy="4473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2662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pic>
        <p:nvPicPr>
          <p:cNvPr id="3174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4813"/>
            <a:ext cx="7229475" cy="46942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2969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x-none" dirty="0">
                <a:latin typeface="Arial" panose="020B0604020202020204" pitchFamily="34" charset="0"/>
              </a:rPr>
              <a:t>List</a:t>
            </a:r>
            <a:endParaRPr lang="zh-CN" altLang="en-US" dirty="0">
              <a:latin typeface="Arial" panose="020B0604020202020204" charset="-122"/>
            </a:endParaRPr>
          </a:p>
        </p:txBody>
      </p:sp>
      <p:sp>
        <p:nvSpPr>
          <p:cNvPr id="29699" name="文本占位符 29698"/>
          <p:cNvSpPr>
            <a:spLocks noGrp="1"/>
          </p:cNvSpPr>
          <p:nvPr>
            <p:ph idx="1"/>
          </p:nvPr>
        </p:nvSpPr>
        <p:spPr>
          <a:xfrm>
            <a:off x="457200" y="1909763"/>
            <a:ext cx="8229600" cy="4221163"/>
          </a:xfrm>
        </p:spPr>
        <p:txBody>
          <a:bodyPr/>
          <a:lstStyle/>
          <a:p>
            <a:pPr marL="0" indent="0">
              <a:buNone/>
            </a:pPr>
            <a:r>
              <a:rPr lang="en-US" altLang="x-none" dirty="0">
                <a:latin typeface="Arial" panose="020B0604020202020204" pitchFamily="34" charset="0"/>
              </a:rPr>
              <a:t>List is an ordered object that contains different kinds of sub-objects, for example, vectors, matrices, data frames and even lists.</a:t>
            </a:r>
          </a:p>
          <a:p>
            <a:endParaRPr lang="en-US" altLang="x-none" dirty="0">
              <a:latin typeface="Arial" panose="020B0604020202020204" pitchFamily="34" charset="0"/>
            </a:endParaRPr>
          </a:p>
          <a:p>
            <a:r>
              <a:rPr lang="en-US" altLang="x-none" dirty="0">
                <a:latin typeface="Arial" panose="020B0604020202020204" pitchFamily="34" charset="0"/>
              </a:rPr>
              <a:t>   mylist &lt;- list(object1, object2,...)</a:t>
            </a:r>
          </a:p>
          <a:p>
            <a:endParaRPr lang="en-US" altLang="x-none" dirty="0">
              <a:latin typeface="Arial" panose="020B0604020202020204" pitchFamily="34" charset="0"/>
            </a:endParaRPr>
          </a:p>
          <a:p>
            <a:r>
              <a:rPr lang="en-US" altLang="x-none" dirty="0">
                <a:latin typeface="Arial" panose="020B0604020202020204" pitchFamily="34" charset="0"/>
              </a:rPr>
              <a:t>How to refer to the elements of a list</a:t>
            </a:r>
          </a:p>
          <a:p>
            <a:pPr marL="802005" lvl="2" indent="-342900"/>
            <a:r>
              <a:rPr lang="en-US" altLang="x-none" sz="2400" dirty="0">
                <a:latin typeface="Arial" panose="020B0604020202020204" pitchFamily="34" charset="0"/>
              </a:rPr>
              <a:t>x[[i]]:i-th compoent</a:t>
            </a:r>
          </a:p>
          <a:p>
            <a:pPr marL="802005" lvl="2" indent="-342900"/>
            <a:r>
              <a:rPr lang="en-US" altLang="x-none" sz="2400" dirty="0">
                <a:latin typeface="Arial" panose="020B0604020202020204" pitchFamily="34" charset="0"/>
              </a:rPr>
              <a:t>x$variable.name</a:t>
            </a:r>
            <a:endParaRPr lang="zh-CN" altLang="en-US" sz="2400" dirty="0">
              <a:latin typeface="Arial" panose="020B0604020202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3072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pic>
        <p:nvPicPr>
          <p:cNvPr id="3379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9413"/>
            <a:ext cx="7712075" cy="4732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3174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pic>
        <p:nvPicPr>
          <p:cNvPr id="3481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674813"/>
            <a:ext cx="7104063" cy="4357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3276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pic>
        <p:nvPicPr>
          <p:cNvPr id="3584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8" y="1593850"/>
            <a:ext cx="7419975" cy="4159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2764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x-none" sz="3600" dirty="0">
                <a:latin typeface="Arial" panose="020B0604020202020204" pitchFamily="34" charset="0"/>
              </a:rPr>
              <a:t>How does R deal with different objects</a:t>
            </a:r>
          </a:p>
        </p:txBody>
      </p:sp>
      <p:pic>
        <p:nvPicPr>
          <p:cNvPr id="3686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8" y="1704975"/>
            <a:ext cx="7900987" cy="4143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2867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pic>
        <p:nvPicPr>
          <p:cNvPr id="3789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43075"/>
            <a:ext cx="7659688" cy="4041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716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>
                <a:latin typeface="Arial" panose="020B0604020202020204" charset="-122"/>
              </a:rPr>
              <a:t>Object</a:t>
            </a:r>
          </a:p>
        </p:txBody>
      </p:sp>
      <p:sp>
        <p:nvSpPr>
          <p:cNvPr id="11266" name="文本占位符 7170"/>
          <p:cNvSpPr>
            <a:spLocks noGrp="1"/>
          </p:cNvSpPr>
          <p:nvPr>
            <p:ph idx="1"/>
          </p:nvPr>
        </p:nvSpPr>
        <p:spPr>
          <a:xfrm>
            <a:off x="468313" y="2278063"/>
            <a:ext cx="8229600" cy="3802062"/>
          </a:xfrm>
          <a:ln/>
        </p:spPr>
        <p:txBody>
          <a:bodyPr anchor="t"/>
          <a:lstStyle/>
          <a:p>
            <a:pPr marL="457200" indent="-457200">
              <a:lnSpc>
                <a:spcPct val="90000"/>
              </a:lnSpc>
            </a:pPr>
            <a:r>
              <a:rPr lang="zh-CN" altLang="en-US" dirty="0">
                <a:latin typeface="Arial" panose="020B0604020202020204" charset="-122"/>
              </a:rPr>
              <a:t>name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dirty="0">
                <a:latin typeface="Arial" panose="020B0604020202020204" charset="-122"/>
              </a:rPr>
              <a:t>types of objects: vector, </a:t>
            </a:r>
            <a:r>
              <a:rPr lang="en-US" altLang="x-none" dirty="0">
                <a:latin typeface="Arial" panose="020B0604020202020204" pitchFamily="34" charset="0"/>
              </a:rPr>
              <a:t>matrix,</a:t>
            </a:r>
            <a:r>
              <a:rPr lang="zh-CN" altLang="en-US" dirty="0">
                <a:latin typeface="Arial" panose="020B0604020202020204" charset="-122"/>
              </a:rPr>
              <a:t> array, data</a:t>
            </a:r>
            <a:r>
              <a:rPr lang="en-US" altLang="x-none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charset="-122"/>
              </a:rPr>
              <a:t>frame</a:t>
            </a:r>
            <a:r>
              <a:rPr lang="en-US" altLang="x-none" dirty="0">
                <a:latin typeface="Arial" panose="020B0604020202020204" pitchFamily="34" charset="0"/>
              </a:rPr>
              <a:t>,</a:t>
            </a:r>
            <a:r>
              <a:rPr lang="zh-CN" altLang="en-US" dirty="0">
                <a:latin typeface="Arial" panose="020B0604020202020204" charset="-122"/>
              </a:rPr>
              <a:t> factor,</a:t>
            </a:r>
            <a:r>
              <a:rPr lang="en-US" altLang="x-none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charset="-122"/>
              </a:rPr>
              <a:t>list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dirty="0">
                <a:latin typeface="Arial" panose="020B0604020202020204" charset="-122"/>
              </a:rPr>
              <a:t>creation</a:t>
            </a:r>
          </a:p>
          <a:p>
            <a:pPr marL="800100" lvl="1" indent="-342900">
              <a:lnSpc>
                <a:spcPct val="90000"/>
              </a:lnSpc>
            </a:pPr>
            <a:r>
              <a:rPr lang="zh-CN" altLang="en-US" dirty="0">
                <a:latin typeface="Arial" panose="020B0604020202020204" charset="-122"/>
              </a:rPr>
              <a:t>assign a value</a:t>
            </a:r>
          </a:p>
          <a:p>
            <a:pPr marL="800100" lvl="1" indent="-342900">
              <a:lnSpc>
                <a:spcPct val="90000"/>
              </a:lnSpc>
            </a:pPr>
            <a:r>
              <a:rPr lang="zh-CN" altLang="en-US" dirty="0">
                <a:latin typeface="Arial" panose="020B0604020202020204" charset="-122"/>
              </a:rPr>
              <a:t>create a blank object</a:t>
            </a:r>
            <a:r>
              <a:rPr lang="en-US" altLang="x-none" dirty="0">
                <a:latin typeface="Arial" panose="020B0604020202020204" pitchFamily="34" charset="0"/>
              </a:rPr>
              <a:t>, for example, list()</a:t>
            </a:r>
            <a:endParaRPr lang="zh-CN" altLang="en-US" dirty="0">
              <a:latin typeface="Arial" panose="020B0604020202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3481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x-none" dirty="0">
                <a:latin typeface="Arial" panose="020B0604020202020204" pitchFamily="34" charset="0"/>
              </a:rPr>
              <a:t>Attributes of an object</a:t>
            </a:r>
            <a:endParaRPr lang="zh-CN" altLang="en-US" dirty="0">
              <a:latin typeface="Arial" panose="020B0604020202020204" charset="-122"/>
            </a:endParaRPr>
          </a:p>
        </p:txBody>
      </p:sp>
      <p:sp>
        <p:nvSpPr>
          <p:cNvPr id="38914" name="文本占位符 34818"/>
          <p:cNvSpPr>
            <a:spLocks noGrp="1"/>
          </p:cNvSpPr>
          <p:nvPr>
            <p:ph idx="1"/>
          </p:nvPr>
        </p:nvSpPr>
        <p:spPr>
          <a:xfrm>
            <a:off x="457200" y="2139950"/>
            <a:ext cx="8229600" cy="3990975"/>
          </a:xfrm>
          <a:ln/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Arial" panose="020B0604020202020204" charset="-122"/>
              </a:rPr>
              <a:t>attributes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Arial" panose="020B0604020202020204" charset="-122"/>
              </a:rPr>
              <a:t>mode</a:t>
            </a:r>
            <a:r>
              <a:rPr lang="en-US" altLang="x-none" dirty="0">
                <a:latin typeface="Arial" panose="020B0604020202020204" pitchFamily="34" charset="0"/>
              </a:rPr>
              <a:t>(object)</a:t>
            </a:r>
            <a:r>
              <a:rPr lang="zh-CN" altLang="en-US" dirty="0">
                <a:latin typeface="Arial" panose="020B0604020202020204" charset="-122"/>
              </a:rPr>
              <a:t>: numeric, character, logical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Arial" panose="020B0604020202020204" charset="-122"/>
              </a:rPr>
              <a:t>length</a:t>
            </a:r>
            <a:r>
              <a:rPr lang="en-US" altLang="x-none" dirty="0">
                <a:latin typeface="Arial" panose="020B0604020202020204" pitchFamily="34" charset="0"/>
              </a:rPr>
              <a:t>(object)</a:t>
            </a:r>
            <a:r>
              <a:rPr lang="zh-CN" altLang="en-US" dirty="0">
                <a:latin typeface="Arial" panose="020B0604020202020204" charset="-122"/>
              </a:rPr>
              <a:t>: number of elements in</a:t>
            </a:r>
            <a:r>
              <a:rPr lang="en-US" altLang="x-none" dirty="0">
                <a:latin typeface="Arial" panose="020B0604020202020204" pitchFamily="34" charset="0"/>
              </a:rPr>
              <a:t> an</a:t>
            </a:r>
            <a:r>
              <a:rPr lang="zh-CN" altLang="en-US" dirty="0">
                <a:latin typeface="Arial" panose="020B0604020202020204" charset="-122"/>
              </a:rPr>
              <a:t> object</a:t>
            </a:r>
          </a:p>
          <a:p>
            <a:pPr lvl="1">
              <a:lnSpc>
                <a:spcPct val="90000"/>
              </a:lnSpc>
            </a:pPr>
            <a:r>
              <a:rPr lang="en-US" altLang="x-none" dirty="0">
                <a:latin typeface="Arial" panose="020B0604020202020204" pitchFamily="34" charset="0"/>
              </a:rPr>
              <a:t>dim(object): dimension of a matrix/data frame</a:t>
            </a:r>
          </a:p>
          <a:p>
            <a:pPr lvl="1">
              <a:lnSpc>
                <a:spcPct val="90000"/>
              </a:lnSpc>
            </a:pPr>
            <a:r>
              <a:rPr lang="en-US" altLang="x-none" dirty="0">
                <a:latin typeface="Arial" panose="020B0604020202020204" pitchFamily="34" charset="0"/>
              </a:rPr>
              <a:t>class(object): type of an object</a:t>
            </a:r>
          </a:p>
          <a:p>
            <a:pPr lvl="1">
              <a:lnSpc>
                <a:spcPct val="90000"/>
              </a:lnSpc>
            </a:pPr>
            <a:r>
              <a:rPr lang="en-US" altLang="x-none" dirty="0">
                <a:latin typeface="Arial" panose="020B0604020202020204" pitchFamily="34" charset="0"/>
              </a:rPr>
              <a:t>str(object):structure of an object</a:t>
            </a:r>
          </a:p>
          <a:p>
            <a:pPr lvl="1">
              <a:lnSpc>
                <a:spcPct val="90000"/>
              </a:lnSpc>
            </a:pPr>
            <a:r>
              <a:rPr lang="en-US" altLang="x-none" dirty="0">
                <a:latin typeface="Arial" panose="020B0604020202020204" pitchFamily="34" charset="0"/>
              </a:rPr>
              <a:t>names(object):names of components in an object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3584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x-none" dirty="0">
                <a:latin typeface="Arial" panose="020B0604020202020204" pitchFamily="34" charset="0"/>
              </a:rPr>
              <a:t>Import data</a:t>
            </a:r>
            <a:endParaRPr lang="zh-CN" altLang="en-US" dirty="0">
              <a:latin typeface="Arial" panose="020B0604020202020204" charset="-122"/>
            </a:endParaRPr>
          </a:p>
        </p:txBody>
      </p:sp>
      <p:sp>
        <p:nvSpPr>
          <p:cNvPr id="39938" name="文本占位符 35842"/>
          <p:cNvSpPr>
            <a:spLocks noGrp="1"/>
          </p:cNvSpPr>
          <p:nvPr>
            <p:ph idx="1"/>
          </p:nvPr>
        </p:nvSpPr>
        <p:spPr>
          <a:xfrm>
            <a:off x="534988" y="2420938"/>
            <a:ext cx="8229600" cy="3349625"/>
          </a:xfrm>
          <a:ln/>
        </p:spPr>
        <p:txBody>
          <a:bodyPr anchor="t"/>
          <a:lstStyle/>
          <a:p>
            <a:pPr marL="0" indent="0">
              <a:buNone/>
            </a:pPr>
            <a:r>
              <a:rPr lang="en-US" altLang="x-none" dirty="0">
                <a:latin typeface="Arial" panose="020B0604020202020204" pitchFamily="34" charset="0"/>
              </a:rPr>
              <a:t>If we already have a data file, how can we directly import it into R instead of manually creating all its objects?</a:t>
            </a:r>
            <a:endParaRPr lang="zh-CN" altLang="en-US" dirty="0">
              <a:latin typeface="Arial" panose="020B060402020202020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3686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graphicFrame>
        <p:nvGraphicFramePr>
          <p:cNvPr id="40962" name="内容占位符 36866"/>
          <p:cNvGraphicFramePr>
            <a:graphicFrameLocks noGrp="1" noChangeAspect="1"/>
          </p:cNvGraphicFramePr>
          <p:nvPr>
            <p:ph idx="1"/>
          </p:nvPr>
        </p:nvGraphicFramePr>
        <p:xfrm>
          <a:off x="966788" y="2230438"/>
          <a:ext cx="7208837" cy="326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3" imgW="7208520" imgH="3268980" progId="Paint.Picture">
                  <p:embed/>
                </p:oleObj>
              </mc:Choice>
              <mc:Fallback>
                <p:oleObj r:id="rId3" imgW="7208520" imgH="3268980" progId="Paint.Picture">
                  <p:embed/>
                  <p:pic>
                    <p:nvPicPr>
                      <p:cNvPr id="40962" name="内容占位符 368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6788" y="2230438"/>
                        <a:ext cx="7208837" cy="32686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3788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x-none" sz="4000" dirty="0">
                <a:latin typeface="Arial" panose="020B0604020202020204" pitchFamily="34" charset="0"/>
              </a:rPr>
              <a:t>Import a data from a text file</a:t>
            </a:r>
          </a:p>
        </p:txBody>
      </p:sp>
      <p:sp>
        <p:nvSpPr>
          <p:cNvPr id="37891" name="文本占位符 3789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" indent="-1905"/>
            <a:endParaRPr lang="en-US" altLang="x-none" dirty="0"/>
          </a:p>
          <a:p>
            <a:pPr marL="1905" indent="-1905">
              <a:buNone/>
            </a:pPr>
            <a:endParaRPr lang="zh-CN" altLang="en-US" dirty="0"/>
          </a:p>
          <a:p>
            <a:pPr marL="1905" indent="-1905">
              <a:buNone/>
            </a:pPr>
            <a:r>
              <a:rPr lang="en-US" altLang="x-none" dirty="0">
                <a:latin typeface="Arial" panose="020B0604020202020204" pitchFamily="34" charset="0"/>
              </a:rPr>
              <a:t>mydataframe &lt;- read.table(file, header=TRUE/FALSE, sep=?, row.names=?)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+mn-ea"/>
              </a:rPr>
              <a:t>studentgrades.txt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58365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/>
              <a:t>StudentID, First, Last, Math, Science, Social Studies</a:t>
            </a:r>
          </a:p>
          <a:p>
            <a:pPr marL="0" indent="0">
              <a:buNone/>
            </a:pPr>
            <a:r>
              <a:rPr lang="zh-CN" altLang="en-US" sz="2400"/>
              <a:t>011, Bob, Smith, 90, 80, 67</a:t>
            </a:r>
          </a:p>
          <a:p>
            <a:pPr marL="0" indent="0">
              <a:buNone/>
            </a:pPr>
            <a:r>
              <a:rPr lang="zh-CN" altLang="en-US" sz="2400"/>
              <a:t>012, Jane, Weary, 75, , 80</a:t>
            </a:r>
          </a:p>
          <a:p>
            <a:pPr marL="0" indent="0">
              <a:buNone/>
            </a:pPr>
            <a:r>
              <a:rPr lang="zh-CN" altLang="en-US" sz="2400"/>
              <a:t>010, Dan, "Thorn, III", 65, 75, 70</a:t>
            </a:r>
          </a:p>
          <a:p>
            <a:pPr marL="0" indent="0">
              <a:buNone/>
            </a:pPr>
            <a:r>
              <a:rPr lang="zh-CN" altLang="en-US" sz="2400"/>
              <a:t>040, Mary, "O'Leary", 90, 95, 92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3891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sp>
        <p:nvSpPr>
          <p:cNvPr id="38915" name="文本占位符 38914"/>
          <p:cNvSpPr>
            <a:spLocks noGrp="1"/>
          </p:cNvSpPr>
          <p:nvPr>
            <p:ph idx="1"/>
          </p:nvPr>
        </p:nvSpPr>
        <p:spPr>
          <a:xfrm>
            <a:off x="457200" y="2051050"/>
            <a:ext cx="8580438" cy="453072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zh-CN" altLang="en-US" dirty="0">
              <a:latin typeface="Arial" panose="020B0604020202020204" charset="-122"/>
            </a:endParaRPr>
          </a:p>
          <a:p>
            <a:pPr marL="0" indent="0">
              <a:lnSpc>
                <a:spcPct val="80000"/>
              </a:lnSpc>
            </a:pPr>
            <a:endParaRPr lang="zh-CN" altLang="en-US" dirty="0">
              <a:latin typeface="Arial" panose="020B0604020202020204" charset="-122"/>
            </a:endParaRPr>
          </a:p>
          <a:p>
            <a:pPr marL="0" indent="0">
              <a:lnSpc>
                <a:spcPct val="80000"/>
              </a:lnSpc>
            </a:pPr>
            <a:r>
              <a:rPr lang="en-US" altLang="en-US" dirty="0">
                <a:latin typeface="Arial" panose="020B0604020202020204" pitchFamily="34" charset="0"/>
              </a:rPr>
              <a:t> grades &lt;- read.table("studentgrades.txt", header=TRUE, sep=",", row.names="StudentID")</a:t>
            </a:r>
          </a:p>
          <a:p>
            <a:pPr marL="0" indent="0">
              <a:lnSpc>
                <a:spcPct val="80000"/>
              </a:lnSpc>
            </a:pPr>
            <a:endParaRPr lang="zh-CN" altLang="en-US" dirty="0">
              <a:latin typeface="Arial" panose="020B0604020202020204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en-US" dirty="0">
              <a:latin typeface="Arial" panose="020B0604020202020204" charset="-122"/>
            </a:endParaRPr>
          </a:p>
          <a:p>
            <a:pPr marL="0" indent="0">
              <a:lnSpc>
                <a:spcPct val="8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zh-CN" altLang="en-US"/>
          </a:p>
        </p:txBody>
      </p:sp>
      <p:pic>
        <p:nvPicPr>
          <p:cNvPr id="4403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0363"/>
            <a:ext cx="8329613" cy="4391025"/>
          </a:xfrm>
          <a:ln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3993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x-none" sz="4000" dirty="0">
                <a:latin typeface="Arial" panose="020B0604020202020204" pitchFamily="34" charset="0"/>
              </a:rPr>
              <a:t>Import data from an excel file</a:t>
            </a:r>
            <a:endParaRPr lang="zh-CN" altLang="en-US" sz="4000" dirty="0">
              <a:latin typeface="Arial" panose="020B0604020202020204" charset="-122"/>
            </a:endParaRPr>
          </a:p>
        </p:txBody>
      </p:sp>
      <p:sp>
        <p:nvSpPr>
          <p:cNvPr id="45058" name="文本占位符 39938"/>
          <p:cNvSpPr>
            <a:spLocks noGrp="1"/>
          </p:cNvSpPr>
          <p:nvPr>
            <p:ph idx="1"/>
          </p:nvPr>
        </p:nvSpPr>
        <p:spPr>
          <a:xfrm>
            <a:off x="457200" y="2571115"/>
            <a:ext cx="8519160" cy="3559810"/>
          </a:xfrm>
          <a:ln/>
        </p:spPr>
        <p:txBody>
          <a:bodyPr anchor="t"/>
          <a:lstStyle/>
          <a:p>
            <a:pPr marL="0" indent="0">
              <a:buNone/>
            </a:pPr>
            <a:r>
              <a:rPr lang="en-US" altLang="zh-CN" sz="2400">
                <a:latin typeface="Arial" panose="020B0604020202020204" charset="-122"/>
              </a:rPr>
              <a:t>The “xlsx” package can be used to access spreadsheets in excel format. Be sure to download and install the package before first use. The read.xlsx() function imports a worksheet from an XLSX file into a data frame.</a:t>
            </a:r>
          </a:p>
          <a:p>
            <a:pPr marL="0" indent="0">
              <a:buNone/>
            </a:pPr>
            <a:endParaRPr lang="en-US" altLang="zh-CN" sz="2400">
              <a:latin typeface="Arial" panose="020B0604020202020204" charset="-122"/>
            </a:endParaRPr>
          </a:p>
          <a:p>
            <a:pPr marL="0" indent="0">
              <a:buNone/>
            </a:pPr>
            <a:endParaRPr lang="en-US" altLang="zh-CN" sz="2400">
              <a:latin typeface="Arial" panose="020B0604020202020204" charset="-122"/>
            </a:endParaRPr>
          </a:p>
          <a:p>
            <a:pPr marL="0" indent="0">
              <a:buNone/>
            </a:pPr>
            <a:endParaRPr lang="en-US" altLang="zh-CN" sz="2400">
              <a:latin typeface="Arial" panose="020B0604020202020204" charset="-122"/>
            </a:endParaRPr>
          </a:p>
          <a:p>
            <a:pPr marL="0" indent="0">
              <a:buNone/>
            </a:pPr>
            <a:endParaRPr lang="en-US" altLang="zh-CN" sz="2400">
              <a:latin typeface="Arial" panose="020B060402020202020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charset="-122"/>
                <a:sym typeface="+mn-ea"/>
              </a:rPr>
              <a:t>studentgrades2.xlsx</a:t>
            </a:r>
            <a:endParaRPr lang="zh-CN" altLang="en-US"/>
          </a:p>
        </p:txBody>
      </p:sp>
      <p:pic>
        <p:nvPicPr>
          <p:cNvPr id="4" name="内容占位符 3" descr="excelfi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745" y="1947545"/>
            <a:ext cx="3427730" cy="414528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3993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x-none" sz="4000" dirty="0">
                <a:latin typeface="Arial" panose="020B0604020202020204" pitchFamily="34" charset="0"/>
              </a:rPr>
              <a:t>Import data from an excel file</a:t>
            </a:r>
            <a:endParaRPr lang="zh-CN" altLang="en-US" sz="4000" dirty="0">
              <a:latin typeface="Arial" panose="020B0604020202020204" charset="-122"/>
            </a:endParaRPr>
          </a:p>
        </p:txBody>
      </p:sp>
      <p:sp>
        <p:nvSpPr>
          <p:cNvPr id="45058" name="文本占位符 39938"/>
          <p:cNvSpPr>
            <a:spLocks noGrp="1"/>
          </p:cNvSpPr>
          <p:nvPr>
            <p:ph idx="1"/>
          </p:nvPr>
        </p:nvSpPr>
        <p:spPr>
          <a:xfrm>
            <a:off x="457200" y="2571115"/>
            <a:ext cx="8966200" cy="3559810"/>
          </a:xfrm>
        </p:spPr>
        <p:txBody>
          <a:bodyPr anchor="t"/>
          <a:lstStyle/>
          <a:p>
            <a:r>
              <a:rPr lang="en-US" altLang="zh-CN" sz="2400">
                <a:latin typeface="Arial" panose="020B0604020202020204" charset="-122"/>
              </a:rPr>
              <a:t>install.packages("xlsx")</a:t>
            </a:r>
          </a:p>
          <a:p>
            <a:r>
              <a:rPr lang="en-US" altLang="zh-CN" sz="2400">
                <a:latin typeface="Arial" panose="020B0604020202020204" charset="-122"/>
              </a:rPr>
              <a:t>library(xlsx)</a:t>
            </a:r>
          </a:p>
          <a:p>
            <a:r>
              <a:rPr lang="en-US" altLang="zh-CN" sz="2400">
                <a:latin typeface="Arial" panose="020B0604020202020204" charset="-122"/>
              </a:rPr>
              <a:t>workbook &lt;-  “D:/</a:t>
            </a:r>
            <a:r>
              <a:rPr lang="en-US" altLang="zh-CN" sz="2400">
                <a:latin typeface="Arial" panose="020B0604020202020204" charset="-122"/>
                <a:sym typeface="+mn-ea"/>
              </a:rPr>
              <a:t>studentgrades2.xlsx</a:t>
            </a:r>
            <a:r>
              <a:rPr lang="en-US" altLang="zh-CN" sz="2400">
                <a:latin typeface="Arial" panose="020B0604020202020204" charset="-122"/>
              </a:rPr>
              <a:t>”  </a:t>
            </a:r>
          </a:p>
          <a:p>
            <a:r>
              <a:rPr lang="en-US" altLang="zh-CN" sz="2400">
                <a:latin typeface="Arial" panose="020B0604020202020204" charset="-122"/>
              </a:rPr>
              <a:t>grades2 &lt;- read.xlsx(</a:t>
            </a:r>
            <a:r>
              <a:rPr lang="en-US" altLang="zh-CN" sz="2400">
                <a:latin typeface="Arial" panose="020B0604020202020204" charset="-122"/>
                <a:sym typeface="+mn-ea"/>
              </a:rPr>
              <a:t>workbook</a:t>
            </a:r>
            <a:r>
              <a:rPr lang="en-US" altLang="zh-CN" sz="2400">
                <a:latin typeface="Arial" panose="020B0604020202020204" charset="-122"/>
              </a:rPr>
              <a:t>, 1)</a:t>
            </a:r>
          </a:p>
          <a:p>
            <a:pPr marL="0" indent="0">
              <a:buNone/>
            </a:pPr>
            <a:endParaRPr lang="en-US" altLang="zh-CN" sz="2400">
              <a:latin typeface="Arial" panose="020B0604020202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3379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x-none" dirty="0">
                <a:latin typeface="Arial" panose="020B0604020202020204" pitchFamily="34" charset="0"/>
              </a:rPr>
              <a:t>Different classes of objects</a:t>
            </a:r>
            <a:endParaRPr lang="zh-CN" altLang="en-US" dirty="0">
              <a:latin typeface="Arial" panose="020B0604020202020204" charset="-122"/>
            </a:endParaRPr>
          </a:p>
        </p:txBody>
      </p:sp>
      <p:graphicFrame>
        <p:nvGraphicFramePr>
          <p:cNvPr id="12290" name="内容占位符 33794"/>
          <p:cNvGraphicFramePr>
            <a:graphicFrameLocks noGrp="1" noChangeAspect="1"/>
          </p:cNvGraphicFramePr>
          <p:nvPr>
            <p:ph idx="1"/>
          </p:nvPr>
        </p:nvGraphicFramePr>
        <p:xfrm>
          <a:off x="1001713" y="1898650"/>
          <a:ext cx="7138987" cy="393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7139940" imgH="3931920" progId="Paint.Picture">
                  <p:embed/>
                </p:oleObj>
              </mc:Choice>
              <mc:Fallback>
                <p:oleObj r:id="rId3" imgW="7139940" imgH="3931920" progId="Paint.Picture">
                  <p:embed/>
                  <p:pic>
                    <p:nvPicPr>
                      <p:cNvPr id="12290" name="内容占位符 337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1713" y="1898650"/>
                        <a:ext cx="7138987" cy="39322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4608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x-none" dirty="0">
                <a:latin typeface="Arial" panose="020B0604020202020204" pitchFamily="34" charset="0"/>
              </a:rPr>
              <a:t>Practice</a:t>
            </a:r>
            <a:endParaRPr lang="zh-CN" altLang="en-US" dirty="0">
              <a:latin typeface="Arial" panose="020B0604020202020204" charset="-122"/>
            </a:endParaRPr>
          </a:p>
        </p:txBody>
      </p:sp>
      <p:sp>
        <p:nvSpPr>
          <p:cNvPr id="46083" name="文本占位符 46082"/>
          <p:cNvSpPr>
            <a:spLocks noGrp="1"/>
          </p:cNvSpPr>
          <p:nvPr>
            <p:ph idx="1"/>
          </p:nvPr>
        </p:nvSpPr>
        <p:spPr>
          <a:xfrm>
            <a:off x="457200" y="2565400"/>
            <a:ext cx="8229600" cy="3565525"/>
          </a:xfrm>
        </p:spPr>
        <p:txBody>
          <a:bodyPr/>
          <a:lstStyle/>
          <a:p>
            <a:pPr marL="457200" indent="-457200"/>
            <a:r>
              <a:rPr lang="en-US" altLang="x-none" dirty="0">
                <a:latin typeface="Arial" panose="020B0604020202020204" pitchFamily="34" charset="0"/>
              </a:rPr>
              <a:t>Try all the examples by yourself.</a:t>
            </a:r>
          </a:p>
          <a:p>
            <a:pPr marL="457200" indent="-457200"/>
            <a:r>
              <a:rPr lang="en-US" altLang="x-none" dirty="0">
                <a:latin typeface="Arial" panose="020B0604020202020204" pitchFamily="34" charset="0"/>
              </a:rPr>
              <a:t>Check the attributes of different objects.</a:t>
            </a:r>
          </a:p>
          <a:p>
            <a:pPr marL="457200" indent="-457200"/>
            <a:r>
              <a:rPr lang="en-US" altLang="x-none" dirty="0">
                <a:latin typeface="Arial" panose="020B0604020202020204" pitchFamily="34" charset="0"/>
              </a:rPr>
              <a:t>Try to input text/excel files.</a:t>
            </a:r>
          </a:p>
          <a:p>
            <a:pPr marL="457200" indent="-457200">
              <a:buNone/>
            </a:pPr>
            <a:r>
              <a:rPr lang="en-US" altLang="x-none" dirty="0"/>
              <a:t>     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921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>
                <a:latin typeface="Arial" panose="020B0604020202020204" charset="-122"/>
              </a:rPr>
              <a:t>Assignment</a:t>
            </a:r>
          </a:p>
        </p:txBody>
      </p:sp>
      <p:sp>
        <p:nvSpPr>
          <p:cNvPr id="13314" name="文本占位符 9218"/>
          <p:cNvSpPr>
            <a:spLocks noGrp="1"/>
          </p:cNvSpPr>
          <p:nvPr>
            <p:ph idx="1"/>
          </p:nvPr>
        </p:nvSpPr>
        <p:spPr>
          <a:xfrm>
            <a:off x="457200" y="2025650"/>
            <a:ext cx="8229600" cy="4324350"/>
          </a:xfrm>
          <a:ln/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latin typeface="Arial" panose="020B0604020202020204" charset="-122"/>
              </a:rPr>
              <a:t>“&lt;-” used to indicate assignment</a:t>
            </a:r>
            <a:r>
              <a:rPr lang="en-US" altLang="x-none" sz="2400" dirty="0">
                <a:latin typeface="Arial" panose="020B0604020202020204" pitchFamily="34" charset="0"/>
              </a:rPr>
              <a:t>    </a:t>
            </a:r>
            <a:endParaRPr lang="zh-CN" altLang="en-US" sz="2400" dirty="0">
              <a:latin typeface="Arial" panose="020B0604020202020204" charset="-122"/>
            </a:endParaRPr>
          </a:p>
          <a:p>
            <a:pPr marL="800100" lvl="1" indent="-342900">
              <a:lnSpc>
                <a:spcPct val="80000"/>
              </a:lnSpc>
            </a:pPr>
            <a:endParaRPr lang="zh-CN" altLang="en-US" sz="2000" dirty="0">
              <a:latin typeface="Arial" panose="020B0604020202020204" charset="-122"/>
            </a:endParaRPr>
          </a:p>
          <a:p>
            <a:pPr marL="800100" lvl="1" indent="-342900">
              <a:lnSpc>
                <a:spcPct val="80000"/>
              </a:lnSpc>
            </a:pPr>
            <a:r>
              <a:rPr lang="en-US" altLang="x-none" dirty="0">
                <a:latin typeface="Arial" panose="020B0604020202020204" pitchFamily="34" charset="0"/>
              </a:rPr>
              <a:t>x &lt;- 2</a:t>
            </a:r>
          </a:p>
          <a:p>
            <a:pPr marL="800100" lvl="1" indent="-342900">
              <a:lnSpc>
                <a:spcPct val="80000"/>
              </a:lnSpc>
            </a:pPr>
            <a:r>
              <a:rPr lang="zh-CN" altLang="en-US" dirty="0">
                <a:latin typeface="Arial" panose="020B0604020202020204" charset="-122"/>
              </a:rPr>
              <a:t>x</a:t>
            </a:r>
            <a:r>
              <a:rPr lang="en-US" altLang="x-none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charset="-122"/>
              </a:rPr>
              <a:t>&lt;-</a:t>
            </a:r>
            <a:r>
              <a:rPr lang="en-US" altLang="x-none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charset="-122"/>
              </a:rPr>
              <a:t>c(1,2,3,4,5,6,7)</a:t>
            </a:r>
          </a:p>
          <a:p>
            <a:pPr marL="800100" lvl="1" indent="-342900">
              <a:lnSpc>
                <a:spcPct val="80000"/>
              </a:lnSpc>
            </a:pPr>
            <a:r>
              <a:rPr lang="zh-CN" altLang="en-US" dirty="0">
                <a:latin typeface="Arial" panose="020B0604020202020204" charset="-122"/>
              </a:rPr>
              <a:t>x</a:t>
            </a:r>
            <a:r>
              <a:rPr lang="en-US" altLang="x-none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charset="-122"/>
              </a:rPr>
              <a:t>&lt;-</a:t>
            </a:r>
            <a:r>
              <a:rPr lang="en-US" altLang="x-none" dirty="0">
                <a:latin typeface="Arial" panose="020B0604020202020204" pitchFamily="34" charset="0"/>
              </a:rPr>
              <a:t> 1:7</a:t>
            </a:r>
          </a:p>
          <a:p>
            <a:pPr marL="800100" lvl="1" indent="-342900">
              <a:lnSpc>
                <a:spcPct val="80000"/>
              </a:lnSpc>
            </a:pPr>
            <a:r>
              <a:rPr lang="zh-CN" altLang="en-US" dirty="0">
                <a:latin typeface="Arial" panose="020B0604020202020204" charset="-122"/>
              </a:rPr>
              <a:t>x</a:t>
            </a:r>
            <a:r>
              <a:rPr lang="en-US" altLang="x-none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charset="-122"/>
              </a:rPr>
              <a:t>&lt;-</a:t>
            </a:r>
            <a:r>
              <a:rPr lang="en-US" altLang="x-none" dirty="0">
                <a:latin typeface="Arial" panose="020B0604020202020204" pitchFamily="34" charset="0"/>
              </a:rPr>
              <a:t> seq(from=1,to=10,by=2)</a:t>
            </a:r>
          </a:p>
          <a:p>
            <a:pPr marL="800100" lvl="1" indent="-342900">
              <a:lnSpc>
                <a:spcPct val="80000"/>
              </a:lnSpc>
            </a:pPr>
            <a:r>
              <a:rPr lang="zh-CN" altLang="en-US" dirty="0">
                <a:latin typeface="Arial" panose="020B0604020202020204" charset="-122"/>
              </a:rPr>
              <a:t>x</a:t>
            </a:r>
            <a:r>
              <a:rPr lang="en-US" altLang="x-none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charset="-122"/>
              </a:rPr>
              <a:t>&lt;-</a:t>
            </a:r>
            <a:r>
              <a:rPr lang="en-US" altLang="x-none" dirty="0">
                <a:latin typeface="Arial" panose="020B0604020202020204" pitchFamily="34" charset="0"/>
              </a:rPr>
              <a:t> seq(1,10,2)</a:t>
            </a:r>
            <a:endParaRPr lang="zh-CN" altLang="en-US" dirty="0">
              <a:latin typeface="Arial" panose="020B0604020202020204" charset="-122"/>
            </a:endParaRPr>
          </a:p>
          <a:p>
            <a:pPr>
              <a:lnSpc>
                <a:spcPct val="80000"/>
              </a:lnSpc>
            </a:pPr>
            <a:endParaRPr lang="zh-CN" altLang="en-US" sz="1600" i="1" dirty="0">
              <a:latin typeface="Arial" panose="020B0604020202020204" charset="-122"/>
            </a:endParaRPr>
          </a:p>
          <a:p>
            <a:pPr>
              <a:lnSpc>
                <a:spcPct val="80000"/>
              </a:lnSpc>
            </a:pPr>
            <a:endParaRPr lang="zh-CN" altLang="en-US" sz="1600" i="1" dirty="0">
              <a:latin typeface="Arial" panose="020B0604020202020204" charset="-122"/>
            </a:endParaRPr>
          </a:p>
          <a:p>
            <a:pPr>
              <a:lnSpc>
                <a:spcPct val="80000"/>
              </a:lnSpc>
            </a:pPr>
            <a:r>
              <a:rPr lang="en-US" altLang="x-none" sz="2400" dirty="0">
                <a:latin typeface="Arial" panose="020B0604020202020204" pitchFamily="34" charset="0"/>
              </a:rPr>
              <a:t>Note that we could also use "=" to assign the value.</a:t>
            </a:r>
            <a:endParaRPr lang="zh-CN" altLang="en-US" sz="2400" dirty="0">
              <a:latin typeface="Arial" panose="020B0604020202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819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>
                <a:latin typeface="Arial" panose="020B0604020202020204" charset="-122"/>
              </a:rPr>
              <a:t>Naming Convention	</a:t>
            </a:r>
          </a:p>
        </p:txBody>
      </p:sp>
      <p:sp>
        <p:nvSpPr>
          <p:cNvPr id="8195" name="文本占位符 8194"/>
          <p:cNvSpPr>
            <a:spLocks noGrp="1"/>
          </p:cNvSpPr>
          <p:nvPr>
            <p:ph idx="1"/>
          </p:nvPr>
        </p:nvSpPr>
        <p:spPr>
          <a:xfrm>
            <a:off x="457200" y="2192338"/>
            <a:ext cx="8229600" cy="3938588"/>
          </a:xfrm>
        </p:spPr>
        <p:txBody>
          <a:bodyPr/>
          <a:lstStyle/>
          <a:p>
            <a:pPr marL="457200" indent="-457200"/>
            <a:r>
              <a:rPr lang="en-US" altLang="zh-CN">
                <a:latin typeface="Arial" panose="020B0604020202020204" pitchFamily="34" charset="0"/>
              </a:rPr>
              <a:t>must start with a letter (A-Z or a-z)</a:t>
            </a:r>
          </a:p>
          <a:p>
            <a:pPr marL="457200" indent="-457200"/>
            <a:r>
              <a:rPr lang="en-US" altLang="zh-CN">
                <a:latin typeface="Arial" panose="020B0604020202020204" pitchFamily="34" charset="0"/>
              </a:rPr>
              <a:t>can contain letters, digits (0-9), and/or periods “.”</a:t>
            </a:r>
          </a:p>
          <a:p>
            <a:pPr marL="457200" indent="-457200"/>
            <a:r>
              <a:rPr lang="en-US" altLang="zh-CN">
                <a:latin typeface="Arial" panose="020B0604020202020204" pitchFamily="34" charset="0"/>
              </a:rPr>
              <a:t>case-sensitive</a:t>
            </a:r>
          </a:p>
          <a:p>
            <a:pPr marL="800100" lvl="1" indent="-342900"/>
            <a:r>
              <a:rPr lang="en-US" altLang="zh-CN" sz="2800">
                <a:latin typeface="Arial" panose="020B0604020202020204" pitchFamily="34" charset="0"/>
              </a:rPr>
              <a:t>mydata is different from MyData</a:t>
            </a:r>
          </a:p>
          <a:p>
            <a:pPr marL="457200" indent="-457200"/>
            <a:r>
              <a:rPr lang="en-US" altLang="zh-CN">
                <a:latin typeface="Arial" panose="020B0604020202020204" pitchFamily="34" charset="0"/>
              </a:rPr>
              <a:t>do not use underscore “_”</a:t>
            </a:r>
          </a:p>
          <a:p>
            <a:pPr marL="457200" indent="-457200">
              <a:buNone/>
            </a:pPr>
            <a:endParaRPr lang="en-US" altLang="zh-CN">
              <a:latin typeface="Arial" panose="020B0604020202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024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x-none" dirty="0">
                <a:latin typeface="Arial" panose="020B0604020202020204" pitchFamily="34" charset="0"/>
              </a:rPr>
              <a:t>Vector</a:t>
            </a:r>
            <a:endParaRPr lang="zh-CN" altLang="en-US" dirty="0">
              <a:latin typeface="Arial" panose="020B0604020202020204" charset="-122"/>
            </a:endParaRPr>
          </a:p>
        </p:txBody>
      </p:sp>
      <p:sp>
        <p:nvSpPr>
          <p:cNvPr id="15362" name="文本占位符 10242"/>
          <p:cNvSpPr>
            <a:spLocks noGrp="1"/>
          </p:cNvSpPr>
          <p:nvPr>
            <p:ph idx="1"/>
          </p:nvPr>
        </p:nvSpPr>
        <p:spPr>
          <a:xfrm>
            <a:off x="457200" y="1870075"/>
            <a:ext cx="8229600" cy="4530725"/>
          </a:xfrm>
          <a:ln/>
        </p:spPr>
        <p:txBody>
          <a:bodyPr anchor="t"/>
          <a:lstStyle/>
          <a:p>
            <a:pPr marL="457200" indent="-457200"/>
            <a:r>
              <a:rPr lang="en-US" altLang="x-none" dirty="0">
                <a:latin typeface="Arial" panose="020B0604020202020204" pitchFamily="34" charset="0"/>
              </a:rPr>
              <a:t>a one-dimensional array that can hold numerical, character or logical data</a:t>
            </a:r>
          </a:p>
          <a:p>
            <a:pPr marL="457200" indent="-457200"/>
            <a:r>
              <a:rPr lang="en-US" altLang="x-none" dirty="0">
                <a:latin typeface="Arial" panose="020B0604020202020204" pitchFamily="34" charset="0"/>
              </a:rPr>
              <a:t>x &lt;- c(...)</a:t>
            </a:r>
          </a:p>
          <a:p>
            <a:pPr marL="457200" indent="-457200"/>
            <a:endParaRPr lang="en-US" altLang="x-none" dirty="0">
              <a:latin typeface="Arial" panose="020B0604020202020204" pitchFamily="34" charset="0"/>
            </a:endParaRPr>
          </a:p>
          <a:p>
            <a:pPr marL="344805" lvl="1" indent="-342900"/>
            <a:r>
              <a:rPr lang="en-US" altLang="x-none" dirty="0">
                <a:latin typeface="Arial" panose="020B0604020202020204" pitchFamily="34" charset="0"/>
              </a:rPr>
              <a:t>a &lt;- c(1, 2, 5, 3, 6, -2, 4)</a:t>
            </a:r>
          </a:p>
          <a:p>
            <a:pPr marL="344805" lvl="1" indent="-342900"/>
            <a:r>
              <a:rPr lang="en-US" altLang="x-none" dirty="0">
                <a:latin typeface="Arial" panose="020B0604020202020204" pitchFamily="34" charset="0"/>
              </a:rPr>
              <a:t>b &lt;- c("one", "two", "three")</a:t>
            </a:r>
          </a:p>
          <a:p>
            <a:pPr marL="344805" lvl="1" indent="-342900"/>
            <a:r>
              <a:rPr lang="en-US" altLang="x-none" dirty="0">
                <a:latin typeface="Arial" panose="020B0604020202020204" pitchFamily="34" charset="0"/>
              </a:rPr>
              <a:t>d &lt;- c(TRUE, TRUE, TRUE, FALSE, TRUE, FALSE)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126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sp>
        <p:nvSpPr>
          <p:cNvPr id="11267" name="文本占位符 11266"/>
          <p:cNvSpPr>
            <a:spLocks noGrp="1"/>
          </p:cNvSpPr>
          <p:nvPr>
            <p:ph idx="1"/>
          </p:nvPr>
        </p:nvSpPr>
        <p:spPr>
          <a:xfrm>
            <a:off x="379413" y="2219325"/>
            <a:ext cx="8229600" cy="4530725"/>
          </a:xfrm>
        </p:spPr>
        <p:txBody>
          <a:bodyPr/>
          <a:lstStyle/>
          <a:p>
            <a:pPr marL="457200" indent="-457200"/>
            <a:r>
              <a:rPr lang="en-US" altLang="x-none" dirty="0">
                <a:latin typeface="Arial" panose="020B0604020202020204" pitchFamily="34" charset="0"/>
              </a:rPr>
              <a:t>How to refer to the element of a vector</a:t>
            </a:r>
          </a:p>
          <a:p>
            <a:pPr marL="457200" indent="-457200"/>
            <a:endParaRPr lang="en-US" altLang="x-none" dirty="0">
              <a:latin typeface="Arial" panose="020B0604020202020204" pitchFamily="34" charset="0"/>
            </a:endParaRPr>
          </a:p>
          <a:p>
            <a:pPr marL="800100" lvl="1" indent="-342900">
              <a:buFont typeface="Wingdings" panose="05000000000000000000" charset="0"/>
              <a:buChar char="•"/>
            </a:pPr>
            <a:r>
              <a:rPr lang="en-US" altLang="x-none" sz="2800" dirty="0">
                <a:latin typeface="Arial" panose="020B0604020202020204" pitchFamily="34" charset="0"/>
              </a:rPr>
              <a:t>x[</a:t>
            </a:r>
            <a:r>
              <a:rPr lang="en-US" altLang="x-none" sz="2800" dirty="0" err="1">
                <a:latin typeface="Arial" panose="020B0604020202020204" pitchFamily="34" charset="0"/>
              </a:rPr>
              <a:t>i</a:t>
            </a:r>
            <a:r>
              <a:rPr lang="en-US" altLang="x-none" sz="2800" dirty="0">
                <a:latin typeface="Arial" panose="020B0604020202020204" pitchFamily="34" charset="0"/>
              </a:rPr>
              <a:t>]: </a:t>
            </a:r>
            <a:r>
              <a:rPr lang="en-US" altLang="x-none" sz="2800" dirty="0" err="1">
                <a:latin typeface="Arial" panose="020B0604020202020204" pitchFamily="34" charset="0"/>
              </a:rPr>
              <a:t>i-th</a:t>
            </a:r>
            <a:r>
              <a:rPr lang="en-US" altLang="x-none" sz="2800" dirty="0">
                <a:latin typeface="Arial" panose="020B0604020202020204" pitchFamily="34" charset="0"/>
              </a:rPr>
              <a:t> element</a:t>
            </a:r>
          </a:p>
          <a:p>
            <a:pPr marL="800100" lvl="1" indent="-342900">
              <a:buFont typeface="Wingdings" panose="05000000000000000000" charset="0"/>
              <a:buChar char="•"/>
            </a:pPr>
            <a:r>
              <a:rPr lang="en-US" altLang="x-none" sz="2800" dirty="0">
                <a:latin typeface="Arial" panose="020B0604020202020204" pitchFamily="34" charset="0"/>
              </a:rPr>
              <a:t>x[vec]: the elements whose positions are specified in vec</a:t>
            </a:r>
          </a:p>
          <a:p>
            <a:pPr marL="457200" indent="-457200">
              <a:buNone/>
            </a:pPr>
            <a:endParaRPr lang="en-US" altLang="x-none" dirty="0">
              <a:latin typeface="Arial" panose="020B0604020202020204" pitchFamily="34" charset="0"/>
            </a:endParaRPr>
          </a:p>
          <a:p>
            <a:pPr marL="800100" lvl="1" indent="-34290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228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pic>
        <p:nvPicPr>
          <p:cNvPr id="17410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611313"/>
            <a:ext cx="7207250" cy="5186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iveau">
  <a:themeElements>
    <a:clrScheme name="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7B75B"/>
      </a:accent6>
      <a:hlink>
        <a:srgbClr val="FFCC00"/>
      </a:hlink>
      <a:folHlink>
        <a:srgbClr val="CC9900"/>
      </a:folHlink>
    </a:clrScheme>
    <a:fontScheme name="">
      <a:majorFont>
        <a:latin typeface="Garamond"/>
        <a:ea typeface="Arial"/>
        <a:cs typeface=""/>
      </a:majorFont>
      <a:minorFont>
        <a:latin typeface="Verdana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99FF99"/>
        </a:dk2>
        <a:lt2>
          <a:srgbClr val="0066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CDCDC"/>
        </a:accent4>
        <a:accent5>
          <a:srgbClr val="AAE2CA"/>
        </a:accent5>
        <a:accent6>
          <a:srgbClr val="008989"/>
        </a:accent6>
        <a:hlink>
          <a:srgbClr val="0066FF"/>
        </a:hlink>
        <a:folHlink>
          <a:srgbClr val="989C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C271E"/>
        </a:lt1>
        <a:dk2>
          <a:srgbClr val="FFDD89"/>
        </a:dk2>
        <a:lt2>
          <a:srgbClr val="808000"/>
        </a:lt2>
        <a:accent1>
          <a:srgbClr val="CC6600"/>
        </a:accent1>
        <a:accent2>
          <a:srgbClr val="CC9900"/>
        </a:accent2>
        <a:accent3>
          <a:srgbClr val="B6ABAA"/>
        </a:accent3>
        <a:accent4>
          <a:srgbClr val="DCDCDC"/>
        </a:accent4>
        <a:accent5>
          <a:srgbClr val="E2B9AA"/>
        </a:accent5>
        <a:accent6>
          <a:srgbClr val="B78900"/>
        </a:accent6>
        <a:hlink>
          <a:srgbClr val="669900"/>
        </a:hlink>
        <a:folHlink>
          <a:srgbClr val="A3A2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CC9900"/>
        </a:dk2>
        <a:lt2>
          <a:srgbClr val="763B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CDCDC"/>
        </a:accent4>
        <a:accent5>
          <a:srgbClr val="FFE2AA"/>
        </a:accent5>
        <a:accent6>
          <a:srgbClr val="B72D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255D"/>
        </a:lt1>
        <a:dk2>
          <a:srgbClr val="FFFFCC"/>
        </a:dk2>
        <a:lt2>
          <a:srgbClr val="6D3696"/>
        </a:lt2>
        <a:accent1>
          <a:srgbClr val="666699"/>
        </a:accent1>
        <a:accent2>
          <a:srgbClr val="800080"/>
        </a:accent2>
        <a:accent3>
          <a:srgbClr val="B3ABB6"/>
        </a:accent3>
        <a:accent4>
          <a:srgbClr val="DCDCDC"/>
        </a:accent4>
        <a:accent5>
          <a:srgbClr val="B9B9CA"/>
        </a:accent5>
        <a:accent6>
          <a:srgbClr val="720072"/>
        </a:accent6>
        <a:hlink>
          <a:srgbClr val="CCCC00"/>
        </a:hlink>
        <a:folHlink>
          <a:srgbClr val="A3A2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553B"/>
        </a:lt1>
        <a:dk2>
          <a:srgbClr val="FFBF1F"/>
        </a:dk2>
        <a:lt2>
          <a:srgbClr val="CC6600"/>
        </a:lt2>
        <a:accent1>
          <a:srgbClr val="FFCC00"/>
        </a:accent1>
        <a:accent2>
          <a:srgbClr val="CC9900"/>
        </a:accent2>
        <a:accent3>
          <a:srgbClr val="B2B4AF"/>
        </a:accent3>
        <a:accent4>
          <a:srgbClr val="DCDCDC"/>
        </a:accent4>
        <a:accent5>
          <a:srgbClr val="FFE2AA"/>
        </a:accent5>
        <a:accent6>
          <a:srgbClr val="B78900"/>
        </a:accent6>
        <a:hlink>
          <a:srgbClr val="669900"/>
        </a:hlink>
        <a:folHlink>
          <a:srgbClr val="A3A2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5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7B75B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3</TotalTime>
  <Words>809</Words>
  <Application>Microsoft Office PowerPoint</Application>
  <PresentationFormat>全屏显示(4:3)</PresentationFormat>
  <Paragraphs>115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Arial</vt:lpstr>
      <vt:lpstr>Garamond</vt:lpstr>
      <vt:lpstr>Times New Roman</vt:lpstr>
      <vt:lpstr>Verdana</vt:lpstr>
      <vt:lpstr>Wingdings</vt:lpstr>
      <vt:lpstr>Niveau</vt:lpstr>
      <vt:lpstr>Bitmap Image</vt:lpstr>
      <vt:lpstr>Creating a dataset in R  Instructor: Li, Han</vt:lpstr>
      <vt:lpstr>Contents</vt:lpstr>
      <vt:lpstr>Object</vt:lpstr>
      <vt:lpstr>Different classes of objects</vt:lpstr>
      <vt:lpstr>Assignment</vt:lpstr>
      <vt:lpstr>Naming Convention </vt:lpstr>
      <vt:lpstr>Vector</vt:lpstr>
      <vt:lpstr>PowerPoint 演示文稿</vt:lpstr>
      <vt:lpstr>PowerPoint 演示文稿</vt:lpstr>
      <vt:lpstr>Matrix</vt:lpstr>
      <vt:lpstr>PowerPoint 演示文稿</vt:lpstr>
      <vt:lpstr>PowerPoint 演示文稿</vt:lpstr>
      <vt:lpstr>PowerPoint 演示文稿</vt:lpstr>
      <vt:lpstr>PowerPoint 演示文稿</vt:lpstr>
      <vt:lpstr>Array</vt:lpstr>
      <vt:lpstr>PowerPoint 演示文稿</vt:lpstr>
      <vt:lpstr>PowerPoint 演示文稿</vt:lpstr>
      <vt:lpstr>Data frame</vt:lpstr>
      <vt:lpstr>PowerPoint 演示文稿</vt:lpstr>
      <vt:lpstr>PowerPoint 演示文稿</vt:lpstr>
      <vt:lpstr>PowerPoint 演示文稿</vt:lpstr>
      <vt:lpstr>Factor</vt:lpstr>
      <vt:lpstr>PowerPoint 演示文稿</vt:lpstr>
      <vt:lpstr>List</vt:lpstr>
      <vt:lpstr>PowerPoint 演示文稿</vt:lpstr>
      <vt:lpstr>PowerPoint 演示文稿</vt:lpstr>
      <vt:lpstr>PowerPoint 演示文稿</vt:lpstr>
      <vt:lpstr>How does R deal with different objects</vt:lpstr>
      <vt:lpstr>PowerPoint 演示文稿</vt:lpstr>
      <vt:lpstr>Attributes of an object</vt:lpstr>
      <vt:lpstr>Import data</vt:lpstr>
      <vt:lpstr>PowerPoint 演示文稿</vt:lpstr>
      <vt:lpstr>Import a data from a text file</vt:lpstr>
      <vt:lpstr>studentgrades.txt</vt:lpstr>
      <vt:lpstr>PowerPoint 演示文稿</vt:lpstr>
      <vt:lpstr>PowerPoint 演示文稿</vt:lpstr>
      <vt:lpstr>Import data from an excel file</vt:lpstr>
      <vt:lpstr>studentgrades2.xlsx</vt:lpstr>
      <vt:lpstr>Import data from an excel file</vt:lpstr>
      <vt:lpstr>Practice</vt:lpstr>
    </vt:vector>
  </TitlesOfParts>
  <Company>VUMC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the R Programming Language for Statistical Analyses  Jennifer Urbano Blackford, Ph.D. Department of Psychiatry &amp; Kennedy Center</dc:title>
  <dc:creator>Jennifer Blackford</dc:creator>
  <cp:lastModifiedBy>chen shen</cp:lastModifiedBy>
  <cp:revision>109</cp:revision>
  <dcterms:created xsi:type="dcterms:W3CDTF">2003-07-07T01:22:23Z</dcterms:created>
  <dcterms:modified xsi:type="dcterms:W3CDTF">2019-06-10T12:17:39Z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