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95" r:id="rId2"/>
    <p:sldId id="29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6" r:id="rId25"/>
    <p:sldId id="280" r:id="rId26"/>
    <p:sldId id="281" r:id="rId27"/>
    <p:sldId id="279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3" r:id="rId36"/>
    <p:sldId id="294" r:id="rId37"/>
    <p:sldId id="290" r:id="rId38"/>
    <p:sldId id="292" r:id="rId39"/>
    <p:sldId id="291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3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2098B-F097-4EC6-AD31-F307294827DF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44342-EA5F-4B0A-9987-8BF8804E5F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489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94DB-226F-4928-A3B0-7F46912C7D80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EE68-CDC4-4AAE-8E17-CC552395E3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79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94DB-226F-4928-A3B0-7F46912C7D80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EE68-CDC4-4AAE-8E17-CC552395E3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68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94DB-226F-4928-A3B0-7F46912C7D80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EE68-CDC4-4AAE-8E17-CC552395E3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36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94DB-226F-4928-A3B0-7F46912C7D80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EE68-CDC4-4AAE-8E17-CC552395E3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51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94DB-226F-4928-A3B0-7F46912C7D80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EE68-CDC4-4AAE-8E17-CC552395E3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51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94DB-226F-4928-A3B0-7F46912C7D80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EE68-CDC4-4AAE-8E17-CC552395E3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98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94DB-226F-4928-A3B0-7F46912C7D80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EE68-CDC4-4AAE-8E17-CC552395E3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57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94DB-226F-4928-A3B0-7F46912C7D80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EE68-CDC4-4AAE-8E17-CC552395E3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25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94DB-226F-4928-A3B0-7F46912C7D80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EE68-CDC4-4AAE-8E17-CC552395E3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58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94DB-226F-4928-A3B0-7F46912C7D80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EE68-CDC4-4AAE-8E17-CC552395E3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94DB-226F-4928-A3B0-7F46912C7D80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EE68-CDC4-4AAE-8E17-CC552395E3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25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694DB-226F-4928-A3B0-7F46912C7D80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5EE68-CDC4-4AAE-8E17-CC552395E3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80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576945"/>
            <a:ext cx="12192000" cy="107552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b="1" dirty="0">
                <a:solidFill>
                  <a:schemeClr val="bg1"/>
                </a:solidFill>
              </a:rPr>
              <a:t>Juice </a:t>
            </a:r>
            <a:r>
              <a:rPr lang="zh-TW" altLang="en-US" sz="5400" b="1" dirty="0" smtClean="0">
                <a:solidFill>
                  <a:schemeClr val="bg1"/>
                </a:solidFill>
              </a:rPr>
              <a:t>Shop 網站滲透測試</a:t>
            </a:r>
            <a:endParaRPr lang="zh-TW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282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07552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5400" dirty="0" smtClean="0"/>
              <a:t>安裝過程</a:t>
            </a:r>
            <a:endParaRPr lang="zh-TW" altLang="en-US" sz="5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92" y="1324903"/>
            <a:ext cx="9050013" cy="522688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094514" y="1699881"/>
            <a:ext cx="823353" cy="60393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左箭號 14"/>
          <p:cNvSpPr/>
          <p:nvPr/>
        </p:nvSpPr>
        <p:spPr>
          <a:xfrm>
            <a:off x="6337854" y="1662545"/>
            <a:ext cx="1440484" cy="641268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zh-TW" altLang="en-US" sz="2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847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07552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5400" dirty="0" smtClean="0"/>
              <a:t>安裝過程</a:t>
            </a:r>
            <a:endParaRPr lang="zh-TW" altLang="en-US" sz="5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010" y="2303813"/>
            <a:ext cx="8164064" cy="455418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593611" y="1075521"/>
            <a:ext cx="30377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zh-TW" b="1" dirty="0" err="1" smtClean="0">
                <a:solidFill>
                  <a:srgbClr val="C00000"/>
                </a:solidFill>
              </a:rPr>
              <a:t>sudo</a:t>
            </a:r>
            <a:r>
              <a:rPr lang="en-US" altLang="zh-TW" b="1" dirty="0" smtClean="0">
                <a:solidFill>
                  <a:srgbClr val="C00000"/>
                </a:solidFill>
              </a:rPr>
              <a:t> </a:t>
            </a:r>
            <a:r>
              <a:rPr lang="zh-TW" altLang="en-US" b="1" dirty="0" smtClean="0">
                <a:solidFill>
                  <a:srgbClr val="C00000"/>
                </a:solidFill>
              </a:rPr>
              <a:t>apt-get install docker 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93611" y="1444853"/>
            <a:ext cx="30377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zh-TW" b="1" dirty="0" err="1" smtClean="0">
                <a:solidFill>
                  <a:srgbClr val="C00000"/>
                </a:solidFill>
              </a:rPr>
              <a:t>sudo</a:t>
            </a:r>
            <a:r>
              <a:rPr lang="en-US" altLang="zh-TW" b="1" dirty="0" smtClean="0">
                <a:solidFill>
                  <a:srgbClr val="C00000"/>
                </a:solidFill>
              </a:rPr>
              <a:t> </a:t>
            </a:r>
            <a:r>
              <a:rPr lang="zh-TW" altLang="en-US" b="1" dirty="0" smtClean="0">
                <a:solidFill>
                  <a:srgbClr val="C00000"/>
                </a:solidFill>
              </a:rPr>
              <a:t>apt-get install docker</a:t>
            </a:r>
            <a:r>
              <a:rPr lang="en-US" altLang="zh-TW" b="1" dirty="0" smtClean="0">
                <a:solidFill>
                  <a:srgbClr val="C00000"/>
                </a:solidFill>
              </a:rPr>
              <a:t>.</a:t>
            </a:r>
            <a:r>
              <a:rPr lang="en-US" altLang="zh-TW" b="1" dirty="0" err="1" smtClean="0">
                <a:solidFill>
                  <a:srgbClr val="C00000"/>
                </a:solidFill>
              </a:rPr>
              <a:t>io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42708" y="6221408"/>
            <a:ext cx="823353" cy="60393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左箭號 9"/>
          <p:cNvSpPr/>
          <p:nvPr/>
        </p:nvSpPr>
        <p:spPr>
          <a:xfrm>
            <a:off x="4780207" y="6184072"/>
            <a:ext cx="1440484" cy="641268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endParaRPr lang="zh-TW" altLang="en-US" sz="2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2977" y="1129382"/>
            <a:ext cx="467497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500" b="1" dirty="0" smtClean="0">
                <a:solidFill>
                  <a:srgbClr val="C00000"/>
                </a:solidFill>
              </a:rPr>
              <a:t>安裝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Docker</a:t>
            </a:r>
            <a:endParaRPr lang="zh-TW" altLang="en-US" sz="35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21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07552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5400" dirty="0" smtClean="0"/>
              <a:t>安裝過程</a:t>
            </a:r>
            <a:endParaRPr lang="zh-TW" altLang="en-US" sz="5400" dirty="0"/>
          </a:p>
        </p:txBody>
      </p:sp>
      <p:sp>
        <p:nvSpPr>
          <p:cNvPr id="4" name="矩形 3"/>
          <p:cNvSpPr/>
          <p:nvPr/>
        </p:nvSpPr>
        <p:spPr>
          <a:xfrm>
            <a:off x="1593610" y="1075521"/>
            <a:ext cx="50446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zh-TW" b="1" dirty="0" err="1" smtClean="0">
                <a:solidFill>
                  <a:srgbClr val="C00000"/>
                </a:solidFill>
              </a:rPr>
              <a:t>sudo</a:t>
            </a:r>
            <a:r>
              <a:rPr lang="en-US" altLang="zh-TW" b="1" dirty="0" smtClean="0">
                <a:solidFill>
                  <a:srgbClr val="C00000"/>
                </a:solidFill>
              </a:rPr>
              <a:t> </a:t>
            </a:r>
            <a:r>
              <a:rPr lang="en-US" altLang="zh-TW" b="1" dirty="0" err="1" smtClean="0">
                <a:solidFill>
                  <a:srgbClr val="C00000"/>
                </a:solidFill>
              </a:rPr>
              <a:t>docker</a:t>
            </a:r>
            <a:r>
              <a:rPr lang="en-US" altLang="zh-TW" b="1" dirty="0" smtClean="0">
                <a:solidFill>
                  <a:srgbClr val="C00000"/>
                </a:solidFill>
              </a:rPr>
              <a:t> pull </a:t>
            </a:r>
            <a:r>
              <a:rPr lang="en-US" altLang="zh-TW" b="1" dirty="0" err="1" smtClean="0">
                <a:solidFill>
                  <a:srgbClr val="C00000"/>
                </a:solidFill>
              </a:rPr>
              <a:t>bkimminich</a:t>
            </a:r>
            <a:r>
              <a:rPr lang="en-US" altLang="zh-TW" b="1" dirty="0" smtClean="0">
                <a:solidFill>
                  <a:srgbClr val="C00000"/>
                </a:solidFill>
              </a:rPr>
              <a:t>/juice-shop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71483" y="2197208"/>
            <a:ext cx="5899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zh-TW" b="1" dirty="0" err="1" smtClean="0">
                <a:solidFill>
                  <a:srgbClr val="C00000"/>
                </a:solidFill>
              </a:rPr>
              <a:t>sudo</a:t>
            </a:r>
            <a:r>
              <a:rPr lang="en-US" altLang="zh-TW" b="1" dirty="0" smtClean="0">
                <a:solidFill>
                  <a:srgbClr val="C00000"/>
                </a:solidFill>
              </a:rPr>
              <a:t> </a:t>
            </a:r>
            <a:r>
              <a:rPr lang="en-US" altLang="zh-TW" b="1" dirty="0" err="1" smtClean="0">
                <a:solidFill>
                  <a:srgbClr val="C00000"/>
                </a:solidFill>
              </a:rPr>
              <a:t>docker</a:t>
            </a:r>
            <a:r>
              <a:rPr lang="en-US" altLang="zh-TW" b="1" dirty="0" smtClean="0">
                <a:solidFill>
                  <a:srgbClr val="C00000"/>
                </a:solidFill>
              </a:rPr>
              <a:t> run -d -p 3000:3000 </a:t>
            </a:r>
            <a:r>
              <a:rPr lang="en-US" altLang="zh-TW" b="1" dirty="0" err="1" smtClean="0">
                <a:solidFill>
                  <a:srgbClr val="C00000"/>
                </a:solidFill>
              </a:rPr>
              <a:t>bkimminich</a:t>
            </a:r>
            <a:r>
              <a:rPr lang="en-US" altLang="zh-TW" b="1" dirty="0" smtClean="0">
                <a:solidFill>
                  <a:srgbClr val="C00000"/>
                </a:solidFill>
              </a:rPr>
              <a:t>/juice-shop</a:t>
            </a:r>
          </a:p>
          <a:p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66104" y="222289"/>
            <a:ext cx="467497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500" b="1" dirty="0" smtClean="0">
                <a:solidFill>
                  <a:srgbClr val="C00000"/>
                </a:solidFill>
              </a:rPr>
              <a:t>安裝果汁店</a:t>
            </a:r>
            <a:endParaRPr lang="zh-TW" altLang="en-US" sz="3500" b="1" dirty="0">
              <a:solidFill>
                <a:srgbClr val="C0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610" y="3498749"/>
            <a:ext cx="6887536" cy="21529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643756" y="1559420"/>
            <a:ext cx="6809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抓取果汁店靶機的檔案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43756" y="2684369"/>
            <a:ext cx="50446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設定</a:t>
            </a:r>
            <a:r>
              <a:rPr lang="en-US" altLang="zh-TW" b="1" dirty="0" smtClean="0">
                <a:solidFill>
                  <a:srgbClr val="C00000"/>
                </a:solidFill>
              </a:rPr>
              <a:t>3000port</a:t>
            </a:r>
            <a:r>
              <a:rPr lang="zh-TW" altLang="en-US" b="1" dirty="0" smtClean="0">
                <a:solidFill>
                  <a:srgbClr val="C00000"/>
                </a:solidFill>
              </a:rPr>
              <a:t>並</a:t>
            </a:r>
            <a:r>
              <a:rPr lang="zh-TW" altLang="en-US" b="1" dirty="0">
                <a:solidFill>
                  <a:srgbClr val="C00000"/>
                </a:solidFill>
              </a:rPr>
              <a:t>啟動</a:t>
            </a:r>
            <a:r>
              <a:rPr lang="zh-TW" altLang="en-US" b="1" dirty="0" smtClean="0">
                <a:solidFill>
                  <a:srgbClr val="C00000"/>
                </a:solidFill>
              </a:rPr>
              <a:t>果汁店靶機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22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07552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5400" dirty="0" smtClean="0"/>
              <a:t>連線過程</a:t>
            </a:r>
            <a:endParaRPr lang="zh-TW" altLang="en-US" sz="5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467" y="1297810"/>
            <a:ext cx="6973273" cy="552527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291445" y="2980705"/>
            <a:ext cx="1363682" cy="35626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左箭號 14"/>
          <p:cNvSpPr/>
          <p:nvPr/>
        </p:nvSpPr>
        <p:spPr>
          <a:xfrm>
            <a:off x="5006018" y="2838201"/>
            <a:ext cx="1440484" cy="641268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2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17030" y="3837151"/>
            <a:ext cx="467497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500" b="1" dirty="0" smtClean="0">
                <a:solidFill>
                  <a:srgbClr val="C00000"/>
                </a:solidFill>
              </a:rPr>
              <a:t>查看網頁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IP</a:t>
            </a:r>
            <a:r>
              <a:rPr lang="zh-TW" altLang="en-US" sz="3500" b="1" dirty="0" smtClean="0">
                <a:solidFill>
                  <a:srgbClr val="C00000"/>
                </a:solidFill>
              </a:rPr>
              <a:t>並連線進去</a:t>
            </a:r>
            <a:endParaRPr lang="zh-TW" altLang="en-US" sz="35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19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07552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5400" dirty="0" smtClean="0"/>
              <a:t>連線過程</a:t>
            </a:r>
            <a:endParaRPr lang="zh-TW" altLang="en-US" sz="5400" dirty="0"/>
          </a:p>
        </p:txBody>
      </p:sp>
      <p:sp>
        <p:nvSpPr>
          <p:cNvPr id="16" name="矩形 15"/>
          <p:cNvSpPr/>
          <p:nvPr/>
        </p:nvSpPr>
        <p:spPr>
          <a:xfrm>
            <a:off x="5169723" y="1086070"/>
            <a:ext cx="467497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500" b="1" dirty="0" smtClean="0">
                <a:solidFill>
                  <a:srgbClr val="C00000"/>
                </a:solidFill>
              </a:rPr>
              <a:t>你的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IP:3000</a:t>
            </a:r>
            <a:endParaRPr lang="zh-TW" altLang="en-US" sz="3500" b="1" dirty="0">
              <a:solidFill>
                <a:srgbClr val="C0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91" y="1785329"/>
            <a:ext cx="8707065" cy="473458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679840" y="2100074"/>
            <a:ext cx="1363682" cy="35626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左箭號 8"/>
          <p:cNvSpPr/>
          <p:nvPr/>
        </p:nvSpPr>
        <p:spPr>
          <a:xfrm>
            <a:off x="4237499" y="1957570"/>
            <a:ext cx="1440484" cy="641268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2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158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07552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5400" dirty="0"/>
              <a:t>實</a:t>
            </a:r>
            <a:r>
              <a:rPr lang="zh-TW" altLang="en-US" sz="5400" dirty="0" smtClean="0"/>
              <a:t>作</a:t>
            </a:r>
            <a:r>
              <a:rPr lang="en-US" altLang="zh-TW" sz="5400" dirty="0" smtClean="0"/>
              <a:t>1</a:t>
            </a:r>
            <a:endParaRPr lang="zh-TW" altLang="en-US" sz="5400" dirty="0"/>
          </a:p>
        </p:txBody>
      </p:sp>
      <p:sp>
        <p:nvSpPr>
          <p:cNvPr id="16" name="矩形 15"/>
          <p:cNvSpPr/>
          <p:nvPr/>
        </p:nvSpPr>
        <p:spPr>
          <a:xfrm>
            <a:off x="913313" y="1103418"/>
            <a:ext cx="891851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500" b="1" dirty="0" smtClean="0">
                <a:solidFill>
                  <a:srgbClr val="C00000"/>
                </a:solidFill>
              </a:rPr>
              <a:t>檢視網站原始碼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or</a:t>
            </a:r>
            <a:r>
              <a:rPr lang="zh-TW" altLang="en-US" sz="3500" b="1" dirty="0" smtClean="0">
                <a:solidFill>
                  <a:srgbClr val="C00000"/>
                </a:solidFill>
              </a:rPr>
              <a:t>直接按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F12</a:t>
            </a:r>
            <a:r>
              <a:rPr lang="zh-TW" altLang="en-US" sz="3500" b="1" dirty="0" smtClean="0">
                <a:solidFill>
                  <a:srgbClr val="C00000"/>
                </a:solidFill>
              </a:rPr>
              <a:t>也能看到</a:t>
            </a:r>
            <a:endParaRPr lang="zh-TW" altLang="en-US" sz="3500" b="1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80158" y="260874"/>
            <a:ext cx="878576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500" b="1" dirty="0" smtClean="0">
                <a:solidFill>
                  <a:srgbClr val="C00000"/>
                </a:solidFill>
              </a:rPr>
              <a:t>首先找到計分板，可看到自己哪一題還沒做</a:t>
            </a:r>
            <a:endParaRPr lang="zh-TW" altLang="en-US" sz="3500" b="1" dirty="0">
              <a:solidFill>
                <a:srgbClr val="C0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24" y="1895743"/>
            <a:ext cx="9316750" cy="458637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513237" y="5066472"/>
            <a:ext cx="3285339" cy="35626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左箭號 10"/>
          <p:cNvSpPr/>
          <p:nvPr/>
        </p:nvSpPr>
        <p:spPr>
          <a:xfrm>
            <a:off x="5183913" y="4987601"/>
            <a:ext cx="1440484" cy="641268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2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607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07552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5400" dirty="0"/>
              <a:t>實</a:t>
            </a:r>
            <a:r>
              <a:rPr lang="zh-TW" altLang="en-US" sz="5400" dirty="0" smtClean="0"/>
              <a:t>作</a:t>
            </a:r>
            <a:r>
              <a:rPr lang="en-US" altLang="zh-TW" sz="5400" dirty="0" smtClean="0"/>
              <a:t>1</a:t>
            </a:r>
            <a:endParaRPr lang="zh-TW" altLang="en-US" sz="5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38" y="2535486"/>
            <a:ext cx="10088383" cy="382958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517568" y="3109189"/>
            <a:ext cx="878775" cy="30602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左箭號 14"/>
          <p:cNvSpPr/>
          <p:nvPr/>
        </p:nvSpPr>
        <p:spPr>
          <a:xfrm>
            <a:off x="3469769" y="2941569"/>
            <a:ext cx="1440484" cy="641268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2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725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07552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5400" dirty="0"/>
              <a:t>實</a:t>
            </a:r>
            <a:r>
              <a:rPr lang="zh-TW" altLang="en-US" sz="5400" dirty="0" smtClean="0"/>
              <a:t>作</a:t>
            </a:r>
            <a:r>
              <a:rPr lang="en-US" altLang="zh-TW" sz="5400" dirty="0" smtClean="0"/>
              <a:t>1</a:t>
            </a:r>
            <a:endParaRPr lang="zh-TW" altLang="en-US" sz="5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60" y="2182185"/>
            <a:ext cx="8211696" cy="38486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278576" y="4205211"/>
            <a:ext cx="878775" cy="30602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>
            <a:off x="1278577" y="2844420"/>
            <a:ext cx="692728" cy="1173089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/>
              <a:t>3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31198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07552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5400" dirty="0"/>
              <a:t>實</a:t>
            </a:r>
            <a:r>
              <a:rPr lang="zh-TW" altLang="en-US" sz="5400" dirty="0" smtClean="0"/>
              <a:t>作</a:t>
            </a:r>
            <a:r>
              <a:rPr lang="en-US" altLang="zh-TW" sz="5400" dirty="0" smtClean="0"/>
              <a:t>1</a:t>
            </a:r>
            <a:endParaRPr lang="zh-TW" altLang="en-US" sz="5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065" y="1450163"/>
            <a:ext cx="6458851" cy="51346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577938" y="6278826"/>
            <a:ext cx="492826" cy="30602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左箭號 9"/>
          <p:cNvSpPr/>
          <p:nvPr/>
        </p:nvSpPr>
        <p:spPr>
          <a:xfrm>
            <a:off x="5375758" y="6111206"/>
            <a:ext cx="1440484" cy="641268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2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0158" y="260874"/>
            <a:ext cx="878576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500" b="1" dirty="0" smtClean="0">
                <a:solidFill>
                  <a:srgbClr val="C00000"/>
                </a:solidFill>
              </a:rPr>
              <a:t>點擊查看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main.js</a:t>
            </a:r>
            <a:r>
              <a:rPr lang="zh-TW" altLang="en-US" sz="3500" b="1" dirty="0" smtClean="0">
                <a:solidFill>
                  <a:srgbClr val="C00000"/>
                </a:solidFill>
              </a:rPr>
              <a:t>的網頁程式碼</a:t>
            </a:r>
            <a:endParaRPr lang="zh-TW" altLang="en-US" sz="35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00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07552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5400" dirty="0"/>
              <a:t>實</a:t>
            </a:r>
            <a:r>
              <a:rPr lang="zh-TW" altLang="en-US" sz="5400" dirty="0" smtClean="0"/>
              <a:t>作</a:t>
            </a:r>
            <a:r>
              <a:rPr lang="en-US" altLang="zh-TW" sz="5400" dirty="0" smtClean="0"/>
              <a:t>1</a:t>
            </a:r>
            <a:endParaRPr lang="zh-TW" altLang="en-US" sz="5400" dirty="0"/>
          </a:p>
        </p:txBody>
      </p:sp>
      <p:sp>
        <p:nvSpPr>
          <p:cNvPr id="13" name="矩形 12"/>
          <p:cNvSpPr/>
          <p:nvPr/>
        </p:nvSpPr>
        <p:spPr>
          <a:xfrm>
            <a:off x="2080158" y="260874"/>
            <a:ext cx="989016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500" b="1" dirty="0" err="1" smtClean="0">
                <a:solidFill>
                  <a:srgbClr val="C00000"/>
                </a:solidFill>
              </a:rPr>
              <a:t>Ctrl+F</a:t>
            </a:r>
            <a:r>
              <a:rPr lang="zh-TW" altLang="en-US" sz="3500" b="1" dirty="0" smtClean="0">
                <a:solidFill>
                  <a:srgbClr val="C00000"/>
                </a:solidFill>
              </a:rPr>
              <a:t>搜尋 找到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score-board</a:t>
            </a:r>
            <a:r>
              <a:rPr lang="zh-TW" altLang="en-US" sz="3500" b="1" dirty="0" smtClean="0">
                <a:solidFill>
                  <a:srgbClr val="C00000"/>
                </a:solidFill>
              </a:rPr>
              <a:t> 複製下來並貼到目前網址後面</a:t>
            </a:r>
            <a:endParaRPr lang="zh-TW" altLang="en-US" sz="3500" b="1" dirty="0">
              <a:solidFill>
                <a:srgbClr val="C0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596" y="1687373"/>
            <a:ext cx="5801535" cy="482032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783777" y="3944519"/>
            <a:ext cx="1070758" cy="30602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11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107552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5400" dirty="0" smtClean="0"/>
              <a:t>Agenda</a:t>
            </a:r>
            <a:endParaRPr lang="zh-TW" altLang="en-US" sz="5400" dirty="0"/>
          </a:p>
        </p:txBody>
      </p:sp>
      <p:sp>
        <p:nvSpPr>
          <p:cNvPr id="5" name="矩形 4"/>
          <p:cNvSpPr/>
          <p:nvPr/>
        </p:nvSpPr>
        <p:spPr>
          <a:xfrm>
            <a:off x="2181286" y="1653038"/>
            <a:ext cx="663020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3000" b="1" dirty="0" smtClean="0"/>
              <a:t>安裝平台</a:t>
            </a:r>
            <a:r>
              <a:rPr lang="en-US" altLang="zh-TW" sz="3000" b="1" dirty="0" smtClean="0"/>
              <a:t>…………………….…….3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3200" b="1" dirty="0"/>
              <a:t>安裝</a:t>
            </a:r>
            <a:r>
              <a:rPr lang="zh-TW" altLang="en-US" sz="3200" b="1" dirty="0" smtClean="0"/>
              <a:t>過程</a:t>
            </a:r>
            <a:r>
              <a:rPr lang="en-US" altLang="zh-TW" sz="3200" b="1" dirty="0" smtClean="0"/>
              <a:t>………………….…….4~12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3200" b="1" dirty="0"/>
              <a:t>連線</a:t>
            </a:r>
            <a:r>
              <a:rPr lang="zh-TW" altLang="en-US" sz="3200" b="1" dirty="0" smtClean="0"/>
              <a:t>過程</a:t>
            </a:r>
            <a:r>
              <a:rPr lang="en-US" altLang="zh-TW" sz="3200" b="1" dirty="0" smtClean="0"/>
              <a:t>…………………….….13~14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3200" b="1" dirty="0"/>
              <a:t>實</a:t>
            </a:r>
            <a:r>
              <a:rPr lang="zh-TW" altLang="en-US" sz="3200" b="1" dirty="0" smtClean="0"/>
              <a:t>作１</a:t>
            </a:r>
            <a:r>
              <a:rPr lang="en-US" altLang="zh-TW" sz="3200" b="1" dirty="0" smtClean="0"/>
              <a:t>……………………….…..15~20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3200" b="1" dirty="0"/>
              <a:t>實</a:t>
            </a:r>
            <a:r>
              <a:rPr lang="zh-TW" altLang="en-US" sz="3200" b="1" dirty="0" smtClean="0"/>
              <a:t>作２</a:t>
            </a:r>
            <a:r>
              <a:rPr lang="en-US" altLang="zh-TW" sz="3200" b="1" dirty="0"/>
              <a:t> </a:t>
            </a:r>
            <a:r>
              <a:rPr lang="en-US" altLang="zh-TW" sz="3200" b="1" dirty="0" smtClean="0"/>
              <a:t>…………………………..21~27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3200" b="1" dirty="0"/>
              <a:t>實作</a:t>
            </a:r>
            <a:r>
              <a:rPr lang="zh-TW" altLang="en-US" sz="3200" b="1" dirty="0" smtClean="0"/>
              <a:t>３</a:t>
            </a:r>
            <a:r>
              <a:rPr lang="en-US" altLang="zh-TW" sz="3200" b="1" dirty="0"/>
              <a:t> </a:t>
            </a:r>
            <a:r>
              <a:rPr lang="en-US" altLang="zh-TW" sz="3200" b="1" dirty="0" smtClean="0"/>
              <a:t>…………………………..28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3200" b="1" dirty="0"/>
              <a:t>實作</a:t>
            </a:r>
            <a:r>
              <a:rPr lang="zh-TW" altLang="en-US" sz="3200" b="1" dirty="0" smtClean="0"/>
              <a:t>４</a:t>
            </a:r>
            <a:r>
              <a:rPr lang="en-US" altLang="zh-TW" sz="3200" b="1" dirty="0"/>
              <a:t> </a:t>
            </a:r>
            <a:r>
              <a:rPr lang="en-US" altLang="zh-TW" sz="3200" b="1" dirty="0" smtClean="0"/>
              <a:t>…………………………..30~36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3200" b="1" dirty="0"/>
              <a:t>實作</a:t>
            </a:r>
            <a:r>
              <a:rPr lang="zh-TW" altLang="en-US" sz="3200" b="1" dirty="0" smtClean="0"/>
              <a:t>５</a:t>
            </a:r>
            <a:r>
              <a:rPr lang="en-US" altLang="zh-TW" sz="3200" b="1" dirty="0"/>
              <a:t> </a:t>
            </a:r>
            <a:r>
              <a:rPr lang="en-US" altLang="zh-TW" sz="3200" b="1" dirty="0" smtClean="0"/>
              <a:t>…………………………..37~39</a:t>
            </a:r>
          </a:p>
          <a:p>
            <a:endParaRPr lang="en-US" altLang="zh-TW" sz="3200" b="1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zh-TW" altLang="en-US" sz="32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3000" b="1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zh-TW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819569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07552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5400" dirty="0"/>
              <a:t>實</a:t>
            </a:r>
            <a:r>
              <a:rPr lang="zh-TW" altLang="en-US" sz="5400" dirty="0" smtClean="0"/>
              <a:t>作</a:t>
            </a:r>
            <a:r>
              <a:rPr lang="en-US" altLang="zh-TW" sz="5400" dirty="0" smtClean="0"/>
              <a:t>1</a:t>
            </a:r>
            <a:endParaRPr lang="zh-TW" altLang="en-US" sz="5400" dirty="0"/>
          </a:p>
        </p:txBody>
      </p:sp>
      <p:sp>
        <p:nvSpPr>
          <p:cNvPr id="13" name="矩形 12"/>
          <p:cNvSpPr/>
          <p:nvPr/>
        </p:nvSpPr>
        <p:spPr>
          <a:xfrm>
            <a:off x="2080158" y="260874"/>
            <a:ext cx="989016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500" b="1" dirty="0" smtClean="0">
                <a:solidFill>
                  <a:srgbClr val="C00000"/>
                </a:solidFill>
              </a:rPr>
              <a:t>第一題，結束</a:t>
            </a:r>
            <a:endParaRPr lang="zh-TW" altLang="en-US" sz="3500" b="1" dirty="0">
              <a:solidFill>
                <a:srgbClr val="C0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423" y="1183380"/>
            <a:ext cx="8431797" cy="549781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30285" y="1183380"/>
            <a:ext cx="1907970" cy="30602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88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07552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5400" dirty="0"/>
              <a:t>實</a:t>
            </a:r>
            <a:r>
              <a:rPr lang="zh-TW" altLang="en-US" sz="5400" dirty="0" smtClean="0"/>
              <a:t>作</a:t>
            </a:r>
            <a:r>
              <a:rPr lang="en-US" altLang="zh-TW" sz="5400" dirty="0" smtClean="0"/>
              <a:t>2</a:t>
            </a:r>
            <a:endParaRPr lang="zh-TW" altLang="en-US" sz="5400" dirty="0"/>
          </a:p>
        </p:txBody>
      </p:sp>
      <p:sp>
        <p:nvSpPr>
          <p:cNvPr id="13" name="矩形 12"/>
          <p:cNvSpPr/>
          <p:nvPr/>
        </p:nvSpPr>
        <p:spPr>
          <a:xfrm>
            <a:off x="2315688" y="260874"/>
            <a:ext cx="965463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500" b="1" dirty="0" smtClean="0">
                <a:solidFill>
                  <a:srgbClr val="C00000"/>
                </a:solidFill>
              </a:rPr>
              <a:t>獲取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Admin</a:t>
            </a:r>
            <a:r>
              <a:rPr lang="zh-TW" altLang="en-US" sz="3500" b="1" dirty="0" smtClean="0">
                <a:solidFill>
                  <a:srgbClr val="C00000"/>
                </a:solidFill>
              </a:rPr>
              <a:t>權限</a:t>
            </a:r>
            <a:endParaRPr lang="zh-TW" altLang="en-US" sz="3500" b="1" dirty="0">
              <a:solidFill>
                <a:srgbClr val="C0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993" y="1342734"/>
            <a:ext cx="9050013" cy="417253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191989" y="1767258"/>
            <a:ext cx="961901" cy="30602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左箭號 8"/>
          <p:cNvSpPr/>
          <p:nvPr/>
        </p:nvSpPr>
        <p:spPr>
          <a:xfrm>
            <a:off x="5375757" y="1599638"/>
            <a:ext cx="1440484" cy="641268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2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252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07552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5400" dirty="0"/>
              <a:t>實</a:t>
            </a:r>
            <a:r>
              <a:rPr lang="zh-TW" altLang="en-US" sz="5400" dirty="0" smtClean="0"/>
              <a:t>作</a:t>
            </a:r>
            <a:r>
              <a:rPr lang="en-US" altLang="zh-TW" sz="5400" dirty="0" smtClean="0"/>
              <a:t>2</a:t>
            </a:r>
            <a:endParaRPr lang="zh-TW" altLang="en-US" sz="5400" dirty="0"/>
          </a:p>
        </p:txBody>
      </p:sp>
      <p:sp>
        <p:nvSpPr>
          <p:cNvPr id="13" name="矩形 12"/>
          <p:cNvSpPr/>
          <p:nvPr/>
        </p:nvSpPr>
        <p:spPr>
          <a:xfrm>
            <a:off x="2315688" y="260874"/>
            <a:ext cx="965463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500" b="1" dirty="0" smtClean="0">
                <a:solidFill>
                  <a:srgbClr val="C00000"/>
                </a:solidFill>
              </a:rPr>
              <a:t>獲取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Admin</a:t>
            </a:r>
            <a:r>
              <a:rPr lang="zh-TW" altLang="en-US" sz="3500" b="1" dirty="0" smtClean="0">
                <a:solidFill>
                  <a:srgbClr val="C00000"/>
                </a:solidFill>
              </a:rPr>
              <a:t>權限</a:t>
            </a:r>
            <a:endParaRPr lang="zh-TW" altLang="en-US" sz="3500" b="1" dirty="0">
              <a:solidFill>
                <a:srgbClr val="C0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688" y="1770919"/>
            <a:ext cx="5477639" cy="493463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13313" y="1103418"/>
            <a:ext cx="891851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500" b="1" dirty="0" smtClean="0">
                <a:solidFill>
                  <a:srgbClr val="C00000"/>
                </a:solidFill>
              </a:rPr>
              <a:t>在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main.js</a:t>
            </a:r>
            <a:r>
              <a:rPr lang="zh-TW" altLang="en-US" sz="3500" b="1" dirty="0" smtClean="0">
                <a:solidFill>
                  <a:srgbClr val="C00000"/>
                </a:solidFill>
              </a:rPr>
              <a:t>裡面找到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Administration</a:t>
            </a:r>
            <a:r>
              <a:rPr lang="zh-TW" altLang="en-US" sz="3500" b="1" dirty="0" smtClean="0">
                <a:solidFill>
                  <a:srgbClr val="C00000"/>
                </a:solidFill>
              </a:rPr>
              <a:t>將其貼網址後面</a:t>
            </a:r>
            <a:endParaRPr lang="zh-TW" altLang="en-US" sz="3500" b="1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61263" y="4085223"/>
            <a:ext cx="961901" cy="30602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左箭號 11"/>
          <p:cNvSpPr/>
          <p:nvPr/>
        </p:nvSpPr>
        <p:spPr>
          <a:xfrm>
            <a:off x="5453987" y="3917603"/>
            <a:ext cx="1440484" cy="641268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2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08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07552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5400" dirty="0"/>
              <a:t>實</a:t>
            </a:r>
            <a:r>
              <a:rPr lang="zh-TW" altLang="en-US" sz="5400" dirty="0" smtClean="0"/>
              <a:t>作</a:t>
            </a:r>
            <a:r>
              <a:rPr lang="en-US" altLang="zh-TW" sz="5400" dirty="0" smtClean="0"/>
              <a:t>2</a:t>
            </a:r>
            <a:endParaRPr lang="zh-TW" altLang="en-US" sz="5400" dirty="0"/>
          </a:p>
        </p:txBody>
      </p:sp>
      <p:sp>
        <p:nvSpPr>
          <p:cNvPr id="13" name="矩形 12"/>
          <p:cNvSpPr/>
          <p:nvPr/>
        </p:nvSpPr>
        <p:spPr>
          <a:xfrm>
            <a:off x="2315688" y="260874"/>
            <a:ext cx="965463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500" b="1" dirty="0" smtClean="0">
                <a:solidFill>
                  <a:srgbClr val="C00000"/>
                </a:solidFill>
              </a:rPr>
              <a:t>獲取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Admin</a:t>
            </a:r>
            <a:r>
              <a:rPr lang="zh-TW" altLang="en-US" sz="3500" b="1" dirty="0" smtClean="0">
                <a:solidFill>
                  <a:srgbClr val="C00000"/>
                </a:solidFill>
              </a:rPr>
              <a:t>權限</a:t>
            </a:r>
            <a:endParaRPr lang="zh-TW" altLang="en-US" sz="3500" b="1" dirty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3313" y="1103418"/>
            <a:ext cx="891851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500" b="1" dirty="0" smtClean="0">
                <a:solidFill>
                  <a:srgbClr val="C00000"/>
                </a:solidFill>
              </a:rPr>
              <a:t>發現沒有</a:t>
            </a:r>
            <a:r>
              <a:rPr lang="zh-TW" altLang="en-US" sz="3500" b="1" dirty="0">
                <a:solidFill>
                  <a:srgbClr val="C00000"/>
                </a:solidFill>
              </a:rPr>
              <a:t>權限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13" y="2603238"/>
            <a:ext cx="10280011" cy="3839111"/>
          </a:xfrm>
          <a:prstGeom prst="rect">
            <a:avLst/>
          </a:prstGeom>
        </p:spPr>
      </p:pic>
      <p:sp>
        <p:nvSpPr>
          <p:cNvPr id="9" name="向左箭號 8"/>
          <p:cNvSpPr/>
          <p:nvPr/>
        </p:nvSpPr>
        <p:spPr>
          <a:xfrm flipH="1">
            <a:off x="5045032" y="4522793"/>
            <a:ext cx="1248889" cy="641268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2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021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07552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5400" dirty="0"/>
              <a:t>實</a:t>
            </a:r>
            <a:r>
              <a:rPr lang="zh-TW" altLang="en-US" sz="5400" dirty="0" smtClean="0"/>
              <a:t>作</a:t>
            </a:r>
            <a:r>
              <a:rPr lang="en-US" altLang="zh-TW" sz="5400" dirty="0" smtClean="0"/>
              <a:t>2</a:t>
            </a:r>
            <a:endParaRPr lang="zh-TW" altLang="en-US" sz="5400" dirty="0"/>
          </a:p>
        </p:txBody>
      </p:sp>
      <p:sp>
        <p:nvSpPr>
          <p:cNvPr id="13" name="矩形 12"/>
          <p:cNvSpPr/>
          <p:nvPr/>
        </p:nvSpPr>
        <p:spPr>
          <a:xfrm>
            <a:off x="2315688" y="260874"/>
            <a:ext cx="965463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500" b="1" dirty="0" smtClean="0">
                <a:solidFill>
                  <a:srgbClr val="C00000"/>
                </a:solidFill>
              </a:rPr>
              <a:t>獲取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Admin</a:t>
            </a:r>
            <a:r>
              <a:rPr lang="zh-TW" altLang="en-US" sz="3500" b="1" dirty="0" smtClean="0">
                <a:solidFill>
                  <a:srgbClr val="C00000"/>
                </a:solidFill>
              </a:rPr>
              <a:t>權限</a:t>
            </a:r>
            <a:endParaRPr lang="zh-TW" altLang="en-US" sz="3500" b="1" dirty="0">
              <a:solidFill>
                <a:srgbClr val="C0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44" y="1834645"/>
            <a:ext cx="9478698" cy="397247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267091" y="2481493"/>
            <a:ext cx="961901" cy="30602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左箭號 10"/>
          <p:cNvSpPr/>
          <p:nvPr/>
        </p:nvSpPr>
        <p:spPr>
          <a:xfrm>
            <a:off x="3435927" y="2313873"/>
            <a:ext cx="1440484" cy="641268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2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32844" y="1152690"/>
            <a:ext cx="965463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500" b="1" dirty="0" smtClean="0">
                <a:solidFill>
                  <a:srgbClr val="C00000"/>
                </a:solidFill>
              </a:rPr>
              <a:t>登入</a:t>
            </a:r>
            <a:r>
              <a:rPr lang="en-US" altLang="zh-TW" sz="3500" b="1" dirty="0" err="1" smtClean="0">
                <a:solidFill>
                  <a:srgbClr val="C00000"/>
                </a:solidFill>
              </a:rPr>
              <a:t>Administartion</a:t>
            </a:r>
            <a:endParaRPr lang="zh-TW" altLang="en-US" sz="35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2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07552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5400" dirty="0"/>
              <a:t>實</a:t>
            </a:r>
            <a:r>
              <a:rPr lang="zh-TW" altLang="en-US" sz="5400" dirty="0" smtClean="0"/>
              <a:t>作</a:t>
            </a:r>
            <a:r>
              <a:rPr lang="en-US" altLang="zh-TW" sz="5400" dirty="0" smtClean="0"/>
              <a:t>2</a:t>
            </a:r>
            <a:endParaRPr lang="zh-TW" altLang="en-US" sz="5400" dirty="0"/>
          </a:p>
        </p:txBody>
      </p:sp>
      <p:sp>
        <p:nvSpPr>
          <p:cNvPr id="13" name="矩形 12"/>
          <p:cNvSpPr/>
          <p:nvPr/>
        </p:nvSpPr>
        <p:spPr>
          <a:xfrm>
            <a:off x="2315688" y="260874"/>
            <a:ext cx="965463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500" b="1" dirty="0" smtClean="0">
                <a:solidFill>
                  <a:srgbClr val="C00000"/>
                </a:solidFill>
              </a:rPr>
              <a:t>獲取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Admin</a:t>
            </a:r>
            <a:r>
              <a:rPr lang="zh-TW" altLang="en-US" sz="3500" b="1" dirty="0" smtClean="0">
                <a:solidFill>
                  <a:srgbClr val="C00000"/>
                </a:solidFill>
              </a:rPr>
              <a:t>權限</a:t>
            </a:r>
            <a:endParaRPr lang="zh-TW" altLang="en-US" sz="3500" b="1" dirty="0">
              <a:solidFill>
                <a:srgbClr val="C0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06" y="1750801"/>
            <a:ext cx="10802858" cy="449642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858879" y="3422321"/>
            <a:ext cx="961901" cy="30602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左箭號 8"/>
          <p:cNvSpPr/>
          <p:nvPr/>
        </p:nvSpPr>
        <p:spPr>
          <a:xfrm>
            <a:off x="4176469" y="3254701"/>
            <a:ext cx="1440484" cy="641268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59922" y="1119859"/>
            <a:ext cx="965463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500" b="1" dirty="0" smtClean="0">
                <a:solidFill>
                  <a:srgbClr val="C00000"/>
                </a:solidFill>
              </a:rPr>
              <a:t>這裡是</a:t>
            </a:r>
            <a:r>
              <a:rPr lang="en-US" altLang="zh-TW" sz="3500" b="1" dirty="0" err="1" smtClean="0">
                <a:solidFill>
                  <a:srgbClr val="C00000"/>
                </a:solidFill>
              </a:rPr>
              <a:t>Sql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 </a:t>
            </a:r>
            <a:r>
              <a:rPr lang="zh-TW" altLang="en-US" sz="3500" b="1" dirty="0" smtClean="0">
                <a:solidFill>
                  <a:srgbClr val="C00000"/>
                </a:solidFill>
              </a:rPr>
              <a:t>注入攻擊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,</a:t>
            </a:r>
            <a:r>
              <a:rPr lang="zh-TW" altLang="en-US" sz="3500" b="1" dirty="0" smtClean="0">
                <a:solidFill>
                  <a:srgbClr val="C00000"/>
                </a:solidFill>
              </a:rPr>
              <a:t>密碼隨便打就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OK</a:t>
            </a:r>
            <a:endParaRPr lang="zh-TW" altLang="en-US" sz="35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95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07552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5400" dirty="0"/>
              <a:t>實</a:t>
            </a:r>
            <a:r>
              <a:rPr lang="zh-TW" altLang="en-US" sz="5400" dirty="0" smtClean="0"/>
              <a:t>作</a:t>
            </a:r>
            <a:r>
              <a:rPr lang="en-US" altLang="zh-TW" sz="5400" dirty="0" smtClean="0"/>
              <a:t>2</a:t>
            </a:r>
            <a:endParaRPr lang="zh-TW" altLang="en-US" sz="5400" dirty="0"/>
          </a:p>
        </p:txBody>
      </p:sp>
      <p:sp>
        <p:nvSpPr>
          <p:cNvPr id="13" name="矩形 12"/>
          <p:cNvSpPr/>
          <p:nvPr/>
        </p:nvSpPr>
        <p:spPr>
          <a:xfrm>
            <a:off x="2315688" y="260874"/>
            <a:ext cx="965463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500" b="1" dirty="0" smtClean="0">
                <a:solidFill>
                  <a:srgbClr val="C00000"/>
                </a:solidFill>
              </a:rPr>
              <a:t>獲取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Admin</a:t>
            </a:r>
            <a:r>
              <a:rPr lang="zh-TW" altLang="en-US" sz="3500" b="1" dirty="0" smtClean="0">
                <a:solidFill>
                  <a:srgbClr val="C00000"/>
                </a:solidFill>
              </a:rPr>
              <a:t>權限</a:t>
            </a:r>
            <a:endParaRPr lang="zh-TW" altLang="en-US" sz="3500" b="1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59922" y="1119859"/>
            <a:ext cx="965463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500" b="1" dirty="0" err="1" smtClean="0">
                <a:solidFill>
                  <a:srgbClr val="C00000"/>
                </a:solidFill>
              </a:rPr>
              <a:t>Sql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 </a:t>
            </a:r>
            <a:r>
              <a:rPr lang="zh-TW" altLang="en-US" sz="3500" b="1" dirty="0" smtClean="0">
                <a:solidFill>
                  <a:srgbClr val="C00000"/>
                </a:solidFill>
              </a:rPr>
              <a:t>注入攻擊</a:t>
            </a:r>
            <a:r>
              <a:rPr lang="zh-TW" altLang="en-US" sz="3500" b="1" dirty="0">
                <a:solidFill>
                  <a:srgbClr val="C00000"/>
                </a:solidFill>
              </a:rPr>
              <a:t>語</a:t>
            </a:r>
            <a:r>
              <a:rPr lang="zh-TW" altLang="en-US" sz="3500" b="1" dirty="0" smtClean="0">
                <a:solidFill>
                  <a:srgbClr val="C00000"/>
                </a:solidFill>
              </a:rPr>
              <a:t>法</a:t>
            </a:r>
            <a:endParaRPr lang="zh-TW" altLang="en-US" sz="3500" b="1" dirty="0">
              <a:solidFill>
                <a:srgbClr val="C0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94" y="2735793"/>
            <a:ext cx="8011643" cy="447737"/>
          </a:xfrm>
          <a:prstGeom prst="rect">
            <a:avLst/>
          </a:prstGeom>
        </p:spPr>
      </p:pic>
      <p:cxnSp>
        <p:nvCxnSpPr>
          <p:cNvPr id="14" name="直線接點 13"/>
          <p:cNvCxnSpPr/>
          <p:nvPr/>
        </p:nvCxnSpPr>
        <p:spPr>
          <a:xfrm flipV="1">
            <a:off x="5445940" y="3010237"/>
            <a:ext cx="307497" cy="8092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V="1">
            <a:off x="5788503" y="3018329"/>
            <a:ext cx="307497" cy="809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6221427" y="3018329"/>
            <a:ext cx="307497" cy="809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6654351" y="3026421"/>
            <a:ext cx="307497" cy="8092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V="1">
            <a:off x="7040877" y="3026421"/>
            <a:ext cx="307497" cy="8092"/>
          </a:xfrm>
          <a:prstGeom prst="line">
            <a:avLst/>
          </a:prstGeom>
          <a:ln w="76200">
            <a:solidFill>
              <a:srgbClr val="E23CD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0" y="3853051"/>
            <a:ext cx="1219199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500" b="1" dirty="0" smtClean="0">
                <a:solidFill>
                  <a:schemeClr val="accent2">
                    <a:lumMod val="75000"/>
                  </a:schemeClr>
                </a:solidFill>
              </a:rPr>
              <a:t>空白</a:t>
            </a:r>
            <a:r>
              <a:rPr lang="zh-TW" altLang="en-US" sz="3500" b="1" dirty="0" smtClean="0">
                <a:solidFill>
                  <a:srgbClr val="C00000"/>
                </a:solidFill>
              </a:rPr>
              <a:t>   </a:t>
            </a:r>
            <a:r>
              <a:rPr lang="zh-TW" altLang="en-US" sz="3500" b="1" dirty="0" smtClean="0">
                <a:solidFill>
                  <a:srgbClr val="00B050"/>
                </a:solidFill>
              </a:rPr>
              <a:t>或</a:t>
            </a:r>
            <a:r>
              <a:rPr lang="zh-TW" altLang="en-US" sz="3500" b="1" dirty="0" smtClean="0">
                <a:solidFill>
                  <a:srgbClr val="C00000"/>
                </a:solidFill>
              </a:rPr>
              <a:t>    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1=1(True)</a:t>
            </a:r>
            <a:r>
              <a:rPr lang="zh-TW" altLang="en-US" sz="3500" b="1" dirty="0" smtClean="0">
                <a:solidFill>
                  <a:srgbClr val="C00000"/>
                </a:solidFill>
              </a:rPr>
              <a:t>前面程式成立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  </a:t>
            </a:r>
            <a:r>
              <a:rPr lang="zh-TW" altLang="en-US" sz="3500" b="1" dirty="0" smtClean="0">
                <a:solidFill>
                  <a:schemeClr val="accent1">
                    <a:lumMod val="75000"/>
                  </a:schemeClr>
                </a:solidFill>
              </a:rPr>
              <a:t>將後面註解掉 </a:t>
            </a:r>
            <a:r>
              <a:rPr lang="zh-TW" altLang="en-US" sz="3500" b="1" dirty="0" smtClean="0">
                <a:solidFill>
                  <a:srgbClr val="E23CD6"/>
                </a:solidFill>
              </a:rPr>
              <a:t>丟一個垃圾給它，它會把這</a:t>
            </a:r>
            <a:r>
              <a:rPr lang="en-US" altLang="zh-TW" sz="3500" b="1" dirty="0" smtClean="0">
                <a:solidFill>
                  <a:srgbClr val="E23CD6"/>
                </a:solidFill>
              </a:rPr>
              <a:t>-’</a:t>
            </a:r>
            <a:r>
              <a:rPr lang="zh-TW" altLang="en-US" sz="3500" b="1" dirty="0" smtClean="0">
                <a:solidFill>
                  <a:srgbClr val="E23CD6"/>
                </a:solidFill>
              </a:rPr>
              <a:t>當字串處理掉 </a:t>
            </a:r>
            <a:endParaRPr lang="en-US" altLang="zh-TW" sz="3500" b="1" dirty="0" smtClean="0">
              <a:solidFill>
                <a:srgbClr val="E23CD6"/>
              </a:solidFill>
            </a:endParaRPr>
          </a:p>
          <a:p>
            <a:r>
              <a:rPr lang="zh-TW" altLang="en-US" sz="3500" b="1" dirty="0" smtClean="0">
                <a:solidFill>
                  <a:srgbClr val="C00000"/>
                </a:solidFill>
              </a:rPr>
              <a:t>沒有丟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-</a:t>
            </a:r>
            <a:r>
              <a:rPr lang="zh-TW" altLang="en-US" sz="3500" b="1" dirty="0" smtClean="0">
                <a:solidFill>
                  <a:srgbClr val="C00000"/>
                </a:solidFill>
              </a:rPr>
              <a:t>會沒辦法註解掉後面的判定</a:t>
            </a:r>
            <a:endParaRPr lang="zh-TW" altLang="en-US" sz="3500" b="1" dirty="0">
              <a:solidFill>
                <a:srgbClr val="C00000"/>
              </a:solidFill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rot="10800000" flipV="1">
            <a:off x="614997" y="3034513"/>
            <a:ext cx="4830945" cy="890124"/>
          </a:xfrm>
          <a:prstGeom prst="bentConnector3">
            <a:avLst>
              <a:gd name="adj1" fmla="val 10008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1788340" y="3061091"/>
            <a:ext cx="4153911" cy="9525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>
            <a:off x="5389296" y="3077275"/>
            <a:ext cx="985880" cy="8473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6805131" y="3077275"/>
            <a:ext cx="714331" cy="8473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7272042" y="3077275"/>
            <a:ext cx="3110039" cy="879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07552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5400" dirty="0"/>
              <a:t>實</a:t>
            </a:r>
            <a:r>
              <a:rPr lang="zh-TW" altLang="en-US" sz="5400" dirty="0" smtClean="0"/>
              <a:t>作</a:t>
            </a:r>
            <a:r>
              <a:rPr lang="en-US" altLang="zh-TW" sz="5400" dirty="0" smtClean="0"/>
              <a:t>2</a:t>
            </a:r>
            <a:endParaRPr lang="zh-TW" altLang="en-US" sz="5400" dirty="0"/>
          </a:p>
        </p:txBody>
      </p:sp>
      <p:sp>
        <p:nvSpPr>
          <p:cNvPr id="13" name="矩形 12"/>
          <p:cNvSpPr/>
          <p:nvPr/>
        </p:nvSpPr>
        <p:spPr>
          <a:xfrm>
            <a:off x="2315688" y="260874"/>
            <a:ext cx="965463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500" b="1" dirty="0" smtClean="0">
                <a:solidFill>
                  <a:srgbClr val="C00000"/>
                </a:solidFill>
              </a:rPr>
              <a:t>獲取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Admin</a:t>
            </a:r>
            <a:r>
              <a:rPr lang="zh-TW" altLang="en-US" sz="3500" b="1" dirty="0" smtClean="0">
                <a:solidFill>
                  <a:srgbClr val="C00000"/>
                </a:solidFill>
              </a:rPr>
              <a:t>權限，第二題結束</a:t>
            </a:r>
            <a:endParaRPr lang="zh-TW" altLang="en-US" sz="3500" b="1" dirty="0">
              <a:solidFill>
                <a:srgbClr val="C0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06" y="2293281"/>
            <a:ext cx="9612066" cy="379147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433413" y="3370300"/>
            <a:ext cx="1057667" cy="360128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96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07552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5400" dirty="0"/>
              <a:t>實</a:t>
            </a:r>
            <a:r>
              <a:rPr lang="zh-TW" altLang="en-US" sz="5400" dirty="0" smtClean="0"/>
              <a:t>作</a:t>
            </a:r>
            <a:r>
              <a:rPr lang="en-US" altLang="zh-TW" sz="5400" dirty="0" smtClean="0"/>
              <a:t>3</a:t>
            </a:r>
            <a:endParaRPr lang="zh-TW" altLang="en-US" sz="5400" dirty="0"/>
          </a:p>
        </p:txBody>
      </p:sp>
      <p:sp>
        <p:nvSpPr>
          <p:cNvPr id="13" name="矩形 12"/>
          <p:cNvSpPr/>
          <p:nvPr/>
        </p:nvSpPr>
        <p:spPr>
          <a:xfrm>
            <a:off x="2315688" y="260874"/>
            <a:ext cx="965463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500" b="1" dirty="0" smtClean="0">
                <a:solidFill>
                  <a:srgbClr val="C00000"/>
                </a:solidFill>
              </a:rPr>
              <a:t>訪問商店的管理部分，第三題結束</a:t>
            </a:r>
            <a:endParaRPr lang="zh-TW" altLang="en-US" sz="3500" b="1" dirty="0">
              <a:solidFill>
                <a:srgbClr val="C0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75" y="2144389"/>
            <a:ext cx="8965444" cy="465407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13313" y="1032552"/>
            <a:ext cx="891851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500" b="1" dirty="0" smtClean="0">
                <a:solidFill>
                  <a:srgbClr val="C00000"/>
                </a:solidFill>
              </a:rPr>
              <a:t>再一次網址後面輸入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administration</a:t>
            </a:r>
          </a:p>
          <a:p>
            <a:r>
              <a:rPr lang="zh-TW" altLang="en-US" sz="3500" b="1" dirty="0" smtClean="0">
                <a:solidFill>
                  <a:srgbClr val="C00000"/>
                </a:solidFill>
              </a:rPr>
              <a:t>發現有權限進去了</a:t>
            </a:r>
            <a:endParaRPr lang="zh-TW" altLang="en-US" sz="35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1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07552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5400" dirty="0"/>
              <a:t>實</a:t>
            </a:r>
            <a:r>
              <a:rPr lang="zh-TW" altLang="en-US" sz="5400" dirty="0" smtClean="0"/>
              <a:t>作</a:t>
            </a:r>
            <a:r>
              <a:rPr lang="en-US" altLang="zh-TW" sz="5400" dirty="0"/>
              <a:t>4</a:t>
            </a:r>
            <a:endParaRPr lang="zh-TW" altLang="en-US" sz="5400" dirty="0"/>
          </a:p>
        </p:txBody>
      </p:sp>
      <p:sp>
        <p:nvSpPr>
          <p:cNvPr id="13" name="矩形 12"/>
          <p:cNvSpPr/>
          <p:nvPr/>
        </p:nvSpPr>
        <p:spPr>
          <a:xfrm>
            <a:off x="2315688" y="260874"/>
            <a:ext cx="965463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500" b="1" dirty="0" smtClean="0">
                <a:solidFill>
                  <a:srgbClr val="C00000"/>
                </a:solidFill>
              </a:rPr>
              <a:t>訪問開發人員忘記的備份文件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,</a:t>
            </a:r>
            <a:r>
              <a:rPr lang="zh-TW" altLang="en-US" sz="3500" b="1" dirty="0" smtClean="0">
                <a:solidFill>
                  <a:srgbClr val="C00000"/>
                </a:solidFill>
              </a:rPr>
              <a:t>引發錯誤處理不當</a:t>
            </a:r>
            <a:endParaRPr lang="en-US" altLang="zh-TW" sz="3500" b="1" dirty="0" smtClean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3313" y="1032552"/>
            <a:ext cx="891851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500" b="1" dirty="0" smtClean="0">
                <a:solidFill>
                  <a:srgbClr val="C00000"/>
                </a:solidFill>
              </a:rPr>
              <a:t>網址後面輸入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robots.txt</a:t>
            </a:r>
          </a:p>
          <a:p>
            <a:r>
              <a:rPr lang="zh-TW" altLang="en-US" sz="3500" b="1" dirty="0" smtClean="0">
                <a:solidFill>
                  <a:srgbClr val="C00000"/>
                </a:solidFill>
              </a:rPr>
              <a:t>可以看到該網站不想被看到的目錄</a:t>
            </a:r>
            <a:endParaRPr lang="en-US" altLang="zh-TW" sz="3500" b="1" dirty="0" smtClean="0">
              <a:solidFill>
                <a:srgbClr val="C00000"/>
              </a:solidFill>
            </a:endParaRPr>
          </a:p>
          <a:p>
            <a:r>
              <a:rPr lang="zh-TW" altLang="en-US" sz="3500" b="1" dirty="0" smtClean="0">
                <a:solidFill>
                  <a:srgbClr val="C00000"/>
                </a:solidFill>
              </a:rPr>
              <a:t>這裡是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ftp</a:t>
            </a:r>
            <a:r>
              <a:rPr lang="zh-TW" altLang="en-US" sz="3500" b="1" dirty="0" smtClean="0">
                <a:solidFill>
                  <a:srgbClr val="C00000"/>
                </a:solidFill>
              </a:rPr>
              <a:t>資料夾</a:t>
            </a:r>
            <a:endParaRPr lang="zh-TW" altLang="en-US" sz="3500" b="1" dirty="0">
              <a:solidFill>
                <a:srgbClr val="C0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191" y="3234655"/>
            <a:ext cx="6125430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9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07552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5400" dirty="0" smtClean="0"/>
              <a:t>安裝</a:t>
            </a:r>
            <a:r>
              <a:rPr lang="zh-TW" altLang="en-US" sz="5400" dirty="0" smtClean="0"/>
              <a:t>平台</a:t>
            </a:r>
            <a:endParaRPr lang="zh-TW" altLang="en-US" sz="5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22" y="5407636"/>
            <a:ext cx="4908405" cy="116535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768" y="3712442"/>
            <a:ext cx="5810250" cy="13811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284" y="0"/>
            <a:ext cx="2512745" cy="3015294"/>
          </a:xfrm>
          <a:prstGeom prst="rect">
            <a:avLst/>
          </a:prstGeom>
        </p:spPr>
      </p:pic>
      <p:sp>
        <p:nvSpPr>
          <p:cNvPr id="11" name="上彎箭號 10"/>
          <p:cNvSpPr/>
          <p:nvPr/>
        </p:nvSpPr>
        <p:spPr>
          <a:xfrm>
            <a:off x="5545900" y="5371202"/>
            <a:ext cx="1685987" cy="1201790"/>
          </a:xfrm>
          <a:prstGeom prst="bentUpArrow">
            <a:avLst/>
          </a:prstGeom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824521" y="2886622"/>
            <a:ext cx="4259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OWASP Juice Shop 靶機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64693" y="6203660"/>
            <a:ext cx="206729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000" b="1" dirty="0" smtClean="0">
                <a:solidFill>
                  <a:srgbClr val="FF0000"/>
                </a:solidFill>
              </a:rPr>
              <a:t>安裝</a:t>
            </a:r>
            <a:r>
              <a:rPr lang="en-US" altLang="zh-TW" sz="3000" b="1" dirty="0" smtClean="0">
                <a:solidFill>
                  <a:srgbClr val="FF0000"/>
                </a:solidFill>
              </a:rPr>
              <a:t>Docker</a:t>
            </a:r>
            <a:endParaRPr lang="zh-TW" altLang="en-US" sz="3000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47350" y="2419144"/>
            <a:ext cx="27109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000" b="1" dirty="0" smtClean="0">
                <a:solidFill>
                  <a:srgbClr val="FF0000"/>
                </a:solidFill>
              </a:rPr>
              <a:t>安裝</a:t>
            </a:r>
            <a:r>
              <a:rPr lang="zh-TW" altLang="en-US" sz="3000" b="1" dirty="0">
                <a:solidFill>
                  <a:srgbClr val="FF0000"/>
                </a:solidFill>
              </a:rPr>
              <a:t>Juice Shop </a:t>
            </a:r>
            <a:endParaRPr lang="en-US" altLang="zh-TW" sz="3000" b="1" dirty="0" smtClean="0">
              <a:solidFill>
                <a:srgbClr val="FF0000"/>
              </a:solidFill>
            </a:endParaRPr>
          </a:p>
          <a:p>
            <a:endParaRPr lang="zh-TW" altLang="en-US" sz="3000" b="1" dirty="0">
              <a:solidFill>
                <a:srgbClr val="FF0000"/>
              </a:solidFill>
            </a:endParaRPr>
          </a:p>
        </p:txBody>
      </p:sp>
      <p:sp>
        <p:nvSpPr>
          <p:cNvPr id="18" name="右彎箭號 17"/>
          <p:cNvSpPr/>
          <p:nvPr/>
        </p:nvSpPr>
        <p:spPr>
          <a:xfrm>
            <a:off x="6558349" y="1698172"/>
            <a:ext cx="1266172" cy="1846582"/>
          </a:xfrm>
          <a:prstGeom prst="ben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3319" y="2880809"/>
            <a:ext cx="183896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000" b="1" dirty="0" smtClean="0">
                <a:solidFill>
                  <a:srgbClr val="FF0000"/>
                </a:solidFill>
              </a:rPr>
              <a:t>16.04</a:t>
            </a:r>
            <a:r>
              <a:rPr lang="zh-TW" altLang="en-US" sz="3000" b="1" dirty="0" smtClean="0">
                <a:solidFill>
                  <a:srgbClr val="FF0000"/>
                </a:solidFill>
              </a:rPr>
              <a:t>版本</a:t>
            </a:r>
            <a:endParaRPr lang="zh-TW" altLang="en-US" sz="3000" b="1" dirty="0">
              <a:solidFill>
                <a:srgbClr val="FF0000"/>
              </a:solidFill>
            </a:endParaRPr>
          </a:p>
        </p:txBody>
      </p:sp>
      <p:sp>
        <p:nvSpPr>
          <p:cNvPr id="20" name="向下箭號 19"/>
          <p:cNvSpPr/>
          <p:nvPr/>
        </p:nvSpPr>
        <p:spPr>
          <a:xfrm>
            <a:off x="730871" y="3544753"/>
            <a:ext cx="603860" cy="1549761"/>
          </a:xfrm>
          <a:prstGeom prst="down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39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07552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5400" dirty="0"/>
              <a:t>實</a:t>
            </a:r>
            <a:r>
              <a:rPr lang="zh-TW" altLang="en-US" sz="5400" dirty="0" smtClean="0"/>
              <a:t>作</a:t>
            </a:r>
            <a:r>
              <a:rPr lang="en-US" altLang="zh-TW" sz="5400" dirty="0"/>
              <a:t>4</a:t>
            </a:r>
            <a:endParaRPr lang="zh-TW" altLang="en-US" sz="5400" dirty="0"/>
          </a:p>
        </p:txBody>
      </p:sp>
      <p:sp>
        <p:nvSpPr>
          <p:cNvPr id="13" name="矩形 12"/>
          <p:cNvSpPr/>
          <p:nvPr/>
        </p:nvSpPr>
        <p:spPr>
          <a:xfrm>
            <a:off x="2315688" y="260874"/>
            <a:ext cx="965463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500" b="1" dirty="0" smtClean="0">
                <a:solidFill>
                  <a:srgbClr val="C00000"/>
                </a:solidFill>
              </a:rPr>
              <a:t>訪問開發人員忘記的備份文件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,</a:t>
            </a:r>
            <a:r>
              <a:rPr lang="zh-TW" altLang="en-US" sz="3500" b="1" dirty="0" smtClean="0">
                <a:solidFill>
                  <a:srgbClr val="C00000"/>
                </a:solidFill>
              </a:rPr>
              <a:t>引發錯誤處理不當</a:t>
            </a:r>
            <a:endParaRPr lang="en-US" altLang="zh-TW" sz="3500" b="1" dirty="0" smtClean="0">
              <a:solidFill>
                <a:srgbClr val="C00000"/>
              </a:solidFill>
            </a:endParaRPr>
          </a:p>
          <a:p>
            <a:endParaRPr lang="zh-TW" altLang="en-US" sz="3500" b="1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3313" y="1032552"/>
            <a:ext cx="891851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500" b="1" dirty="0" smtClean="0">
                <a:solidFill>
                  <a:srgbClr val="C00000"/>
                </a:solidFill>
              </a:rPr>
              <a:t>能看到很多檔</a:t>
            </a:r>
            <a:r>
              <a:rPr lang="zh-TW" altLang="en-US" sz="3500" b="1" dirty="0">
                <a:solidFill>
                  <a:srgbClr val="C00000"/>
                </a:solidFill>
              </a:rPr>
              <a:t>案</a:t>
            </a:r>
            <a:endParaRPr lang="en-US" altLang="zh-TW" sz="3500" b="1" dirty="0" smtClean="0">
              <a:solidFill>
                <a:srgbClr val="C0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706" y="2376693"/>
            <a:ext cx="7496709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6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07552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5400" dirty="0"/>
              <a:t>實</a:t>
            </a:r>
            <a:r>
              <a:rPr lang="zh-TW" altLang="en-US" sz="5400" dirty="0" smtClean="0"/>
              <a:t>作</a:t>
            </a:r>
            <a:r>
              <a:rPr lang="en-US" altLang="zh-TW" sz="5400" dirty="0"/>
              <a:t>4</a:t>
            </a:r>
            <a:endParaRPr lang="zh-TW" altLang="en-US" sz="5400" dirty="0"/>
          </a:p>
        </p:txBody>
      </p:sp>
      <p:sp>
        <p:nvSpPr>
          <p:cNvPr id="13" name="矩形 12"/>
          <p:cNvSpPr/>
          <p:nvPr/>
        </p:nvSpPr>
        <p:spPr>
          <a:xfrm>
            <a:off x="2315688" y="260874"/>
            <a:ext cx="965463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500" b="1" dirty="0" smtClean="0">
                <a:solidFill>
                  <a:srgbClr val="C00000"/>
                </a:solidFill>
              </a:rPr>
              <a:t>訪問開發人員忘記的備份文件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,</a:t>
            </a:r>
            <a:r>
              <a:rPr lang="zh-TW" altLang="en-US" sz="3500" b="1" dirty="0" smtClean="0">
                <a:solidFill>
                  <a:srgbClr val="C00000"/>
                </a:solidFill>
              </a:rPr>
              <a:t>引發錯誤處理不當</a:t>
            </a:r>
            <a:endParaRPr lang="en-US" altLang="zh-TW" sz="3500" b="1" dirty="0" smtClean="0">
              <a:solidFill>
                <a:srgbClr val="C00000"/>
              </a:solidFill>
            </a:endParaRPr>
          </a:p>
          <a:p>
            <a:endParaRPr lang="en-US" altLang="zh-TW" sz="3500" b="1" dirty="0" smtClean="0">
              <a:solidFill>
                <a:srgbClr val="C00000"/>
              </a:solidFill>
            </a:endParaRPr>
          </a:p>
          <a:p>
            <a:endParaRPr lang="zh-TW" altLang="en-US" sz="3500" b="1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1405" y="953038"/>
            <a:ext cx="891851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500" b="1" dirty="0" smtClean="0">
                <a:solidFill>
                  <a:srgbClr val="C00000"/>
                </a:solidFill>
              </a:rPr>
              <a:t>嘗試打開一個檔案</a:t>
            </a:r>
            <a:endParaRPr lang="en-US" altLang="zh-TW" sz="3500" b="1" dirty="0" smtClean="0">
              <a:solidFill>
                <a:srgbClr val="C00000"/>
              </a:solidFill>
            </a:endParaRPr>
          </a:p>
          <a:p>
            <a:r>
              <a:rPr lang="zh-TW" altLang="en-US" sz="3500" b="1" dirty="0" smtClean="0">
                <a:solidFill>
                  <a:srgbClr val="C00000"/>
                </a:solidFill>
              </a:rPr>
              <a:t>只能開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.md</a:t>
            </a:r>
            <a:r>
              <a:rPr lang="zh-TW" altLang="en-US" sz="3500" b="1" dirty="0" smtClean="0">
                <a:solidFill>
                  <a:srgbClr val="C00000"/>
                </a:solidFill>
              </a:rPr>
              <a:t> 或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.pdf</a:t>
            </a:r>
            <a:r>
              <a:rPr lang="zh-TW" altLang="en-US" sz="3500" b="1" dirty="0" smtClean="0">
                <a:solidFill>
                  <a:srgbClr val="C00000"/>
                </a:solidFill>
              </a:rPr>
              <a:t>的</a:t>
            </a:r>
            <a:endParaRPr lang="en-US" altLang="zh-TW" sz="3500" b="1" dirty="0" smtClean="0">
              <a:solidFill>
                <a:srgbClr val="C00000"/>
              </a:solidFill>
            </a:endParaRPr>
          </a:p>
          <a:p>
            <a:r>
              <a:rPr lang="zh-TW" altLang="en-US" sz="3500" b="1" dirty="0" smtClean="0">
                <a:solidFill>
                  <a:srgbClr val="C00000"/>
                </a:solidFill>
              </a:rPr>
              <a:t>所以要繞過他的判斷</a:t>
            </a:r>
            <a:endParaRPr lang="en-US" altLang="zh-TW" sz="3500" b="1" dirty="0" smtClean="0">
              <a:solidFill>
                <a:srgbClr val="C00000"/>
              </a:solidFill>
            </a:endParaRPr>
          </a:p>
          <a:p>
            <a:endParaRPr lang="en-US" altLang="zh-TW" sz="3500" b="1" dirty="0" smtClean="0">
              <a:solidFill>
                <a:srgbClr val="C0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7016"/>
            <a:ext cx="9441665" cy="405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07552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5400" dirty="0"/>
              <a:t>實</a:t>
            </a:r>
            <a:r>
              <a:rPr lang="zh-TW" altLang="en-US" sz="5400" dirty="0" smtClean="0"/>
              <a:t>作</a:t>
            </a:r>
            <a:r>
              <a:rPr lang="en-US" altLang="zh-TW" sz="5400" dirty="0"/>
              <a:t>4</a:t>
            </a:r>
            <a:endParaRPr lang="zh-TW" altLang="en-US" sz="5400" dirty="0"/>
          </a:p>
        </p:txBody>
      </p:sp>
      <p:sp>
        <p:nvSpPr>
          <p:cNvPr id="13" name="矩形 12"/>
          <p:cNvSpPr/>
          <p:nvPr/>
        </p:nvSpPr>
        <p:spPr>
          <a:xfrm>
            <a:off x="2315688" y="260874"/>
            <a:ext cx="965463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500" b="1" dirty="0" smtClean="0">
                <a:solidFill>
                  <a:srgbClr val="C00000"/>
                </a:solidFill>
              </a:rPr>
              <a:t>訪問開發人員忘記的備份文件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,</a:t>
            </a:r>
            <a:r>
              <a:rPr lang="zh-TW" altLang="en-US" sz="3500" b="1" dirty="0" smtClean="0">
                <a:solidFill>
                  <a:srgbClr val="C00000"/>
                </a:solidFill>
              </a:rPr>
              <a:t>引發錯誤處理不當</a:t>
            </a:r>
            <a:endParaRPr lang="en-US" altLang="zh-TW" sz="3500" b="1" dirty="0" smtClean="0">
              <a:solidFill>
                <a:srgbClr val="C00000"/>
              </a:solidFill>
            </a:endParaRPr>
          </a:p>
          <a:p>
            <a:endParaRPr lang="en-US" altLang="zh-TW" sz="3500" b="1" dirty="0" smtClean="0">
              <a:solidFill>
                <a:srgbClr val="C00000"/>
              </a:solidFill>
            </a:endParaRPr>
          </a:p>
          <a:p>
            <a:endParaRPr lang="zh-TW" altLang="en-US" sz="3500" b="1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1405" y="953038"/>
            <a:ext cx="891851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500" b="1" dirty="0" smtClean="0">
                <a:solidFill>
                  <a:srgbClr val="C00000"/>
                </a:solidFill>
              </a:rPr>
              <a:t>在後面加上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%2500.md</a:t>
            </a:r>
          </a:p>
          <a:p>
            <a:r>
              <a:rPr lang="en-US" altLang="zh-TW" sz="3500" b="1" dirty="0" smtClean="0">
                <a:solidFill>
                  <a:srgbClr val="C00000"/>
                </a:solidFill>
              </a:rPr>
              <a:t>%25</a:t>
            </a:r>
            <a:r>
              <a:rPr lang="zh-TW" altLang="en-US" sz="3500" b="1" dirty="0" smtClean="0">
                <a:solidFill>
                  <a:srgbClr val="C00000"/>
                </a:solidFill>
              </a:rPr>
              <a:t>在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URL</a:t>
            </a:r>
            <a:r>
              <a:rPr lang="zh-TW" altLang="en-US" sz="3500" b="1" dirty="0" smtClean="0">
                <a:solidFill>
                  <a:srgbClr val="C00000"/>
                </a:solidFill>
              </a:rPr>
              <a:t>中是等於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%</a:t>
            </a:r>
          </a:p>
          <a:p>
            <a:r>
              <a:rPr lang="zh-TW" altLang="en-US" sz="3500" b="1" dirty="0" smtClean="0">
                <a:solidFill>
                  <a:srgbClr val="C00000"/>
                </a:solidFill>
              </a:rPr>
              <a:t>後面的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00</a:t>
            </a:r>
            <a:r>
              <a:rPr lang="zh-TW" altLang="en-US" sz="3500" b="1" dirty="0" smtClean="0">
                <a:solidFill>
                  <a:srgbClr val="C00000"/>
                </a:solidFill>
              </a:rPr>
              <a:t>則是結束符號</a:t>
            </a:r>
            <a:endParaRPr lang="en-US" altLang="zh-TW" sz="3500" b="1" dirty="0" smtClean="0">
              <a:solidFill>
                <a:srgbClr val="C00000"/>
              </a:solidFill>
            </a:endParaRPr>
          </a:p>
          <a:p>
            <a:r>
              <a:rPr lang="en-US" altLang="zh-TW" sz="3500" b="1" dirty="0" smtClean="0">
                <a:solidFill>
                  <a:srgbClr val="C00000"/>
                </a:solidFill>
              </a:rPr>
              <a:t>.md</a:t>
            </a:r>
            <a:r>
              <a:rPr lang="zh-TW" altLang="en-US" sz="3500" b="1" dirty="0" smtClean="0">
                <a:solidFill>
                  <a:srgbClr val="C00000"/>
                </a:solidFill>
              </a:rPr>
              <a:t>是繞過它的判斷</a:t>
            </a:r>
            <a:endParaRPr lang="en-US" altLang="zh-TW" sz="3500" b="1" dirty="0" smtClean="0">
              <a:solidFill>
                <a:srgbClr val="C0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364" y="3771792"/>
            <a:ext cx="6268325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9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07552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5400" dirty="0"/>
              <a:t>實</a:t>
            </a:r>
            <a:r>
              <a:rPr lang="zh-TW" altLang="en-US" sz="5400" dirty="0" smtClean="0"/>
              <a:t>作</a:t>
            </a:r>
            <a:r>
              <a:rPr lang="en-US" altLang="zh-TW" sz="5400" dirty="0"/>
              <a:t>4</a:t>
            </a:r>
            <a:endParaRPr lang="zh-TW" altLang="en-US" sz="5400" dirty="0"/>
          </a:p>
        </p:txBody>
      </p:sp>
      <p:sp>
        <p:nvSpPr>
          <p:cNvPr id="13" name="矩形 12"/>
          <p:cNvSpPr/>
          <p:nvPr/>
        </p:nvSpPr>
        <p:spPr>
          <a:xfrm>
            <a:off x="2315688" y="260874"/>
            <a:ext cx="965463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500" b="1" dirty="0" smtClean="0">
                <a:solidFill>
                  <a:srgbClr val="C00000"/>
                </a:solidFill>
              </a:rPr>
              <a:t>訪問開發人員忘記的備份文件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,</a:t>
            </a:r>
            <a:r>
              <a:rPr lang="zh-TW" altLang="en-US" sz="3500" b="1" dirty="0" smtClean="0">
                <a:solidFill>
                  <a:srgbClr val="C00000"/>
                </a:solidFill>
              </a:rPr>
              <a:t>引發錯誤處理不當</a:t>
            </a:r>
            <a:endParaRPr lang="en-US" altLang="zh-TW" sz="3500" b="1" dirty="0" smtClean="0">
              <a:solidFill>
                <a:srgbClr val="C00000"/>
              </a:solidFill>
            </a:endParaRPr>
          </a:p>
          <a:p>
            <a:endParaRPr lang="en-US" altLang="zh-TW" sz="3500" b="1" dirty="0" smtClean="0">
              <a:solidFill>
                <a:srgbClr val="C00000"/>
              </a:solidFill>
            </a:endParaRPr>
          </a:p>
          <a:p>
            <a:endParaRPr lang="zh-TW" altLang="en-US" sz="3500" b="1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1405" y="953038"/>
            <a:ext cx="891851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500" b="1" dirty="0" smtClean="0">
                <a:solidFill>
                  <a:srgbClr val="C00000"/>
                </a:solidFill>
              </a:rPr>
              <a:t>就能下載下來並以記事本打開查看</a:t>
            </a:r>
            <a:endParaRPr lang="en-US" altLang="zh-TW" sz="3500" b="1" dirty="0" smtClean="0">
              <a:solidFill>
                <a:srgbClr val="C0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61" y="2189254"/>
            <a:ext cx="10059804" cy="446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8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07552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5400" dirty="0"/>
              <a:t>實</a:t>
            </a:r>
            <a:r>
              <a:rPr lang="zh-TW" altLang="en-US" sz="5400" dirty="0" smtClean="0"/>
              <a:t>作</a:t>
            </a:r>
            <a:r>
              <a:rPr lang="en-US" altLang="zh-TW" sz="5400" dirty="0"/>
              <a:t>4</a:t>
            </a:r>
            <a:endParaRPr lang="zh-TW" altLang="en-US" sz="5400" dirty="0"/>
          </a:p>
        </p:txBody>
      </p:sp>
      <p:sp>
        <p:nvSpPr>
          <p:cNvPr id="13" name="矩形 12"/>
          <p:cNvSpPr/>
          <p:nvPr/>
        </p:nvSpPr>
        <p:spPr>
          <a:xfrm>
            <a:off x="2315688" y="260874"/>
            <a:ext cx="965463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500" b="1" dirty="0" smtClean="0">
                <a:solidFill>
                  <a:srgbClr val="C00000"/>
                </a:solidFill>
              </a:rPr>
              <a:t>訪問開發人員忘記的備份文件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,</a:t>
            </a:r>
            <a:r>
              <a:rPr lang="zh-TW" altLang="en-US" sz="3500" b="1" dirty="0" smtClean="0">
                <a:solidFill>
                  <a:srgbClr val="C00000"/>
                </a:solidFill>
              </a:rPr>
              <a:t>引發錯誤處理不當</a:t>
            </a:r>
            <a:endParaRPr lang="en-US" altLang="zh-TW" sz="3500" b="1" dirty="0" smtClean="0">
              <a:solidFill>
                <a:srgbClr val="C00000"/>
              </a:solidFill>
            </a:endParaRPr>
          </a:p>
          <a:p>
            <a:endParaRPr lang="en-US" altLang="zh-TW" sz="3500" b="1" dirty="0" smtClean="0">
              <a:solidFill>
                <a:srgbClr val="C00000"/>
              </a:solidFill>
            </a:endParaRPr>
          </a:p>
          <a:p>
            <a:endParaRPr lang="zh-TW" altLang="en-US" sz="3500" b="1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1405" y="953038"/>
            <a:ext cx="891851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500" b="1" dirty="0" smtClean="0">
                <a:solidFill>
                  <a:srgbClr val="C00000"/>
                </a:solidFill>
              </a:rPr>
              <a:t>第四題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,</a:t>
            </a:r>
            <a:r>
              <a:rPr lang="zh-TW" altLang="en-US" sz="3500" b="1" dirty="0" smtClean="0">
                <a:solidFill>
                  <a:srgbClr val="C00000"/>
                </a:solidFill>
              </a:rPr>
              <a:t>第五題結束</a:t>
            </a:r>
            <a:endParaRPr lang="en-US" altLang="zh-TW" sz="3500" b="1" dirty="0" smtClean="0">
              <a:solidFill>
                <a:srgbClr val="C0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24" y="1658867"/>
            <a:ext cx="10040751" cy="498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07552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5400" dirty="0"/>
              <a:t>實</a:t>
            </a:r>
            <a:r>
              <a:rPr lang="zh-TW" altLang="en-US" sz="5400" dirty="0" smtClean="0"/>
              <a:t>作</a:t>
            </a:r>
            <a:r>
              <a:rPr lang="en-US" altLang="zh-TW" sz="5400" dirty="0"/>
              <a:t>4</a:t>
            </a:r>
            <a:endParaRPr lang="zh-TW" altLang="en-US" sz="5400" dirty="0"/>
          </a:p>
        </p:txBody>
      </p:sp>
      <p:sp>
        <p:nvSpPr>
          <p:cNvPr id="13" name="矩形 12"/>
          <p:cNvSpPr/>
          <p:nvPr/>
        </p:nvSpPr>
        <p:spPr>
          <a:xfrm>
            <a:off x="2315688" y="260874"/>
            <a:ext cx="965463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500" b="1" dirty="0" smtClean="0">
                <a:solidFill>
                  <a:srgbClr val="C00000"/>
                </a:solidFill>
              </a:rPr>
              <a:t>訪問開發人員忘記的備份文件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,</a:t>
            </a:r>
            <a:r>
              <a:rPr lang="zh-TW" altLang="en-US" sz="3500" b="1" dirty="0" smtClean="0">
                <a:solidFill>
                  <a:srgbClr val="C00000"/>
                </a:solidFill>
              </a:rPr>
              <a:t>引發錯誤處理不當</a:t>
            </a:r>
            <a:endParaRPr lang="en-US" altLang="zh-TW" sz="3500" b="1" dirty="0" smtClean="0">
              <a:solidFill>
                <a:srgbClr val="C00000"/>
              </a:solidFill>
            </a:endParaRPr>
          </a:p>
          <a:p>
            <a:endParaRPr lang="en-US" altLang="zh-TW" sz="3500" b="1" dirty="0" smtClean="0">
              <a:solidFill>
                <a:srgbClr val="C00000"/>
              </a:solidFill>
            </a:endParaRPr>
          </a:p>
          <a:p>
            <a:endParaRPr lang="zh-TW" altLang="en-US" sz="3500" b="1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1405" y="1020249"/>
            <a:ext cx="891851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500" b="1" dirty="0" smtClean="0">
                <a:solidFill>
                  <a:srgbClr val="C00000"/>
                </a:solidFill>
              </a:rPr>
              <a:t>另一個進入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ftp</a:t>
            </a:r>
            <a:r>
              <a:rPr lang="zh-TW" altLang="en-US" sz="3500" b="1" dirty="0" smtClean="0">
                <a:solidFill>
                  <a:srgbClr val="C00000"/>
                </a:solidFill>
              </a:rPr>
              <a:t>的方法</a:t>
            </a:r>
            <a:endParaRPr lang="en-US" altLang="zh-TW" sz="3500" b="1" dirty="0" smtClean="0">
              <a:solidFill>
                <a:srgbClr val="C0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1" y="2229908"/>
            <a:ext cx="9528214" cy="45525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464269" y="2230989"/>
            <a:ext cx="671639" cy="30602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171056" y="4749415"/>
            <a:ext cx="1753581" cy="30602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左箭號 9"/>
          <p:cNvSpPr/>
          <p:nvPr/>
        </p:nvSpPr>
        <p:spPr>
          <a:xfrm>
            <a:off x="9428200" y="2097099"/>
            <a:ext cx="1440484" cy="641268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2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向左箭號 10"/>
          <p:cNvSpPr/>
          <p:nvPr/>
        </p:nvSpPr>
        <p:spPr>
          <a:xfrm>
            <a:off x="4055088" y="4581795"/>
            <a:ext cx="1440484" cy="641268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2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410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07552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5400" dirty="0"/>
              <a:t>實</a:t>
            </a:r>
            <a:r>
              <a:rPr lang="zh-TW" altLang="en-US" sz="5400" dirty="0" smtClean="0"/>
              <a:t>作</a:t>
            </a:r>
            <a:r>
              <a:rPr lang="en-US" altLang="zh-TW" sz="5400" dirty="0"/>
              <a:t>4</a:t>
            </a:r>
            <a:endParaRPr lang="zh-TW" altLang="en-US" sz="5400" dirty="0"/>
          </a:p>
        </p:txBody>
      </p:sp>
      <p:sp>
        <p:nvSpPr>
          <p:cNvPr id="13" name="矩形 12"/>
          <p:cNvSpPr/>
          <p:nvPr/>
        </p:nvSpPr>
        <p:spPr>
          <a:xfrm>
            <a:off x="2315688" y="260874"/>
            <a:ext cx="965463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500" b="1" dirty="0" smtClean="0">
                <a:solidFill>
                  <a:srgbClr val="C00000"/>
                </a:solidFill>
              </a:rPr>
              <a:t>訪問開發人員忘記的備份文件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,</a:t>
            </a:r>
            <a:r>
              <a:rPr lang="zh-TW" altLang="en-US" sz="3500" b="1" dirty="0" smtClean="0">
                <a:solidFill>
                  <a:srgbClr val="C00000"/>
                </a:solidFill>
              </a:rPr>
              <a:t>引發錯誤處理不當</a:t>
            </a:r>
            <a:endParaRPr lang="en-US" altLang="zh-TW" sz="3500" b="1" dirty="0" smtClean="0">
              <a:solidFill>
                <a:srgbClr val="C00000"/>
              </a:solidFill>
            </a:endParaRPr>
          </a:p>
          <a:p>
            <a:endParaRPr lang="en-US" altLang="zh-TW" sz="3500" b="1" dirty="0" smtClean="0">
              <a:solidFill>
                <a:srgbClr val="C00000"/>
              </a:solidFill>
            </a:endParaRPr>
          </a:p>
          <a:p>
            <a:endParaRPr lang="zh-TW" altLang="en-US" sz="3500" b="1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1405" y="1020249"/>
            <a:ext cx="891851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500" b="1" dirty="0" smtClean="0">
                <a:solidFill>
                  <a:srgbClr val="C00000"/>
                </a:solidFill>
              </a:rPr>
              <a:t>會發現這是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ftp</a:t>
            </a:r>
            <a:r>
              <a:rPr lang="zh-TW" altLang="en-US" sz="3500" b="1" smtClean="0">
                <a:solidFill>
                  <a:srgbClr val="C00000"/>
                </a:solidFill>
              </a:rPr>
              <a:t>裡面的一個檔案</a:t>
            </a:r>
            <a:endParaRPr lang="en-US" altLang="zh-TW" sz="3500" b="1" smtClean="0">
              <a:solidFill>
                <a:srgbClr val="C00000"/>
              </a:solidFill>
            </a:endParaRPr>
          </a:p>
          <a:p>
            <a:r>
              <a:rPr lang="zh-TW" altLang="en-US" sz="3500" b="1" dirty="0" smtClean="0">
                <a:solidFill>
                  <a:srgbClr val="C00000"/>
                </a:solidFill>
              </a:rPr>
              <a:t>把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ftp</a:t>
            </a:r>
            <a:r>
              <a:rPr lang="zh-TW" altLang="en-US" sz="3500" b="1" dirty="0" smtClean="0">
                <a:solidFill>
                  <a:srgbClr val="C00000"/>
                </a:solidFill>
              </a:rPr>
              <a:t>後面都刪掉，就到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ftp</a:t>
            </a:r>
            <a:r>
              <a:rPr lang="zh-TW" altLang="en-US" sz="3500" b="1" dirty="0" smtClean="0">
                <a:solidFill>
                  <a:srgbClr val="C00000"/>
                </a:solidFill>
              </a:rPr>
              <a:t>裡面了</a:t>
            </a:r>
            <a:endParaRPr lang="en-US" altLang="zh-TW" sz="3500" b="1" dirty="0" smtClean="0">
              <a:solidFill>
                <a:srgbClr val="C0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54" y="2728409"/>
            <a:ext cx="6096851" cy="390724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618569" y="2692257"/>
            <a:ext cx="453154" cy="30602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88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07552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5400" dirty="0"/>
              <a:t>實</a:t>
            </a:r>
            <a:r>
              <a:rPr lang="zh-TW" altLang="en-US" sz="5400" dirty="0" smtClean="0"/>
              <a:t>作</a:t>
            </a:r>
            <a:r>
              <a:rPr lang="en-US" altLang="zh-TW" sz="5400" dirty="0" smtClean="0"/>
              <a:t>5</a:t>
            </a:r>
            <a:endParaRPr lang="zh-TW" altLang="en-US" sz="5400" dirty="0"/>
          </a:p>
        </p:txBody>
      </p:sp>
      <p:sp>
        <p:nvSpPr>
          <p:cNvPr id="13" name="矩形 12"/>
          <p:cNvSpPr/>
          <p:nvPr/>
        </p:nvSpPr>
        <p:spPr>
          <a:xfrm>
            <a:off x="2315688" y="260874"/>
            <a:ext cx="965463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500" b="1" dirty="0" smtClean="0">
                <a:solidFill>
                  <a:srgbClr val="C00000"/>
                </a:solidFill>
              </a:rPr>
              <a:t>帳戶登錄</a:t>
            </a:r>
            <a:endParaRPr lang="en-US" altLang="zh-TW" sz="3500" b="1" dirty="0" smtClean="0">
              <a:solidFill>
                <a:srgbClr val="C00000"/>
              </a:solidFill>
            </a:endParaRPr>
          </a:p>
          <a:p>
            <a:endParaRPr lang="zh-TW" altLang="en-US" sz="3500" b="1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1405" y="953038"/>
            <a:ext cx="102132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500" b="1" dirty="0" smtClean="0">
                <a:solidFill>
                  <a:srgbClr val="C00000"/>
                </a:solidFill>
              </a:rPr>
              <a:t>多加了 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limit 1,1</a:t>
            </a:r>
          </a:p>
          <a:p>
            <a:r>
              <a:rPr lang="zh-TW" altLang="en-US" sz="3500" b="1" dirty="0" smtClean="0">
                <a:solidFill>
                  <a:srgbClr val="C00000"/>
                </a:solidFill>
              </a:rPr>
              <a:t>是指從資料庫中的第一個去找然後尋找範圍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1</a:t>
            </a:r>
            <a:r>
              <a:rPr lang="zh-TW" altLang="en-US" sz="3500" b="1" dirty="0" smtClean="0">
                <a:solidFill>
                  <a:srgbClr val="C00000"/>
                </a:solidFill>
              </a:rPr>
              <a:t>個</a:t>
            </a:r>
            <a:endParaRPr lang="en-US" altLang="zh-TW" sz="3500" b="1" dirty="0" smtClean="0">
              <a:solidFill>
                <a:srgbClr val="C00000"/>
              </a:solidFill>
            </a:endParaRPr>
          </a:p>
          <a:p>
            <a:r>
              <a:rPr lang="en-US" altLang="zh-TW" sz="3500" b="1" dirty="0" smtClean="0">
                <a:solidFill>
                  <a:srgbClr val="C00000"/>
                </a:solidFill>
              </a:rPr>
              <a:t>Admin</a:t>
            </a:r>
            <a:r>
              <a:rPr lang="zh-TW" altLang="en-US" sz="3500" b="1" dirty="0" smtClean="0">
                <a:solidFill>
                  <a:srgbClr val="C00000"/>
                </a:solidFill>
              </a:rPr>
              <a:t>是第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0</a:t>
            </a:r>
            <a:r>
              <a:rPr lang="zh-TW" altLang="en-US" sz="3500" b="1" dirty="0" smtClean="0">
                <a:solidFill>
                  <a:srgbClr val="C00000"/>
                </a:solidFill>
              </a:rPr>
              <a:t>個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!</a:t>
            </a:r>
            <a:r>
              <a:rPr lang="zh-TW" altLang="en-US" sz="3500" b="1" dirty="0" smtClean="0">
                <a:solidFill>
                  <a:srgbClr val="C00000"/>
                </a:solidFill>
              </a:rPr>
              <a:t>           </a:t>
            </a:r>
            <a:r>
              <a:rPr lang="zh-TW" altLang="en-US" sz="3600" b="1" dirty="0" smtClean="0">
                <a:solidFill>
                  <a:srgbClr val="C00000"/>
                </a:solidFill>
              </a:rPr>
              <a:t>以此類推</a:t>
            </a:r>
            <a:endParaRPr lang="en-US" altLang="zh-TW" sz="3600" b="1" dirty="0" smtClean="0">
              <a:solidFill>
                <a:srgbClr val="C00000"/>
              </a:solidFill>
            </a:endParaRPr>
          </a:p>
          <a:p>
            <a:endParaRPr lang="en-US" altLang="zh-TW" sz="3500" b="1" dirty="0" smtClean="0">
              <a:solidFill>
                <a:srgbClr val="C0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48" y="2661198"/>
            <a:ext cx="10431331" cy="419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3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07552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5400" dirty="0"/>
              <a:t>實</a:t>
            </a:r>
            <a:r>
              <a:rPr lang="zh-TW" altLang="en-US" sz="5400" dirty="0" smtClean="0"/>
              <a:t>作</a:t>
            </a:r>
            <a:r>
              <a:rPr lang="en-US" altLang="zh-TW" sz="5400" dirty="0" smtClean="0"/>
              <a:t>5</a:t>
            </a:r>
            <a:endParaRPr lang="zh-TW" altLang="en-US" sz="5400" dirty="0"/>
          </a:p>
        </p:txBody>
      </p:sp>
      <p:sp>
        <p:nvSpPr>
          <p:cNvPr id="13" name="矩形 12"/>
          <p:cNvSpPr/>
          <p:nvPr/>
        </p:nvSpPr>
        <p:spPr>
          <a:xfrm>
            <a:off x="2315688" y="260874"/>
            <a:ext cx="965463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500" b="1" dirty="0" smtClean="0">
                <a:solidFill>
                  <a:srgbClr val="C00000"/>
                </a:solidFill>
              </a:rPr>
              <a:t>帳戶登錄</a:t>
            </a:r>
            <a:endParaRPr lang="en-US" altLang="zh-TW" sz="3500" b="1" dirty="0" smtClean="0">
              <a:solidFill>
                <a:srgbClr val="C00000"/>
              </a:solidFill>
            </a:endParaRPr>
          </a:p>
          <a:p>
            <a:endParaRPr lang="zh-TW" altLang="en-US" sz="3500" b="1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9382" y="1114954"/>
            <a:ext cx="1021323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500" b="1" dirty="0" smtClean="0">
                <a:solidFill>
                  <a:srgbClr val="C00000"/>
                </a:solidFill>
              </a:rPr>
              <a:t>進入</a:t>
            </a:r>
            <a:r>
              <a:rPr lang="en-US" altLang="zh-TW" sz="3500" b="1" dirty="0" smtClean="0">
                <a:solidFill>
                  <a:srgbClr val="C00000"/>
                </a:solidFill>
              </a:rPr>
              <a:t>administration</a:t>
            </a:r>
            <a:r>
              <a:rPr lang="zh-TW" altLang="en-US" sz="3500" b="1" dirty="0" smtClean="0">
                <a:solidFill>
                  <a:srgbClr val="C00000"/>
                </a:solidFill>
              </a:rPr>
              <a:t>的管理介面</a:t>
            </a:r>
            <a:endParaRPr lang="en-US" altLang="zh-TW" sz="3500" b="1" dirty="0" smtClean="0">
              <a:solidFill>
                <a:srgbClr val="C00000"/>
              </a:solidFill>
            </a:endParaRPr>
          </a:p>
          <a:p>
            <a:r>
              <a:rPr lang="zh-TW" altLang="en-US" sz="3500" b="1" dirty="0" smtClean="0">
                <a:solidFill>
                  <a:srgbClr val="C00000"/>
                </a:solidFill>
              </a:rPr>
              <a:t>可看已登錄過誰以及還有誰沒有登錄</a:t>
            </a:r>
            <a:endParaRPr lang="en-US" altLang="zh-TW" sz="3500" b="1" dirty="0" smtClean="0">
              <a:solidFill>
                <a:srgbClr val="C0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0271"/>
            <a:ext cx="9844576" cy="375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8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07552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5400" dirty="0"/>
              <a:t>實</a:t>
            </a:r>
            <a:r>
              <a:rPr lang="zh-TW" altLang="en-US" sz="5400" dirty="0" smtClean="0"/>
              <a:t>作</a:t>
            </a:r>
            <a:r>
              <a:rPr lang="en-US" altLang="zh-TW" sz="5400" dirty="0" smtClean="0"/>
              <a:t>5</a:t>
            </a:r>
            <a:endParaRPr lang="zh-TW" altLang="en-US" sz="5400" dirty="0"/>
          </a:p>
        </p:txBody>
      </p:sp>
      <p:sp>
        <p:nvSpPr>
          <p:cNvPr id="13" name="矩形 12"/>
          <p:cNvSpPr/>
          <p:nvPr/>
        </p:nvSpPr>
        <p:spPr>
          <a:xfrm>
            <a:off x="2315688" y="260874"/>
            <a:ext cx="965463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500" b="1" dirty="0" smtClean="0">
                <a:solidFill>
                  <a:srgbClr val="C00000"/>
                </a:solidFill>
              </a:rPr>
              <a:t>帳戶登錄   </a:t>
            </a:r>
            <a:r>
              <a:rPr lang="zh-TW" altLang="en-US" sz="3600" b="1" dirty="0" smtClean="0">
                <a:solidFill>
                  <a:srgbClr val="C00000"/>
                </a:solidFill>
              </a:rPr>
              <a:t>第六題結束</a:t>
            </a:r>
            <a:endParaRPr lang="en-US" altLang="zh-TW" sz="3600" b="1" dirty="0" smtClean="0">
              <a:solidFill>
                <a:srgbClr val="C00000"/>
              </a:solidFill>
            </a:endParaRPr>
          </a:p>
          <a:p>
            <a:endParaRPr lang="en-US" altLang="zh-TW" sz="3500" b="1" dirty="0" smtClean="0">
              <a:solidFill>
                <a:srgbClr val="C00000"/>
              </a:solidFill>
            </a:endParaRPr>
          </a:p>
          <a:p>
            <a:endParaRPr lang="zh-TW" altLang="en-US" sz="3500" b="1" dirty="0">
              <a:solidFill>
                <a:srgbClr val="C0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97" y="1626500"/>
            <a:ext cx="11269648" cy="513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1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07552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5400" dirty="0" smtClean="0"/>
              <a:t>安裝</a:t>
            </a:r>
            <a:r>
              <a:rPr lang="zh-TW" altLang="en-US" sz="5400" dirty="0" smtClean="0"/>
              <a:t>過程</a:t>
            </a:r>
            <a:endParaRPr lang="zh-TW" altLang="en-US" sz="5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231" y="1567060"/>
            <a:ext cx="7542407" cy="5125165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4516582" y="2173184"/>
            <a:ext cx="1579418" cy="641268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2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 flipH="1" flipV="1">
            <a:off x="2112230" y="2315688"/>
            <a:ext cx="2317265" cy="3800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5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07552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5400" dirty="0" smtClean="0"/>
              <a:t>安裝過程</a:t>
            </a:r>
            <a:endParaRPr lang="zh-TW" altLang="en-US" sz="5400" dirty="0"/>
          </a:p>
        </p:txBody>
      </p:sp>
      <p:sp>
        <p:nvSpPr>
          <p:cNvPr id="3" name="向左箭號 2"/>
          <p:cNvSpPr/>
          <p:nvPr/>
        </p:nvSpPr>
        <p:spPr>
          <a:xfrm>
            <a:off x="8543019" y="2850078"/>
            <a:ext cx="1579418" cy="641268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2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447" y="1558440"/>
            <a:ext cx="5058481" cy="503942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863939" y="6171149"/>
            <a:ext cx="825636" cy="439387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084424" y="2987438"/>
            <a:ext cx="393291" cy="439387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3"/>
          <p:cNvSpPr/>
          <p:nvPr/>
        </p:nvSpPr>
        <p:spPr>
          <a:xfrm>
            <a:off x="7039250" y="4963886"/>
            <a:ext cx="475013" cy="997527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smtClean="0"/>
              <a:t>3</a:t>
            </a:r>
            <a:endParaRPr lang="zh-TW" altLang="en-US" sz="2500" dirty="0"/>
          </a:p>
        </p:txBody>
      </p:sp>
      <p:sp>
        <p:nvSpPr>
          <p:cNvPr id="15" name="矩形 14"/>
          <p:cNvSpPr/>
          <p:nvPr/>
        </p:nvSpPr>
        <p:spPr>
          <a:xfrm>
            <a:off x="7158148" y="2163288"/>
            <a:ext cx="368902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500" b="1" dirty="0" smtClean="0">
                <a:solidFill>
                  <a:srgbClr val="C00000"/>
                </a:solidFill>
              </a:rPr>
              <a:t>選擇</a:t>
            </a:r>
            <a:r>
              <a:rPr lang="en-US" altLang="zh-TW" sz="2500" b="1" dirty="0" smtClean="0">
                <a:solidFill>
                  <a:srgbClr val="C00000"/>
                </a:solidFill>
              </a:rPr>
              <a:t>Ubuntu</a:t>
            </a:r>
            <a:r>
              <a:rPr lang="zh-TW" altLang="en-US" sz="2500" b="1" dirty="0" smtClean="0">
                <a:solidFill>
                  <a:srgbClr val="C00000"/>
                </a:solidFill>
              </a:rPr>
              <a:t>的</a:t>
            </a:r>
            <a:r>
              <a:rPr lang="en-US" altLang="zh-TW" sz="2500" b="1" dirty="0" smtClean="0">
                <a:solidFill>
                  <a:srgbClr val="C00000"/>
                </a:solidFill>
              </a:rPr>
              <a:t>OVA</a:t>
            </a:r>
            <a:r>
              <a:rPr lang="zh-TW" altLang="en-US" sz="2500" b="1" dirty="0" smtClean="0">
                <a:solidFill>
                  <a:srgbClr val="C00000"/>
                </a:solidFill>
              </a:rPr>
              <a:t>檔路徑</a:t>
            </a:r>
            <a:endParaRPr lang="zh-TW" altLang="en-US" sz="25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37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07552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5400" dirty="0" smtClean="0"/>
              <a:t>安裝過程</a:t>
            </a:r>
            <a:endParaRPr lang="zh-TW" altLang="en-US" sz="5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639" y="1561873"/>
            <a:ext cx="5058481" cy="501084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444390" y="6238203"/>
            <a:ext cx="825636" cy="439387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左箭號 15"/>
          <p:cNvSpPr/>
          <p:nvPr/>
        </p:nvSpPr>
        <p:spPr>
          <a:xfrm>
            <a:off x="7603958" y="6105002"/>
            <a:ext cx="1579418" cy="641268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2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50240" y="5761149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500" b="1" dirty="0" smtClean="0">
                <a:solidFill>
                  <a:srgbClr val="C00000"/>
                </a:solidFill>
              </a:rPr>
              <a:t>匯入即可</a:t>
            </a:r>
            <a:endParaRPr lang="zh-TW" altLang="en-US" sz="25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74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07552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5400" dirty="0" smtClean="0"/>
              <a:t>安裝過程</a:t>
            </a:r>
            <a:endParaRPr lang="zh-TW" altLang="en-US" sz="5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92" y="1075521"/>
            <a:ext cx="9059539" cy="554327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414309" y="1365662"/>
            <a:ext cx="727707" cy="72548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向上箭號 3"/>
          <p:cNvSpPr/>
          <p:nvPr/>
        </p:nvSpPr>
        <p:spPr>
          <a:xfrm>
            <a:off x="4499091" y="2295112"/>
            <a:ext cx="558141" cy="133394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smtClean="0"/>
              <a:t>5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00417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07552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5400" dirty="0" smtClean="0"/>
              <a:t>安裝過程</a:t>
            </a:r>
            <a:endParaRPr lang="zh-TW" altLang="en-US" sz="5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916" y="1859964"/>
            <a:ext cx="6030167" cy="456311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080916" y="3669474"/>
            <a:ext cx="992320" cy="47501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左箭號 8"/>
          <p:cNvSpPr/>
          <p:nvPr/>
        </p:nvSpPr>
        <p:spPr>
          <a:xfrm>
            <a:off x="4338244" y="3586346"/>
            <a:ext cx="1579418" cy="641268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2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385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07552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5400" dirty="0" smtClean="0"/>
              <a:t>安裝過程</a:t>
            </a:r>
            <a:endParaRPr lang="zh-TW" altLang="en-US" sz="5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101" y="1905115"/>
            <a:ext cx="6077798" cy="454405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011387" y="3040083"/>
            <a:ext cx="1084613" cy="261258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011387" y="3301341"/>
            <a:ext cx="3874065" cy="47501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向上箭號 3"/>
          <p:cNvSpPr/>
          <p:nvPr/>
        </p:nvSpPr>
        <p:spPr>
          <a:xfrm>
            <a:off x="5209308" y="4006244"/>
            <a:ext cx="688770" cy="1199408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/>
              <a:t>8</a:t>
            </a:r>
            <a:endParaRPr lang="zh-TW" altLang="en-US" sz="2500" dirty="0"/>
          </a:p>
        </p:txBody>
      </p:sp>
      <p:sp>
        <p:nvSpPr>
          <p:cNvPr id="6" name="向下箭號 5"/>
          <p:cNvSpPr/>
          <p:nvPr/>
        </p:nvSpPr>
        <p:spPr>
          <a:xfrm>
            <a:off x="5106390" y="1615044"/>
            <a:ext cx="748145" cy="1173089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smtClean="0"/>
              <a:t>7</a:t>
            </a:r>
            <a:endParaRPr lang="zh-TW" altLang="en-US" sz="2500" dirty="0"/>
          </a:p>
        </p:txBody>
      </p:sp>
      <p:sp>
        <p:nvSpPr>
          <p:cNvPr id="13" name="矩形 12"/>
          <p:cNvSpPr/>
          <p:nvPr/>
        </p:nvSpPr>
        <p:spPr>
          <a:xfrm>
            <a:off x="7387312" y="6042845"/>
            <a:ext cx="992320" cy="47501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左箭號 13"/>
          <p:cNvSpPr/>
          <p:nvPr/>
        </p:nvSpPr>
        <p:spPr>
          <a:xfrm flipH="1">
            <a:off x="5480462" y="5959717"/>
            <a:ext cx="1664315" cy="641268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zh-TW" altLang="en-US" sz="2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208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663</Words>
  <Application>Microsoft Office PowerPoint</Application>
  <PresentationFormat>寬螢幕</PresentationFormat>
  <Paragraphs>143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5" baseType="lpstr"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逆宮 風鈴</dc:creator>
  <cp:lastModifiedBy>逆宮 風鈴</cp:lastModifiedBy>
  <cp:revision>59</cp:revision>
  <dcterms:created xsi:type="dcterms:W3CDTF">2019-03-19T12:30:09Z</dcterms:created>
  <dcterms:modified xsi:type="dcterms:W3CDTF">2019-03-19T17:43:18Z</dcterms:modified>
</cp:coreProperties>
</file>