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8" r:id="rId6"/>
    <p:sldId id="294" r:id="rId7"/>
    <p:sldId id="289" r:id="rId8"/>
    <p:sldId id="292" r:id="rId9"/>
    <p:sldId id="290" r:id="rId10"/>
    <p:sldId id="291" r:id="rId11"/>
    <p:sldId id="293" r:id="rId12"/>
    <p:sldId id="295" r:id="rId13"/>
    <p:sldId id="296" r:id="rId14"/>
    <p:sldId id="298" r:id="rId15"/>
    <p:sldId id="297" r:id="rId16"/>
    <p:sldId id="299" r:id="rId17"/>
    <p:sldId id="300" r:id="rId18"/>
    <p:sldId id="302" r:id="rId19"/>
    <p:sldId id="303" r:id="rId20"/>
    <p:sldId id="27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en/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en/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371600"/>
            <a:ext cx="8460432" cy="1927225"/>
          </a:xfrm>
        </p:spPr>
        <p:txBody>
          <a:bodyPr/>
          <a:lstStyle/>
          <a:p>
            <a:r>
              <a:rPr lang="en-US" altLang="zh-TW" sz="4800" dirty="0" smtClean="0"/>
              <a:t>ADVANCED </a:t>
            </a:r>
            <a:r>
              <a:rPr lang="en-US" altLang="zh-TW" sz="4800" dirty="0"/>
              <a:t>Programming </a:t>
            </a:r>
            <a:r>
              <a:rPr lang="en-US" altLang="zh-TW" sz="4800" dirty="0" smtClean="0"/>
              <a:t> for HTML5&amp;CSS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Wen-Yen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0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81158" y="62567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ex-0403.html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6840760" cy="506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5"/>
            <a:ext cx="313184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62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Background </a:t>
            </a:r>
            <a:r>
              <a:rPr lang="en-US" altLang="zh-TW" dirty="0" smtClean="0"/>
              <a:t>Image in &lt;body&gt;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381158" y="62567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ex-0404.html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586814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30654"/>
            <a:ext cx="2980040" cy="30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5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Image </a:t>
            </a:r>
            <a:r>
              <a:rPr lang="en-US" altLang="zh-TW" dirty="0" smtClean="0"/>
              <a:t>Floating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76800"/>
          </a:xfrm>
        </p:spPr>
        <p:txBody>
          <a:bodyPr/>
          <a:lstStyle/>
          <a:p>
            <a:r>
              <a:rPr lang="en-US" altLang="zh-TW" dirty="0"/>
              <a:t>Use the CSS </a:t>
            </a:r>
            <a:r>
              <a:rPr lang="en-US" altLang="zh-TW" dirty="0"/>
              <a:t>float</a:t>
            </a:r>
            <a:r>
              <a:rPr lang="en-US" altLang="zh-TW" dirty="0"/>
              <a:t> property to let the image float to the right or to the left of a text: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1" y="1988840"/>
            <a:ext cx="691276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79" y="5003224"/>
            <a:ext cx="6115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452320" y="638649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ex-0406.html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2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826" y="326977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Background </a:t>
            </a:r>
            <a:r>
              <a:rPr lang="en-US" altLang="zh-TW" dirty="0" smtClean="0"/>
              <a:t>Image in &lt;p&gt;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6984776" cy="329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1" y="4343400"/>
            <a:ext cx="7629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561516" y="644137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ex-0408.html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Tables </a:t>
            </a:r>
            <a:r>
              <a:rPr lang="en-US" altLang="zh-TW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in html5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6021288"/>
            <a:ext cx="5076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400" dirty="0">
                <a:solidFill>
                  <a:srgbClr val="002060"/>
                </a:solidFill>
                <a:hlinkClick r:id="rId2"/>
              </a:rPr>
              <a:t>https://www.w3schools.com/html/html5_intro.asp</a:t>
            </a:r>
            <a:endParaRPr lang="en-US" altLang="zh-TW" sz="1400" dirty="0">
              <a:solidFill>
                <a:srgbClr val="002060"/>
              </a:solidFill>
            </a:endParaRPr>
          </a:p>
          <a:p>
            <a:pPr lvl="1"/>
            <a:r>
              <a:rPr lang="en-US" altLang="zh-TW" sz="1400" dirty="0">
                <a:solidFill>
                  <a:srgbClr val="002060"/>
                </a:solidFill>
                <a:hlinkClick r:id="rId3"/>
              </a:rPr>
              <a:t>https://www.html5rocks.com/en</a:t>
            </a:r>
            <a:endParaRPr lang="zh-TW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7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Defining an HTML </a:t>
            </a:r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HTML table is defined with the </a:t>
            </a:r>
            <a:r>
              <a:rPr lang="en-US" altLang="zh-TW" dirty="0">
                <a:solidFill>
                  <a:srgbClr val="C00000"/>
                </a:solidFill>
              </a:rPr>
              <a:t>&lt;table&gt;</a:t>
            </a:r>
            <a:r>
              <a:rPr lang="en-US" altLang="zh-TW" dirty="0"/>
              <a:t> tag.</a:t>
            </a:r>
          </a:p>
          <a:p>
            <a:r>
              <a:rPr lang="en-US" altLang="zh-TW" dirty="0"/>
              <a:t>Each table row is defined with the </a:t>
            </a:r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 err="1">
                <a:solidFill>
                  <a:srgbClr val="C00000"/>
                </a:solidFill>
              </a:rPr>
              <a:t>tr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 tag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table header is defined with the </a:t>
            </a:r>
            <a:r>
              <a:rPr lang="en-US" altLang="zh-TW" dirty="0">
                <a:solidFill>
                  <a:srgbClr val="C00000"/>
                </a:solidFill>
              </a:rPr>
              <a:t>&lt;</a:t>
            </a:r>
            <a:r>
              <a:rPr lang="en-US" altLang="zh-TW" dirty="0" err="1">
                <a:solidFill>
                  <a:srgbClr val="C00000"/>
                </a:solidFill>
              </a:rPr>
              <a:t>th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 tag. </a:t>
            </a:r>
            <a:endParaRPr lang="en-US" altLang="zh-TW" dirty="0" smtClean="0"/>
          </a:p>
          <a:p>
            <a:r>
              <a:rPr lang="en-US" altLang="zh-TW" dirty="0" smtClean="0"/>
              <a:t>By </a:t>
            </a:r>
            <a:r>
              <a:rPr lang="en-US" altLang="zh-TW" dirty="0"/>
              <a:t>default, table headings are bold and centered.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table data/cell is defined with the </a:t>
            </a:r>
            <a:r>
              <a:rPr lang="en-US" altLang="zh-TW" dirty="0">
                <a:solidFill>
                  <a:srgbClr val="C00000"/>
                </a:solidFill>
              </a:rPr>
              <a:t>&lt;td&gt;</a:t>
            </a:r>
            <a:r>
              <a:rPr lang="en-US" altLang="zh-TW" dirty="0"/>
              <a:t> tag.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75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Background </a:t>
            </a:r>
            <a:r>
              <a:rPr lang="en-US" altLang="zh-TW" dirty="0" smtClean="0"/>
              <a:t>Image in &lt;p&gt;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61516" y="644137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ex-0409.html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3" y="1340768"/>
            <a:ext cx="7286625" cy="54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976"/>
            <a:ext cx="5508104" cy="158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38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Adding </a:t>
            </a:r>
            <a:r>
              <a:rPr lang="en-US" altLang="zh-TW" dirty="0"/>
              <a:t>a </a:t>
            </a:r>
            <a:r>
              <a:rPr lang="en-US" altLang="zh-TW" dirty="0" smtClean="0"/>
              <a:t>Border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 do not specify a border for the table, it will be displayed without borders.</a:t>
            </a:r>
          </a:p>
          <a:p>
            <a:r>
              <a:rPr lang="en-US" altLang="zh-TW" dirty="0"/>
              <a:t>A border is set using the CSS border property: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02891"/>
            <a:ext cx="6115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308304" y="6381328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ex-0411.html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18472"/>
            <a:ext cx="367665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93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Adding </a:t>
            </a:r>
            <a:r>
              <a:rPr lang="en-US" altLang="zh-TW" dirty="0"/>
              <a:t>a </a:t>
            </a:r>
            <a:r>
              <a:rPr lang="en-US" altLang="zh-TW" dirty="0" smtClean="0"/>
              <a:t>Border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876800"/>
          </a:xfrm>
        </p:spPr>
        <p:txBody>
          <a:bodyPr/>
          <a:lstStyle/>
          <a:p>
            <a:r>
              <a:rPr lang="en-US" altLang="zh-TW" dirty="0"/>
              <a:t>If you do not specify a border for the table, it will be displayed without borders.</a:t>
            </a:r>
          </a:p>
          <a:p>
            <a:r>
              <a:rPr lang="en-US" altLang="zh-TW" dirty="0"/>
              <a:t>A border is set using the CSS border property: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08304" y="6381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ex-0413.html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61341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3" y="2348880"/>
            <a:ext cx="3311131" cy="226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9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Adding </a:t>
            </a:r>
            <a:r>
              <a:rPr lang="en-US" altLang="zh-TW" dirty="0"/>
              <a:t>a </a:t>
            </a:r>
            <a:r>
              <a:rPr lang="en-US" altLang="zh-TW" dirty="0" smtClean="0"/>
              <a:t>Border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876800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08304" y="6381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ex-0414.html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6004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27035"/>
            <a:ext cx="4852442" cy="552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11845"/>
            <a:ext cx="4392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7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Images in html5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3928" y="6021288"/>
            <a:ext cx="5076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400" dirty="0">
                <a:solidFill>
                  <a:srgbClr val="0070C0"/>
                </a:solidFill>
                <a:hlinkClick r:id="rId2"/>
              </a:rPr>
              <a:t>https://www.w3schools.com/html/html5_intro.asp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lvl="1"/>
            <a:r>
              <a:rPr lang="en-US" altLang="zh-TW" sz="1400" dirty="0">
                <a:solidFill>
                  <a:srgbClr val="0070C0"/>
                </a:solidFill>
                <a:hlinkClick r:id="rId3"/>
              </a:rPr>
              <a:t>https://www.html5rocks.com/en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64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924944"/>
            <a:ext cx="9144000" cy="9906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The End</a:t>
            </a:r>
            <a:endParaRPr lang="zh-TW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7" y="1160339"/>
            <a:ext cx="8037693" cy="36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14037"/>
            <a:ext cx="23717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61182"/>
            <a:ext cx="3957207" cy="25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弧形向右箭號 3"/>
          <p:cNvSpPr/>
          <p:nvPr/>
        </p:nvSpPr>
        <p:spPr>
          <a:xfrm rot="3995305">
            <a:off x="2422810" y="3864013"/>
            <a:ext cx="360040" cy="18662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81158" y="62567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ex-0401.html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2483" y="64413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b="1" dirty="0" smtClean="0">
                <a:solidFill>
                  <a:srgbClr val="0070C0"/>
                </a:solidFill>
              </a:rPr>
              <a:t>eek 6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 smtClean="0"/>
              <a:t>&gt;: title and alt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en-US" altLang="zh-TW" dirty="0" err="1"/>
              <a:t>img</a:t>
            </a:r>
            <a:r>
              <a:rPr lang="en-US" altLang="zh-TW" dirty="0"/>
              <a:t> title </a:t>
            </a:r>
            <a:r>
              <a:rPr lang="zh-TW" altLang="en-US" dirty="0"/>
              <a:t>與 </a:t>
            </a:r>
            <a:r>
              <a:rPr lang="en-US" altLang="zh-TW" dirty="0" err="1"/>
              <a:t>img</a:t>
            </a:r>
            <a:r>
              <a:rPr lang="en-US" altLang="zh-TW" dirty="0"/>
              <a:t> alt </a:t>
            </a:r>
            <a:r>
              <a:rPr lang="zh-TW" altLang="en-US" dirty="0"/>
              <a:t>的差別在於＂使用的目的與呈現效果＂兩方面，簡單來說 </a:t>
            </a:r>
            <a:r>
              <a:rPr lang="en-US" altLang="zh-TW" dirty="0" err="1"/>
              <a:t>img</a:t>
            </a:r>
            <a:r>
              <a:rPr lang="en-US" altLang="zh-TW" dirty="0"/>
              <a:t> title </a:t>
            </a:r>
            <a:r>
              <a:rPr lang="zh-TW" altLang="en-US" dirty="0"/>
              <a:t>與 </a:t>
            </a:r>
            <a:r>
              <a:rPr lang="en-US" altLang="zh-TW" dirty="0" err="1"/>
              <a:t>img</a:t>
            </a:r>
            <a:r>
              <a:rPr lang="en-US" altLang="zh-TW" dirty="0"/>
              <a:t> alt </a:t>
            </a:r>
            <a:r>
              <a:rPr lang="zh-TW" altLang="en-US" dirty="0"/>
              <a:t>是兩個不同的東西，</a:t>
            </a:r>
            <a:r>
              <a:rPr lang="en-US" altLang="zh-TW" dirty="0" err="1"/>
              <a:t>img</a:t>
            </a:r>
            <a:r>
              <a:rPr lang="en-US" altLang="zh-TW" dirty="0"/>
              <a:t> title </a:t>
            </a:r>
            <a:r>
              <a:rPr lang="zh-TW" altLang="en-US" dirty="0"/>
              <a:t>是圖片標題，有點類似網頁標題的意思，用來標示圖片的說明文字，當滑鼠移到圖片上就會自動顯示出來，而 </a:t>
            </a:r>
            <a:r>
              <a:rPr lang="en-US" altLang="zh-TW" dirty="0" err="1"/>
              <a:t>img</a:t>
            </a:r>
            <a:r>
              <a:rPr lang="en-US" altLang="zh-TW" dirty="0"/>
              <a:t> alt </a:t>
            </a:r>
            <a:r>
              <a:rPr lang="zh-TW" altLang="en-US" dirty="0"/>
              <a:t>可就完全不同囉！</a:t>
            </a:r>
            <a:r>
              <a:rPr lang="en-US" altLang="zh-TW" dirty="0" err="1"/>
              <a:t>img</a:t>
            </a:r>
            <a:r>
              <a:rPr lang="en-US" altLang="zh-TW" dirty="0"/>
              <a:t> alt </a:t>
            </a:r>
            <a:r>
              <a:rPr lang="zh-TW" altLang="en-US" dirty="0"/>
              <a:t>是圖片的替代文字，所謂替代文字的意思就是在圖片失效的時候所要呈現的文字，如果圖片可以正常顯示，則 </a:t>
            </a:r>
            <a:r>
              <a:rPr lang="en-US" altLang="zh-TW" dirty="0" err="1"/>
              <a:t>img</a:t>
            </a:r>
            <a:r>
              <a:rPr lang="en-US" altLang="zh-TW" dirty="0"/>
              <a:t> alt </a:t>
            </a:r>
            <a:r>
              <a:rPr lang="zh-TW" altLang="en-US" dirty="0"/>
              <a:t>就不會有任何的功能。</a:t>
            </a:r>
          </a:p>
        </p:txBody>
      </p:sp>
    </p:spTree>
    <p:extLst>
      <p:ext uri="{BB962C8B-B14F-4D97-AF65-F5344CB8AC3E}">
        <p14:creationId xmlns:p14="http://schemas.microsoft.com/office/powerpoint/2010/main" val="28934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2303"/>
            <a:ext cx="8230699" cy="523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 </a:t>
            </a:r>
            <a:r>
              <a:rPr lang="en-US" altLang="zh-TW" dirty="0" smtClean="0"/>
              <a:t>Size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385242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81158" y="62567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ex-0402.html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8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 used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Absolute path in html5</a:t>
            </a:r>
          </a:p>
          <a:p>
            <a:r>
              <a:rPr lang="en-US" altLang="zh-TW" dirty="0" smtClean="0">
                <a:latin typeface="Comic Sans MS" panose="030F0702030302020204" pitchFamily="66" charset="0"/>
              </a:rPr>
              <a:t>Relative path in html5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5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Image 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02026"/>
            <a:ext cx="8604448" cy="4876800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</a:rPr>
              <a:t>&lt;map&gt;</a:t>
            </a:r>
            <a:r>
              <a:rPr lang="en-US" altLang="zh-TW" dirty="0"/>
              <a:t> tag defines an image-map. An image-map is an image with clickable areas.</a:t>
            </a:r>
          </a:p>
          <a:p>
            <a:r>
              <a:rPr lang="en-US" altLang="zh-TW" dirty="0"/>
              <a:t>In the image below, click on the computer, the phone, or the cup of coffee:</a:t>
            </a:r>
          </a:p>
          <a:p>
            <a:r>
              <a:rPr lang="en-US" altLang="zh-TW" dirty="0"/>
              <a:t>The name attribute of the </a:t>
            </a:r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</a:rPr>
              <a:t>&lt;map&gt;</a:t>
            </a:r>
            <a:r>
              <a:rPr lang="en-US" altLang="zh-TW" dirty="0"/>
              <a:t> tag is associated with the</a:t>
            </a:r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</a:rPr>
              <a:t> &lt;</a:t>
            </a:r>
            <a:r>
              <a:rPr lang="en-US" altLang="zh-TW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img</a:t>
            </a:r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</a:rPr>
              <a:t>&gt;'</a:t>
            </a:r>
            <a:r>
              <a:rPr lang="en-US" altLang="zh-TW" dirty="0"/>
              <a:t>s </a:t>
            </a:r>
            <a:r>
              <a:rPr lang="en-US" altLang="zh-TW" dirty="0" err="1">
                <a:solidFill>
                  <a:srgbClr val="C00000"/>
                </a:solidFill>
                <a:latin typeface="Comic Sans MS" panose="030F0702030302020204" pitchFamily="66" charset="0"/>
              </a:rPr>
              <a:t>usemap</a:t>
            </a:r>
            <a:r>
              <a:rPr lang="en-US" altLang="zh-TW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/>
              <a:t>attribute and creates a relationship between the image and the map.</a:t>
            </a:r>
          </a:p>
          <a:p>
            <a:r>
              <a:rPr lang="en-US" altLang="zh-TW" dirty="0"/>
              <a:t>The </a:t>
            </a:r>
            <a:r>
              <a:rPr lang="en-US" altLang="zh-TW" dirty="0">
                <a:solidFill>
                  <a:srgbClr val="0070C0"/>
                </a:solidFill>
                <a:latin typeface="Comic Sans MS" panose="030F0702030302020204" pitchFamily="66" charset="0"/>
              </a:rPr>
              <a:t>&lt;map&gt;</a:t>
            </a:r>
            <a:r>
              <a:rPr lang="en-US" altLang="zh-TW" dirty="0"/>
              <a:t> element contains a number of </a:t>
            </a:r>
            <a:r>
              <a:rPr lang="en-US" altLang="zh-TW" b="1" dirty="0">
                <a:solidFill>
                  <a:srgbClr val="92D050"/>
                </a:solidFill>
                <a:latin typeface="Comic Sans MS" panose="030F0702030302020204" pitchFamily="66" charset="0"/>
              </a:rPr>
              <a:t>&lt;area&gt;</a:t>
            </a:r>
            <a:r>
              <a:rPr lang="en-US" altLang="zh-TW" dirty="0"/>
              <a:t> tags, that define the clickable areas in the image-map.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81128"/>
            <a:ext cx="6660231" cy="226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941168"/>
            <a:ext cx="2483768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25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</a:t>
            </a:r>
            <a:r>
              <a:rPr lang="en-US" altLang="zh-TW" dirty="0"/>
              <a:t>m</a:t>
            </a:r>
            <a:r>
              <a:rPr lang="en-US" altLang="zh-TW" dirty="0" smtClean="0"/>
              <a:t>aps - syntax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264696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n-US" altLang="zh-TW" dirty="0"/>
              <a:t>Image 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583" y="1196752"/>
            <a:ext cx="8784976" cy="4876800"/>
          </a:xfrm>
        </p:spPr>
        <p:txBody>
          <a:bodyPr/>
          <a:lstStyle/>
          <a:p>
            <a:r>
              <a:rPr lang="en-US" altLang="zh-TW" dirty="0" smtClean="0"/>
              <a:t>Used shapes: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方形</a:t>
            </a:r>
            <a:r>
              <a:rPr lang="zh-TW" altLang="en-US" dirty="0"/>
              <a:t>影像地圖的 </a:t>
            </a:r>
            <a:r>
              <a:rPr lang="en-US" altLang="zh-TW" dirty="0"/>
              <a:t>&lt;area&gt; </a:t>
            </a:r>
            <a:r>
              <a:rPr lang="zh-TW" altLang="en-US" dirty="0"/>
              <a:t>設定範例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  </a:t>
            </a:r>
            <a:r>
              <a:rPr lang="en-US" altLang="zh-TW" dirty="0" smtClean="0">
                <a:latin typeface="Comic Sans MS" panose="030F0702030302020204" pitchFamily="66" charset="0"/>
              </a:rPr>
              <a:t>&lt;</a:t>
            </a:r>
            <a:r>
              <a:rPr lang="en-US" altLang="zh-TW" dirty="0">
                <a:latin typeface="Comic Sans MS" panose="030F0702030302020204" pitchFamily="66" charset="0"/>
              </a:rPr>
              <a:t>area shape="</a:t>
            </a:r>
            <a:r>
              <a:rPr lang="en-US" altLang="zh-TW" dirty="0" err="1">
                <a:latin typeface="Comic Sans MS" panose="030F0702030302020204" pitchFamily="66" charset="0"/>
              </a:rPr>
              <a:t>rect</a:t>
            </a:r>
            <a:r>
              <a:rPr lang="en-US" altLang="zh-TW" dirty="0">
                <a:latin typeface="Comic Sans MS" panose="030F0702030302020204" pitchFamily="66" charset="0"/>
              </a:rPr>
              <a:t>" </a:t>
            </a:r>
            <a:r>
              <a:rPr lang="en-US" altLang="zh-TW" dirty="0" err="1">
                <a:latin typeface="Comic Sans MS" panose="030F0702030302020204" pitchFamily="66" charset="0"/>
              </a:rPr>
              <a:t>coords</a:t>
            </a:r>
            <a:r>
              <a:rPr lang="en-US" altLang="zh-TW" dirty="0">
                <a:latin typeface="Comic Sans MS" panose="030F0702030302020204" pitchFamily="66" charset="0"/>
              </a:rPr>
              <a:t>="X1,Y1,X2,Y2" </a:t>
            </a:r>
            <a:r>
              <a:rPr lang="en-US" altLang="zh-TW" dirty="0" err="1">
                <a:latin typeface="Comic Sans MS" panose="030F0702030302020204" pitchFamily="66" charset="0"/>
              </a:rPr>
              <a:t>href</a:t>
            </a:r>
            <a:r>
              <a:rPr lang="en-US" altLang="zh-TW" dirty="0">
                <a:latin typeface="Comic Sans MS" panose="030F0702030302020204" pitchFamily="66" charset="0"/>
              </a:rPr>
              <a:t>="</a:t>
            </a:r>
            <a:r>
              <a:rPr lang="zh-TW" altLang="en-US" dirty="0">
                <a:latin typeface="Comic Sans MS" panose="030F0702030302020204" pitchFamily="66" charset="0"/>
              </a:rPr>
              <a:t>超連結</a:t>
            </a:r>
            <a:r>
              <a:rPr lang="en-US" altLang="zh-TW" dirty="0">
                <a:latin typeface="Comic Sans MS" panose="030F0702030302020204" pitchFamily="66" charset="0"/>
              </a:rPr>
              <a:t>"&gt;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圓形影像地圖的 </a:t>
            </a:r>
            <a:r>
              <a:rPr lang="en-US" altLang="zh-TW" dirty="0"/>
              <a:t>&lt;area&gt; </a:t>
            </a:r>
            <a:r>
              <a:rPr lang="zh-TW" altLang="en-US" dirty="0"/>
              <a:t>設定範例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latin typeface="Comic Sans MS" panose="030F0702030302020204" pitchFamily="66" charset="0"/>
              </a:rPr>
              <a:t>&lt;</a:t>
            </a:r>
            <a:r>
              <a:rPr lang="en-US" altLang="zh-TW" dirty="0">
                <a:latin typeface="Comic Sans MS" panose="030F0702030302020204" pitchFamily="66" charset="0"/>
              </a:rPr>
              <a:t>area shape="circle" </a:t>
            </a:r>
            <a:r>
              <a:rPr lang="en-US" altLang="zh-TW" dirty="0" err="1">
                <a:latin typeface="Comic Sans MS" panose="030F0702030302020204" pitchFamily="66" charset="0"/>
              </a:rPr>
              <a:t>coords</a:t>
            </a:r>
            <a:r>
              <a:rPr lang="en-US" altLang="zh-TW" dirty="0">
                <a:latin typeface="Comic Sans MS" panose="030F0702030302020204" pitchFamily="66" charset="0"/>
              </a:rPr>
              <a:t>="</a:t>
            </a:r>
            <a:r>
              <a:rPr lang="zh-TW" altLang="en-US" dirty="0">
                <a:latin typeface="Comic Sans MS" panose="030F0702030302020204" pitchFamily="66" charset="0"/>
              </a:rPr>
              <a:t>圓心 </a:t>
            </a:r>
            <a:r>
              <a:rPr lang="en-US" altLang="zh-TW" dirty="0">
                <a:latin typeface="Comic Sans MS" panose="030F0702030302020204" pitchFamily="66" charset="0"/>
              </a:rPr>
              <a:t>X,</a:t>
            </a:r>
            <a:r>
              <a:rPr lang="zh-TW" altLang="en-US" dirty="0">
                <a:latin typeface="Comic Sans MS" panose="030F0702030302020204" pitchFamily="66" charset="0"/>
              </a:rPr>
              <a:t>圓心 </a:t>
            </a:r>
            <a:r>
              <a:rPr lang="en-US" altLang="zh-TW" dirty="0">
                <a:latin typeface="Comic Sans MS" panose="030F0702030302020204" pitchFamily="66" charset="0"/>
              </a:rPr>
              <a:t>Y, </a:t>
            </a:r>
            <a:r>
              <a:rPr lang="zh-TW" altLang="en-US" dirty="0">
                <a:latin typeface="Comic Sans MS" panose="030F0702030302020204" pitchFamily="66" charset="0"/>
              </a:rPr>
              <a:t>半徑</a:t>
            </a:r>
            <a:r>
              <a:rPr lang="en-US" altLang="zh-TW" dirty="0">
                <a:latin typeface="Comic Sans MS" panose="030F0702030302020204" pitchFamily="66" charset="0"/>
              </a:rPr>
              <a:t>" </a:t>
            </a:r>
            <a:r>
              <a:rPr lang="en-US" altLang="zh-TW" dirty="0" err="1">
                <a:latin typeface="Comic Sans MS" panose="030F0702030302020204" pitchFamily="66" charset="0"/>
              </a:rPr>
              <a:t>href</a:t>
            </a:r>
            <a:r>
              <a:rPr lang="en-US" altLang="zh-TW" dirty="0">
                <a:latin typeface="Comic Sans MS" panose="030F0702030302020204" pitchFamily="66" charset="0"/>
              </a:rPr>
              <a:t>="</a:t>
            </a:r>
            <a:r>
              <a:rPr lang="zh-TW" altLang="en-US" dirty="0">
                <a:latin typeface="Comic Sans MS" panose="030F0702030302020204" pitchFamily="66" charset="0"/>
              </a:rPr>
              <a:t>超連結</a:t>
            </a:r>
            <a:r>
              <a:rPr lang="en-US" altLang="zh-TW" dirty="0">
                <a:latin typeface="Comic Sans MS" panose="030F0702030302020204" pitchFamily="66" charset="0"/>
              </a:rPr>
              <a:t>"&gt;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不規則影像地圖 </a:t>
            </a:r>
            <a:r>
              <a:rPr lang="en-US" altLang="zh-TW" dirty="0"/>
              <a:t>&lt;area&gt; </a:t>
            </a:r>
            <a:r>
              <a:rPr lang="zh-TW" altLang="en-US" dirty="0"/>
              <a:t>設定範例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  </a:t>
            </a:r>
            <a:r>
              <a:rPr lang="en-US" altLang="zh-TW" dirty="0" smtClean="0">
                <a:latin typeface="Comic Sans MS" panose="030F0702030302020204" pitchFamily="66" charset="0"/>
              </a:rPr>
              <a:t>&lt;</a:t>
            </a:r>
            <a:r>
              <a:rPr lang="en-US" altLang="zh-TW" dirty="0">
                <a:latin typeface="Comic Sans MS" panose="030F0702030302020204" pitchFamily="66" charset="0"/>
              </a:rPr>
              <a:t>area shape="polygon" </a:t>
            </a:r>
            <a:r>
              <a:rPr lang="en-US" altLang="zh-TW" dirty="0" err="1">
                <a:latin typeface="Comic Sans MS" panose="030F0702030302020204" pitchFamily="66" charset="0"/>
              </a:rPr>
              <a:t>coords</a:t>
            </a:r>
            <a:r>
              <a:rPr lang="en-US" altLang="zh-TW" dirty="0">
                <a:latin typeface="Comic Sans MS" panose="030F0702030302020204" pitchFamily="66" charset="0"/>
              </a:rPr>
              <a:t>="</a:t>
            </a:r>
            <a:r>
              <a:rPr lang="zh-TW" altLang="en-US" dirty="0">
                <a:latin typeface="Comic Sans MS" panose="030F0702030302020204" pitchFamily="66" charset="0"/>
              </a:rPr>
              <a:t>點座標 </a:t>
            </a:r>
            <a:r>
              <a:rPr lang="en-US" altLang="zh-TW" dirty="0">
                <a:latin typeface="Comic Sans MS" panose="030F0702030302020204" pitchFamily="66" charset="0"/>
              </a:rPr>
              <a:t>1,</a:t>
            </a:r>
            <a:r>
              <a:rPr lang="zh-TW" altLang="en-US" dirty="0">
                <a:latin typeface="Comic Sans MS" panose="030F0702030302020204" pitchFamily="66" charset="0"/>
              </a:rPr>
              <a:t>點座標 </a:t>
            </a:r>
            <a:r>
              <a:rPr lang="en-US" altLang="zh-TW" dirty="0">
                <a:latin typeface="Comic Sans MS" panose="030F0702030302020204" pitchFamily="66" charset="0"/>
              </a:rPr>
              <a:t>2, ..." </a:t>
            </a:r>
            <a:r>
              <a:rPr lang="en-US" altLang="zh-TW" dirty="0" err="1">
                <a:latin typeface="Comic Sans MS" panose="030F0702030302020204" pitchFamily="66" charset="0"/>
              </a:rPr>
              <a:t>href</a:t>
            </a:r>
            <a:r>
              <a:rPr lang="en-US" altLang="zh-TW" dirty="0">
                <a:latin typeface="Comic Sans MS" panose="030F0702030302020204" pitchFamily="66" charset="0"/>
              </a:rPr>
              <a:t>="</a:t>
            </a:r>
            <a:r>
              <a:rPr lang="zh-TW" altLang="en-US" dirty="0">
                <a:latin typeface="Comic Sans MS" panose="030F0702030302020204" pitchFamily="66" charset="0"/>
              </a:rPr>
              <a:t>超連結</a:t>
            </a:r>
            <a:r>
              <a:rPr lang="en-US" altLang="zh-TW" dirty="0">
                <a:latin typeface="Comic Sans MS" panose="030F0702030302020204" pitchFamily="66" charset="0"/>
              </a:rPr>
              <a:t>"&gt;</a:t>
            </a:r>
          </a:p>
          <a:p>
            <a:r>
              <a:rPr lang="en-US" altLang="zh-TW" dirty="0" smtClean="0"/>
              <a:t>FYI: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4333875" cy="20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04248" y="4437112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Where is the (0, 0) </a:t>
            </a:r>
          </a:p>
          <a:p>
            <a:r>
              <a:rPr lang="en-US" altLang="zh-TW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 map area? </a:t>
            </a:r>
            <a:endParaRPr lang="zh-TW" alt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弧形向右箭號 4"/>
          <p:cNvSpPr/>
          <p:nvPr/>
        </p:nvSpPr>
        <p:spPr>
          <a:xfrm rot="4883895">
            <a:off x="5705718" y="3467364"/>
            <a:ext cx="354988" cy="2015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5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3005</TotalTime>
  <Words>385</Words>
  <Application>Microsoft Office PowerPoint</Application>
  <PresentationFormat>如螢幕大小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清晰度</vt:lpstr>
      <vt:lpstr>ADVANCED Programming  for HTML5&amp;CSS</vt:lpstr>
      <vt:lpstr>Images in html5</vt:lpstr>
      <vt:lpstr>&lt;img&gt;</vt:lpstr>
      <vt:lpstr>&lt;img&gt;: title and alt</vt:lpstr>
      <vt:lpstr>Image Size</vt:lpstr>
      <vt:lpstr>Path used</vt:lpstr>
      <vt:lpstr>Image Maps</vt:lpstr>
      <vt:lpstr>Image maps - syntax</vt:lpstr>
      <vt:lpstr>Image Maps</vt:lpstr>
      <vt:lpstr>Image Maps</vt:lpstr>
      <vt:lpstr>Background Image in &lt;body&gt;</vt:lpstr>
      <vt:lpstr>Image Floating</vt:lpstr>
      <vt:lpstr>Background Image in &lt;p&gt;</vt:lpstr>
      <vt:lpstr>Tables in html5</vt:lpstr>
      <vt:lpstr>Defining an HTML Table</vt:lpstr>
      <vt:lpstr>Background Image in &lt;p&gt;</vt:lpstr>
      <vt:lpstr>Adding a Border</vt:lpstr>
      <vt:lpstr>Adding a Border</vt:lpstr>
      <vt:lpstr>Adding a Border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Web Design</dc:title>
  <dc:creator>user7</dc:creator>
  <cp:lastModifiedBy>user7</cp:lastModifiedBy>
  <cp:revision>259</cp:revision>
  <dcterms:created xsi:type="dcterms:W3CDTF">2019-01-30T06:35:05Z</dcterms:created>
  <dcterms:modified xsi:type="dcterms:W3CDTF">2019-03-24T07:59:05Z</dcterms:modified>
</cp:coreProperties>
</file>