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8"/>
  </p:notesMasterIdLst>
  <p:sldIdLst>
    <p:sldId id="256" r:id="rId2"/>
    <p:sldId id="258" r:id="rId3"/>
    <p:sldId id="284" r:id="rId4"/>
    <p:sldId id="343" r:id="rId5"/>
    <p:sldId id="401" r:id="rId6"/>
    <p:sldId id="344" r:id="rId7"/>
    <p:sldId id="402" r:id="rId8"/>
    <p:sldId id="309" r:id="rId9"/>
    <p:sldId id="403" r:id="rId10"/>
    <p:sldId id="345" r:id="rId11"/>
    <p:sldId id="404" r:id="rId12"/>
    <p:sldId id="319" r:id="rId13"/>
    <p:sldId id="346" r:id="rId14"/>
    <p:sldId id="347" r:id="rId15"/>
    <p:sldId id="312" r:id="rId16"/>
    <p:sldId id="320" r:id="rId17"/>
    <p:sldId id="313" r:id="rId18"/>
    <p:sldId id="341" r:id="rId19"/>
    <p:sldId id="311" r:id="rId20"/>
    <p:sldId id="405" r:id="rId21"/>
    <p:sldId id="321" r:id="rId22"/>
    <p:sldId id="349" r:id="rId23"/>
    <p:sldId id="348" r:id="rId24"/>
    <p:sldId id="350" r:id="rId25"/>
    <p:sldId id="351" r:id="rId26"/>
    <p:sldId id="352" r:id="rId27"/>
    <p:sldId id="353" r:id="rId28"/>
    <p:sldId id="310" r:id="rId29"/>
    <p:sldId id="354" r:id="rId30"/>
    <p:sldId id="406" r:id="rId31"/>
    <p:sldId id="322" r:id="rId32"/>
    <p:sldId id="355" r:id="rId33"/>
    <p:sldId id="407" r:id="rId34"/>
    <p:sldId id="356" r:id="rId35"/>
    <p:sldId id="408" r:id="rId36"/>
    <p:sldId id="357" r:id="rId37"/>
    <p:sldId id="358" r:id="rId38"/>
    <p:sldId id="359" r:id="rId39"/>
    <p:sldId id="360" r:id="rId40"/>
    <p:sldId id="324" r:id="rId41"/>
    <p:sldId id="327" r:id="rId42"/>
    <p:sldId id="361" r:id="rId43"/>
    <p:sldId id="409" r:id="rId44"/>
    <p:sldId id="410" r:id="rId45"/>
    <p:sldId id="362" r:id="rId46"/>
    <p:sldId id="363" r:id="rId47"/>
    <p:sldId id="325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1" r:id="rId58"/>
    <p:sldId id="422" r:id="rId59"/>
    <p:sldId id="424" r:id="rId60"/>
    <p:sldId id="423" r:id="rId61"/>
    <p:sldId id="420" r:id="rId62"/>
    <p:sldId id="425" r:id="rId63"/>
    <p:sldId id="428" r:id="rId64"/>
    <p:sldId id="426" r:id="rId65"/>
    <p:sldId id="427" r:id="rId66"/>
    <p:sldId id="399" r:id="rId67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FF0000"/>
    <a:srgbClr val="92D050"/>
    <a:srgbClr val="FFC000"/>
    <a:srgbClr val="E6E6E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E419-DB32-4142-AEE0-083332A4386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BB4FC-E12B-45BC-9E55-D66C919E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296955"/>
            <a:ext cx="2628900" cy="488000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296955"/>
            <a:ext cx="7734300" cy="488000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2747155"/>
            <a:ext cx="5181600" cy="3429807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9800" y="2747155"/>
            <a:ext cx="5334000" cy="3429808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971618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24742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298180"/>
            <a:ext cx="5157787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455606"/>
            <a:ext cx="5183188" cy="8425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298180"/>
            <a:ext cx="5183188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08937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1242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724539"/>
            <a:ext cx="10515600" cy="345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ource Code Pro" panose="020B0509030403020204" pitchFamily="49" charset="0"/>
        <a:buChar char="▬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br>
              <a:rPr lang="en-US" altLang="zh-TW" dirty="0"/>
            </a:br>
            <a:r>
              <a:rPr lang="zh-TW" altLang="en-US" dirty="0"/>
              <a:t>檔案與目錄管理</a:t>
            </a: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林錦財</a:t>
            </a:r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"/>
    </mc:Choice>
    <mc:Fallback xmlns="">
      <p:transition spd="slow" advTm="78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CC2225F1-B586-49E3-B43C-E867BD2D4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rmdir</a:t>
            </a:r>
            <a:r>
              <a:rPr lang="en-US" altLang="zh-TW" sz="4000" dirty="0"/>
              <a:t> </a:t>
            </a:r>
            <a:r>
              <a:rPr lang="zh-TW" altLang="en-US" sz="4000" dirty="0"/>
              <a:t>指令</a:t>
            </a:r>
            <a:endParaRPr lang="zh-TW" altLang="en-US" sz="3800" dirty="0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FC08444-116C-4EC6-AB79-895C55CF4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25561"/>
            <a:ext cx="10515600" cy="3211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刪除</a:t>
            </a:r>
            <a:r>
              <a:rPr lang="en-US" altLang="zh-TW" sz="2400" dirty="0"/>
              <a:t>『</a:t>
            </a:r>
            <a:r>
              <a:rPr lang="zh-TW" altLang="en-US" sz="2400" dirty="0"/>
              <a:t>空目錄</a:t>
            </a:r>
            <a:r>
              <a:rPr lang="en-US" altLang="zh-TW" sz="2400" dirty="0"/>
              <a:t>』</a:t>
            </a:r>
            <a:r>
              <a:rPr lang="zh-TW" altLang="en-US" sz="2400" dirty="0"/>
              <a:t>：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[-p]</a:t>
            </a:r>
          </a:p>
          <a:p>
            <a:r>
              <a:rPr lang="zh-TW" altLang="en-US" sz="2400" dirty="0"/>
              <a:t>注意：</a:t>
            </a:r>
            <a:r>
              <a:rPr lang="en-US" altLang="zh-TW" sz="2400" dirty="0" err="1"/>
              <a:t>rmdir</a:t>
            </a:r>
            <a:r>
              <a:rPr lang="en-US" altLang="zh-TW" sz="2400" dirty="0"/>
              <a:t> </a:t>
            </a:r>
            <a:r>
              <a:rPr lang="zh-TW" altLang="en-US" sz="2400" dirty="0"/>
              <a:t>僅能刪除</a:t>
            </a:r>
            <a:r>
              <a:rPr lang="en-US" altLang="zh-TW" sz="2400" dirty="0"/>
              <a:t>『</a:t>
            </a:r>
            <a:r>
              <a:rPr lang="zh-TW" altLang="en-US" sz="2400" dirty="0"/>
              <a:t>空</a:t>
            </a:r>
            <a:r>
              <a:rPr lang="en-US" altLang="zh-TW" sz="2400" dirty="0"/>
              <a:t>』</a:t>
            </a:r>
            <a:r>
              <a:rPr lang="zh-TW" altLang="en-US" sz="2400" dirty="0"/>
              <a:t>的目錄；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-p</a:t>
            </a:r>
            <a:r>
              <a:rPr lang="en-US" altLang="zh-TW" sz="2400" dirty="0"/>
              <a:t> </a:t>
            </a:r>
            <a:r>
              <a:rPr lang="zh-TW" altLang="en-US" sz="2400" dirty="0"/>
              <a:t>：持續刪除上層</a:t>
            </a:r>
            <a:r>
              <a:rPr lang="en-US" altLang="zh-TW" sz="2400" dirty="0"/>
              <a:t>『</a:t>
            </a:r>
            <a:r>
              <a:rPr lang="zh-TW" altLang="en-US" sz="2400" dirty="0"/>
              <a:t>空</a:t>
            </a:r>
            <a:r>
              <a:rPr lang="en-US" altLang="zh-TW" sz="2400" dirty="0"/>
              <a:t>』</a:t>
            </a:r>
            <a:r>
              <a:rPr lang="zh-TW" altLang="en-US" sz="2400" dirty="0"/>
              <a:t>的目錄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endParaRPr lang="en-US" altLang="zh-TW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rmdir</a:t>
            </a:r>
            <a:r>
              <a:rPr lang="en-US" altLang="zh-TW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-p ex5_1/test1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400" dirty="0"/>
              <a:t>刪除目錄：</a:t>
            </a:r>
            <a:r>
              <a:rPr lang="en-US" altLang="zh-TW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rm -r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若目錄下有其他檔案或目錄存在，則不能以 </a:t>
            </a:r>
            <a:r>
              <a:rPr lang="en-US" altLang="zh-TW" sz="2000" dirty="0" err="1"/>
              <a:t>rmdir</a:t>
            </a:r>
            <a:r>
              <a:rPr lang="en-US" altLang="zh-TW" sz="2000" dirty="0"/>
              <a:t> </a:t>
            </a:r>
            <a:r>
              <a:rPr lang="zh-TW" altLang="en-US" sz="2000" dirty="0"/>
              <a:t>刪除目錄，此時要用 </a:t>
            </a:r>
            <a:r>
              <a:rPr lang="en-US" altLang="zh-TW" sz="2000" dirty="0"/>
              <a:t>rm -r </a:t>
            </a:r>
            <a:r>
              <a:rPr lang="zh-TW" altLang="en-US" sz="2000" dirty="0"/>
              <a:t>刪除之！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CC2225F1-B586-49E3-B43C-E867BD2D4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mv </a:t>
            </a:r>
            <a:r>
              <a:rPr lang="zh-TW" altLang="en-US" sz="4000" dirty="0"/>
              <a:t>指令</a:t>
            </a:r>
            <a:endParaRPr lang="zh-TW" altLang="en-US" sz="3800" dirty="0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FC08444-116C-4EC6-AB79-895C55CF4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搬移與更名：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mv ex5_2 </a:t>
            </a:r>
            <a:r>
              <a:rPr lang="en-US" altLang="zh-TW" sz="2400" b="1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047973" y="3144033"/>
            <a:ext cx="4145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目標目錄 </a:t>
            </a:r>
            <a:r>
              <a:rPr lang="en-US" altLang="zh-TW" sz="2400" dirty="0">
                <a:solidFill>
                  <a:srgbClr val="FF0000"/>
                </a:solidFill>
              </a:rPr>
              <a:t>ex5 </a:t>
            </a:r>
            <a:r>
              <a:rPr lang="zh-TW" altLang="en-US" sz="2400" dirty="0">
                <a:solidFill>
                  <a:srgbClr val="FF0000"/>
                </a:solidFill>
              </a:rPr>
              <a:t>是否已經存在？</a:t>
            </a:r>
          </a:p>
        </p:txBody>
      </p:sp>
    </p:spTree>
    <p:extLst>
      <p:ext uri="{BB962C8B-B14F-4D97-AF65-F5344CB8AC3E}">
        <p14:creationId xmlns:p14="http://schemas.microsoft.com/office/powerpoint/2010/main" val="345633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88F10830-042E-472C-8E58-865B70638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 dirty="0"/>
              <a:t>目錄與路徑的意義（</a:t>
            </a:r>
            <a:r>
              <a:rPr lang="zh-TW" altLang="en-US" sz="4000" dirty="0"/>
              <a:t>練習</a:t>
            </a:r>
            <a:r>
              <a:rPr lang="zh-TW" altLang="en-US" sz="3800" dirty="0"/>
              <a:t>）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2CA3843B-D4E9-4E18-AF69-948BC1796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92471"/>
            <a:ext cx="10515600" cy="378449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2400" dirty="0"/>
              <a:t>建立一個目錄為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/ex5/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/test</a:t>
            </a:r>
          </a:p>
          <a:p>
            <a:pPr lvl="1">
              <a:buNone/>
            </a:pP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-p 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dir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/test</a:t>
            </a:r>
          </a:p>
          <a:p>
            <a:r>
              <a:rPr lang="zh-TW" altLang="en-US" sz="2400" dirty="0"/>
              <a:t>建立一個目錄為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/ex5/dir2/test</a:t>
            </a:r>
          </a:p>
          <a:p>
            <a:pPr lvl="1">
              <a:buNone/>
            </a:pP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-p 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/ex5/dir2/test</a:t>
            </a:r>
          </a:p>
          <a:p>
            <a:r>
              <a:rPr lang="zh-TW" altLang="en-US" sz="2400" dirty="0"/>
              <a:t>請前往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/ex5/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/test</a:t>
            </a:r>
          </a:p>
          <a:p>
            <a:pPr lvl="1">
              <a:buNone/>
            </a:pP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dir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/test</a:t>
            </a:r>
          </a:p>
          <a:p>
            <a:r>
              <a:rPr lang="zh-TW" altLang="en-US" sz="2400" dirty="0"/>
              <a:t>寫出兩種前往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/ex5/dir2/test </a:t>
            </a:r>
            <a:r>
              <a:rPr lang="zh-TW" altLang="en-US" sz="2400" dirty="0"/>
              <a:t>的方法</a:t>
            </a:r>
          </a:p>
          <a:p>
            <a:pPr lvl="1">
              <a:buNone/>
            </a:pP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/ex5/dir2/test</a:t>
            </a:r>
          </a:p>
          <a:p>
            <a:pPr lvl="1">
              <a:buNone/>
            </a:pP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../../dir2/test</a:t>
            </a:r>
          </a:p>
          <a:p>
            <a:r>
              <a:rPr lang="zh-TW" altLang="en-US" sz="2400" dirty="0"/>
              <a:t>回到上次使用的目錄中 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-</a:t>
            </a:r>
          </a:p>
          <a:p>
            <a:r>
              <a:rPr lang="zh-TW" altLang="en-US" sz="2400" dirty="0"/>
              <a:t>刪除剛剛建立的兩個目錄</a:t>
            </a:r>
          </a:p>
          <a:p>
            <a:pPr lvl="1">
              <a:buNone/>
            </a:pP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rmdir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-p 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dir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/test /</a:t>
            </a:r>
            <a:r>
              <a:rPr lang="en-US" altLang="zh-TW" sz="2600" b="1" u="sng" dirty="0" err="1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600" b="1" u="sng" dirty="0">
                <a:solidFill>
                  <a:srgbClr val="3333FF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/ex5/dir2/test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83559E7D-CEC5-498A-9A2F-3973AF32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目錄與檔案管理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B472D675-EA6A-4B70-886F-7F84A5924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00300"/>
            <a:ext cx="10515600" cy="340262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zh-TW" altLang="en-US" dirty="0"/>
              <a:t>：檢視檔案目錄資訊</a:t>
            </a:r>
          </a:p>
          <a:p>
            <a:pPr lvl="1"/>
            <a:r>
              <a:rPr lang="zh-TW" altLang="en-US" dirty="0"/>
              <a:t>使用方式：</a:t>
            </a:r>
            <a:r>
              <a:rPr lang="en-US" altLang="zh-TW" dirty="0"/>
              <a:t>ls [option...] [file/directory....]</a:t>
            </a:r>
          </a:p>
          <a:p>
            <a:pPr lvl="1"/>
            <a:r>
              <a:rPr lang="zh-TW" altLang="en-US" dirty="0"/>
              <a:t>常用參數：</a:t>
            </a:r>
          </a:p>
          <a:p>
            <a:pPr lvl="2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altLang="zh-TW" dirty="0"/>
              <a:t> ) use long format to display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altLang="zh-TW" dirty="0"/>
              <a:t> ) </a:t>
            </a:r>
            <a:r>
              <a:rPr lang="en-US" altLang="zh-TW" dirty="0" err="1"/>
              <a:t>incluing</a:t>
            </a:r>
            <a:r>
              <a:rPr lang="en-US" altLang="zh-TW" dirty="0"/>
              <a:t> hidden file and directory (beginning with .)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altLang="zh-TW" dirty="0"/>
              <a:t> ) </a:t>
            </a:r>
            <a:r>
              <a:rPr lang="en-US" altLang="zh-TW" dirty="0" err="1"/>
              <a:t>incluing</a:t>
            </a:r>
            <a:r>
              <a:rPr lang="en-US" altLang="zh-TW" dirty="0"/>
              <a:t> hidden file and directory (exclude . and ..)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altLang="zh-TW" dirty="0"/>
              <a:t> ) list directory entries instead of contents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altLang="zh-TW" dirty="0"/>
              <a:t> ) list subdirectories recursively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altLang="zh-TW" dirty="0"/>
              <a:t> ) append indicator (one of */=@|) to entries(</a:t>
            </a:r>
            <a:r>
              <a:rPr lang="zh-TW" altLang="en-US" dirty="0"/>
              <a:t>判別符號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altLang="zh-TW" dirty="0"/>
              <a:t> ) print sizes in human readable format (e.g., 1K 234M 2G)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altLang="zh-TW" dirty="0"/>
              <a:t> ) sort by file size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/>
              <a:t> </a:t>
            </a:r>
            <a:r>
              <a:rPr lang="en-US" altLang="zh-TW" dirty="0"/>
              <a:t>) display </a:t>
            </a:r>
            <a:r>
              <a:rPr lang="en-US" altLang="zh-TW" dirty="0" err="1"/>
              <a:t>inode</a:t>
            </a:r>
            <a:r>
              <a:rPr lang="en-US" altLang="zh-TW" dirty="0"/>
              <a:t> information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--color</a:t>
            </a:r>
            <a:r>
              <a:rPr lang="en-US" altLang="zh-TW" dirty="0"/>
              <a:t>={</a:t>
            </a:r>
            <a:r>
              <a:rPr lang="en-US" altLang="zh-TW" dirty="0" err="1"/>
              <a:t>none,auto,always</a:t>
            </a:r>
            <a:r>
              <a:rPr lang="en-US" altLang="zh-TW" dirty="0"/>
              <a:t>} ) specify color display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--full-time </a:t>
            </a:r>
            <a:r>
              <a:rPr lang="en-US" altLang="zh-TW" dirty="0"/>
              <a:t>) with full time format to display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altLang="zh-TW" dirty="0"/>
              <a:t> ) do not sort result</a:t>
            </a:r>
          </a:p>
          <a:p>
            <a:pPr lvl="2"/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altLang="zh-TW" dirty="0"/>
              <a:t>) reverse order while sorting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8F25FA0-9171-45C7-8870-B971DB1FABE6}"/>
              </a:ext>
            </a:extLst>
          </p:cNvPr>
          <p:cNvSpPr txBox="1"/>
          <p:nvPr/>
        </p:nvSpPr>
        <p:spPr>
          <a:xfrm>
            <a:off x="6669248" y="3044027"/>
            <a:ext cx="3046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/>
              <a:t>用長格式顯示</a:t>
            </a:r>
            <a:endParaRPr lang="en-US" altLang="zh-TW" sz="1500" dirty="0"/>
          </a:p>
          <a:p>
            <a:r>
              <a:rPr lang="zh-TW" altLang="en-US" sz="1500" dirty="0"/>
              <a:t>包含隱藏檔與目錄</a:t>
            </a:r>
            <a:r>
              <a:rPr lang="en-US" altLang="zh-TW" sz="1500" dirty="0"/>
              <a:t>(.</a:t>
            </a:r>
            <a:r>
              <a:rPr lang="zh-TW" altLang="en-US" sz="1500" dirty="0"/>
              <a:t>號開始</a:t>
            </a:r>
            <a:r>
              <a:rPr lang="en-US" altLang="zh-TW" sz="1500" dirty="0"/>
              <a:t>)</a:t>
            </a:r>
          </a:p>
          <a:p>
            <a:r>
              <a:rPr lang="zh-TW" altLang="en-US" sz="1500" dirty="0"/>
              <a:t>包含隱藏檔與目錄</a:t>
            </a:r>
            <a:r>
              <a:rPr lang="en-US" altLang="zh-TW" sz="1500" dirty="0"/>
              <a:t>(</a:t>
            </a:r>
            <a:r>
              <a:rPr lang="zh-TW" altLang="en-US" sz="1500" dirty="0"/>
              <a:t>排除</a:t>
            </a:r>
            <a:r>
              <a:rPr lang="en-US" altLang="zh-TW" sz="1500" dirty="0"/>
              <a:t>.</a:t>
            </a:r>
            <a:r>
              <a:rPr lang="zh-TW" altLang="en-US" sz="1500" dirty="0"/>
              <a:t>和</a:t>
            </a:r>
            <a:r>
              <a:rPr lang="en-US" altLang="zh-TW" sz="1500" dirty="0"/>
              <a:t>..)</a:t>
            </a:r>
          </a:p>
          <a:p>
            <a:r>
              <a:rPr lang="zh-TW" altLang="en-US" sz="1500" dirty="0"/>
              <a:t>列出目錄項目而不是內容</a:t>
            </a:r>
            <a:endParaRPr lang="en-US" altLang="zh-TW" sz="1500" dirty="0"/>
          </a:p>
          <a:p>
            <a:r>
              <a:rPr lang="zh-TW" altLang="en-US" sz="1500" dirty="0"/>
              <a:t>遞迴列出子目錄</a:t>
            </a:r>
            <a:endParaRPr lang="en-US" altLang="zh-TW" sz="1500" dirty="0"/>
          </a:p>
          <a:p>
            <a:r>
              <a:rPr lang="zh-TW" altLang="en-US" sz="1500" dirty="0"/>
              <a:t>附加指示</a:t>
            </a:r>
            <a:r>
              <a:rPr lang="en-US" altLang="zh-TW" sz="1500" dirty="0"/>
              <a:t>(</a:t>
            </a:r>
            <a:r>
              <a:rPr lang="zh-TW" altLang="en-US" sz="1500" dirty="0"/>
              <a:t>判別符號如</a:t>
            </a:r>
            <a:r>
              <a:rPr lang="en-US" altLang="zh-TW" sz="1500" dirty="0"/>
              <a:t>*/=@)</a:t>
            </a:r>
            <a:r>
              <a:rPr lang="zh-TW" altLang="en-US" sz="1500" dirty="0"/>
              <a:t>到項目</a:t>
            </a:r>
            <a:endParaRPr lang="en-US" altLang="zh-TW" sz="1500" dirty="0"/>
          </a:p>
          <a:p>
            <a:r>
              <a:rPr lang="zh-TW" altLang="en-US" sz="1500" dirty="0"/>
              <a:t>以人類可讀格式印出大小</a:t>
            </a:r>
            <a:endParaRPr lang="en-US" altLang="zh-TW" sz="1500" dirty="0"/>
          </a:p>
          <a:p>
            <a:r>
              <a:rPr lang="zh-TW" altLang="en-US" sz="1500" dirty="0"/>
              <a:t>依檔案大小排序</a:t>
            </a:r>
            <a:endParaRPr lang="en-US" altLang="zh-TW" sz="1500" dirty="0"/>
          </a:p>
          <a:p>
            <a:r>
              <a:rPr lang="zh-TW" altLang="en-US" sz="1500" dirty="0"/>
              <a:t>指定顏色顯示</a:t>
            </a:r>
            <a:endParaRPr lang="en-US" altLang="zh-TW" sz="1500" dirty="0"/>
          </a:p>
          <a:p>
            <a:r>
              <a:rPr lang="zh-TW" altLang="en-US" sz="1500" dirty="0"/>
              <a:t>以完整時間格式顯示</a:t>
            </a:r>
            <a:endParaRPr lang="en-US" altLang="zh-TW" sz="1500" dirty="0"/>
          </a:p>
          <a:p>
            <a:r>
              <a:rPr lang="zh-TW" altLang="en-US" sz="1500" dirty="0"/>
              <a:t>不要排序結果</a:t>
            </a:r>
            <a:endParaRPr lang="en-US" altLang="zh-TW" sz="1500" dirty="0"/>
          </a:p>
          <a:p>
            <a:r>
              <a:rPr lang="zh-TW" altLang="en-US" sz="1500" dirty="0"/>
              <a:t>以反序排序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5B567943-E310-4113-90FA-33CFC60E2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目錄與檔案管理（續）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2567C8CB-380D-495E-AA2F-3CCD0F22E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6441"/>
            <a:ext cx="10515600" cy="345242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範例：</a:t>
            </a:r>
          </a:p>
          <a:p>
            <a:pPr lvl="1"/>
            <a:r>
              <a:rPr lang="zh-TW" altLang="en-US" sz="2000" dirty="0"/>
              <a:t>列出家目錄下的所有檔案資訊；</a:t>
            </a:r>
          </a:p>
          <a:p>
            <a:pPr lvl="2"/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 -al   ~</a:t>
            </a:r>
          </a:p>
          <a:p>
            <a:pPr lvl="1"/>
            <a:r>
              <a:rPr lang="zh-TW" altLang="en-US" sz="2000" dirty="0"/>
              <a:t>不顯示顏色，但在檔名結尾顯示檔案類型</a:t>
            </a:r>
          </a:p>
          <a:p>
            <a:pPr lvl="2">
              <a:lnSpc>
                <a:spcPct val="100000"/>
              </a:lnSpc>
            </a:pPr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 --color=never  -</a:t>
            </a:r>
            <a:r>
              <a:rPr lang="en-US" altLang="zh-TW" sz="19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TW" sz="19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</a:p>
          <a:p>
            <a:pPr lvl="1"/>
            <a:r>
              <a:rPr lang="zh-TW" altLang="en-US" sz="2000" dirty="0"/>
              <a:t>顯示檔案的完整時間</a:t>
            </a:r>
            <a:r>
              <a:rPr lang="en-US" altLang="zh-TW" sz="2000" dirty="0"/>
              <a:t>(</a:t>
            </a:r>
            <a:r>
              <a:rPr lang="zh-TW" altLang="en-US" sz="2000" dirty="0"/>
              <a:t>包含年月日時分等</a:t>
            </a:r>
            <a:r>
              <a:rPr lang="en-US" altLang="zh-TW" sz="20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 </a:t>
            </a:r>
            <a:r>
              <a:rPr lang="en-US" altLang="zh-TW" sz="1900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--full-time</a:t>
            </a:r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-al  ~</a:t>
            </a:r>
          </a:p>
          <a:p>
            <a:pPr lvl="1"/>
            <a:r>
              <a:rPr lang="zh-TW" altLang="en-US" sz="2000" dirty="0"/>
              <a:t>將家目錄底下的檔案以檔案容量大小排序列出</a:t>
            </a:r>
          </a:p>
          <a:p>
            <a:pPr lvl="2">
              <a:lnSpc>
                <a:spcPct val="110000"/>
              </a:lnSpc>
            </a:pPr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 -</a:t>
            </a:r>
            <a:r>
              <a:rPr lang="en-US" altLang="zh-TW" sz="19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TW" sz="19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</a:p>
          <a:p>
            <a:pPr lvl="1"/>
            <a:r>
              <a:rPr lang="zh-TW" altLang="en-US" sz="2000" dirty="0"/>
              <a:t>呈上題，如果檔案大小由小到大排列？</a:t>
            </a:r>
          </a:p>
          <a:p>
            <a:pPr lvl="2">
              <a:lnSpc>
                <a:spcPct val="110000"/>
              </a:lnSpc>
            </a:pPr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 -</a:t>
            </a:r>
            <a:r>
              <a:rPr lang="en-US" altLang="zh-TW" sz="19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TW" sz="19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altLang="zh-TW" sz="19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6F572DC8-4780-4BD0-A0EF-B8391785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目錄與檔案管理（續）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F856AD79-054E-499C-B660-C24AA5A32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081" y="2459134"/>
            <a:ext cx="10515600" cy="3452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複製檔案與目錄：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400" dirty="0"/>
              <a:t> source destination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sz="2000" dirty="0"/>
              <a:t>：動作前詢問</a:t>
            </a:r>
            <a:r>
              <a:rPr lang="en-US" altLang="zh-TW" sz="2000" dirty="0"/>
              <a:t>(</a:t>
            </a:r>
            <a:r>
              <a:rPr lang="zh-TW" altLang="en-US" sz="2000" dirty="0"/>
              <a:t>覆蓋與否！</a:t>
            </a:r>
            <a:r>
              <a:rPr lang="en-US" altLang="zh-TW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zh-TW" altLang="en-US" sz="2000" dirty="0"/>
              <a:t>：遞回複製，連同子目錄一起複製</a:t>
            </a:r>
          </a:p>
          <a:p>
            <a:pPr lvl="1">
              <a:lnSpc>
                <a:spcPct val="90000"/>
              </a:lnSpc>
            </a:pPr>
            <a:r>
              <a:rPr lang="en-US" altLang="zh-TW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zh-TW" altLang="en-US" sz="2000" b="1" dirty="0"/>
              <a:t>：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zh-TW" altLang="en-US" sz="2000" dirty="0"/>
              <a:t>：複製連結檔的屬性，而不是目標檔案</a:t>
            </a: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zh-TW" altLang="en-US" sz="2000" dirty="0"/>
              <a:t>：相關屬性均不變</a:t>
            </a: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zh-TW" altLang="en-US" sz="2000" dirty="0"/>
              <a:t>：將檔案複製成為連結檔</a:t>
            </a: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zh-TW" altLang="en-US" sz="2000" dirty="0"/>
              <a:t>：僅移動新檔案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因為複製若不加任何參數，會導致檔案的屬性改變：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考慮複製時是否完整保留完整來源資訊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考慮複製時來源是否為 </a:t>
            </a:r>
            <a:r>
              <a:rPr lang="en-US" altLang="zh-TW" sz="1800" dirty="0" err="1"/>
              <a:t>symlink</a:t>
            </a:r>
            <a:r>
              <a:rPr lang="en-US" altLang="zh-TW" sz="1800" dirty="0"/>
              <a:t> </a:t>
            </a:r>
            <a:r>
              <a:rPr lang="zh-TW" altLang="en-US" sz="1800" dirty="0"/>
              <a:t>檔案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考慮複製時來源是否為特殊的檔案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考慮複製時來源是否為目錄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851B567A-F162-4E5C-A21B-F8A090539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練習：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2F358095-488B-48EC-8FFA-CDB6E66CE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7419"/>
            <a:ext cx="10515600" cy="362002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200" dirty="0"/>
              <a:t>將家目錄底下的 </a:t>
            </a:r>
            <a:r>
              <a:rPr lang="en-US" altLang="zh-TW" sz="2200" dirty="0"/>
              <a:t>.</a:t>
            </a:r>
            <a:r>
              <a:rPr lang="en-US" altLang="zh-TW" sz="2200" dirty="0" err="1"/>
              <a:t>bashrc</a:t>
            </a:r>
            <a:r>
              <a:rPr lang="en-US" altLang="zh-TW" sz="2200" dirty="0"/>
              <a:t> </a:t>
            </a:r>
            <a:r>
              <a:rPr lang="zh-TW" altLang="en-US" sz="2200" dirty="0"/>
              <a:t>複製成 </a:t>
            </a:r>
            <a:r>
              <a:rPr lang="en-US" altLang="zh-TW" sz="2200" dirty="0"/>
              <a:t>/</a:t>
            </a:r>
            <a:r>
              <a:rPr lang="en-US" altLang="zh-TW" sz="2200" dirty="0" err="1"/>
              <a:t>tmp</a:t>
            </a:r>
            <a:r>
              <a:rPr lang="en-US" altLang="zh-TW" sz="2200" dirty="0"/>
              <a:t>/</a:t>
            </a:r>
            <a:r>
              <a:rPr lang="en-US" altLang="zh-TW" sz="2200" dirty="0" err="1"/>
              <a:t>basrhc</a:t>
            </a:r>
            <a:endParaRPr lang="en-US" altLang="zh-TW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altLang="zh-TW" sz="2200" b="1" i="1" u="sng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200" dirty="0"/>
              <a:t>移動到 </a:t>
            </a:r>
            <a:r>
              <a:rPr lang="en-US" altLang="zh-TW" sz="2200" dirty="0"/>
              <a:t>/</a:t>
            </a:r>
            <a:r>
              <a:rPr lang="en-US" altLang="zh-TW" sz="2200" dirty="0" err="1"/>
              <a:t>tmp</a:t>
            </a:r>
            <a:r>
              <a:rPr lang="en-US" altLang="zh-TW" sz="2200" dirty="0"/>
              <a:t> </a:t>
            </a:r>
            <a:r>
              <a:rPr lang="zh-TW" altLang="en-US" sz="2200" dirty="0"/>
              <a:t>底下後，如何將 </a:t>
            </a:r>
            <a:r>
              <a:rPr lang="en-US" altLang="zh-TW" sz="2200" dirty="0"/>
              <a:t>/</a:t>
            </a:r>
            <a:r>
              <a:rPr lang="en-US" altLang="zh-TW" sz="2200" dirty="0" err="1"/>
              <a:t>etc</a:t>
            </a:r>
            <a:r>
              <a:rPr lang="en-US" altLang="zh-TW" sz="2200" dirty="0"/>
              <a:t>/</a:t>
            </a:r>
            <a:r>
              <a:rPr lang="en-US" altLang="zh-TW" sz="2200" dirty="0" err="1"/>
              <a:t>crontab</a:t>
            </a:r>
            <a:r>
              <a:rPr lang="en-US" altLang="zh-TW" sz="2200" dirty="0"/>
              <a:t> </a:t>
            </a:r>
            <a:r>
              <a:rPr lang="zh-TW" altLang="en-US" sz="2200" dirty="0"/>
              <a:t>複製到</a:t>
            </a:r>
            <a:r>
              <a:rPr lang="en-US" altLang="zh-TW" sz="2200" dirty="0"/>
              <a:t>『</a:t>
            </a:r>
            <a:r>
              <a:rPr lang="zh-TW" altLang="en-US" sz="2200" dirty="0"/>
              <a:t>目前</a:t>
            </a:r>
            <a:r>
              <a:rPr lang="en-US" altLang="zh-TW" sz="2200" dirty="0"/>
              <a:t>』</a:t>
            </a:r>
            <a:r>
              <a:rPr lang="zh-TW" altLang="en-US" sz="2200" dirty="0"/>
              <a:t>工作目錄</a:t>
            </a:r>
          </a:p>
          <a:p>
            <a:pPr lvl="1">
              <a:buNone/>
            </a:pP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altLang="zh-TW" sz="2200" dirty="0"/>
              <a:t>FC4 </a:t>
            </a:r>
            <a:r>
              <a:rPr lang="zh-TW" altLang="en-US" sz="2200" dirty="0"/>
              <a:t>中，</a:t>
            </a:r>
            <a:r>
              <a:rPr lang="en-US" altLang="zh-TW" sz="2200" dirty="0"/>
              <a:t>/</a:t>
            </a:r>
            <a:r>
              <a:rPr lang="en-US" altLang="zh-TW" sz="2200" dirty="0" err="1"/>
              <a:t>etc</a:t>
            </a:r>
            <a:r>
              <a:rPr lang="en-US" altLang="zh-TW" sz="2200" dirty="0"/>
              <a:t>/</a:t>
            </a:r>
            <a:r>
              <a:rPr lang="en-US" altLang="zh-TW" sz="2200" dirty="0" err="1"/>
              <a:t>redhat</a:t>
            </a:r>
            <a:r>
              <a:rPr lang="en-US" altLang="zh-TW" sz="2200" dirty="0"/>
              <a:t>-release </a:t>
            </a:r>
            <a:r>
              <a:rPr lang="zh-TW" altLang="en-US" sz="2200" dirty="0"/>
              <a:t>為連結檔。請問，將他複製到 </a:t>
            </a:r>
            <a:r>
              <a:rPr lang="en-US" altLang="zh-TW" sz="2200" dirty="0"/>
              <a:t>/</a:t>
            </a:r>
            <a:r>
              <a:rPr lang="en-US" altLang="zh-TW" sz="2200" dirty="0" err="1"/>
              <a:t>tmp</a:t>
            </a:r>
            <a:r>
              <a:rPr lang="en-US" altLang="zh-TW" sz="2200" dirty="0"/>
              <a:t> </a:t>
            </a:r>
            <a:r>
              <a:rPr lang="zh-TW" altLang="en-US" sz="2200" dirty="0"/>
              <a:t>後，變成什麼？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TW" altLang="en-US" sz="2200" b="1" i="1" u="sng" dirty="0">
                <a:solidFill>
                  <a:srgbClr val="3333FF"/>
                </a:solidFill>
              </a:rPr>
              <a:t>使用 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redhat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-release 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200" b="1" i="1" u="sng" dirty="0">
                <a:solidFill>
                  <a:srgbClr val="3333FF"/>
                </a:solidFill>
              </a:rPr>
              <a:t>變成一般檔案！</a:t>
            </a:r>
          </a:p>
          <a:p>
            <a:r>
              <a:rPr lang="zh-TW" altLang="en-US" sz="2200" dirty="0"/>
              <a:t>將 </a:t>
            </a:r>
            <a:r>
              <a:rPr lang="en-US" altLang="zh-TW" sz="2200" dirty="0"/>
              <a:t>/</a:t>
            </a:r>
            <a:r>
              <a:rPr lang="en-US" altLang="zh-TW" sz="2200" dirty="0" err="1"/>
              <a:t>var</a:t>
            </a:r>
            <a:r>
              <a:rPr lang="en-US" altLang="zh-TW" sz="2200" dirty="0"/>
              <a:t>/log/</a:t>
            </a:r>
            <a:r>
              <a:rPr lang="en-US" altLang="zh-TW" sz="2200" dirty="0" err="1"/>
              <a:t>wtmp</a:t>
            </a:r>
            <a:r>
              <a:rPr lang="en-US" altLang="zh-TW" sz="2200" dirty="0"/>
              <a:t> </a:t>
            </a:r>
            <a:r>
              <a:rPr lang="zh-TW" altLang="en-US" sz="2200" dirty="0"/>
              <a:t>複製到 </a:t>
            </a:r>
            <a:r>
              <a:rPr lang="en-US" altLang="zh-TW" sz="2200" dirty="0"/>
              <a:t>/</a:t>
            </a:r>
            <a:r>
              <a:rPr lang="en-US" altLang="zh-TW" sz="2200" dirty="0" err="1"/>
              <a:t>tmp</a:t>
            </a:r>
            <a:r>
              <a:rPr lang="en-US" altLang="zh-TW" sz="2200" dirty="0"/>
              <a:t> </a:t>
            </a:r>
            <a:r>
              <a:rPr lang="zh-TW" altLang="en-US" sz="2200" dirty="0"/>
              <a:t>底下，查閱兩個檔案之間的屬性？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</a:t>
            </a: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wtmp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ls -l /</a:t>
            </a: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</a:t>
            </a: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wtmp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wtmp</a:t>
            </a:r>
            <a:endParaRPr lang="en-US" altLang="zh-TW" sz="2200" b="1" i="1" u="sng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200" dirty="0"/>
              <a:t>如何將多個檔案一次複製到 </a:t>
            </a:r>
            <a:r>
              <a:rPr lang="en-US" altLang="zh-TW" sz="2200" dirty="0"/>
              <a:t>/</a:t>
            </a:r>
            <a:r>
              <a:rPr lang="en-US" altLang="zh-TW" sz="2200" dirty="0" err="1"/>
              <a:t>tmp</a:t>
            </a:r>
            <a:r>
              <a:rPr lang="en-US" altLang="zh-TW" sz="2200" dirty="0"/>
              <a:t> </a:t>
            </a:r>
            <a:r>
              <a:rPr lang="zh-TW" altLang="en-US" sz="2200" dirty="0"/>
              <a:t>底下？</a:t>
            </a:r>
          </a:p>
          <a:p>
            <a:r>
              <a:rPr lang="zh-TW" altLang="en-US" sz="2200" dirty="0"/>
              <a:t>將 </a:t>
            </a:r>
            <a:r>
              <a:rPr lang="en-US" altLang="zh-TW" sz="2200" dirty="0"/>
              <a:t>/</a:t>
            </a:r>
            <a:r>
              <a:rPr lang="en-US" altLang="zh-TW" sz="2200" dirty="0" err="1"/>
              <a:t>etc</a:t>
            </a:r>
            <a:r>
              <a:rPr lang="en-US" altLang="zh-TW" sz="2200" dirty="0"/>
              <a:t>/ </a:t>
            </a:r>
            <a:r>
              <a:rPr lang="zh-TW" altLang="en-US" sz="2200" dirty="0"/>
              <a:t>整個目錄移動到工作目錄中</a:t>
            </a:r>
          </a:p>
          <a:p>
            <a:pPr lvl="1">
              <a:buNone/>
            </a:pP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/</a:t>
            </a:r>
            <a:r>
              <a:rPr lang="en-US" altLang="zh-TW" sz="2200" b="1" i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200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9B271A5C-0B34-4D27-B924-B7400D051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目錄與檔案管理（續）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DA083010-F2C7-4139-A4A7-DA1725A0F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235154"/>
          </a:xfrm>
        </p:spPr>
        <p:txBody>
          <a:bodyPr/>
          <a:lstStyle/>
          <a:p>
            <a:r>
              <a:rPr lang="zh-TW" altLang="en-US" sz="2400" dirty="0"/>
              <a:t>刪除檔案與目錄：</a:t>
            </a:r>
            <a:r>
              <a:rPr lang="zh-TW" altLang="zh-TW" sz="2400" dirty="0"/>
              <a:t>rm</a:t>
            </a:r>
          </a:p>
          <a:p>
            <a:pPr lvl="1"/>
            <a:r>
              <a:rPr lang="zh-TW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zh-TW" altLang="zh-TW" sz="2000" dirty="0"/>
              <a:t> ) </a:t>
            </a:r>
            <a:r>
              <a:rPr lang="zh-TW" altLang="zh-TW" sz="2000" b="1" dirty="0"/>
              <a:t>i</a:t>
            </a:r>
            <a:r>
              <a:rPr lang="zh-TW" altLang="zh-TW" sz="2000" dirty="0"/>
              <a:t>nteractive mode. prompt before any removal</a:t>
            </a:r>
          </a:p>
          <a:p>
            <a:pPr lvl="1"/>
            <a:r>
              <a:rPr lang="zh-TW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zh-TW" altLang="zh-TW" sz="2000" dirty="0"/>
              <a:t> ) </a:t>
            </a:r>
            <a:r>
              <a:rPr lang="zh-TW" altLang="zh-TW" sz="2000" b="1" dirty="0"/>
              <a:t>f</a:t>
            </a:r>
            <a:r>
              <a:rPr lang="zh-TW" altLang="zh-TW" sz="2000" dirty="0"/>
              <a:t>orce. ignore nonexistent files, never prompt</a:t>
            </a:r>
          </a:p>
          <a:p>
            <a:pPr lvl="1"/>
            <a:r>
              <a:rPr lang="zh-TW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altLang="zh-TW" sz="2000" dirty="0"/>
              <a:t> </a:t>
            </a:r>
            <a:r>
              <a:rPr lang="zh-TW" altLang="zh-TW" sz="2000" dirty="0"/>
              <a:t>) </a:t>
            </a:r>
            <a:r>
              <a:rPr lang="zh-TW" altLang="zh-TW" sz="2000" b="1" dirty="0"/>
              <a:t>r</a:t>
            </a:r>
            <a:r>
              <a:rPr lang="zh-TW" altLang="zh-TW" sz="2000" dirty="0"/>
              <a:t>ecursive. remove the contents of directories recursively</a:t>
            </a:r>
          </a:p>
          <a:p>
            <a:pPr lvl="1"/>
            <a:r>
              <a:rPr lang="zh-TW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zh-TW" altLang="zh-TW" sz="2000" dirty="0"/>
              <a:t> ) </a:t>
            </a:r>
            <a:r>
              <a:rPr lang="zh-TW" altLang="zh-TW" sz="2000" b="1" dirty="0"/>
              <a:t>v</a:t>
            </a:r>
            <a:r>
              <a:rPr lang="zh-TW" altLang="zh-TW" sz="2000" dirty="0"/>
              <a:t>erbose mode</a:t>
            </a:r>
          </a:p>
          <a:p>
            <a:pPr lvl="2"/>
            <a:r>
              <a:rPr lang="zh-TW" altLang="zh-TW" sz="1800" dirty="0"/>
              <a:t>一般只能夠刪除檔案，搭配 </a:t>
            </a: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zh-TW" altLang="zh-TW" sz="1800" dirty="0"/>
              <a:t> 參數可以支援刪除目錄</a:t>
            </a:r>
          </a:p>
          <a:p>
            <a:pPr lvl="2"/>
            <a:r>
              <a:rPr lang="zh-TW" altLang="zh-TW" sz="1800" dirty="0"/>
              <a:t>一般使用刪除檔案時不會詢問，除非補上 </a:t>
            </a: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zh-TW" altLang="zh-TW" sz="1800" dirty="0"/>
              <a:t> 參數</a:t>
            </a:r>
            <a:r>
              <a:rPr lang="zh-TW" altLang="en-US" sz="1800" dirty="0"/>
              <a:t> </a:t>
            </a:r>
            <a:endParaRPr lang="zh-TW" altLang="zh-TW" sz="1800" dirty="0"/>
          </a:p>
          <a:p>
            <a:pPr lvl="2"/>
            <a:r>
              <a:rPr lang="zh-TW" altLang="zh-TW" sz="1800" dirty="0"/>
              <a:t>遇到特殊的一些情況 rm 程式才會發出詢問，這時候可以搭配使用 </a:t>
            </a: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zh-TW" altLang="zh-TW" sz="1800" dirty="0"/>
              <a:t> 參數不詢問直接處理</a:t>
            </a:r>
            <a:endParaRPr lang="zh-TW" altLang="en-US" sz="1800" dirty="0"/>
          </a:p>
          <a:p>
            <a:pPr lvl="2"/>
            <a:r>
              <a:rPr lang="zh-TW" altLang="en-US" sz="1800" dirty="0"/>
              <a:t>為什麼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zh-TW" altLang="en-US" sz="1800" dirty="0"/>
              <a:t>是危險的？</a:t>
            </a:r>
            <a:endParaRPr lang="zh-TW" altLang="zh-TW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0FA221C-1163-43F4-BE0C-2769B1646E65}"/>
              </a:ext>
            </a:extLst>
          </p:cNvPr>
          <p:cNvSpPr txBox="1"/>
          <p:nvPr/>
        </p:nvSpPr>
        <p:spPr>
          <a:xfrm>
            <a:off x="9085277" y="2926294"/>
            <a:ext cx="121058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交互模式</a:t>
            </a:r>
            <a:endParaRPr lang="en-US" altLang="zh-TW" sz="2000" dirty="0"/>
          </a:p>
          <a:p>
            <a:r>
              <a:rPr lang="zh-TW" altLang="en-US" sz="2000" dirty="0"/>
              <a:t>強迫</a:t>
            </a:r>
            <a:endParaRPr lang="en-US" altLang="zh-TW" sz="2000" dirty="0"/>
          </a:p>
          <a:p>
            <a:r>
              <a:rPr lang="zh-TW" altLang="en-US" sz="2000" dirty="0"/>
              <a:t>遞迴</a:t>
            </a:r>
            <a:endParaRPr lang="en-US" altLang="zh-TW" sz="2000" dirty="0"/>
          </a:p>
          <a:p>
            <a:r>
              <a:rPr lang="zh-TW" altLang="en-US" dirty="0"/>
              <a:t>囉唆模式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AB4029A1-0266-4FC5-98B8-7092AA989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練習：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9256C7D6-DED4-4A12-8145-59F616EE1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86753"/>
            <a:ext cx="10515600" cy="3452424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bashrc</a:t>
            </a:r>
            <a:r>
              <a:rPr lang="en-US" altLang="zh-TW" dirty="0"/>
              <a:t> </a:t>
            </a:r>
            <a:r>
              <a:rPr lang="zh-TW" altLang="en-US" dirty="0"/>
              <a:t>做成一個名為 </a:t>
            </a:r>
            <a:r>
              <a:rPr lang="en-US" altLang="zh-TW" dirty="0" err="1"/>
              <a:t>linkbashrc</a:t>
            </a:r>
            <a:r>
              <a:rPr lang="en-US" altLang="zh-TW" dirty="0"/>
              <a:t> </a:t>
            </a:r>
            <a:r>
              <a:rPr lang="zh-TW" altLang="en-US" dirty="0"/>
              <a:t>的連結檔</a:t>
            </a:r>
          </a:p>
          <a:p>
            <a:pPr lvl="1"/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/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linkbashrc</a:t>
            </a:r>
            <a:endParaRPr lang="en-US" altLang="zh-TW" b="1" i="1" u="sng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/>
              <a:t>若我要將 </a:t>
            </a:r>
            <a:r>
              <a:rPr lang="en-US" altLang="zh-TW" dirty="0"/>
              <a:t>~/.</a:t>
            </a:r>
            <a:r>
              <a:rPr lang="en-US" altLang="zh-TW" dirty="0" err="1"/>
              <a:t>bashrc</a:t>
            </a:r>
            <a:r>
              <a:rPr lang="en-US" altLang="zh-TW" dirty="0"/>
              <a:t> </a:t>
            </a:r>
            <a:r>
              <a:rPr lang="zh-TW" altLang="en-US" dirty="0"/>
              <a:t>複製給  </a:t>
            </a:r>
            <a:r>
              <a:rPr lang="en-US" altLang="zh-TW" dirty="0" err="1"/>
              <a:t>lccuser</a:t>
            </a:r>
            <a:r>
              <a:rPr lang="en-US" altLang="zh-TW" dirty="0"/>
              <a:t> </a:t>
            </a:r>
            <a:r>
              <a:rPr lang="zh-TW" altLang="en-US" dirty="0"/>
              <a:t>該如何做？</a:t>
            </a:r>
          </a:p>
          <a:p>
            <a:pPr lvl="1"/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lccuser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/; 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lccuser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lccuser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altLang="zh-TW" b="1" i="1" u="sng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/>
              <a:t>若要保留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 </a:t>
            </a:r>
            <a:r>
              <a:rPr lang="zh-TW" altLang="en-US" dirty="0"/>
              <a:t>的權限並複製成為 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/etc2 </a:t>
            </a:r>
            <a:r>
              <a:rPr lang="zh-TW" altLang="en-US" dirty="0"/>
              <a:t>？</a:t>
            </a:r>
          </a:p>
          <a:p>
            <a:pPr lvl="1"/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 /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/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/etc2</a:t>
            </a:r>
          </a:p>
          <a:p>
            <a:r>
              <a:rPr lang="zh-TW" altLang="en-US" dirty="0"/>
              <a:t>將剛剛的檔案全部刪除！</a:t>
            </a:r>
          </a:p>
          <a:p>
            <a:pPr lvl="1"/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CAB1F4F8-0256-4F9D-8C9B-3F38196A7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目錄與檔案管理（續）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595CF892-C903-42BC-B47F-24BC6A4EA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檔案與目錄的移動及更名： </a:t>
            </a:r>
            <a:r>
              <a:rPr lang="en-US" altLang="zh-TW" sz="2400" dirty="0"/>
              <a:t>mv</a:t>
            </a:r>
          </a:p>
          <a:p>
            <a:pPr lvl="1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sz="2000" dirty="0"/>
              <a:t>：動作前詢問</a:t>
            </a:r>
            <a:r>
              <a:rPr lang="en-US" altLang="zh-TW" sz="2000" dirty="0"/>
              <a:t>(</a:t>
            </a:r>
            <a:r>
              <a:rPr lang="zh-TW" altLang="en-US" sz="2000" dirty="0"/>
              <a:t>覆蓋與否！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zh-TW" altLang="en-US" sz="2000" dirty="0"/>
              <a:t>：僅移動新檔案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課程目標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/>
              <a:t>檔案的移動、複製、刪除與更名</a:t>
            </a:r>
          </a:p>
          <a:p>
            <a:r>
              <a:rPr lang="en-US" altLang="zh-TW" dirty="0"/>
              <a:t>Linux </a:t>
            </a:r>
            <a:r>
              <a:rPr lang="zh-TW" altLang="en-US" dirty="0"/>
              <a:t>目錄的建立、更名、移動與複製</a:t>
            </a:r>
          </a:p>
          <a:p>
            <a:r>
              <a:rPr lang="en-US" altLang="zh-TW" dirty="0"/>
              <a:t>Linux </a:t>
            </a:r>
            <a:r>
              <a:rPr lang="zh-TW" altLang="en-US" dirty="0"/>
              <a:t>檔案內容的檢視</a:t>
            </a:r>
          </a:p>
          <a:p>
            <a:r>
              <a:rPr lang="en-US" altLang="zh-TW" dirty="0"/>
              <a:t>Linux </a:t>
            </a:r>
            <a:r>
              <a:rPr lang="zh-TW" altLang="en-US" dirty="0"/>
              <a:t>特殊權限簡介</a:t>
            </a:r>
          </a:p>
          <a:p>
            <a:r>
              <a:rPr lang="zh-TW" altLang="en-US" dirty="0"/>
              <a:t>檔案搜尋技巧</a:t>
            </a:r>
            <a:endParaRPr lang="en-US" altLang="zh-TW" dirty="0"/>
          </a:p>
          <a:p>
            <a:r>
              <a:rPr lang="zh-TW" altLang="en-US" dirty="0"/>
              <a:t>鏈接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731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3225324"/>
          </a:xfrm>
        </p:spPr>
        <p:txBody>
          <a:bodyPr>
            <a:normAutofit lnSpcReduction="10000"/>
          </a:bodyPr>
          <a:lstStyle/>
          <a:p>
            <a:r>
              <a:rPr lang="zh-TW" altLang="en-US" sz="2600" dirty="0"/>
              <a:t>建立一個目錄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tmp</a:t>
            </a:r>
            <a:r>
              <a:rPr lang="en-US" altLang="zh-TW" sz="2600" dirty="0"/>
              <a:t>/ex5/dir3</a:t>
            </a:r>
          </a:p>
          <a:p>
            <a:r>
              <a:rPr lang="zh-TW" altLang="en-US" sz="2600" dirty="0"/>
              <a:t>工作目錄移動到該目錄</a:t>
            </a:r>
          </a:p>
          <a:p>
            <a:r>
              <a:rPr lang="zh-TW" altLang="en-US" sz="2600" dirty="0"/>
              <a:t>將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passwd</a:t>
            </a:r>
            <a:r>
              <a:rPr lang="en-US" altLang="zh-TW" sz="2600" dirty="0"/>
              <a:t>, 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/shadow, 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/group </a:t>
            </a:r>
            <a:r>
              <a:rPr lang="zh-TW" altLang="en-US" sz="2600" dirty="0"/>
              <a:t>複製到此</a:t>
            </a:r>
          </a:p>
          <a:p>
            <a:r>
              <a:rPr lang="zh-TW" altLang="en-US" sz="2600" dirty="0"/>
              <a:t>將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tmp</a:t>
            </a:r>
            <a:r>
              <a:rPr lang="en-US" altLang="zh-TW" sz="2600" dirty="0"/>
              <a:t>/ex5/dir3 </a:t>
            </a:r>
            <a:r>
              <a:rPr lang="zh-TW" altLang="en-US" sz="2600" dirty="0"/>
              <a:t>底下的東西均複製到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tmp</a:t>
            </a:r>
            <a:r>
              <a:rPr lang="en-US" altLang="zh-TW" sz="2600" dirty="0"/>
              <a:t>/ex5</a:t>
            </a:r>
          </a:p>
          <a:p>
            <a:r>
              <a:rPr lang="zh-TW" altLang="en-US" sz="2600" dirty="0"/>
              <a:t>將 </a:t>
            </a:r>
            <a:r>
              <a:rPr lang="en-US" altLang="zh-TW" sz="2600" dirty="0"/>
              <a:t>dir7 </a:t>
            </a:r>
            <a:r>
              <a:rPr lang="zh-TW" altLang="en-US" sz="2600" dirty="0"/>
              <a:t>更名成 </a:t>
            </a:r>
            <a:r>
              <a:rPr lang="en-US" altLang="zh-TW" sz="2600" dirty="0" err="1"/>
              <a:t>testpass</a:t>
            </a:r>
            <a:endParaRPr lang="en-US" altLang="zh-TW" sz="2600" dirty="0"/>
          </a:p>
          <a:p>
            <a:r>
              <a:rPr lang="zh-TW" altLang="en-US" sz="2600" dirty="0"/>
              <a:t>將剛剛的三個檔案複製到 </a:t>
            </a:r>
            <a:r>
              <a:rPr lang="en-US" altLang="zh-TW" sz="2600" dirty="0" err="1"/>
              <a:t>testpass</a:t>
            </a:r>
            <a:r>
              <a:rPr lang="en-US" altLang="zh-TW" sz="2600" dirty="0"/>
              <a:t> </a:t>
            </a:r>
            <a:r>
              <a:rPr lang="zh-TW" altLang="en-US" sz="2600" dirty="0"/>
              <a:t>目錄裡面</a:t>
            </a:r>
          </a:p>
          <a:p>
            <a:r>
              <a:rPr lang="zh-TW" altLang="en-US" sz="2600" dirty="0"/>
              <a:t>將目錄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tmp</a:t>
            </a:r>
            <a:r>
              <a:rPr lang="en-US" altLang="zh-TW" sz="2600" dirty="0"/>
              <a:t>/ex5/</a:t>
            </a:r>
            <a:r>
              <a:rPr lang="en-US" altLang="zh-TW" sz="2600" dirty="0" err="1"/>
              <a:t>testpass</a:t>
            </a:r>
            <a:r>
              <a:rPr lang="en-US" altLang="zh-TW" sz="2600" dirty="0"/>
              <a:t> </a:t>
            </a:r>
            <a:r>
              <a:rPr lang="zh-TW" altLang="en-US" sz="2600" dirty="0"/>
              <a:t>刪除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20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A76391C6-B4EA-443B-A718-5B98FC8E5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目錄與檔案管理（續）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AFEA4DE4-259E-47AB-B618-B65DC877A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擷取目前所在的目錄或檔名</a:t>
            </a:r>
          </a:p>
          <a:p>
            <a:pPr lvl="1"/>
            <a:r>
              <a:rPr lang="en-US" altLang="zh-TW" sz="2000" dirty="0" err="1"/>
              <a:t>basename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dirname</a:t>
            </a:r>
            <a:endParaRPr lang="en-US" altLang="zh-TW" sz="2000" dirty="0"/>
          </a:p>
          <a:p>
            <a:r>
              <a:rPr lang="zh-TW" altLang="en-US" sz="2400" dirty="0"/>
              <a:t>例如：</a:t>
            </a:r>
            <a:endParaRPr lang="en-US" altLang="zh-TW" sz="2400" dirty="0"/>
          </a:p>
          <a:p>
            <a:pPr lvl="1"/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/share/doc/doc/cups*</a:t>
            </a:r>
          </a:p>
          <a:p>
            <a:pPr lvl="1"/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/share/doc/doc/cups*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2020ED80-E218-4842-BE3A-BC3DBCF6F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檔案內容的查閱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C5275116-F01F-4B8C-BE8B-9D2EF55E4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59134"/>
            <a:ext cx="10515600" cy="3452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[-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AEnTv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參數：</a:t>
            </a: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altLang="zh-TW" sz="1800" dirty="0"/>
              <a:t>  </a:t>
            </a:r>
            <a:r>
              <a:rPr lang="zh-TW" altLang="en-US" sz="1800" dirty="0"/>
              <a:t>：相當於 </a:t>
            </a:r>
            <a:r>
              <a:rPr lang="en-US" altLang="zh-TW" sz="1800" dirty="0"/>
              <a:t>-</a:t>
            </a:r>
            <a:r>
              <a:rPr lang="en-US" altLang="zh-TW" sz="1800" dirty="0" err="1"/>
              <a:t>vET</a:t>
            </a:r>
            <a:r>
              <a:rPr lang="en-US" altLang="zh-TW" sz="1800" dirty="0"/>
              <a:t> </a:t>
            </a:r>
            <a:r>
              <a:rPr lang="zh-TW" altLang="en-US" sz="1800" dirty="0"/>
              <a:t>的整合參數，可列出一些特殊字符～</a:t>
            </a: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altLang="zh-TW" sz="1800" dirty="0"/>
              <a:t>  </a:t>
            </a:r>
            <a:r>
              <a:rPr lang="zh-TW" altLang="en-US" sz="1800" dirty="0"/>
              <a:t>：將結尾的斷行字元 </a:t>
            </a:r>
            <a:r>
              <a:rPr lang="en-US" altLang="zh-TW" sz="1800" dirty="0"/>
              <a:t>$ </a:t>
            </a:r>
            <a:r>
              <a:rPr lang="zh-TW" altLang="en-US" sz="1800" dirty="0"/>
              <a:t>顯示出來；</a:t>
            </a: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altLang="zh-TW" sz="1800" dirty="0"/>
              <a:t>  </a:t>
            </a:r>
            <a:r>
              <a:rPr lang="zh-TW" altLang="en-US" sz="1800" dirty="0"/>
              <a:t>：列印出行號；</a:t>
            </a: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US" altLang="zh-TW" sz="1800" dirty="0"/>
              <a:t>  </a:t>
            </a:r>
            <a:r>
              <a:rPr lang="zh-TW" altLang="en-US" sz="1800" dirty="0"/>
              <a:t>：將 </a:t>
            </a:r>
            <a:r>
              <a:rPr lang="en-US" altLang="zh-TW" sz="1800" dirty="0"/>
              <a:t>[tab] </a:t>
            </a:r>
            <a:r>
              <a:rPr lang="zh-TW" altLang="en-US" sz="1800" dirty="0"/>
              <a:t>按鍵以 </a:t>
            </a:r>
            <a:r>
              <a:rPr lang="en-US" altLang="zh-TW" sz="1800" dirty="0"/>
              <a:t>^I </a:t>
            </a:r>
            <a:r>
              <a:rPr lang="zh-TW" altLang="en-US" sz="1800" dirty="0"/>
              <a:t>顯示出來；</a:t>
            </a: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altLang="zh-TW" sz="1800" dirty="0"/>
              <a:t>  </a:t>
            </a:r>
            <a:r>
              <a:rPr lang="zh-TW" altLang="en-US" sz="1800" dirty="0"/>
              <a:t>：列出一些看不出來的特殊字符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範例：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列出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/issue </a:t>
            </a:r>
            <a:r>
              <a:rPr lang="zh-TW" altLang="en-US" sz="1800" dirty="0"/>
              <a:t>檔案內容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列出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passwd</a:t>
            </a:r>
            <a:r>
              <a:rPr lang="en-US" altLang="zh-TW" sz="1800" dirty="0"/>
              <a:t> </a:t>
            </a:r>
            <a:r>
              <a:rPr lang="zh-TW" altLang="en-US" sz="1800" dirty="0"/>
              <a:t>的內容，連同行號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列出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xinetd.conf</a:t>
            </a:r>
            <a:r>
              <a:rPr lang="en-US" altLang="zh-TW" sz="1800" dirty="0"/>
              <a:t> </a:t>
            </a:r>
            <a:r>
              <a:rPr lang="zh-TW" altLang="en-US" sz="1800" dirty="0"/>
              <a:t>這個檔案的所有內容</a:t>
            </a:r>
            <a:r>
              <a:rPr lang="en-US" altLang="zh-TW" sz="1800" dirty="0"/>
              <a:t>(</a:t>
            </a:r>
            <a:r>
              <a:rPr lang="zh-TW" altLang="en-US" sz="1800" dirty="0"/>
              <a:t>含特殊字符</a:t>
            </a:r>
            <a:r>
              <a:rPr lang="en-US" altLang="zh-TW" sz="1800" dirty="0"/>
              <a:t>)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列出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man.config</a:t>
            </a:r>
            <a:r>
              <a:rPr lang="en-US" altLang="zh-TW" sz="1800" dirty="0"/>
              <a:t> </a:t>
            </a:r>
            <a:r>
              <a:rPr lang="zh-TW" altLang="en-US" sz="1800" dirty="0"/>
              <a:t>的檔案內容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使用 </a:t>
            </a:r>
            <a:r>
              <a:rPr lang="en-US" altLang="zh-TW" sz="2400" dirty="0"/>
              <a:t>tac </a:t>
            </a:r>
            <a:r>
              <a:rPr lang="zh-TW" altLang="en-US" sz="2400" dirty="0"/>
              <a:t>時？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2588C165-F410-44B3-81B3-C612C5A38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檔案內容的查閱（續）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F040F421-6440-46C1-8FA5-5BBDBFF23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724539"/>
            <a:ext cx="10515600" cy="3078384"/>
          </a:xfrm>
        </p:spPr>
        <p:txBody>
          <a:bodyPr/>
          <a:lstStyle/>
          <a:p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bnw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400" dirty="0"/>
              <a:t> </a:t>
            </a:r>
            <a:r>
              <a:rPr lang="zh-TW" altLang="en-US" sz="2400" dirty="0"/>
              <a:t>檔案</a:t>
            </a:r>
          </a:p>
          <a:p>
            <a:pPr lvl="1"/>
            <a:r>
              <a:rPr lang="zh-TW" altLang="en-US" sz="2000" dirty="0"/>
              <a:t>參數：</a:t>
            </a:r>
          </a:p>
          <a:p>
            <a:pPr lvl="2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en-US" altLang="zh-TW" sz="1800" dirty="0"/>
              <a:t>  </a:t>
            </a:r>
            <a:r>
              <a:rPr lang="zh-TW" altLang="en-US" sz="1800" dirty="0"/>
              <a:t>：指定行號指定的方式，主要有兩種：</a:t>
            </a:r>
          </a:p>
          <a:p>
            <a:pPr lvl="3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-b a </a:t>
            </a:r>
            <a:r>
              <a:rPr lang="zh-TW" altLang="en-US" dirty="0"/>
              <a:t>：表示不論是否為空行，也同樣列出行號；</a:t>
            </a:r>
          </a:p>
          <a:p>
            <a:pPr lvl="3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-b t </a:t>
            </a:r>
            <a:r>
              <a:rPr lang="zh-TW" altLang="en-US" dirty="0"/>
              <a:t>：如果有空行，空的那一行不要列出行號；</a:t>
            </a:r>
          </a:p>
          <a:p>
            <a:pPr lvl="1"/>
            <a:r>
              <a:rPr lang="zh-TW" altLang="en-US" sz="2000" dirty="0"/>
              <a:t>範例：</a:t>
            </a:r>
          </a:p>
          <a:p>
            <a:pPr lvl="2"/>
            <a:r>
              <a:rPr lang="zh-TW" altLang="en-US" sz="1800" dirty="0"/>
              <a:t>用兩種方式，將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/issue </a:t>
            </a:r>
            <a:r>
              <a:rPr lang="zh-TW" altLang="en-US" sz="1800" dirty="0"/>
              <a:t>列出行號</a:t>
            </a:r>
            <a:r>
              <a:rPr lang="en-US" altLang="zh-TW" sz="1800" dirty="0"/>
              <a:t>(</a:t>
            </a:r>
            <a:r>
              <a:rPr lang="zh-TW" altLang="en-US" sz="1800" dirty="0"/>
              <a:t>空行要不要有行號？</a:t>
            </a:r>
            <a:r>
              <a:rPr lang="en-US" altLang="zh-TW" sz="1800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A632E528-8DD9-46AA-B36A-87B061D26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檔案內容的查閱（續）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5A86E848-F08F-4ED5-B09E-5E66FD83F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235154"/>
          </a:xfrm>
        </p:spPr>
        <p:txBody>
          <a:bodyPr/>
          <a:lstStyle/>
          <a:p>
            <a:r>
              <a:rPr lang="zh-TW" altLang="en-US" sz="2400" dirty="0"/>
              <a:t>可翻頁指令：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lvl="1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/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man.config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TW" altLang="en-US" sz="1800" dirty="0"/>
              <a:t>空白鍵 </a:t>
            </a:r>
            <a:r>
              <a:rPr lang="en-US" altLang="zh-TW" sz="1800" dirty="0"/>
              <a:t>(space)</a:t>
            </a:r>
            <a:r>
              <a:rPr lang="zh-TW" altLang="en-US" sz="1800" dirty="0"/>
              <a:t>：代表向下翻一頁；</a:t>
            </a:r>
          </a:p>
          <a:p>
            <a:pPr lvl="2"/>
            <a:r>
              <a:rPr lang="en-US" altLang="zh-TW" sz="1800" dirty="0"/>
              <a:t>Enter </a:t>
            </a:r>
            <a:r>
              <a:rPr lang="zh-TW" altLang="en-US" sz="1800" dirty="0"/>
              <a:t>：代表向下翻</a:t>
            </a:r>
            <a:r>
              <a:rPr lang="en-US" altLang="zh-TW" sz="1800" dirty="0"/>
              <a:t>『</a:t>
            </a:r>
            <a:r>
              <a:rPr lang="zh-TW" altLang="en-US" sz="1800" dirty="0"/>
              <a:t>一行</a:t>
            </a:r>
            <a:r>
              <a:rPr lang="en-US" altLang="zh-TW" sz="1800" dirty="0"/>
              <a:t>』</a:t>
            </a:r>
            <a:r>
              <a:rPr lang="zh-TW" altLang="en-US" sz="1800" dirty="0"/>
              <a:t>；</a:t>
            </a:r>
          </a:p>
          <a:p>
            <a:pPr lvl="2"/>
            <a:r>
              <a:rPr lang="en-US" altLang="zh-TW" sz="1800" dirty="0"/>
              <a:t>/</a:t>
            </a:r>
            <a:r>
              <a:rPr lang="zh-TW" altLang="en-US" sz="1800" dirty="0"/>
              <a:t>字串  ：</a:t>
            </a:r>
            <a:r>
              <a:rPr lang="zh-TW" altLang="en-US" sz="1800" b="1" u="sng" dirty="0"/>
              <a:t>代表在這個顯示的內容當中，向下搜尋</a:t>
            </a:r>
            <a:r>
              <a:rPr lang="en-US" altLang="zh-TW" sz="1800" b="1" u="sng" dirty="0"/>
              <a:t>『</a:t>
            </a:r>
            <a:r>
              <a:rPr lang="zh-TW" altLang="en-US" sz="1800" b="1" u="sng" dirty="0"/>
              <a:t>字串</a:t>
            </a:r>
            <a:r>
              <a:rPr lang="en-US" altLang="zh-TW" sz="1800" b="1" u="sng" dirty="0"/>
              <a:t>』</a:t>
            </a:r>
            <a:r>
              <a:rPr lang="zh-TW" altLang="en-US" sz="1800" b="1" u="sng" dirty="0"/>
              <a:t>；</a:t>
            </a:r>
          </a:p>
          <a:p>
            <a:pPr lvl="2"/>
            <a:r>
              <a:rPr lang="en-US" altLang="zh-TW" sz="1800" dirty="0"/>
              <a:t>:f </a:t>
            </a:r>
            <a:r>
              <a:rPr lang="zh-TW" altLang="en-US" sz="1800" dirty="0"/>
              <a:t>：	立刻顯示出檔名以及目前顯示的行數；</a:t>
            </a:r>
          </a:p>
          <a:p>
            <a:pPr lvl="2"/>
            <a:r>
              <a:rPr lang="en-US" altLang="zh-TW" sz="1800" dirty="0"/>
              <a:t>q </a:t>
            </a:r>
            <a:r>
              <a:rPr lang="zh-TW" altLang="en-US" sz="1800" dirty="0"/>
              <a:t>：	代表立刻離開 </a:t>
            </a:r>
            <a:r>
              <a:rPr lang="en-US" altLang="zh-TW" sz="1800" dirty="0"/>
              <a:t>more </a:t>
            </a:r>
            <a:r>
              <a:rPr lang="zh-TW" altLang="en-US" sz="1800" dirty="0"/>
              <a:t>，不再顯示該檔案內容。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B104210A-C2F9-435B-8C92-BA82C80C1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檔案內容的查閱（續）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8DB52BDF-B75F-4A7C-B7D7-267722DCE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可翻頁指令：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</a:p>
          <a:p>
            <a:pPr lvl="1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less /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man.config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TW" altLang="en-US" sz="1800" dirty="0"/>
              <a:t>空白鍵    ：向下翻動一頁；</a:t>
            </a:r>
          </a:p>
          <a:p>
            <a:pPr lvl="2"/>
            <a:r>
              <a:rPr lang="en-US" altLang="zh-TW" sz="1800" dirty="0"/>
              <a:t>[</a:t>
            </a:r>
            <a:r>
              <a:rPr lang="en-US" altLang="zh-TW" sz="1800" dirty="0" err="1"/>
              <a:t>pagedown</a:t>
            </a:r>
            <a:r>
              <a:rPr lang="en-US" altLang="zh-TW" sz="1800" dirty="0"/>
              <a:t>]</a:t>
            </a:r>
            <a:r>
              <a:rPr lang="zh-TW" altLang="en-US" sz="1800" dirty="0"/>
              <a:t>：向下翻動一頁；</a:t>
            </a:r>
          </a:p>
          <a:p>
            <a:pPr lvl="2"/>
            <a:r>
              <a:rPr lang="en-US" altLang="zh-TW" sz="1800" dirty="0"/>
              <a:t>[</a:t>
            </a:r>
            <a:r>
              <a:rPr lang="en-US" altLang="zh-TW" sz="1800" dirty="0" err="1"/>
              <a:t>pageup</a:t>
            </a:r>
            <a:r>
              <a:rPr lang="en-US" altLang="zh-TW" sz="1800" dirty="0"/>
              <a:t>]  </a:t>
            </a:r>
            <a:r>
              <a:rPr lang="zh-TW" altLang="en-US" sz="1800" dirty="0"/>
              <a:t>：向上翻動一頁；</a:t>
            </a:r>
          </a:p>
          <a:p>
            <a:pPr lvl="2"/>
            <a:r>
              <a:rPr lang="en-US" altLang="zh-TW" sz="1800" dirty="0"/>
              <a:t>/</a:t>
            </a:r>
            <a:r>
              <a:rPr lang="zh-TW" altLang="en-US" sz="1800" dirty="0"/>
              <a:t>字串     ：向下搜尋</a:t>
            </a:r>
            <a:r>
              <a:rPr lang="en-US" altLang="zh-TW" sz="1800" dirty="0"/>
              <a:t>『</a:t>
            </a:r>
            <a:r>
              <a:rPr lang="zh-TW" altLang="en-US" sz="1800" dirty="0"/>
              <a:t>字串</a:t>
            </a:r>
            <a:r>
              <a:rPr lang="en-US" altLang="zh-TW" sz="1800" dirty="0"/>
              <a:t>』</a:t>
            </a:r>
            <a:r>
              <a:rPr lang="zh-TW" altLang="en-US" sz="1800" dirty="0"/>
              <a:t>的功能；</a:t>
            </a:r>
          </a:p>
          <a:p>
            <a:pPr lvl="2"/>
            <a:r>
              <a:rPr lang="en-US" altLang="zh-TW" sz="1800" dirty="0"/>
              <a:t>?</a:t>
            </a:r>
            <a:r>
              <a:rPr lang="zh-TW" altLang="en-US" sz="1800" dirty="0"/>
              <a:t>字串     ：向上搜尋</a:t>
            </a:r>
            <a:r>
              <a:rPr lang="en-US" altLang="zh-TW" sz="1800" dirty="0"/>
              <a:t>『</a:t>
            </a:r>
            <a:r>
              <a:rPr lang="zh-TW" altLang="en-US" sz="1800" dirty="0"/>
              <a:t>字串</a:t>
            </a:r>
            <a:r>
              <a:rPr lang="en-US" altLang="zh-TW" sz="1800" dirty="0"/>
              <a:t>』</a:t>
            </a:r>
            <a:r>
              <a:rPr lang="zh-TW" altLang="en-US" sz="1800" dirty="0"/>
              <a:t>的功能；</a:t>
            </a:r>
          </a:p>
          <a:p>
            <a:pPr lvl="2"/>
            <a:r>
              <a:rPr lang="en-US" altLang="zh-TW" sz="1800" dirty="0"/>
              <a:t>n         </a:t>
            </a:r>
            <a:r>
              <a:rPr lang="zh-TW" altLang="en-US" sz="1800" dirty="0"/>
              <a:t>：重複前一個搜尋 </a:t>
            </a:r>
            <a:r>
              <a:rPr lang="en-US" altLang="zh-TW" sz="1800" dirty="0"/>
              <a:t>(</a:t>
            </a:r>
            <a:r>
              <a:rPr lang="zh-TW" altLang="en-US" sz="1800" dirty="0"/>
              <a:t>與 </a:t>
            </a:r>
            <a:r>
              <a:rPr lang="en-US" altLang="zh-TW" sz="1800" dirty="0"/>
              <a:t>/ </a:t>
            </a:r>
            <a:r>
              <a:rPr lang="zh-TW" altLang="en-US" sz="1800" dirty="0"/>
              <a:t>或 </a:t>
            </a:r>
            <a:r>
              <a:rPr lang="en-US" altLang="zh-TW" sz="1800" dirty="0"/>
              <a:t>? </a:t>
            </a:r>
            <a:r>
              <a:rPr lang="zh-TW" altLang="en-US" sz="1800" dirty="0"/>
              <a:t>有關！</a:t>
            </a:r>
            <a:r>
              <a:rPr lang="en-US" altLang="zh-TW" sz="1800" dirty="0"/>
              <a:t>)</a:t>
            </a:r>
          </a:p>
          <a:p>
            <a:pPr lvl="2"/>
            <a:r>
              <a:rPr lang="en-US" altLang="zh-TW" sz="1800" dirty="0"/>
              <a:t>N         </a:t>
            </a:r>
            <a:r>
              <a:rPr lang="zh-TW" altLang="en-US" sz="1800" dirty="0"/>
              <a:t>：反向的重複前一個搜尋 </a:t>
            </a:r>
            <a:r>
              <a:rPr lang="en-US" altLang="zh-TW" sz="1800" dirty="0"/>
              <a:t>(</a:t>
            </a:r>
            <a:r>
              <a:rPr lang="zh-TW" altLang="en-US" sz="1800" dirty="0"/>
              <a:t>與 </a:t>
            </a:r>
            <a:r>
              <a:rPr lang="en-US" altLang="zh-TW" sz="1800" dirty="0"/>
              <a:t>/ </a:t>
            </a:r>
            <a:r>
              <a:rPr lang="zh-TW" altLang="en-US" sz="1800" dirty="0"/>
              <a:t>或 </a:t>
            </a:r>
            <a:r>
              <a:rPr lang="en-US" altLang="zh-TW" sz="1800" dirty="0"/>
              <a:t>? </a:t>
            </a:r>
            <a:r>
              <a:rPr lang="zh-TW" altLang="en-US" sz="1800" dirty="0"/>
              <a:t>有關！</a:t>
            </a:r>
            <a:r>
              <a:rPr lang="en-US" altLang="zh-TW" sz="1800" dirty="0"/>
              <a:t>)</a:t>
            </a:r>
          </a:p>
          <a:p>
            <a:pPr lvl="2"/>
            <a:r>
              <a:rPr lang="en-US" altLang="zh-TW" sz="1800" dirty="0"/>
              <a:t>q         </a:t>
            </a:r>
            <a:r>
              <a:rPr lang="zh-TW" altLang="en-US" sz="1800" dirty="0"/>
              <a:t>：離開 </a:t>
            </a:r>
            <a:r>
              <a:rPr lang="en-US" altLang="zh-TW" sz="1800" dirty="0"/>
              <a:t>less </a:t>
            </a:r>
            <a:r>
              <a:rPr lang="zh-TW" altLang="en-US" sz="1800" dirty="0"/>
              <a:t>這個程式；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20D0A3B0-B0C7-4151-B848-829182CEE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檔案內容的查閱（續）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45D43FBB-9100-483C-BEB6-C2FCDFBAA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9071"/>
            <a:ext cx="10515600" cy="330385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400" dirty="0"/>
              <a:t>擷取檔案前面幾行：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-n [number] </a:t>
            </a:r>
            <a:r>
              <a:rPr lang="en-US" altLang="zh-TW" sz="2000" dirty="0"/>
              <a:t>filename</a:t>
            </a:r>
          </a:p>
          <a:p>
            <a:pPr lvl="1"/>
            <a:r>
              <a:rPr lang="zh-TW" altLang="en-US" sz="2000" dirty="0"/>
              <a:t>範例：</a:t>
            </a: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 /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man.config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 -n 20 /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man.config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/>
              <a:t>擷取檔案後面幾行：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 -n [number] </a:t>
            </a:r>
            <a:r>
              <a:rPr lang="en-US" altLang="zh-TW" sz="2000" dirty="0"/>
              <a:t>filename</a:t>
            </a:r>
          </a:p>
          <a:p>
            <a:pPr lvl="1"/>
            <a:r>
              <a:rPr lang="zh-TW" altLang="en-US" sz="2000" dirty="0"/>
              <a:t>範例：</a:t>
            </a: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 /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man.config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 -n 20 /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man.config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100" dirty="0"/>
              <a:t>萬一，我想要列出 </a:t>
            </a:r>
            <a:r>
              <a:rPr lang="en-US" altLang="zh-TW" sz="2100" dirty="0"/>
              <a:t>11 </a:t>
            </a:r>
            <a:r>
              <a:rPr lang="zh-TW" altLang="en-US" sz="2100" dirty="0"/>
              <a:t>到 </a:t>
            </a:r>
            <a:r>
              <a:rPr lang="en-US" altLang="zh-TW" sz="2100" dirty="0"/>
              <a:t>20 </a:t>
            </a:r>
            <a:r>
              <a:rPr lang="zh-TW" altLang="en-US" sz="2100" dirty="0"/>
              <a:t>行？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 -n 20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man.config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tail -n 10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C0AAC457-E72C-45CF-8894-8A8FDB8CB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檔案內容的查閱（續）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3C9498FF-E044-4086-9F19-C644C4AA4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od [-t TYPE] </a:t>
            </a:r>
            <a:r>
              <a:rPr lang="zh-TW" altLang="zh-TW" sz="2400" dirty="0"/>
              <a:t>檔案</a:t>
            </a:r>
          </a:p>
          <a:p>
            <a:pPr lvl="1"/>
            <a:r>
              <a:rPr lang="zh-TW" altLang="zh-TW" sz="2000" dirty="0"/>
              <a:t>參數：</a:t>
            </a:r>
          </a:p>
          <a:p>
            <a:pPr lvl="2"/>
            <a:r>
              <a:rPr lang="zh-TW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zh-TW" altLang="zh-TW" sz="1800" dirty="0"/>
              <a:t>  ：後面可以接各種『類型 (TYPE)』的輸出，例如：</a:t>
            </a:r>
          </a:p>
          <a:p>
            <a:pPr lvl="3"/>
            <a:r>
              <a:rPr lang="zh-TW" altLang="zh-TW" sz="1400" dirty="0"/>
              <a:t>a ：利用預設的字元來輸出；</a:t>
            </a:r>
          </a:p>
          <a:p>
            <a:pPr lvl="3"/>
            <a:r>
              <a:rPr lang="zh-TW" altLang="zh-TW" sz="1400" dirty="0"/>
              <a:t>c ：使用 ASCII 字元來輸出</a:t>
            </a:r>
          </a:p>
          <a:p>
            <a:pPr lvl="3"/>
            <a:r>
              <a:rPr lang="zh-TW" altLang="zh-TW" sz="1400" dirty="0"/>
              <a:t>d[size] ：利用十進位(decimal)來輸出資料，每個整數佔用 size bytes ；</a:t>
            </a:r>
          </a:p>
          <a:p>
            <a:pPr lvl="3"/>
            <a:r>
              <a:rPr lang="zh-TW" altLang="zh-TW" sz="1400" dirty="0"/>
              <a:t>f[size] ：利用浮點數值(floating)來輸出資料，每個數佔用 size bytes ；</a:t>
            </a:r>
          </a:p>
          <a:p>
            <a:pPr lvl="3"/>
            <a:r>
              <a:rPr lang="zh-TW" altLang="zh-TW" sz="1400" dirty="0"/>
              <a:t>o[size] ：利用八進位(octal)來輸出資料，每個整數佔用 size bytes ；</a:t>
            </a:r>
          </a:p>
          <a:p>
            <a:pPr lvl="3"/>
            <a:r>
              <a:rPr lang="zh-TW" altLang="zh-TW" sz="1400" dirty="0"/>
              <a:t>x[size] ：利用十六進位(hexadecimal)來輸出資料，每個整數佔用 size bytes ；</a:t>
            </a:r>
            <a:endParaRPr lang="zh-TW" altLang="en-US" sz="1400" dirty="0"/>
          </a:p>
          <a:p>
            <a:pPr lvl="1"/>
            <a:r>
              <a:rPr lang="zh-TW" altLang="en-US" sz="2000" dirty="0"/>
              <a:t>範例：</a:t>
            </a:r>
          </a:p>
          <a:p>
            <a:pPr lvl="2"/>
            <a:r>
              <a:rPr lang="zh-TW" altLang="en-US" sz="1800" dirty="0"/>
              <a:t>將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usr</a:t>
            </a:r>
            <a:r>
              <a:rPr lang="en-US" altLang="zh-TW" sz="1800" dirty="0"/>
              <a:t>/bin/</a:t>
            </a:r>
            <a:r>
              <a:rPr lang="en-US" altLang="zh-TW" sz="1800" dirty="0" err="1"/>
              <a:t>passwd</a:t>
            </a:r>
            <a:r>
              <a:rPr lang="en-US" altLang="zh-TW" sz="1800" dirty="0"/>
              <a:t> </a:t>
            </a:r>
            <a:r>
              <a:rPr lang="zh-TW" altLang="en-US" sz="1800" dirty="0"/>
              <a:t>檔案內容取出查閱！</a:t>
            </a:r>
          </a:p>
          <a:p>
            <a:pPr lvl="3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od  -t  c 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cat 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7016242D-D7E3-43A3-BCFD-CCE92E477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檔案時間的修訂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94EA6404-E839-46E8-BBB6-A0A4D3023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35704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一個檔案所記錄的時間資訊：</a:t>
            </a:r>
          </a:p>
          <a:p>
            <a:pPr lvl="1"/>
            <a:r>
              <a:rPr lang="en-US" altLang="zh-TW" sz="2000" dirty="0"/>
              <a:t>modification time (</a:t>
            </a:r>
            <a:r>
              <a:rPr lang="en-US" altLang="zh-TW" sz="2000" dirty="0" err="1"/>
              <a:t>mtime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</a:p>
          <a:p>
            <a:pPr lvl="2"/>
            <a:r>
              <a:rPr lang="zh-TW" altLang="en-US" sz="1800" dirty="0"/>
              <a:t>當該檔案的</a:t>
            </a:r>
            <a:r>
              <a:rPr lang="en-US" altLang="zh-TW" sz="1800" dirty="0"/>
              <a:t>『</a:t>
            </a:r>
            <a:r>
              <a:rPr lang="zh-TW" altLang="en-US" sz="1800" dirty="0"/>
              <a:t>內容資料</a:t>
            </a:r>
            <a:r>
              <a:rPr lang="en-US" altLang="zh-TW" sz="1800" dirty="0"/>
              <a:t>』</a:t>
            </a:r>
            <a:r>
              <a:rPr lang="zh-TW" altLang="en-US" sz="1800" dirty="0"/>
              <a:t>變更時，就會更新這個時間！ </a:t>
            </a:r>
          </a:p>
          <a:p>
            <a:pPr lvl="1"/>
            <a:r>
              <a:rPr lang="en-US" altLang="zh-TW" sz="2000" dirty="0"/>
              <a:t>status time (</a:t>
            </a:r>
            <a:r>
              <a:rPr lang="en-US" altLang="zh-TW" sz="2000" dirty="0" err="1"/>
              <a:t>ctime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</a:p>
          <a:p>
            <a:pPr lvl="2"/>
            <a:r>
              <a:rPr lang="zh-TW" altLang="en-US" sz="1800" dirty="0"/>
              <a:t>當該檔案的</a:t>
            </a:r>
            <a:r>
              <a:rPr lang="en-US" altLang="zh-TW" sz="1800" dirty="0"/>
              <a:t>『</a:t>
            </a:r>
            <a:r>
              <a:rPr lang="zh-TW" altLang="en-US" sz="1800" dirty="0"/>
              <a:t>狀態 </a:t>
            </a:r>
            <a:r>
              <a:rPr lang="en-US" altLang="zh-TW" sz="1800" dirty="0"/>
              <a:t>(status)』</a:t>
            </a:r>
            <a:r>
              <a:rPr lang="zh-TW" altLang="en-US" sz="1800" dirty="0"/>
              <a:t>改變時，就會更新這個時間</a:t>
            </a:r>
          </a:p>
          <a:p>
            <a:pPr lvl="1"/>
            <a:r>
              <a:rPr lang="en-US" altLang="zh-TW" sz="2000" dirty="0"/>
              <a:t>access time (</a:t>
            </a:r>
            <a:r>
              <a:rPr lang="en-US" altLang="zh-TW" sz="2000" dirty="0" err="1"/>
              <a:t>atime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</a:p>
          <a:p>
            <a:pPr lvl="2"/>
            <a:r>
              <a:rPr lang="zh-TW" altLang="en-US" sz="1800" dirty="0"/>
              <a:t>當</a:t>
            </a:r>
            <a:r>
              <a:rPr lang="en-US" altLang="zh-TW" sz="1800" dirty="0"/>
              <a:t>『</a:t>
            </a:r>
            <a:r>
              <a:rPr lang="zh-TW" altLang="en-US" sz="1800" dirty="0"/>
              <a:t>該檔案的內容被取用</a:t>
            </a:r>
            <a:r>
              <a:rPr lang="en-US" altLang="zh-TW" sz="1800" dirty="0"/>
              <a:t>』</a:t>
            </a:r>
            <a:r>
              <a:rPr lang="zh-TW" altLang="en-US" sz="1800" dirty="0"/>
              <a:t>時，就會更新這個讀取時間 </a:t>
            </a:r>
            <a:r>
              <a:rPr lang="en-US" altLang="zh-TW" sz="1800" dirty="0"/>
              <a:t>(access)</a:t>
            </a:r>
            <a:r>
              <a:rPr lang="zh-TW" altLang="en-US" sz="1800" dirty="0"/>
              <a:t>。</a:t>
            </a:r>
            <a:r>
              <a:rPr lang="zh-TW" altLang="en-US" dirty="0"/>
              <a:t> </a:t>
            </a:r>
          </a:p>
          <a:p>
            <a:r>
              <a:rPr lang="zh-TW" altLang="en-US" sz="2400" dirty="0"/>
              <a:t>分別查閱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/issue </a:t>
            </a:r>
            <a:r>
              <a:rPr lang="zh-TW" altLang="en-US" sz="2400" dirty="0"/>
              <a:t>這個檔案的三種時間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  -l 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/issue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  -l  --time=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/issue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  -l  --time=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/issue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6F0A9B-C2E6-4108-B37B-90F156A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9AB31-2AD3-4450-A78B-0307EADF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91A78A-9AAF-46BA-8F02-45F5E0FF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CBE8-CBFC-4E7A-B4CB-286067FF0C0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EE31B500-065E-4C10-8B65-DCCACDAD8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檔案時間的修訂（續）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200B8A0B-4D28-4781-9F1F-F4D5B7B32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43219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touch [-</a:t>
            </a:r>
            <a:r>
              <a:rPr lang="en-US" altLang="zh-TW" sz="2400" dirty="0" err="1"/>
              <a:t>acdmt</a:t>
            </a:r>
            <a:r>
              <a:rPr lang="en-US" altLang="zh-TW" sz="2400" dirty="0"/>
              <a:t>] </a:t>
            </a:r>
            <a:r>
              <a:rPr lang="zh-TW" altLang="en-US" sz="2400" dirty="0"/>
              <a:t>檔案</a:t>
            </a:r>
          </a:p>
          <a:p>
            <a:pPr lvl="1"/>
            <a:r>
              <a:rPr lang="zh-TW" altLang="en-US" sz="2000" dirty="0"/>
              <a:t>參數：</a:t>
            </a:r>
          </a:p>
          <a:p>
            <a:pPr lvl="2"/>
            <a:r>
              <a:rPr lang="en-US" altLang="zh-TW" sz="1800" dirty="0"/>
              <a:t>-a  </a:t>
            </a:r>
            <a:r>
              <a:rPr lang="zh-TW" altLang="en-US" sz="1800" dirty="0"/>
              <a:t>：僅修訂 </a:t>
            </a:r>
            <a:r>
              <a:rPr lang="en-US" altLang="zh-TW" sz="1800" dirty="0"/>
              <a:t>access time</a:t>
            </a:r>
            <a:r>
              <a:rPr lang="zh-TW" altLang="en-US" sz="1800" dirty="0"/>
              <a:t>；</a:t>
            </a:r>
          </a:p>
          <a:p>
            <a:pPr lvl="2"/>
            <a:r>
              <a:rPr lang="en-US" altLang="zh-TW" sz="1800" dirty="0"/>
              <a:t>-c  </a:t>
            </a:r>
            <a:r>
              <a:rPr lang="zh-TW" altLang="en-US" sz="1800" dirty="0"/>
              <a:t>：僅修改時間，而不建立檔案；</a:t>
            </a:r>
          </a:p>
          <a:p>
            <a:pPr lvl="2"/>
            <a:r>
              <a:rPr lang="en-US" altLang="zh-TW" sz="1800" dirty="0"/>
              <a:t>-d  </a:t>
            </a:r>
            <a:r>
              <a:rPr lang="zh-TW" altLang="en-US" sz="1800" dirty="0"/>
              <a:t>：後面可以接日期，也可以使用 </a:t>
            </a:r>
            <a:r>
              <a:rPr lang="en-US" altLang="zh-TW" sz="1800" dirty="0"/>
              <a:t>--date="</a:t>
            </a:r>
            <a:r>
              <a:rPr lang="zh-TW" altLang="en-US" sz="1800" dirty="0"/>
              <a:t>日期或時間</a:t>
            </a:r>
            <a:r>
              <a:rPr lang="en-US" altLang="zh-TW" sz="1800" dirty="0"/>
              <a:t>"</a:t>
            </a:r>
          </a:p>
          <a:p>
            <a:pPr lvl="2"/>
            <a:r>
              <a:rPr lang="en-US" altLang="zh-TW" sz="1800" dirty="0"/>
              <a:t>-m  </a:t>
            </a:r>
            <a:r>
              <a:rPr lang="zh-TW" altLang="en-US" sz="1800" dirty="0"/>
              <a:t>：僅修改 </a:t>
            </a:r>
            <a:r>
              <a:rPr lang="en-US" altLang="zh-TW" sz="1800" dirty="0" err="1"/>
              <a:t>mtime</a:t>
            </a:r>
            <a:r>
              <a:rPr lang="en-US" altLang="zh-TW" sz="1800" dirty="0"/>
              <a:t> </a:t>
            </a:r>
            <a:r>
              <a:rPr lang="zh-TW" altLang="en-US" sz="1800" dirty="0"/>
              <a:t>；</a:t>
            </a:r>
          </a:p>
          <a:p>
            <a:pPr lvl="2"/>
            <a:r>
              <a:rPr lang="en-US" altLang="zh-TW" sz="1800" dirty="0"/>
              <a:t>-t  </a:t>
            </a:r>
            <a:r>
              <a:rPr lang="zh-TW" altLang="en-US" sz="1800" dirty="0"/>
              <a:t>：後面可以接時間，格式為</a:t>
            </a:r>
            <a:r>
              <a:rPr lang="en-US" altLang="zh-TW" sz="1800" dirty="0"/>
              <a:t>[</a:t>
            </a:r>
            <a:r>
              <a:rPr lang="en-US" altLang="zh-TW" sz="1800" dirty="0" err="1"/>
              <a:t>YYMMDDhhmm</a:t>
            </a:r>
            <a:r>
              <a:rPr lang="en-US" altLang="zh-TW" sz="1800" dirty="0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73765B05-52C7-42CC-A3DA-686A162346F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976EF-827E-4A3D-92C5-739AEAF7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717E8E-A8EC-4616-85D2-8FA188E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588A4-FEE7-4E82-A77D-A0049A2A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8E-CC1B-48CE-8CAE-88023EDD7DD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32D57E-16EA-464F-A13C-352DD33BD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19589"/>
            <a:ext cx="10515600" cy="1325563"/>
          </a:xfrm>
        </p:spPr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06E48E7-E5E8-4528-AB9C-45E3200E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8036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目錄與路徑的意義</a:t>
            </a:r>
          </a:p>
          <a:p>
            <a:r>
              <a:rPr lang="zh-TW" altLang="en-US" sz="2400" dirty="0"/>
              <a:t>目錄與檔案管理</a:t>
            </a:r>
          </a:p>
          <a:p>
            <a:r>
              <a:rPr lang="zh-TW" altLang="en-US" sz="2400" dirty="0"/>
              <a:t>檔案內容的查閱</a:t>
            </a:r>
          </a:p>
          <a:p>
            <a:r>
              <a:rPr lang="zh-TW" altLang="en-US" sz="2400" dirty="0"/>
              <a:t>檔案時間的修訂：</a:t>
            </a:r>
            <a:r>
              <a:rPr lang="en-US" altLang="zh-TW" sz="2400" dirty="0"/>
              <a:t>touch</a:t>
            </a:r>
          </a:p>
          <a:p>
            <a:r>
              <a:rPr lang="zh-TW" altLang="en-US" sz="2400" dirty="0"/>
              <a:t>檔案與目錄的預設權限</a:t>
            </a:r>
          </a:p>
          <a:p>
            <a:r>
              <a:rPr lang="zh-TW" altLang="en-US" sz="2400" dirty="0"/>
              <a:t>檔案的隱藏屬性</a:t>
            </a:r>
          </a:p>
          <a:p>
            <a:r>
              <a:rPr lang="zh-TW" altLang="en-US" sz="2400" dirty="0"/>
              <a:t>檔案的搜尋</a:t>
            </a:r>
            <a:endParaRPr lang="en-US" altLang="zh-TW" sz="2400" dirty="0"/>
          </a:p>
          <a:p>
            <a:r>
              <a:rPr lang="zh-TW" altLang="en-US" sz="2400" dirty="0"/>
              <a:t>鏈接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311180"/>
            <a:ext cx="10515600" cy="3452424"/>
          </a:xfrm>
        </p:spPr>
        <p:txBody>
          <a:bodyPr/>
          <a:lstStyle/>
          <a:p>
            <a:r>
              <a:rPr lang="zh-TW" altLang="en-US" sz="2600" dirty="0"/>
              <a:t>將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man.config</a:t>
            </a:r>
            <a:r>
              <a:rPr lang="en-US" altLang="zh-TW" sz="2600" dirty="0"/>
              <a:t> </a:t>
            </a:r>
            <a:r>
              <a:rPr lang="zh-TW" altLang="en-US" sz="2600" dirty="0"/>
              <a:t>複製到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tmp</a:t>
            </a:r>
            <a:r>
              <a:rPr lang="en-US" altLang="zh-TW" sz="2600" dirty="0"/>
              <a:t> </a:t>
            </a:r>
            <a:r>
              <a:rPr lang="zh-TW" altLang="en-US" sz="2600" dirty="0"/>
              <a:t>底下；</a:t>
            </a:r>
            <a:endParaRPr lang="en-US" altLang="zh-TW" sz="2600" dirty="0"/>
          </a:p>
          <a:p>
            <a:endParaRPr lang="zh-TW" altLang="en-US" sz="2600" dirty="0"/>
          </a:p>
          <a:p>
            <a:r>
              <a:rPr lang="zh-TW" altLang="en-US" sz="2600" dirty="0"/>
              <a:t>查閱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tmp</a:t>
            </a:r>
            <a:r>
              <a:rPr lang="en-US" altLang="zh-TW" sz="2600" dirty="0"/>
              <a:t>/</a:t>
            </a:r>
            <a:r>
              <a:rPr lang="en-US" altLang="zh-TW" sz="2600" dirty="0" err="1"/>
              <a:t>man.config</a:t>
            </a:r>
            <a:r>
              <a:rPr lang="en-US" altLang="zh-TW" sz="2600" dirty="0"/>
              <a:t> </a:t>
            </a:r>
            <a:r>
              <a:rPr lang="zh-TW" altLang="en-US" sz="2600" dirty="0"/>
              <a:t>的三種時間；</a:t>
            </a:r>
          </a:p>
          <a:p>
            <a:endParaRPr lang="en-US" altLang="zh-TW" sz="2600" dirty="0"/>
          </a:p>
          <a:p>
            <a:r>
              <a:rPr lang="zh-TW" altLang="en-US" sz="2600" dirty="0"/>
              <a:t>修訂該檔案的 </a:t>
            </a:r>
            <a:r>
              <a:rPr lang="en-US" altLang="zh-TW" sz="2600" dirty="0" err="1"/>
              <a:t>mtime</a:t>
            </a:r>
            <a:r>
              <a:rPr lang="en-US" altLang="zh-TW" sz="2600" dirty="0"/>
              <a:t> </a:t>
            </a:r>
            <a:r>
              <a:rPr lang="zh-TW" altLang="en-US" sz="2600" dirty="0"/>
              <a:t>成為 </a:t>
            </a:r>
            <a:r>
              <a:rPr lang="en-US" altLang="zh-TW" sz="2600" dirty="0"/>
              <a:t>2005/01/01  0:00</a:t>
            </a:r>
          </a:p>
          <a:p>
            <a:endParaRPr lang="en-US" altLang="zh-TW" sz="2600" dirty="0"/>
          </a:p>
          <a:p>
            <a:r>
              <a:rPr lang="zh-TW" altLang="en-US" sz="2600" dirty="0"/>
              <a:t>在 </a:t>
            </a:r>
            <a:r>
              <a:rPr lang="en-US" altLang="zh-TW" sz="2600" dirty="0"/>
              <a:t>/</a:t>
            </a:r>
            <a:r>
              <a:rPr lang="en-US" altLang="zh-TW" sz="2600" dirty="0" err="1"/>
              <a:t>tmp</a:t>
            </a:r>
            <a:r>
              <a:rPr lang="en-US" altLang="zh-TW" sz="2600" dirty="0"/>
              <a:t> </a:t>
            </a:r>
            <a:r>
              <a:rPr lang="zh-TW" altLang="en-US" sz="2600" dirty="0"/>
              <a:t>底下建立一個空的檔案，檔名為 </a:t>
            </a:r>
            <a:r>
              <a:rPr lang="en-US" altLang="zh-TW" sz="2600" dirty="0"/>
              <a:t>ex5_touch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571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0132-7588-4FD4-A34B-B573F60C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7DCB0-1FE0-496F-8442-7287B67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742639-0C40-4BEE-BEF2-A11E4B57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DFB8-39C2-4E72-841E-32F528126840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DCE3E65B-F5C6-46A4-A609-6C25F8D89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/>
              <a:t>檔案與目錄的預設權限</a:t>
            </a:r>
            <a:endParaRPr lang="zh-TW" altLang="en-US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871D4FA-6CBA-493D-B3E2-46798208C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61493"/>
            <a:ext cx="10515600" cy="3452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000" dirty="0"/>
              <a:t>新建檔案與目錄時，預設的最大權限：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file: -</a:t>
            </a:r>
            <a:r>
              <a:rPr lang="en-US" altLang="zh-TW" sz="2000" dirty="0" err="1"/>
              <a:t>rw-rw-rw</a:t>
            </a:r>
            <a:r>
              <a:rPr lang="en-US" altLang="zh-TW" sz="2000" dirty="0"/>
              <a:t>-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err="1"/>
              <a:t>dir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drwxrwxrwx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因為檔案不希望具有可執行的權限！！目錄則必須有 </a:t>
            </a:r>
            <a:r>
              <a:rPr lang="en-US" altLang="zh-TW" sz="2000" dirty="0"/>
              <a:t>x </a:t>
            </a:r>
            <a:r>
              <a:rPr lang="zh-TW" altLang="en-US" sz="2000" dirty="0"/>
              <a:t>！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為了要讓系統更安全，可以取消上述的某個權限，那就是 </a:t>
            </a:r>
            <a:r>
              <a:rPr lang="en-US" altLang="zh-TW" sz="2000" dirty="0" err="1"/>
              <a:t>umask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endParaRPr lang="en-US" altLang="zh-TW" sz="2000" dirty="0"/>
          </a:p>
          <a:p>
            <a:pPr>
              <a:lnSpc>
                <a:spcPct val="80000"/>
              </a:lnSpc>
            </a:pPr>
            <a:r>
              <a:rPr lang="zh-TW" altLang="en-US" sz="2000" dirty="0"/>
              <a:t>新建檔案</a:t>
            </a:r>
            <a:r>
              <a:rPr lang="en-US" altLang="zh-TW" sz="2000" dirty="0"/>
              <a:t>/</a:t>
            </a:r>
            <a:r>
              <a:rPr lang="zh-TW" altLang="en-US" sz="2000" dirty="0"/>
              <a:t>目錄的預設取消的權限： </a:t>
            </a:r>
            <a:r>
              <a:rPr lang="en-US" altLang="zh-TW" sz="2000" dirty="0" err="1"/>
              <a:t>umask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查閱的方法： </a:t>
            </a:r>
            <a:r>
              <a:rPr lang="en-US" altLang="zh-TW" sz="2000" dirty="0" err="1"/>
              <a:t>umask</a:t>
            </a:r>
            <a:r>
              <a:rPr lang="en-US" altLang="zh-TW" sz="2000" dirty="0"/>
              <a:t>   ;   </a:t>
            </a:r>
            <a:r>
              <a:rPr lang="en-US" altLang="zh-TW" sz="2000" dirty="0" err="1"/>
              <a:t>umask</a:t>
            </a:r>
            <a:r>
              <a:rPr lang="en-US" altLang="zh-TW" sz="2000" dirty="0"/>
              <a:t>  -S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err="1"/>
              <a:t>umask</a:t>
            </a:r>
            <a:r>
              <a:rPr lang="en-US" altLang="zh-TW" sz="2000" dirty="0"/>
              <a:t> </a:t>
            </a:r>
            <a:r>
              <a:rPr lang="zh-TW" altLang="en-US" sz="2000" dirty="0"/>
              <a:t>可得到四個數字，分別是代表：</a:t>
            </a:r>
          </a:p>
          <a:p>
            <a:pPr lvl="2">
              <a:lnSpc>
                <a:spcPct val="80000"/>
              </a:lnSpc>
            </a:pPr>
            <a:r>
              <a:rPr lang="zh-TW" altLang="en-US" sz="1800" dirty="0"/>
              <a:t>特殊權限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user (owner)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group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others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設定方法： </a:t>
            </a:r>
            <a:r>
              <a:rPr lang="en-US" altLang="zh-TW" sz="2000" dirty="0" err="1"/>
              <a:t>umask</a:t>
            </a:r>
            <a:r>
              <a:rPr lang="en-US" altLang="zh-TW" sz="2000" dirty="0"/>
              <a:t> [0-7][0-7][0-7][0-7]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26080D-A99C-4611-AA06-C85DACC5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9DC95-C19B-42BA-B47D-2446486B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7B27E2-DAFE-4DD9-B076-971D281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BC58-A6D0-4FAB-8515-F0261BD48D9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9FD263B3-F65F-409E-B9F5-FB453AC97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/>
              <a:t>檔案與目錄的預設權限（續）</a:t>
            </a:r>
            <a:endParaRPr lang="zh-TW" altLang="en-US"/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8201E2B5-22A0-4B11-84F7-F7A6A71B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24123"/>
            <a:ext cx="10515600" cy="34524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err="1"/>
              <a:t>umask</a:t>
            </a:r>
            <a:r>
              <a:rPr lang="en-US" altLang="zh-TW" sz="2400" dirty="0"/>
              <a:t> </a:t>
            </a:r>
            <a:r>
              <a:rPr lang="zh-TW" altLang="en-US" sz="2400" dirty="0"/>
              <a:t>預設奪取的權限，假設 </a:t>
            </a:r>
            <a:r>
              <a:rPr lang="en-US" altLang="zh-TW" sz="2400" dirty="0" err="1"/>
              <a:t>umask</a:t>
            </a:r>
            <a:r>
              <a:rPr lang="en-US" altLang="zh-TW" sz="2400" dirty="0"/>
              <a:t> </a:t>
            </a:r>
            <a:r>
              <a:rPr lang="zh-TW" altLang="en-US" sz="2400" dirty="0"/>
              <a:t>為 </a:t>
            </a:r>
            <a:r>
              <a:rPr lang="en-US" altLang="zh-TW" sz="2400" dirty="0"/>
              <a:t>002 </a:t>
            </a:r>
            <a:r>
              <a:rPr lang="zh-TW" altLang="en-US" sz="2400" dirty="0"/>
              <a:t>則：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other </a:t>
            </a:r>
            <a:r>
              <a:rPr lang="zh-TW" altLang="en-US" sz="2000" dirty="0"/>
              <a:t>被奪取了 </a:t>
            </a:r>
            <a:r>
              <a:rPr lang="en-US" altLang="zh-TW" sz="2000" dirty="0"/>
              <a:t>w </a:t>
            </a:r>
            <a:r>
              <a:rPr lang="zh-TW" altLang="en-US" sz="2000" dirty="0"/>
              <a:t>的權限，因此：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>
                <a:latin typeface="Times New Roman" panose="02020603050405020304" pitchFamily="18" charset="0"/>
              </a:rPr>
              <a:t>file : (-</a:t>
            </a:r>
            <a:r>
              <a:rPr lang="en-US" altLang="zh-TW" sz="1800" dirty="0" err="1">
                <a:latin typeface="Times New Roman" panose="02020603050405020304" pitchFamily="18" charset="0"/>
              </a:rPr>
              <a:t>rw-rw-rw</a:t>
            </a:r>
            <a:r>
              <a:rPr lang="en-US" altLang="zh-TW" sz="1800" dirty="0">
                <a:latin typeface="Times New Roman" panose="02020603050405020304" pitchFamily="18" charset="0"/>
              </a:rPr>
              <a:t>-)  -  (--------w-) = -</a:t>
            </a:r>
            <a:r>
              <a:rPr lang="en-US" altLang="zh-TW" sz="1800" dirty="0" err="1">
                <a:latin typeface="Times New Roman" panose="02020603050405020304" pitchFamily="18" charset="0"/>
              </a:rPr>
              <a:t>rw</a:t>
            </a:r>
            <a:r>
              <a:rPr lang="en-US" altLang="zh-TW" sz="1800" dirty="0">
                <a:latin typeface="Times New Roman" panose="02020603050405020304" pitchFamily="18" charset="0"/>
              </a:rPr>
              <a:t>-</a:t>
            </a:r>
            <a:r>
              <a:rPr lang="en-US" altLang="zh-TW" sz="1800" dirty="0" err="1">
                <a:latin typeface="Times New Roman" panose="02020603050405020304" pitchFamily="18" charset="0"/>
              </a:rPr>
              <a:t>rw</a:t>
            </a:r>
            <a:r>
              <a:rPr lang="en-US" altLang="zh-TW" sz="1800" dirty="0">
                <a:latin typeface="Times New Roman" panose="02020603050405020304" pitchFamily="18" charset="0"/>
              </a:rPr>
              <a:t>-r--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err="1">
                <a:latin typeface="Times New Roman" panose="02020603050405020304" pitchFamily="18" charset="0"/>
              </a:rPr>
              <a:t>dir</a:t>
            </a:r>
            <a:r>
              <a:rPr lang="en-US" altLang="zh-TW" sz="1800" dirty="0">
                <a:latin typeface="Times New Roman" panose="02020603050405020304" pitchFamily="18" charset="0"/>
              </a:rPr>
              <a:t>  : (</a:t>
            </a:r>
            <a:r>
              <a:rPr lang="en-US" altLang="zh-TW" sz="1800" dirty="0" err="1">
                <a:latin typeface="Times New Roman" panose="02020603050405020304" pitchFamily="18" charset="0"/>
              </a:rPr>
              <a:t>drwxrwxrwx</a:t>
            </a:r>
            <a:r>
              <a:rPr lang="en-US" altLang="zh-TW" sz="1800" dirty="0">
                <a:latin typeface="Times New Roman" panose="02020603050405020304" pitchFamily="18" charset="0"/>
              </a:rPr>
              <a:t>)  -  (--------w-) = </a:t>
            </a:r>
            <a:r>
              <a:rPr lang="en-US" altLang="zh-TW" sz="1800" dirty="0" err="1">
                <a:latin typeface="Times New Roman" panose="02020603050405020304" pitchFamily="18" charset="0"/>
              </a:rPr>
              <a:t>drwxrwxr</a:t>
            </a:r>
            <a:r>
              <a:rPr lang="en-US" altLang="zh-TW" sz="1800" dirty="0">
                <a:latin typeface="Times New Roman" panose="02020603050405020304" pitchFamily="18" charset="0"/>
              </a:rPr>
              <a:t>-x</a:t>
            </a:r>
          </a:p>
          <a:p>
            <a:pPr lvl="2">
              <a:lnSpc>
                <a:spcPct val="90000"/>
              </a:lnSpc>
            </a:pPr>
            <a:endParaRPr lang="en-US" altLang="zh-TW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322532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請先找出目前的 </a:t>
            </a:r>
            <a:r>
              <a:rPr lang="en-US" altLang="zh-TW" sz="2400" dirty="0" err="1"/>
              <a:t>umask</a:t>
            </a:r>
            <a:r>
              <a:rPr lang="en-US" altLang="zh-TW" sz="2400" dirty="0"/>
              <a:t> </a:t>
            </a:r>
            <a:r>
              <a:rPr lang="zh-TW" altLang="en-US" sz="2400" dirty="0"/>
              <a:t>值 </a:t>
            </a:r>
            <a:r>
              <a:rPr lang="zh-TW" altLang="en-US" sz="2400" u="sng" dirty="0"/>
              <a:t>	</a:t>
            </a:r>
            <a:r>
              <a:rPr lang="en-US" altLang="zh-TW" sz="2400" b="1" i="1" u="sng" dirty="0" err="1">
                <a:solidFill>
                  <a:srgbClr val="3333FF"/>
                </a:solidFill>
              </a:rPr>
              <a:t>umask</a:t>
            </a:r>
            <a:endParaRPr lang="en-US" altLang="zh-TW" sz="2400" b="1" i="1" u="sng" dirty="0">
              <a:solidFill>
                <a:srgbClr val="3333FF"/>
              </a:solidFill>
            </a:endParaRPr>
          </a:p>
          <a:p>
            <a:r>
              <a:rPr lang="zh-TW" altLang="en-US" sz="2400" dirty="0"/>
              <a:t>建立一個檔案並觀察屬性</a:t>
            </a:r>
            <a:r>
              <a:rPr lang="zh-TW" altLang="en-US" sz="2400" b="1" i="1" u="sng" dirty="0">
                <a:solidFill>
                  <a:srgbClr val="3333FF"/>
                </a:solidFill>
              </a:rPr>
              <a:t> 		</a:t>
            </a:r>
            <a:r>
              <a:rPr lang="en-US" altLang="zh-TW" sz="2400" b="1" i="1" u="sng" dirty="0">
                <a:solidFill>
                  <a:srgbClr val="3333FF"/>
                </a:solidFill>
              </a:rPr>
              <a:t>touch</a:t>
            </a:r>
            <a:r>
              <a:rPr lang="en-US" altLang="zh-TW" sz="2400" dirty="0"/>
              <a:t> </a:t>
            </a:r>
          </a:p>
          <a:p>
            <a:r>
              <a:rPr lang="zh-TW" altLang="en-US" sz="2400" dirty="0"/>
              <a:t>建立一個目錄並觀察屬性 	</a:t>
            </a:r>
            <a:r>
              <a:rPr lang="zh-TW" altLang="en-US" sz="2400" u="sng" dirty="0"/>
              <a:t>	</a:t>
            </a:r>
            <a:r>
              <a:rPr lang="en-US" altLang="zh-TW" sz="2400" b="1" i="1" u="sng" dirty="0" err="1">
                <a:solidFill>
                  <a:srgbClr val="3333FF"/>
                </a:solidFill>
              </a:rPr>
              <a:t>mkdir</a:t>
            </a:r>
            <a:r>
              <a:rPr lang="en-US" altLang="zh-TW" sz="2400" b="1" i="1" u="sng" dirty="0">
                <a:solidFill>
                  <a:srgbClr val="3333FF"/>
                </a:solidFill>
              </a:rPr>
              <a:t> /</a:t>
            </a:r>
            <a:r>
              <a:rPr lang="en-US" altLang="zh-TW" sz="2400" b="1" i="1" u="sng" dirty="0" err="1">
                <a:solidFill>
                  <a:srgbClr val="3333FF"/>
                </a:solidFill>
              </a:rPr>
              <a:t>tmp</a:t>
            </a:r>
            <a:r>
              <a:rPr lang="en-US" altLang="zh-TW" sz="2400" b="1" i="1" u="sng" dirty="0">
                <a:solidFill>
                  <a:srgbClr val="3333FF"/>
                </a:solidFill>
              </a:rPr>
              <a:t>/</a:t>
            </a:r>
            <a:r>
              <a:rPr lang="en-US" altLang="zh-TW" sz="2400" b="1" i="1" u="sng" dirty="0" err="1">
                <a:solidFill>
                  <a:srgbClr val="3333FF"/>
                </a:solidFill>
              </a:rPr>
              <a:t>testdir</a:t>
            </a:r>
            <a:endParaRPr lang="en-US" altLang="zh-TW" sz="2400" b="1" i="1" u="sng" dirty="0">
              <a:solidFill>
                <a:srgbClr val="3333FF"/>
              </a:solidFill>
            </a:endParaRPr>
          </a:p>
          <a:p>
            <a:r>
              <a:rPr lang="zh-TW" altLang="en-US" sz="2400" dirty="0"/>
              <a:t>將 </a:t>
            </a:r>
            <a:r>
              <a:rPr lang="en-US" altLang="zh-TW" sz="2400" dirty="0" err="1"/>
              <a:t>umask</a:t>
            </a:r>
            <a:r>
              <a:rPr lang="en-US" altLang="zh-TW" sz="2400" dirty="0"/>
              <a:t> </a:t>
            </a:r>
            <a:r>
              <a:rPr lang="zh-TW" altLang="en-US" sz="2400" dirty="0"/>
              <a:t>設定為 </a:t>
            </a:r>
            <a:r>
              <a:rPr lang="en-US" altLang="zh-TW" sz="2400" dirty="0"/>
              <a:t>033 </a:t>
            </a:r>
            <a:r>
              <a:rPr lang="zh-TW" altLang="en-US" sz="2400" dirty="0"/>
              <a:t>，請問建立的檔案與目錄屬性為何？ </a:t>
            </a:r>
            <a:r>
              <a:rPr lang="en-US" altLang="zh-TW" sz="2400" b="1" i="1" u="sng" dirty="0" err="1">
                <a:solidFill>
                  <a:srgbClr val="3333FF"/>
                </a:solidFill>
              </a:rPr>
              <a:t>umask</a:t>
            </a:r>
            <a:r>
              <a:rPr lang="en-US" altLang="zh-TW" sz="2400" b="1" i="1" u="sng" dirty="0">
                <a:solidFill>
                  <a:srgbClr val="3333FF"/>
                </a:solidFill>
              </a:rPr>
              <a:t> 033, -</a:t>
            </a:r>
            <a:r>
              <a:rPr lang="en-US" altLang="zh-TW" sz="2400" b="1" i="1" u="sng" dirty="0" err="1">
                <a:solidFill>
                  <a:srgbClr val="3333FF"/>
                </a:solidFill>
              </a:rPr>
              <a:t>rw</a:t>
            </a:r>
            <a:r>
              <a:rPr lang="en-US" altLang="zh-TW" sz="2400" b="1" i="1" u="sng" dirty="0">
                <a:solidFill>
                  <a:srgbClr val="3333FF"/>
                </a:solidFill>
              </a:rPr>
              <a:t>-r- -r- -, </a:t>
            </a:r>
            <a:r>
              <a:rPr lang="en-US" altLang="zh-TW" sz="2400" b="1" i="1" u="sng" dirty="0" err="1">
                <a:solidFill>
                  <a:srgbClr val="3333FF"/>
                </a:solidFill>
              </a:rPr>
              <a:t>drwx</a:t>
            </a:r>
            <a:r>
              <a:rPr lang="en-US" altLang="zh-TW" sz="2400" b="1" i="1" u="sng" dirty="0">
                <a:solidFill>
                  <a:srgbClr val="3333FF"/>
                </a:solidFill>
              </a:rPr>
              <a:t>-r- -r- -</a:t>
            </a:r>
          </a:p>
          <a:p>
            <a:r>
              <a:rPr lang="zh-TW" altLang="en-US" sz="2400" dirty="0"/>
              <a:t>若我要讓同一個 </a:t>
            </a:r>
            <a:r>
              <a:rPr lang="en-US" altLang="zh-TW" sz="2400" dirty="0"/>
              <a:t>group </a:t>
            </a:r>
            <a:r>
              <a:rPr lang="zh-TW" altLang="en-US" sz="2400" dirty="0"/>
              <a:t>可以修改他們建立的檔案，但其他人連看都不行看，應如何設定 </a:t>
            </a:r>
            <a:r>
              <a:rPr lang="en-US" altLang="zh-TW" sz="2400" dirty="0" err="1"/>
              <a:t>umask</a:t>
            </a:r>
            <a:r>
              <a:rPr lang="en-US" altLang="zh-TW" sz="2400" dirty="0"/>
              <a:t> </a:t>
            </a:r>
            <a:r>
              <a:rPr lang="zh-TW" altLang="en-US" sz="2400" dirty="0"/>
              <a:t>？ </a:t>
            </a:r>
          </a:p>
          <a:p>
            <a:pPr lvl="1">
              <a:buNone/>
            </a:pPr>
            <a:r>
              <a:rPr lang="en-US" altLang="zh-TW" sz="2300" b="1" i="1" u="sng" dirty="0">
                <a:solidFill>
                  <a:srgbClr val="3333FF"/>
                </a:solidFill>
              </a:rPr>
              <a:t>-</a:t>
            </a:r>
            <a:r>
              <a:rPr lang="en-US" altLang="zh-TW" sz="2300" b="1" i="1" u="sng" dirty="0" err="1">
                <a:solidFill>
                  <a:srgbClr val="3333FF"/>
                </a:solidFill>
              </a:rPr>
              <a:t>rw-rw</a:t>
            </a:r>
            <a:r>
              <a:rPr lang="en-US" altLang="zh-TW" sz="2300" b="1" i="1" u="sng" dirty="0">
                <a:solidFill>
                  <a:srgbClr val="3333FF"/>
                </a:solidFill>
              </a:rPr>
              <a:t>- - - - , </a:t>
            </a:r>
            <a:r>
              <a:rPr lang="en-US" altLang="zh-TW" sz="2300" b="1" i="1" u="sng" dirty="0" err="1">
                <a:solidFill>
                  <a:srgbClr val="3333FF"/>
                </a:solidFill>
              </a:rPr>
              <a:t>umask</a:t>
            </a:r>
            <a:r>
              <a:rPr lang="en-US" altLang="zh-TW" sz="2300" b="1" i="1" u="sng" dirty="0">
                <a:solidFill>
                  <a:srgbClr val="3333FF"/>
                </a:solidFill>
              </a:rPr>
              <a:t> 007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954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CE6E84D2-F401-45E0-94EC-A31C51CDE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檔案的隱藏屬性─列出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DF435CAC-6840-4327-948C-8CA970BE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8"/>
            <a:ext cx="10515600" cy="3233413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lsattr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[-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TW" altLang="en-US" dirty="0"/>
              <a:t>檔案或目錄</a:t>
            </a:r>
          </a:p>
          <a:p>
            <a:pPr lvl="1"/>
            <a:r>
              <a:rPr lang="zh-TW" altLang="en-US" dirty="0"/>
              <a:t>參數：</a:t>
            </a:r>
          </a:p>
          <a:p>
            <a:pPr lvl="2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altLang="zh-TW" dirty="0"/>
              <a:t> </a:t>
            </a:r>
            <a:r>
              <a:rPr lang="zh-TW" altLang="en-US" dirty="0"/>
              <a:t>：將隱藏檔的屬性也秀出來；</a:t>
            </a:r>
          </a:p>
          <a:p>
            <a:pPr lvl="2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altLang="zh-TW" dirty="0"/>
              <a:t> </a:t>
            </a:r>
            <a:r>
              <a:rPr lang="zh-TW" altLang="en-US" dirty="0"/>
              <a:t>：連同子目錄的資料也一併列出來！ 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lsattr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man.config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F000A-EA0D-4BA0-9CBC-412B49EF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625AF-9588-445E-9635-904222DE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0FEED-F077-4CE6-A030-ECAB700C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22DA-90C0-4BEC-9DDF-E2A1483D3C2F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CE6E84D2-F401-45E0-94EC-A31C51CDE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檔案的隱藏屬性─更改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DF435CAC-6840-4327-948C-8CA970BE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8"/>
            <a:ext cx="10515600" cy="32334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[+-=][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ASacdistu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TW" altLang="en-US" dirty="0"/>
              <a:t>檔案或目錄名稱</a:t>
            </a:r>
          </a:p>
          <a:p>
            <a:r>
              <a:rPr lang="zh-TW" altLang="en-US" dirty="0"/>
              <a:t>參數：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/>
              <a:t> </a:t>
            </a:r>
            <a:r>
              <a:rPr lang="zh-TW" altLang="en-US" dirty="0"/>
              <a:t>：增加某一個特殊參數，其他原本存在參數則不動。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/>
              <a:t> </a:t>
            </a:r>
            <a:r>
              <a:rPr lang="zh-TW" altLang="en-US" dirty="0"/>
              <a:t>：移除某一個特殊參數，其他原本存在參數則不動。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/>
              <a:t> </a:t>
            </a:r>
            <a:r>
              <a:rPr lang="zh-TW" altLang="en-US" dirty="0"/>
              <a:t>：設定一定，且僅有後面接的參數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</a:t>
            </a:r>
            <a:r>
              <a:rPr lang="zh-TW" altLang="en-US" dirty="0"/>
              <a:t>：當設定 </a:t>
            </a:r>
            <a:r>
              <a:rPr lang="en-US" altLang="zh-TW" dirty="0"/>
              <a:t>a </a:t>
            </a:r>
            <a:r>
              <a:rPr lang="zh-TW" altLang="en-US" dirty="0"/>
              <a:t>之後，這個檔案將只能增加資料，而不能刪除</a:t>
            </a:r>
            <a:r>
              <a:rPr lang="en-US" altLang="zh-TW" dirty="0"/>
              <a:t>(only for root )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/>
              <a:t> </a:t>
            </a:r>
            <a:r>
              <a:rPr lang="zh-TW" altLang="en-US" dirty="0"/>
              <a:t>：可以讓一個檔案</a:t>
            </a:r>
            <a:r>
              <a:rPr lang="en-US" altLang="zh-TW" dirty="0"/>
              <a:t>『</a:t>
            </a:r>
            <a:r>
              <a:rPr lang="zh-TW" altLang="en-US" dirty="0"/>
              <a:t>不能被刪除、改名、設定連結也無法寫入或新增資料！</a:t>
            </a:r>
            <a:r>
              <a:rPr lang="en-US" altLang="zh-TW" dirty="0"/>
              <a:t>』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dirty="0"/>
              <a:t> </a:t>
            </a:r>
            <a:r>
              <a:rPr lang="zh-TW" altLang="en-US" dirty="0"/>
              <a:t>：當檔案設定了 </a:t>
            </a:r>
            <a:r>
              <a:rPr lang="en-US" altLang="zh-TW" dirty="0"/>
              <a:t>s </a:t>
            </a:r>
            <a:r>
              <a:rPr lang="zh-TW" altLang="en-US" dirty="0"/>
              <a:t>參數時，他將會被完全的移除出這個硬碟空間。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TW" altLang="en-US" dirty="0"/>
              <a:t> ：與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dirty="0"/>
              <a:t> </a:t>
            </a:r>
            <a:r>
              <a:rPr lang="zh-TW" altLang="en-US" dirty="0"/>
              <a:t>相反的，當使用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TW" dirty="0"/>
              <a:t> </a:t>
            </a:r>
            <a:r>
              <a:rPr lang="zh-TW" altLang="en-US" dirty="0"/>
              <a:t>來設定檔案時，則資料內容其實還存在磁碟中，可以使用來 </a:t>
            </a:r>
            <a:r>
              <a:rPr lang="en-US" altLang="zh-TW" dirty="0" err="1"/>
              <a:t>undeletion</a:t>
            </a:r>
            <a:r>
              <a:rPr lang="en-US" altLang="zh-TW" dirty="0"/>
              <a:t>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F000A-EA0D-4BA0-9CBC-412B49EF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625AF-9588-445E-9635-904222DE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0FEED-F077-4CE6-A030-ECAB700C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22DA-90C0-4BEC-9DDF-E2A1483D3C2F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70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0E19667-8721-41F3-B2F9-78B0B8DAB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BC96284A-9205-434E-A00B-FDBDE1B79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man.config</a:t>
            </a:r>
            <a:r>
              <a:rPr lang="en-US" altLang="zh-TW" dirty="0"/>
              <a:t> </a:t>
            </a:r>
            <a:r>
              <a:rPr lang="zh-TW" altLang="en-US" dirty="0"/>
              <a:t>複製到 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 </a:t>
            </a:r>
            <a:r>
              <a:rPr lang="zh-TW" altLang="en-US" dirty="0"/>
              <a:t>底下，並且增加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/>
              <a:t> </a:t>
            </a:r>
            <a:r>
              <a:rPr lang="zh-TW" altLang="en-US" dirty="0"/>
              <a:t>的隱藏參數，讓該檔案無法被刪除；</a:t>
            </a:r>
          </a:p>
          <a:p>
            <a:r>
              <a:rPr lang="zh-TW" altLang="en-US" dirty="0"/>
              <a:t>嘗試以 </a:t>
            </a:r>
            <a:r>
              <a:rPr lang="en-US" altLang="zh-TW" dirty="0"/>
              <a:t>root </a:t>
            </a:r>
            <a:r>
              <a:rPr lang="zh-TW" altLang="en-US" dirty="0"/>
              <a:t>刪除該檔案，結果？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6A5C5F-0ED9-47F7-AD31-2CEF24F9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AB3AC-EE4A-4807-97B9-B31BF99C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5D6EF-F343-42C2-9E09-DCDA53C0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4291-93B2-4240-AE63-2BDF9FCBA43B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0D9E05-6C4A-4985-9E3E-E3F02088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BD31EC-14C9-4964-B7DE-E0C6CC7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2C07CE-D244-4D9D-AE86-5FA8118C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AA12-0F62-46C0-881D-FD577105E07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E5D9D14A-9702-41EE-B4D4-34A8679F3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/>
              <a:t>檔案與目錄的特殊權限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FBC5D7DE-98EE-4A86-A3F9-0D43723C4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11597"/>
            <a:ext cx="10515600" cy="3452424"/>
          </a:xfrm>
        </p:spPr>
        <p:txBody>
          <a:bodyPr/>
          <a:lstStyle/>
          <a:p>
            <a:r>
              <a:rPr lang="zh-TW" altLang="en-US" sz="2400" dirty="0"/>
              <a:t>系統中的檔案：用 </a:t>
            </a:r>
            <a:r>
              <a:rPr lang="en-US" altLang="zh-TW" sz="2400" dirty="0"/>
              <a:t>file </a:t>
            </a:r>
            <a:r>
              <a:rPr lang="zh-TW" altLang="en-US" sz="2400" dirty="0"/>
              <a:t>指令檢查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ls -l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SUID (Set UID)</a:t>
            </a:r>
          </a:p>
          <a:p>
            <a:pPr lvl="1"/>
            <a:r>
              <a:rPr lang="zh-TW" altLang="en-US" sz="2000" dirty="0"/>
              <a:t>讓一般使用者在執行某些程式的時候， 能夠暫時的具有該程式</a:t>
            </a:r>
            <a:r>
              <a:rPr lang="zh-TW" altLang="en-US" b="1" i="1" u="sng" dirty="0"/>
              <a:t>  擁有者  </a:t>
            </a:r>
            <a:r>
              <a:rPr lang="zh-TW" altLang="en-US" sz="2000" dirty="0"/>
              <a:t>的權限。</a:t>
            </a:r>
          </a:p>
          <a:p>
            <a:pPr lvl="1"/>
            <a:r>
              <a:rPr lang="zh-TW" altLang="en-US" sz="2000" dirty="0"/>
              <a:t>一般使用者可以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/bin/</a:t>
            </a:r>
            <a:r>
              <a:rPr lang="en-US" altLang="zh-TW" sz="2000" dirty="0" err="1"/>
              <a:t>passwd</a:t>
            </a:r>
            <a:r>
              <a:rPr lang="en-US" altLang="zh-TW" sz="2000" dirty="0"/>
              <a:t> </a:t>
            </a:r>
            <a:r>
              <a:rPr lang="zh-TW" altLang="en-US" sz="2000" dirty="0"/>
              <a:t>可修改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/shadow </a:t>
            </a:r>
            <a:r>
              <a:rPr lang="zh-TW" altLang="en-US" sz="2000" dirty="0"/>
              <a:t>，但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/shadow </a:t>
            </a:r>
            <a:r>
              <a:rPr lang="zh-TW" altLang="en-US" sz="2000" dirty="0"/>
              <a:t>的權限？</a:t>
            </a:r>
          </a:p>
          <a:p>
            <a:pPr lvl="1"/>
            <a:r>
              <a:rPr lang="en-US" altLang="zh-TW" sz="2000" dirty="0"/>
              <a:t>SUID </a:t>
            </a:r>
            <a:r>
              <a:rPr lang="zh-TW" altLang="en-US" sz="2000" dirty="0"/>
              <a:t>僅可用在</a:t>
            </a:r>
            <a:r>
              <a:rPr lang="en-US" altLang="zh-TW" sz="2000" dirty="0"/>
              <a:t>『</a:t>
            </a:r>
            <a:r>
              <a:rPr lang="zh-TW" altLang="en-US" sz="2000" dirty="0"/>
              <a:t>二進位制檔案</a:t>
            </a:r>
            <a:r>
              <a:rPr lang="en-US" altLang="zh-TW" sz="2000" dirty="0"/>
              <a:t>(binary file)』</a:t>
            </a:r>
            <a:r>
              <a:rPr lang="zh-TW" altLang="en-US" sz="2000" dirty="0"/>
              <a:t>上 </a:t>
            </a:r>
          </a:p>
          <a:p>
            <a:pPr lvl="1"/>
            <a:r>
              <a:rPr lang="en-US" altLang="zh-TW" sz="2000" dirty="0"/>
              <a:t>SUID </a:t>
            </a:r>
            <a:r>
              <a:rPr lang="zh-TW" altLang="en-US" sz="2000" dirty="0"/>
              <a:t>對目錄無效。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5BEE76-DAFC-4BC7-BFEB-6DA759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B519A-841A-4EA3-8C9B-31FEB6A5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749F1-ACB3-4477-A9D3-D522DC23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0CD-F128-4C09-A439-A9967629EDF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B137ABB8-2931-4BA7-81B5-7AC86A209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/>
              <a:t>檔案與目錄的特殊權限（續）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42DB2E2A-0600-4AA6-B967-F21DA2BD3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SGID (Set GID)</a:t>
            </a:r>
            <a:r>
              <a:rPr lang="en-US" altLang="zh-TW" sz="2200"/>
              <a:t> </a:t>
            </a:r>
          </a:p>
          <a:p>
            <a:pPr lvl="1"/>
            <a:r>
              <a:rPr lang="zh-TW" altLang="en-US" sz="2000" b="1"/>
              <a:t>檔案</a:t>
            </a:r>
            <a:r>
              <a:rPr lang="zh-TW" altLang="en-US" sz="2000"/>
              <a:t>：</a:t>
            </a:r>
          </a:p>
          <a:p>
            <a:pPr lvl="2"/>
            <a:r>
              <a:rPr lang="zh-TW" altLang="en-US" sz="1800"/>
              <a:t>如果 </a:t>
            </a:r>
            <a:r>
              <a:rPr lang="en-US" altLang="zh-TW" sz="1800"/>
              <a:t>SGID </a:t>
            </a:r>
            <a:r>
              <a:rPr lang="zh-TW" altLang="en-US" sz="1800"/>
              <a:t>是設定在 </a:t>
            </a:r>
            <a:r>
              <a:rPr lang="en-US" altLang="zh-TW" sz="1800"/>
              <a:t>binary file </a:t>
            </a:r>
            <a:r>
              <a:rPr lang="zh-TW" altLang="en-US" sz="1800"/>
              <a:t>上面，則不論使用者是誰，在執行該程式的時候， 他的有效群組 </a:t>
            </a:r>
            <a:r>
              <a:rPr lang="en-US" altLang="zh-TW" sz="1800"/>
              <a:t>(effective group) </a:t>
            </a:r>
            <a:r>
              <a:rPr lang="zh-TW" altLang="en-US" sz="1800"/>
              <a:t>將會變成該程式的群組所有人 </a:t>
            </a:r>
            <a:r>
              <a:rPr lang="en-US" altLang="zh-TW" sz="1800"/>
              <a:t>(group id)</a:t>
            </a:r>
            <a:r>
              <a:rPr lang="zh-TW" altLang="en-US" sz="1800"/>
              <a:t>。 </a:t>
            </a:r>
          </a:p>
          <a:p>
            <a:pPr lvl="1"/>
            <a:r>
              <a:rPr lang="zh-TW" altLang="en-US" sz="2000" b="1"/>
              <a:t>目錄</a:t>
            </a:r>
            <a:r>
              <a:rPr lang="zh-TW" altLang="en-US" sz="2000"/>
              <a:t>：</a:t>
            </a:r>
          </a:p>
          <a:p>
            <a:pPr lvl="2"/>
            <a:r>
              <a:rPr lang="zh-TW" altLang="en-US" sz="1800"/>
              <a:t>如果 </a:t>
            </a:r>
            <a:r>
              <a:rPr lang="en-US" altLang="zh-TW" sz="1800"/>
              <a:t>SGID </a:t>
            </a:r>
            <a:r>
              <a:rPr lang="zh-TW" altLang="en-US" sz="1800"/>
              <a:t>是設定在 </a:t>
            </a:r>
            <a:r>
              <a:rPr lang="en-US" altLang="zh-TW" sz="1800"/>
              <a:t>A </a:t>
            </a:r>
            <a:r>
              <a:rPr lang="zh-TW" altLang="en-US" sz="1800"/>
              <a:t>目錄上面，則在該 </a:t>
            </a:r>
            <a:r>
              <a:rPr lang="en-US" altLang="zh-TW" sz="1800"/>
              <a:t>A </a:t>
            </a:r>
            <a:r>
              <a:rPr lang="zh-TW" altLang="en-US" sz="1800"/>
              <a:t>目錄內所建立的檔案或目錄的 </a:t>
            </a:r>
            <a:r>
              <a:rPr lang="en-US" altLang="zh-TW" sz="1800"/>
              <a:t>group </a:t>
            </a:r>
            <a:r>
              <a:rPr lang="zh-TW" altLang="en-US" sz="1800"/>
              <a:t>，將會是 此 </a:t>
            </a:r>
            <a:r>
              <a:rPr lang="en-US" altLang="zh-TW" sz="1800"/>
              <a:t>A </a:t>
            </a:r>
            <a:r>
              <a:rPr lang="zh-TW" altLang="en-US" sz="1800"/>
              <a:t>目錄的 </a:t>
            </a:r>
            <a:r>
              <a:rPr lang="en-US" altLang="zh-TW" sz="1800"/>
              <a:t>group </a:t>
            </a:r>
            <a:r>
              <a:rPr lang="zh-TW" altLang="en-US" sz="1800"/>
              <a:t>！</a:t>
            </a:r>
            <a:r>
              <a:rPr lang="zh-TW" altLang="en-US" sz="1700"/>
              <a:t> </a:t>
            </a:r>
          </a:p>
          <a:p>
            <a:endParaRPr lang="en-US" altLang="zh-TW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825373-FDA9-49DC-8499-EEEA63FA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7864E-C790-4726-8E78-1EFA3D3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B7E1D1-4EBA-4262-B6DA-D699DF87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8600-46E9-48F5-BC72-8158C9B26024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9FA9D1B2-02E4-470D-9CA9-FA7658EED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/>
              <a:t>檔案與目錄的特殊權限（續）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4DF01A5C-52CF-42F9-A3F2-ADE7E7C30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61493"/>
            <a:ext cx="10515600" cy="34524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Sticky Bit (SBIT)</a:t>
            </a:r>
          </a:p>
          <a:p>
            <a:pPr lvl="1"/>
            <a:r>
              <a:rPr lang="zh-TW" altLang="en-US" sz="2000" dirty="0"/>
              <a:t>只對目錄有效；</a:t>
            </a:r>
          </a:p>
          <a:p>
            <a:pPr lvl="1"/>
            <a:r>
              <a:rPr lang="zh-TW" altLang="en-US" sz="2000" dirty="0"/>
              <a:t>當使用者在該目錄下具有 </a:t>
            </a:r>
            <a:r>
              <a:rPr lang="en-US" altLang="zh-TW" sz="2000" dirty="0"/>
              <a:t>x </a:t>
            </a:r>
            <a:r>
              <a:rPr lang="zh-TW" altLang="en-US" sz="2000" dirty="0"/>
              <a:t>與 </a:t>
            </a:r>
            <a:r>
              <a:rPr lang="en-US" altLang="zh-TW" sz="2000" dirty="0"/>
              <a:t>w </a:t>
            </a:r>
            <a:r>
              <a:rPr lang="zh-TW" altLang="en-US" sz="2000" dirty="0"/>
              <a:t>的權限時；</a:t>
            </a:r>
          </a:p>
          <a:p>
            <a:pPr lvl="1"/>
            <a:r>
              <a:rPr lang="zh-TW" altLang="en-US" sz="2000" dirty="0"/>
              <a:t>他在該目錄下所建立的檔案僅有自己與 </a:t>
            </a:r>
            <a:r>
              <a:rPr lang="en-US" altLang="zh-TW" sz="2000" dirty="0"/>
              <a:t>root </a:t>
            </a:r>
            <a:r>
              <a:rPr lang="zh-TW" altLang="en-US" sz="2000" dirty="0"/>
              <a:t>可以刪除。</a:t>
            </a:r>
          </a:p>
          <a:p>
            <a:pPr lvl="1"/>
            <a:r>
              <a:rPr lang="zh-TW" altLang="en-US" sz="2000" dirty="0"/>
              <a:t>系統中的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tmp</a:t>
            </a:r>
            <a:r>
              <a:rPr lang="en-US" altLang="zh-TW" sz="2000" dirty="0"/>
              <a:t> </a:t>
            </a:r>
            <a:r>
              <a:rPr lang="zh-TW" altLang="en-US" sz="2000" dirty="0"/>
              <a:t>目錄！</a:t>
            </a:r>
          </a:p>
          <a:p>
            <a:r>
              <a:rPr lang="en-US" altLang="zh-TW" sz="2400" dirty="0"/>
              <a:t>SUID/SGID/SBIT </a:t>
            </a:r>
            <a:r>
              <a:rPr lang="zh-TW" altLang="en-US" sz="2400" dirty="0"/>
              <a:t>的權限設定：</a:t>
            </a:r>
          </a:p>
          <a:p>
            <a:pPr lvl="1"/>
            <a:r>
              <a:rPr lang="en-US" altLang="zh-TW" sz="2000" dirty="0"/>
              <a:t>SUID = 4</a:t>
            </a:r>
          </a:p>
          <a:p>
            <a:pPr lvl="1"/>
            <a:r>
              <a:rPr lang="en-US" altLang="zh-TW" sz="2000" dirty="0"/>
              <a:t>SGID = 2</a:t>
            </a:r>
          </a:p>
          <a:p>
            <a:pPr lvl="1"/>
            <a:r>
              <a:rPr lang="en-US" altLang="zh-TW" sz="2000" dirty="0"/>
              <a:t>SBIT = 1</a:t>
            </a:r>
          </a:p>
          <a:p>
            <a:pPr lvl="2"/>
            <a:r>
              <a:rPr lang="en-US" altLang="zh-TW" sz="1900" dirty="0"/>
              <a:t>SUID: </a:t>
            </a:r>
            <a:r>
              <a:rPr lang="en-US" altLang="zh-TW" sz="1900" dirty="0" err="1"/>
              <a:t>chown</a:t>
            </a:r>
            <a:r>
              <a:rPr lang="en-US" altLang="zh-TW" sz="1900" dirty="0"/>
              <a:t> 4755 /</a:t>
            </a:r>
            <a:r>
              <a:rPr lang="en-US" altLang="zh-TW" sz="1900" dirty="0" err="1"/>
              <a:t>tmp</a:t>
            </a:r>
            <a:r>
              <a:rPr lang="en-US" altLang="zh-TW" sz="1900" dirty="0"/>
              <a:t>/</a:t>
            </a:r>
            <a:r>
              <a:rPr lang="en-US" altLang="zh-TW" sz="1900" dirty="0" err="1"/>
              <a:t>man.config</a:t>
            </a:r>
            <a:endParaRPr lang="en-US" altLang="zh-TW" sz="1900" dirty="0"/>
          </a:p>
          <a:p>
            <a:pPr lvl="2"/>
            <a:r>
              <a:rPr lang="en-US" altLang="zh-TW" sz="1900" dirty="0"/>
              <a:t>SGID: </a:t>
            </a:r>
            <a:r>
              <a:rPr lang="en-US" altLang="zh-TW" sz="1900" dirty="0" err="1"/>
              <a:t>chown</a:t>
            </a:r>
            <a:r>
              <a:rPr lang="en-US" altLang="zh-TW" sz="1900" dirty="0"/>
              <a:t> 2755 /</a:t>
            </a:r>
            <a:r>
              <a:rPr lang="en-US" altLang="zh-TW" sz="1900" dirty="0" err="1"/>
              <a:t>tmp</a:t>
            </a:r>
            <a:r>
              <a:rPr lang="en-US" altLang="zh-TW" sz="1900" dirty="0"/>
              <a:t>/</a:t>
            </a:r>
            <a:r>
              <a:rPr lang="en-US" altLang="zh-TW" sz="1900" dirty="0" err="1"/>
              <a:t>man.config</a:t>
            </a:r>
            <a:endParaRPr lang="en-US" altLang="zh-TW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099EBC0E-EAB5-4FBB-9B77-490A0EB37849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B97B96-72D9-4649-A835-DD69B39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D85D7-4046-4EC2-B4A7-B1272ADF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20EEA-DB01-4F96-B90D-628C29BE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ABA1-36B2-490B-91AF-667482DFEAD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438F358C-A317-4F6B-9075-C9D8E89E6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相對路徑與絕對路徑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0AF2DB37-FC24-4FA9-AE62-17C09AE0D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相對路徑：</a:t>
            </a:r>
          </a:p>
          <a:p>
            <a:pPr lvl="1"/>
            <a:r>
              <a:rPr lang="zh-TW" altLang="en-US" sz="2300" dirty="0"/>
              <a:t>相對於目前工作目錄的路徑寫法，一定不會由根目錄開始寫</a:t>
            </a:r>
          </a:p>
          <a:p>
            <a:r>
              <a:rPr lang="zh-TW" altLang="en-US" sz="2400" dirty="0"/>
              <a:t>絕對路徑：</a:t>
            </a:r>
          </a:p>
          <a:p>
            <a:pPr lvl="1"/>
            <a:r>
              <a:rPr lang="zh-TW" altLang="en-US" sz="2300" dirty="0"/>
              <a:t>由根目錄 </a:t>
            </a:r>
            <a:r>
              <a:rPr lang="en-US" altLang="zh-TW" sz="2300" dirty="0"/>
              <a:t>(/) </a:t>
            </a:r>
            <a:r>
              <a:rPr lang="zh-TW" altLang="en-US" sz="2300" dirty="0"/>
              <a:t>開始寫起的路徑表示法，用於程式中的正確性高</a:t>
            </a:r>
          </a:p>
          <a:p>
            <a:r>
              <a:rPr lang="zh-TW" altLang="en-US" sz="2400" dirty="0"/>
              <a:t>範例：想由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/share/doc/samba* </a:t>
            </a:r>
            <a:r>
              <a:rPr lang="zh-TW" altLang="en-US" sz="2400" dirty="0"/>
              <a:t>進入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/share/doc/cups* </a:t>
            </a:r>
            <a:r>
              <a:rPr lang="zh-TW" altLang="en-US" sz="2400" dirty="0"/>
              <a:t>可以如何進入？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   /</a:t>
            </a:r>
            <a:r>
              <a:rPr lang="en-US" altLang="zh-TW" sz="2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altLang="zh-TW" sz="2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/share/doc/cups*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   ../cups*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534BD-DC57-438A-B551-B1757D1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A5C9B-80FE-4D37-BA8F-2910EC50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3803E4-8A14-416F-B6AD-CF7A40E5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C390-77FB-433D-BCAF-E2EAC23BF214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D6AD4A5A-5FCC-4C45-B024-D805EAF32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檔案的搜尋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F28E9609-72F5-4D96-8B36-87862DAC9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74019"/>
            <a:ext cx="10515600" cy="3452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搜尋指令： </a:t>
            </a:r>
            <a:r>
              <a:rPr lang="en-US" altLang="zh-TW" sz="2400" dirty="0"/>
              <a:t>which (</a:t>
            </a:r>
            <a:r>
              <a:rPr lang="zh-TW" altLang="en-US" sz="2400" dirty="0"/>
              <a:t>與環境變數 </a:t>
            </a:r>
            <a:r>
              <a:rPr lang="en-US" altLang="zh-TW" sz="2400" dirty="0"/>
              <a:t>PATH </a:t>
            </a:r>
            <a:r>
              <a:rPr lang="zh-TW" altLang="en-US" sz="2400" dirty="0"/>
              <a:t>有關</a:t>
            </a:r>
            <a:r>
              <a:rPr lang="en-US" altLang="zh-TW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參數：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altLang="zh-TW" sz="1800" dirty="0"/>
              <a:t> </a:t>
            </a:r>
            <a:r>
              <a:rPr lang="zh-TW" altLang="en-US" sz="1800" dirty="0"/>
              <a:t>：將所有可以找到的指令均列出，而不止第一個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範例：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which   traceroute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which    -a    traceroute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從資料庫內搜尋檔案名稱： </a:t>
            </a:r>
            <a:r>
              <a:rPr lang="en-US" altLang="zh-TW" sz="2400" dirty="0"/>
              <a:t>locate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locate filename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資料庫所在：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FC4: /</a:t>
            </a:r>
            <a:r>
              <a:rPr lang="en-US" altLang="zh-TW" sz="1800" dirty="0" err="1"/>
              <a:t>var</a:t>
            </a:r>
            <a:r>
              <a:rPr lang="en-US" altLang="zh-TW" sz="1800" dirty="0"/>
              <a:t>/lib/</a:t>
            </a:r>
            <a:r>
              <a:rPr lang="en-US" altLang="zh-TW" sz="1800" dirty="0" err="1"/>
              <a:t>slocate</a:t>
            </a:r>
            <a:endParaRPr lang="en-US" altLang="zh-TW" sz="1800" dirty="0"/>
          </a:p>
          <a:p>
            <a:pPr lvl="2">
              <a:lnSpc>
                <a:spcPct val="80000"/>
              </a:lnSpc>
            </a:pPr>
            <a:r>
              <a:rPr lang="en-US" altLang="zh-TW" sz="1800" dirty="0" err="1"/>
              <a:t>SuSE</a:t>
            </a:r>
            <a:r>
              <a:rPr lang="en-US" altLang="zh-TW" sz="1800" dirty="0"/>
              <a:t> server 9 : /</a:t>
            </a:r>
            <a:r>
              <a:rPr lang="en-US" altLang="zh-TW" sz="1800" dirty="0" err="1"/>
              <a:t>var</a:t>
            </a:r>
            <a:r>
              <a:rPr lang="en-US" altLang="zh-TW" sz="1800" dirty="0"/>
              <a:t>/lib/</a:t>
            </a:r>
            <a:r>
              <a:rPr lang="en-US" altLang="zh-TW" sz="1800" dirty="0" err="1"/>
              <a:t>locatedb</a:t>
            </a:r>
            <a:r>
              <a:rPr lang="en-US" altLang="zh-TW" sz="1800" dirty="0"/>
              <a:t>  (</a:t>
            </a:r>
            <a:r>
              <a:rPr lang="en-US" altLang="zh-TW" sz="1800" dirty="0" err="1"/>
              <a:t>findutils</a:t>
            </a:r>
            <a:r>
              <a:rPr lang="en-US" altLang="zh-TW" sz="1800" dirty="0"/>
              <a:t>-locate)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更新資料庫： 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/</a:t>
            </a:r>
            <a:r>
              <a:rPr lang="en-US" altLang="zh-TW" sz="1800" dirty="0" err="1"/>
              <a:t>usr</a:t>
            </a:r>
            <a:r>
              <a:rPr lang="en-US" altLang="zh-TW" sz="1800" dirty="0"/>
              <a:t>/bin/</a:t>
            </a:r>
            <a:r>
              <a:rPr lang="en-US" altLang="zh-TW" sz="1800" dirty="0" err="1"/>
              <a:t>updatedb</a:t>
            </a:r>
            <a:endParaRPr lang="en-US" altLang="zh-TW" sz="1800" dirty="0"/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updatedb.conf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709383" y="2387774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70BF5FB2-5668-4B04-90DA-BDE3DB326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檔案的搜尋（續）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9AD6FAE4-D343-4790-BE7C-E486D42ED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48967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err="1"/>
              <a:t>whereis</a:t>
            </a:r>
            <a:r>
              <a:rPr lang="en-US" altLang="zh-TW" sz="2400" dirty="0"/>
              <a:t> [-</a:t>
            </a:r>
            <a:r>
              <a:rPr lang="en-US" altLang="zh-TW" sz="2400" dirty="0" err="1"/>
              <a:t>bm</a:t>
            </a:r>
            <a:r>
              <a:rPr lang="en-US" altLang="zh-TW" sz="2400" dirty="0"/>
              <a:t>]</a:t>
            </a:r>
          </a:p>
          <a:p>
            <a:pPr lvl="1"/>
            <a:r>
              <a:rPr lang="zh-TW" altLang="en-US" sz="2000" dirty="0"/>
              <a:t>同樣是搜尋資料庫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/lib/</a:t>
            </a:r>
            <a:r>
              <a:rPr lang="en-US" altLang="zh-TW" sz="2000" dirty="0" err="1"/>
              <a:t>locatedb</a:t>
            </a:r>
            <a:endParaRPr lang="en-US" altLang="zh-TW" sz="2000" dirty="0"/>
          </a:p>
          <a:p>
            <a:pPr lvl="1"/>
            <a:r>
              <a:rPr lang="zh-TW" altLang="en-US" sz="2000" dirty="0"/>
              <a:t>參數：</a:t>
            </a: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en-US" altLang="zh-TW" sz="1800" dirty="0"/>
              <a:t>   :</a:t>
            </a:r>
            <a:r>
              <a:rPr lang="zh-TW" altLang="en-US" sz="1800" dirty="0"/>
              <a:t>只找 </a:t>
            </a:r>
            <a:r>
              <a:rPr lang="en-US" altLang="zh-TW" sz="1800" dirty="0"/>
              <a:t>binary </a:t>
            </a:r>
            <a:r>
              <a:rPr lang="zh-TW" altLang="en-US" sz="1800" dirty="0"/>
              <a:t>的檔案</a:t>
            </a: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altLang="zh-TW" sz="1800" dirty="0"/>
              <a:t>   :</a:t>
            </a:r>
            <a:r>
              <a:rPr lang="zh-TW" altLang="en-US" sz="1800" dirty="0"/>
              <a:t>只找在說明檔 </a:t>
            </a:r>
            <a:r>
              <a:rPr lang="en-US" altLang="zh-TW" sz="1800" dirty="0"/>
              <a:t>manual </a:t>
            </a:r>
            <a:r>
              <a:rPr lang="zh-TW" altLang="en-US" sz="1800" dirty="0"/>
              <a:t>路徑下的檔案</a:t>
            </a: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altLang="zh-TW" sz="1800" dirty="0"/>
              <a:t>   :</a:t>
            </a:r>
            <a:r>
              <a:rPr lang="zh-TW" altLang="en-US" sz="1800" dirty="0"/>
              <a:t>只找 </a:t>
            </a:r>
            <a:r>
              <a:rPr lang="en-US" altLang="zh-TW" sz="1800" dirty="0"/>
              <a:t>source </a:t>
            </a:r>
            <a:r>
              <a:rPr lang="zh-TW" altLang="en-US" sz="1800" dirty="0"/>
              <a:t>來源檔案</a:t>
            </a:r>
          </a:p>
          <a:p>
            <a:pPr lvl="2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-US" altLang="zh-TW" sz="1800" dirty="0"/>
              <a:t>   :</a:t>
            </a:r>
            <a:r>
              <a:rPr lang="zh-TW" altLang="en-US" sz="1800" dirty="0"/>
              <a:t>沒有說明檔的檔案！</a:t>
            </a:r>
          </a:p>
          <a:p>
            <a:pPr lvl="1"/>
            <a:r>
              <a:rPr lang="zh-TW" altLang="en-US" sz="1900" dirty="0"/>
              <a:t>範例：</a:t>
            </a:r>
          </a:p>
          <a:p>
            <a:pPr lvl="2"/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BE2B6553-1B6B-42FF-A94A-5CBF421F2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檔案的搜尋（續）</a:t>
            </a:r>
            <a:endParaRPr lang="zh-TW" altLang="en-US" dirty="0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4CD76D1E-95B2-44E7-AAD3-24D19EA27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find </a:t>
            </a:r>
            <a:r>
              <a:rPr lang="zh-TW" altLang="en-US" dirty="0"/>
              <a:t>搜尋檔案：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find path [option] [action]</a:t>
            </a:r>
          </a:p>
          <a:p>
            <a:pPr lvl="1"/>
            <a:r>
              <a:rPr lang="zh-TW" altLang="en-US" dirty="0"/>
              <a:t>與時間有關的參數：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atime</a:t>
            </a:r>
            <a:r>
              <a:rPr lang="en-US" altLang="zh-TW" dirty="0"/>
              <a:t> n:</a:t>
            </a:r>
            <a:r>
              <a:rPr lang="zh-TW" altLang="en-US" dirty="0"/>
              <a:t>在 </a:t>
            </a:r>
            <a:r>
              <a:rPr lang="en-US" altLang="zh-TW" dirty="0"/>
              <a:t>n </a:t>
            </a:r>
            <a:r>
              <a:rPr lang="zh-TW" altLang="en-US" dirty="0"/>
              <a:t>天之前的一天內被 </a:t>
            </a:r>
            <a:r>
              <a:rPr lang="en-US" altLang="zh-TW" dirty="0"/>
              <a:t>access </a:t>
            </a:r>
            <a:r>
              <a:rPr lang="zh-TW" altLang="en-US" dirty="0"/>
              <a:t>即存取過的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ctime</a:t>
            </a:r>
            <a:r>
              <a:rPr lang="en-US" altLang="zh-TW" dirty="0"/>
              <a:t> n:</a:t>
            </a:r>
            <a:r>
              <a:rPr lang="zh-TW" altLang="en-US" dirty="0"/>
              <a:t>在 </a:t>
            </a:r>
            <a:r>
              <a:rPr lang="en-US" altLang="zh-TW" dirty="0"/>
              <a:t>n </a:t>
            </a:r>
            <a:r>
              <a:rPr lang="zh-TW" altLang="en-US" dirty="0"/>
              <a:t>天之前的一天內被 </a:t>
            </a:r>
            <a:r>
              <a:rPr lang="en-US" altLang="zh-TW" dirty="0"/>
              <a:t>changed </a:t>
            </a:r>
            <a:r>
              <a:rPr lang="zh-TW" altLang="en-US" dirty="0"/>
              <a:t>即改變、新增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mtime</a:t>
            </a:r>
            <a:r>
              <a:rPr lang="en-US" altLang="zh-TW" dirty="0"/>
              <a:t> n:</a:t>
            </a:r>
            <a:r>
              <a:rPr lang="zh-TW" altLang="en-US" dirty="0"/>
              <a:t>在 </a:t>
            </a:r>
            <a:r>
              <a:rPr lang="en-US" altLang="zh-TW" dirty="0"/>
              <a:t>n </a:t>
            </a:r>
            <a:r>
              <a:rPr lang="zh-TW" altLang="en-US" dirty="0"/>
              <a:t>天之前的一天內被 </a:t>
            </a:r>
            <a:r>
              <a:rPr lang="en-US" altLang="zh-TW" dirty="0"/>
              <a:t>modified </a:t>
            </a:r>
            <a:r>
              <a:rPr lang="zh-TW" altLang="en-US" dirty="0"/>
              <a:t>即修改</a:t>
            </a:r>
          </a:p>
          <a:p>
            <a:pPr lvl="2"/>
            <a:r>
              <a:rPr lang="en-US" altLang="zh-TW" dirty="0"/>
              <a:t>-newer file:</a:t>
            </a:r>
            <a:r>
              <a:rPr lang="zh-TW" altLang="en-US" dirty="0"/>
              <a:t>比 </a:t>
            </a:r>
            <a:r>
              <a:rPr lang="en-US" altLang="zh-TW" dirty="0"/>
              <a:t>file </a:t>
            </a:r>
            <a:r>
              <a:rPr lang="zh-TW" altLang="en-US" dirty="0"/>
              <a:t>還要新的檔案就列出來！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709382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BE2B6553-1B6B-42FF-A94A-5CBF421F2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檔案的搜尋（續）</a:t>
            </a:r>
            <a:endParaRPr lang="zh-TW" altLang="en-US" dirty="0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4CD76D1E-95B2-44E7-AAD3-24D19EA27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find </a:t>
            </a:r>
            <a:r>
              <a:rPr lang="zh-TW" altLang="en-US" dirty="0"/>
              <a:t>搜尋檔案：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find path [option] [action]</a:t>
            </a:r>
          </a:p>
          <a:p>
            <a:pPr lvl="1"/>
            <a:r>
              <a:rPr lang="zh-TW" altLang="en-US" dirty="0"/>
              <a:t>與時間有關的參數：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atime</a:t>
            </a:r>
            <a:r>
              <a:rPr lang="en-US" altLang="zh-TW" dirty="0"/>
              <a:t> n:</a:t>
            </a:r>
            <a:r>
              <a:rPr lang="zh-TW" altLang="en-US" dirty="0"/>
              <a:t>在 </a:t>
            </a:r>
            <a:r>
              <a:rPr lang="en-US" altLang="zh-TW" dirty="0"/>
              <a:t>n </a:t>
            </a:r>
            <a:r>
              <a:rPr lang="zh-TW" altLang="en-US" dirty="0"/>
              <a:t>天之前的一天內被 </a:t>
            </a:r>
            <a:r>
              <a:rPr lang="en-US" altLang="zh-TW" dirty="0"/>
              <a:t>access </a:t>
            </a:r>
            <a:r>
              <a:rPr lang="zh-TW" altLang="en-US" dirty="0"/>
              <a:t>即存取過的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ctime</a:t>
            </a:r>
            <a:r>
              <a:rPr lang="en-US" altLang="zh-TW" dirty="0"/>
              <a:t> n:</a:t>
            </a:r>
            <a:r>
              <a:rPr lang="zh-TW" altLang="en-US" dirty="0"/>
              <a:t>在 </a:t>
            </a:r>
            <a:r>
              <a:rPr lang="en-US" altLang="zh-TW" dirty="0"/>
              <a:t>n </a:t>
            </a:r>
            <a:r>
              <a:rPr lang="zh-TW" altLang="en-US" dirty="0"/>
              <a:t>天之前的一天內被 </a:t>
            </a:r>
            <a:r>
              <a:rPr lang="en-US" altLang="zh-TW" dirty="0"/>
              <a:t>changed </a:t>
            </a:r>
            <a:r>
              <a:rPr lang="zh-TW" altLang="en-US" dirty="0"/>
              <a:t>即改變、新增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mtime</a:t>
            </a:r>
            <a:r>
              <a:rPr lang="en-US" altLang="zh-TW" dirty="0"/>
              <a:t> n:</a:t>
            </a:r>
            <a:r>
              <a:rPr lang="zh-TW" altLang="en-US" dirty="0"/>
              <a:t>在 </a:t>
            </a:r>
            <a:r>
              <a:rPr lang="en-US" altLang="zh-TW" dirty="0"/>
              <a:t>n </a:t>
            </a:r>
            <a:r>
              <a:rPr lang="zh-TW" altLang="en-US" dirty="0"/>
              <a:t>天之前的一天內被 </a:t>
            </a:r>
            <a:r>
              <a:rPr lang="en-US" altLang="zh-TW" dirty="0"/>
              <a:t>modified </a:t>
            </a:r>
            <a:r>
              <a:rPr lang="zh-TW" altLang="en-US" dirty="0"/>
              <a:t>即修改</a:t>
            </a:r>
          </a:p>
          <a:p>
            <a:pPr lvl="2"/>
            <a:r>
              <a:rPr lang="en-US" altLang="zh-TW" dirty="0"/>
              <a:t>-newer file:</a:t>
            </a:r>
            <a:r>
              <a:rPr lang="zh-TW" altLang="en-US" dirty="0"/>
              <a:t>比 </a:t>
            </a:r>
            <a:r>
              <a:rPr lang="en-US" altLang="zh-TW" dirty="0"/>
              <a:t>file </a:t>
            </a:r>
            <a:r>
              <a:rPr lang="zh-TW" altLang="en-US" dirty="0"/>
              <a:t>還要新的檔案就列出來！</a:t>
            </a:r>
          </a:p>
        </p:txBody>
      </p:sp>
    </p:spTree>
    <p:extLst>
      <p:ext uri="{BB962C8B-B14F-4D97-AF65-F5344CB8AC3E}">
        <p14:creationId xmlns:p14="http://schemas.microsoft.com/office/powerpoint/2010/main" val="2484227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BE2B6553-1B6B-42FF-A94A-5CBF421F2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檔案的搜尋（續）</a:t>
            </a:r>
            <a:endParaRPr lang="zh-TW" altLang="en-US" dirty="0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4CD76D1E-95B2-44E7-AAD3-24D19EA27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find </a:t>
            </a:r>
            <a:r>
              <a:rPr lang="zh-TW" altLang="en-US" dirty="0"/>
              <a:t>搜尋檔案：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find path [option] [action]</a:t>
            </a:r>
          </a:p>
          <a:p>
            <a:pPr lvl="1"/>
            <a:r>
              <a:rPr lang="zh-TW" altLang="en-US" dirty="0"/>
              <a:t>與使用者或群組有關的：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gid</a:t>
            </a:r>
            <a:r>
              <a:rPr lang="en-US" altLang="zh-TW" dirty="0"/>
              <a:t> n:</a:t>
            </a:r>
            <a:r>
              <a:rPr lang="zh-TW" altLang="en-US" dirty="0"/>
              <a:t>尋找 群組 </a:t>
            </a:r>
            <a:r>
              <a:rPr lang="en-US" altLang="zh-TW" dirty="0"/>
              <a:t>ID </a:t>
            </a:r>
            <a:r>
              <a:rPr lang="zh-TW" altLang="en-US" dirty="0"/>
              <a:t>為 </a:t>
            </a:r>
            <a:r>
              <a:rPr lang="en-US" altLang="zh-TW" dirty="0"/>
              <a:t>n </a:t>
            </a:r>
            <a:r>
              <a:rPr lang="zh-TW" altLang="en-US" dirty="0"/>
              <a:t>的檔案</a:t>
            </a:r>
          </a:p>
          <a:p>
            <a:pPr lvl="2"/>
            <a:r>
              <a:rPr lang="en-US" altLang="zh-TW" dirty="0"/>
              <a:t>-group name :</a:t>
            </a:r>
            <a:r>
              <a:rPr lang="zh-TW" altLang="en-US" dirty="0"/>
              <a:t>尋找群組名稱為 </a:t>
            </a:r>
            <a:r>
              <a:rPr lang="en-US" altLang="zh-TW" dirty="0"/>
              <a:t>name </a:t>
            </a:r>
            <a:r>
              <a:rPr lang="zh-TW" altLang="en-US" dirty="0"/>
              <a:t>的檔案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uid</a:t>
            </a:r>
            <a:r>
              <a:rPr lang="en-US" altLang="zh-TW" dirty="0"/>
              <a:t> n:</a:t>
            </a:r>
            <a:r>
              <a:rPr lang="zh-TW" altLang="en-US" dirty="0"/>
              <a:t>尋找擁有者 </a:t>
            </a:r>
            <a:r>
              <a:rPr lang="en-US" altLang="zh-TW" dirty="0"/>
              <a:t>ID </a:t>
            </a:r>
            <a:r>
              <a:rPr lang="zh-TW" altLang="en-US" dirty="0"/>
              <a:t>為 </a:t>
            </a:r>
            <a:r>
              <a:rPr lang="en-US" altLang="zh-TW" dirty="0"/>
              <a:t>n </a:t>
            </a:r>
            <a:r>
              <a:rPr lang="zh-TW" altLang="en-US" dirty="0"/>
              <a:t>的檔案</a:t>
            </a:r>
          </a:p>
          <a:p>
            <a:pPr lvl="2"/>
            <a:r>
              <a:rPr lang="en-US" altLang="zh-TW" dirty="0"/>
              <a:t>-user name  :</a:t>
            </a:r>
            <a:r>
              <a:rPr lang="zh-TW" altLang="en-US" dirty="0"/>
              <a:t>尋找使用者名稱為 </a:t>
            </a:r>
            <a:r>
              <a:rPr lang="en-US" altLang="zh-TW" dirty="0"/>
              <a:t>name </a:t>
            </a:r>
            <a:r>
              <a:rPr lang="zh-TW" altLang="en-US" dirty="0"/>
              <a:t>的檔案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nouser</a:t>
            </a:r>
            <a:r>
              <a:rPr lang="en-US" altLang="zh-TW" dirty="0"/>
              <a:t> :</a:t>
            </a:r>
            <a:r>
              <a:rPr lang="zh-TW" altLang="en-US" dirty="0"/>
              <a:t>搜尋沒有</a:t>
            </a:r>
            <a:r>
              <a:rPr lang="en-US" altLang="zh-TW" dirty="0"/>
              <a:t>『user』</a:t>
            </a:r>
            <a:r>
              <a:rPr lang="zh-TW" altLang="en-US" dirty="0"/>
              <a:t>的檔案</a:t>
            </a:r>
            <a:r>
              <a:rPr lang="en-US" altLang="zh-TW" dirty="0"/>
              <a:t>(</a:t>
            </a:r>
            <a:r>
              <a:rPr lang="zh-TW" altLang="en-US" dirty="0"/>
              <a:t>該 </a:t>
            </a:r>
            <a:r>
              <a:rPr lang="en-US" altLang="zh-TW" dirty="0"/>
              <a:t>UID </a:t>
            </a:r>
            <a:r>
              <a:rPr lang="zh-TW" altLang="en-US" dirty="0"/>
              <a:t>不在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 </a:t>
            </a:r>
            <a:r>
              <a:rPr lang="zh-TW" altLang="en-US" dirty="0"/>
              <a:t>內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nogroup</a:t>
            </a:r>
            <a:r>
              <a:rPr lang="en-US" altLang="zh-TW" dirty="0"/>
              <a:t>: </a:t>
            </a:r>
            <a:r>
              <a:rPr lang="zh-TW" altLang="en-US" dirty="0"/>
              <a:t>搜尋沒有群組名的檔案</a:t>
            </a:r>
            <a:r>
              <a:rPr lang="en-US" altLang="zh-TW" dirty="0"/>
              <a:t>(GID </a:t>
            </a:r>
            <a:r>
              <a:rPr lang="zh-TW" altLang="en-US" dirty="0"/>
              <a:t>不在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/group </a:t>
            </a:r>
            <a:r>
              <a:rPr lang="zh-TW" altLang="en-US" dirty="0"/>
              <a:t>內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87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86EBA675-8AC3-4851-9961-F124934E5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檔案的搜尋（續）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FE44AB0D-4384-47ED-9FCE-0C7A769D6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74227"/>
            <a:ext cx="10515600" cy="3452424"/>
          </a:xfrm>
        </p:spPr>
        <p:txBody>
          <a:bodyPr/>
          <a:lstStyle/>
          <a:p>
            <a:r>
              <a:rPr lang="en-US" altLang="zh-TW" sz="2400" dirty="0"/>
              <a:t>find </a:t>
            </a:r>
            <a:r>
              <a:rPr lang="zh-TW" altLang="en-US" sz="2400" dirty="0"/>
              <a:t>搜尋檔案： </a:t>
            </a:r>
            <a:r>
              <a:rPr lang="en-US" altLang="zh-TW" sz="2400" dirty="0"/>
              <a:t>find path [option] [action]</a:t>
            </a:r>
            <a:r>
              <a:rPr lang="zh-TW" altLang="en-US" sz="2400" dirty="0"/>
              <a:t>（續）</a:t>
            </a:r>
          </a:p>
          <a:p>
            <a:pPr lvl="1"/>
            <a:r>
              <a:rPr lang="zh-TW" altLang="en-US" sz="2000" dirty="0"/>
              <a:t>檔案權限與檔名：</a:t>
            </a:r>
          </a:p>
          <a:p>
            <a:pPr lvl="2"/>
            <a:r>
              <a:rPr lang="en-US" altLang="zh-TW" sz="1800" dirty="0"/>
              <a:t>-name file  :</a:t>
            </a:r>
            <a:r>
              <a:rPr lang="zh-TW" altLang="en-US" sz="1800" dirty="0"/>
              <a:t>尋找檔名為 </a:t>
            </a:r>
            <a:r>
              <a:rPr lang="en-US" altLang="zh-TW" sz="1800" dirty="0"/>
              <a:t>file </a:t>
            </a:r>
            <a:r>
              <a:rPr lang="zh-TW" altLang="en-US" sz="1800" dirty="0"/>
              <a:t>的檔案名稱</a:t>
            </a:r>
          </a:p>
          <a:p>
            <a:pPr lvl="2"/>
            <a:r>
              <a:rPr lang="en-US" altLang="zh-TW" sz="1800" dirty="0"/>
              <a:t>-size [+-]SIZE : </a:t>
            </a:r>
            <a:r>
              <a:rPr lang="zh-TW" altLang="en-US" sz="1800" dirty="0"/>
              <a:t>單位可以是 </a:t>
            </a:r>
            <a:r>
              <a:rPr lang="en-US" altLang="zh-TW" sz="1800" dirty="0"/>
              <a:t>50k </a:t>
            </a:r>
            <a:r>
              <a:rPr lang="zh-TW" altLang="en-US" sz="1800" dirty="0"/>
              <a:t>或 </a:t>
            </a:r>
            <a:r>
              <a:rPr lang="en-US" altLang="zh-TW" sz="1800" dirty="0"/>
              <a:t>50c (bytes)</a:t>
            </a:r>
            <a:r>
              <a:rPr lang="zh-TW" altLang="en-US" sz="1800" dirty="0"/>
              <a:t>， </a:t>
            </a:r>
            <a:r>
              <a:rPr lang="en-US" altLang="zh-TW" sz="1800" dirty="0"/>
              <a:t>+ </a:t>
            </a:r>
            <a:r>
              <a:rPr lang="zh-TW" altLang="en-US" sz="1800" dirty="0"/>
              <a:t>是大於， </a:t>
            </a:r>
            <a:r>
              <a:rPr lang="en-US" altLang="zh-TW" sz="1800" dirty="0"/>
              <a:t>- </a:t>
            </a:r>
            <a:r>
              <a:rPr lang="zh-TW" altLang="en-US" sz="1800" dirty="0"/>
              <a:t>是小於。</a:t>
            </a:r>
          </a:p>
          <a:p>
            <a:pPr lvl="2"/>
            <a:r>
              <a:rPr lang="en-US" altLang="zh-TW" sz="1800" dirty="0"/>
              <a:t>-type </a:t>
            </a:r>
            <a:r>
              <a:rPr lang="en-US" altLang="zh-TW" sz="1800" dirty="0" err="1"/>
              <a:t>type</a:t>
            </a:r>
            <a:r>
              <a:rPr lang="en-US" altLang="zh-TW" sz="1800" dirty="0"/>
              <a:t>  :</a:t>
            </a:r>
            <a:r>
              <a:rPr lang="zh-TW" altLang="en-US" sz="1800" dirty="0"/>
              <a:t>尋找檔案屬性為 </a:t>
            </a:r>
            <a:r>
              <a:rPr lang="en-US" altLang="zh-TW" sz="1800" dirty="0"/>
              <a:t>type </a:t>
            </a:r>
            <a:r>
              <a:rPr lang="zh-TW" altLang="en-US" sz="1800" dirty="0"/>
              <a:t>的檔案，</a:t>
            </a:r>
            <a:r>
              <a:rPr lang="en-US" altLang="zh-TW" sz="1800" dirty="0"/>
              <a:t>type </a:t>
            </a:r>
            <a:r>
              <a:rPr lang="zh-TW" altLang="en-US" sz="1800" dirty="0"/>
              <a:t>包含了 </a:t>
            </a:r>
            <a:r>
              <a:rPr lang="en-US" altLang="zh-TW" sz="1800" dirty="0"/>
              <a:t>b, c, d, p, l, s</a:t>
            </a:r>
            <a:r>
              <a:rPr lang="zh-TW" altLang="en-US" sz="1800" dirty="0"/>
              <a:t>， 這些與前一章的屬性相同！例如 </a:t>
            </a:r>
            <a:r>
              <a:rPr lang="en-US" altLang="zh-TW" sz="1800" dirty="0"/>
              <a:t>l </a:t>
            </a:r>
            <a:r>
              <a:rPr lang="zh-TW" altLang="en-US" sz="1800" dirty="0"/>
              <a:t>為 </a:t>
            </a:r>
            <a:r>
              <a:rPr lang="en-US" altLang="zh-TW" sz="1800" dirty="0"/>
              <a:t>Link </a:t>
            </a:r>
            <a:r>
              <a:rPr lang="zh-TW" altLang="en-US" sz="1800" dirty="0"/>
              <a:t>而 </a:t>
            </a:r>
            <a:r>
              <a:rPr lang="en-US" altLang="zh-TW" sz="1800" dirty="0"/>
              <a:t>d </a:t>
            </a:r>
            <a:r>
              <a:rPr lang="zh-TW" altLang="en-US" sz="1800" dirty="0"/>
              <a:t>為路徑之意！</a:t>
            </a:r>
          </a:p>
          <a:p>
            <a:pPr lvl="2"/>
            <a:r>
              <a:rPr lang="en-US" altLang="zh-TW" sz="1800" dirty="0"/>
              <a:t>-perm [+- ]mode</a:t>
            </a:r>
            <a:r>
              <a:rPr lang="zh-TW" altLang="en-US" sz="1800" dirty="0"/>
              <a:t>：搜尋檔案權限為：</a:t>
            </a:r>
          </a:p>
          <a:p>
            <a:pPr lvl="3"/>
            <a:r>
              <a:rPr lang="en-US" altLang="zh-TW" dirty="0"/>
              <a:t>-perm +mode  </a:t>
            </a:r>
            <a:r>
              <a:rPr lang="zh-TW" altLang="en-US" dirty="0"/>
              <a:t>包含任一 </a:t>
            </a:r>
            <a:r>
              <a:rPr lang="en-US" altLang="zh-TW" dirty="0"/>
              <a:t>mode </a:t>
            </a:r>
            <a:r>
              <a:rPr lang="zh-TW" altLang="en-US" dirty="0"/>
              <a:t>的屬性；</a:t>
            </a:r>
          </a:p>
          <a:p>
            <a:pPr lvl="3"/>
            <a:r>
              <a:rPr lang="en-US" altLang="zh-TW" dirty="0"/>
              <a:t>-perm  -mode  </a:t>
            </a:r>
            <a:r>
              <a:rPr lang="zh-TW" altLang="en-US" dirty="0"/>
              <a:t>包含所有 </a:t>
            </a:r>
            <a:r>
              <a:rPr lang="en-US" altLang="zh-TW" dirty="0"/>
              <a:t>mode </a:t>
            </a:r>
            <a:r>
              <a:rPr lang="zh-TW" altLang="en-US" dirty="0"/>
              <a:t>的屬性</a:t>
            </a:r>
          </a:p>
          <a:p>
            <a:pPr lvl="3"/>
            <a:r>
              <a:rPr lang="zh-TW" altLang="en-US" dirty="0"/>
              <a:t> </a:t>
            </a:r>
            <a:r>
              <a:rPr lang="en-US" altLang="zh-TW" dirty="0"/>
              <a:t>-perm  mode  </a:t>
            </a:r>
            <a:r>
              <a:rPr lang="zh-TW" altLang="en-US" dirty="0"/>
              <a:t>等於 </a:t>
            </a:r>
            <a:r>
              <a:rPr lang="en-US" altLang="zh-TW" dirty="0"/>
              <a:t>mode </a:t>
            </a:r>
            <a:r>
              <a:rPr lang="zh-TW" altLang="en-US" dirty="0"/>
              <a:t>的屬性。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CE22DE0-CCDB-4C46-9EB3-F612EAA92CF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55FDCCEC-E398-46A0-864A-E3E586EE5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檔案的搜尋（續）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30D23EC2-E3B6-4D33-B50B-121D263F1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6441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000" dirty="0"/>
              <a:t>find </a:t>
            </a:r>
            <a:r>
              <a:rPr lang="zh-TW" altLang="en-US" sz="2000" dirty="0"/>
              <a:t>搜尋檔案： </a:t>
            </a:r>
            <a:r>
              <a:rPr lang="en-US" altLang="zh-TW" sz="2000" dirty="0"/>
              <a:t>find path [option] [action]</a:t>
            </a:r>
            <a:r>
              <a:rPr lang="zh-TW" altLang="en-US" sz="2000" dirty="0"/>
              <a:t>（續）</a:t>
            </a:r>
          </a:p>
          <a:p>
            <a:pPr lvl="1"/>
            <a:r>
              <a:rPr lang="zh-TW" altLang="en-US" sz="1800" dirty="0"/>
              <a:t>進行額外指令動作：</a:t>
            </a:r>
          </a:p>
          <a:p>
            <a:pPr lvl="2"/>
            <a:r>
              <a:rPr lang="en-US" altLang="zh-TW" sz="1900" dirty="0"/>
              <a:t>-print</a:t>
            </a:r>
          </a:p>
          <a:p>
            <a:pPr lvl="2"/>
            <a:r>
              <a:rPr lang="en-US" altLang="zh-TW" sz="1900" dirty="0"/>
              <a:t>-exec  command   \;</a:t>
            </a:r>
          </a:p>
          <a:p>
            <a:pPr lvl="3"/>
            <a:r>
              <a:rPr lang="zh-TW" altLang="en-US" sz="1600" dirty="0"/>
              <a:t>將 </a:t>
            </a:r>
            <a:r>
              <a:rPr lang="en-US" altLang="zh-TW" sz="1600" dirty="0"/>
              <a:t>find </a:t>
            </a:r>
            <a:r>
              <a:rPr lang="zh-TW" altLang="en-US" sz="1600" dirty="0"/>
              <a:t>找到的內容以 </a:t>
            </a:r>
            <a:r>
              <a:rPr lang="en-US" altLang="zh-TW" sz="1600" dirty="0"/>
              <a:t>command </a:t>
            </a:r>
            <a:r>
              <a:rPr lang="zh-TW" altLang="en-US" sz="1600" dirty="0"/>
              <a:t>來處理。</a:t>
            </a:r>
          </a:p>
          <a:p>
            <a:pPr lvl="3"/>
            <a:r>
              <a:rPr lang="zh-TW" altLang="en-US" sz="1600" dirty="0"/>
              <a:t>在 </a:t>
            </a:r>
            <a:r>
              <a:rPr lang="en-US" altLang="zh-TW" sz="1600" dirty="0"/>
              <a:t>-exec </a:t>
            </a:r>
            <a:r>
              <a:rPr lang="zh-TW" altLang="en-US" sz="1600" dirty="0"/>
              <a:t>到 </a:t>
            </a:r>
            <a:r>
              <a:rPr lang="en-US" altLang="zh-TW" sz="1600" dirty="0"/>
              <a:t>\; </a:t>
            </a:r>
            <a:r>
              <a:rPr lang="zh-TW" altLang="en-US" sz="1600" dirty="0"/>
              <a:t>中間，可以 </a:t>
            </a:r>
            <a:r>
              <a:rPr lang="en-US" altLang="zh-TW" sz="1600" dirty="0"/>
              <a:t>{} </a:t>
            </a:r>
            <a:r>
              <a:rPr lang="zh-TW" altLang="en-US" sz="1600" dirty="0"/>
              <a:t>代表 </a:t>
            </a:r>
            <a:r>
              <a:rPr lang="en-US" altLang="zh-TW" sz="1600" dirty="0"/>
              <a:t>find </a:t>
            </a:r>
            <a:r>
              <a:rPr lang="zh-TW" altLang="en-US" sz="1600" dirty="0"/>
              <a:t>的搜尋結果！</a:t>
            </a:r>
          </a:p>
          <a:p>
            <a:r>
              <a:rPr lang="zh-TW" altLang="en-US" sz="2000" dirty="0"/>
              <a:t>以 </a:t>
            </a:r>
            <a:r>
              <a:rPr lang="en-US" altLang="zh-TW" sz="2000" dirty="0"/>
              <a:t>find </a:t>
            </a:r>
            <a:r>
              <a:rPr lang="zh-TW" altLang="en-US" sz="2000" dirty="0"/>
              <a:t>練習：</a:t>
            </a:r>
          </a:p>
          <a:p>
            <a:pPr lvl="1"/>
            <a:r>
              <a:rPr lang="zh-TW" altLang="en-US" sz="2000" dirty="0"/>
              <a:t>在 </a:t>
            </a:r>
            <a:r>
              <a:rPr lang="en-US" altLang="zh-TW" sz="2000" dirty="0"/>
              <a:t>/ </a:t>
            </a:r>
            <a:r>
              <a:rPr lang="zh-TW" altLang="en-US" sz="2000" dirty="0"/>
              <a:t>中搜尋檔案檔名為 </a:t>
            </a:r>
            <a:r>
              <a:rPr lang="en-US" altLang="zh-TW" sz="2000" dirty="0" err="1"/>
              <a:t>crontab</a:t>
            </a:r>
            <a:r>
              <a:rPr lang="en-US" altLang="zh-TW" sz="2000" dirty="0"/>
              <a:t> </a:t>
            </a:r>
            <a:r>
              <a:rPr lang="zh-TW" altLang="en-US" sz="2000" dirty="0"/>
              <a:t>的檔案所在地；</a:t>
            </a:r>
          </a:p>
          <a:p>
            <a:pPr lvl="2"/>
            <a:r>
              <a:rPr lang="en-US" altLang="zh-TW" sz="1900" b="1" i="1" u="sng" dirty="0">
                <a:solidFill>
                  <a:srgbClr val="3333FF"/>
                </a:solidFill>
              </a:rPr>
              <a:t>find  /  -name  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crontab</a:t>
            </a:r>
            <a:endParaRPr lang="en-US" altLang="zh-TW" sz="1900" b="1" i="1" u="sng" dirty="0">
              <a:solidFill>
                <a:srgbClr val="3333FF"/>
              </a:solidFill>
            </a:endParaRPr>
          </a:p>
          <a:p>
            <a:pPr lvl="1"/>
            <a:r>
              <a:rPr lang="zh-TW" altLang="en-US" sz="2000" dirty="0"/>
              <a:t>在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tmp</a:t>
            </a:r>
            <a:r>
              <a:rPr lang="en-US" altLang="zh-TW" sz="2000" dirty="0"/>
              <a:t> </a:t>
            </a:r>
            <a:r>
              <a:rPr lang="zh-TW" altLang="en-US" sz="2000" dirty="0"/>
              <a:t>當中搜尋比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crontab</a:t>
            </a:r>
            <a:r>
              <a:rPr lang="en-US" altLang="zh-TW" sz="2000" dirty="0"/>
              <a:t> </a:t>
            </a:r>
            <a:r>
              <a:rPr lang="zh-TW" altLang="en-US" sz="2000" dirty="0"/>
              <a:t>還要新的檔案；</a:t>
            </a:r>
          </a:p>
          <a:p>
            <a:pPr lvl="2"/>
            <a:r>
              <a:rPr lang="en-US" altLang="zh-TW" sz="1900" b="1" i="1" u="sng" dirty="0">
                <a:solidFill>
                  <a:srgbClr val="3333FF"/>
                </a:solidFill>
              </a:rPr>
              <a:t>find 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tmp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 -newer 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etc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crontab</a:t>
            </a:r>
            <a:endParaRPr lang="en-US" altLang="zh-TW" sz="1900" b="1" i="1" u="sng" dirty="0">
              <a:solidFill>
                <a:srgbClr val="3333FF"/>
              </a:solidFill>
            </a:endParaRPr>
          </a:p>
          <a:p>
            <a:pPr lvl="1"/>
            <a:r>
              <a:rPr lang="zh-TW" altLang="en-US" sz="2000" dirty="0"/>
              <a:t>在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 </a:t>
            </a:r>
            <a:r>
              <a:rPr lang="zh-TW" altLang="en-US" sz="2000" dirty="0"/>
              <a:t>當中，搜尋一天內被讀取過的檔案</a:t>
            </a:r>
          </a:p>
          <a:p>
            <a:pPr lvl="2"/>
            <a:r>
              <a:rPr lang="en-US" altLang="zh-TW" sz="1900" b="1" i="1" u="sng" dirty="0">
                <a:solidFill>
                  <a:srgbClr val="3333FF"/>
                </a:solidFill>
              </a:rPr>
              <a:t>find  -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atime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 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2DF194-9B77-4E3E-8113-EF4A26CD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9EA69-430B-4420-95FA-5A027F0D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39C4D9-7E72-4879-BBF9-22729977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FB3D-15E9-45D0-9A85-178CC796CD1B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30506414-BCBF-4D02-B16C-E6B1BF774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練習：</a:t>
            </a:r>
            <a:r>
              <a:rPr lang="en-US" altLang="zh-TW" dirty="0"/>
              <a:t>find </a:t>
            </a:r>
            <a:r>
              <a:rPr lang="zh-TW" altLang="en-US" dirty="0"/>
              <a:t>搜尋檔案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D2DC3740-079D-4580-BB2F-51A72C8E6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04997"/>
            <a:ext cx="10515600" cy="377196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尋找系統中，屬於 </a:t>
            </a:r>
            <a:r>
              <a:rPr lang="en-US" altLang="zh-TW" sz="2400" dirty="0" err="1"/>
              <a:t>lp</a:t>
            </a:r>
            <a:r>
              <a:rPr lang="en-US" altLang="zh-TW" sz="2400" dirty="0"/>
              <a:t> </a:t>
            </a:r>
            <a:r>
              <a:rPr lang="zh-TW" altLang="en-US" sz="2400" dirty="0"/>
              <a:t>這個群組的檔案</a:t>
            </a:r>
          </a:p>
          <a:p>
            <a:pPr lvl="1"/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/ -group  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altLang="zh-TW" b="1" i="1" u="sng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/>
              <a:t>尋找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 </a:t>
            </a:r>
            <a:r>
              <a:rPr lang="zh-TW" altLang="en-US" sz="2400" dirty="0"/>
              <a:t>底下，大於 </a:t>
            </a:r>
            <a:r>
              <a:rPr lang="en-US" altLang="zh-TW" sz="2400" dirty="0"/>
              <a:t>50 Kbytes </a:t>
            </a:r>
            <a:r>
              <a:rPr lang="zh-TW" altLang="en-US" sz="2400" dirty="0"/>
              <a:t>的檔案：</a:t>
            </a:r>
          </a:p>
          <a:p>
            <a:pPr lvl="1"/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/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-size +50k</a:t>
            </a:r>
          </a:p>
          <a:p>
            <a:r>
              <a:rPr lang="zh-TW" altLang="en-US" sz="2400" dirty="0"/>
              <a:t>尋找有任何 </a:t>
            </a:r>
            <a:r>
              <a:rPr lang="en-US" altLang="zh-TW" sz="2400" dirty="0"/>
              <a:t>SUID/SGID/SBIT </a:t>
            </a:r>
            <a:r>
              <a:rPr lang="zh-TW" altLang="en-US" sz="2400" dirty="0"/>
              <a:t>的檔案</a:t>
            </a:r>
          </a:p>
          <a:p>
            <a:pPr lvl="1"/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 /  -perm   +7000 </a:t>
            </a:r>
          </a:p>
          <a:p>
            <a:r>
              <a:rPr lang="zh-TW" altLang="en-US" sz="2400" dirty="0"/>
              <a:t>呈上題，如果要將資料以長資料列出？</a:t>
            </a:r>
          </a:p>
          <a:p>
            <a:pPr lvl="1"/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 /  -perm   +7000  -exec ls -l {} \;</a:t>
            </a:r>
          </a:p>
          <a:p>
            <a:r>
              <a:rPr lang="zh-TW" altLang="en-US" sz="2400" dirty="0"/>
              <a:t>尋找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zh-TW" altLang="en-US" sz="2400" dirty="0"/>
              <a:t>底下含有 </a:t>
            </a:r>
            <a:r>
              <a:rPr lang="en-US" altLang="zh-TW" sz="2400" dirty="0" err="1"/>
              <a:t>fifo</a:t>
            </a:r>
            <a:r>
              <a:rPr lang="en-US" altLang="zh-TW" sz="2400" dirty="0"/>
              <a:t> </a:t>
            </a:r>
            <a:r>
              <a:rPr lang="zh-TW" altLang="en-US" sz="2400" dirty="0"/>
              <a:t>特性的檔案</a:t>
            </a:r>
          </a:p>
          <a:p>
            <a:pPr lvl="1"/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/</a:t>
            </a:r>
            <a:r>
              <a:rPr lang="en-US" altLang="zh-TW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-type 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8DAA0-5A0C-4081-8AA0-8A20C46C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E84128-6D35-42D3-91B4-966A61DA1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642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15ADC52C-0AF8-4EB1-9B42-D7FCC3077A33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F7078F-E2F6-4E7E-A7E9-AC6EF384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0B699-4D58-43FE-8A35-DDF9C3A9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鏈接是指向文件的指針</a:t>
            </a:r>
            <a:r>
              <a:rPr lang="en-US" altLang="zh-TW" dirty="0"/>
              <a:t>(pointer)</a:t>
            </a:r>
            <a:r>
              <a:rPr lang="zh-TW" altLang="en-US" dirty="0"/>
              <a:t>。 </a:t>
            </a:r>
            <a:endParaRPr lang="en-US" altLang="zh-TW" dirty="0"/>
          </a:p>
          <a:p>
            <a:r>
              <a:rPr lang="zh-TW" altLang="en-US" dirty="0"/>
              <a:t>每次使用</a:t>
            </a:r>
            <a:r>
              <a:rPr lang="en-US" altLang="zh-TW" dirty="0"/>
              <a:t>vim</a:t>
            </a:r>
            <a:r>
              <a:rPr lang="zh-TW" altLang="en-US" dirty="0"/>
              <a:t>，</a:t>
            </a:r>
            <a:r>
              <a:rPr lang="en-US" altLang="zh-TW" dirty="0"/>
              <a:t>touch</a:t>
            </a:r>
            <a:r>
              <a:rPr lang="zh-TW" altLang="en-US" dirty="0"/>
              <a:t>，</a:t>
            </a:r>
            <a:r>
              <a:rPr lang="en-US" altLang="zh-TW" dirty="0"/>
              <a:t>cp</a:t>
            </a:r>
            <a:r>
              <a:rPr lang="zh-TW" altLang="en-US" dirty="0"/>
              <a:t>或其他方式創建檔時，是將指針放在目錄中。</a:t>
            </a:r>
            <a:endParaRPr lang="en-US" altLang="zh-TW" dirty="0"/>
          </a:p>
          <a:p>
            <a:pPr lvl="1"/>
            <a:r>
              <a:rPr lang="zh-TW" altLang="en-US" dirty="0"/>
              <a:t>該指針關聯一個文件名在磁碟上的位置。 </a:t>
            </a:r>
            <a:endParaRPr lang="en-US" altLang="zh-TW" dirty="0"/>
          </a:p>
          <a:p>
            <a:pPr lvl="1"/>
            <a:r>
              <a:rPr lang="zh-TW" altLang="en-US" dirty="0"/>
              <a:t>當您在命令中指定檔案名時，間接指向磁碟上保存所需資訊的位置。</a:t>
            </a:r>
          </a:p>
          <a:p>
            <a:r>
              <a:rPr lang="zh-TW" altLang="en-US" dirty="0"/>
              <a:t>當兩個以上的人在同一個項目上工作時，共用文件很有用</a:t>
            </a:r>
            <a:r>
              <a:rPr lang="en-US" altLang="zh-TW" dirty="0"/>
              <a:t>(</a:t>
            </a:r>
            <a:r>
              <a:rPr lang="zh-TW" altLang="en-US" dirty="0"/>
              <a:t>並且需要共用一些資訊</a:t>
            </a:r>
            <a:r>
              <a:rPr lang="en-US" altLang="zh-TW" dirty="0"/>
              <a:t>)</a:t>
            </a:r>
            <a:r>
              <a:rPr lang="zh-TW" altLang="en-US" dirty="0"/>
              <a:t>。 </a:t>
            </a:r>
            <a:endParaRPr lang="en-US" altLang="zh-TW" dirty="0"/>
          </a:p>
          <a:p>
            <a:r>
              <a:rPr lang="zh-TW" altLang="en-US" dirty="0"/>
              <a:t>可以通過創建指向文件的其他鏈接，方便其他用戶訪問所創建的文件。</a:t>
            </a:r>
          </a:p>
          <a:p>
            <a:r>
              <a:rPr lang="zh-TW" altLang="en-US" dirty="0"/>
              <a:t>要與其他用戶共用文件，首先授予該用戶讀寫權限到文件。 </a:t>
            </a:r>
            <a:endParaRPr lang="en-US" altLang="zh-TW" dirty="0"/>
          </a:p>
          <a:p>
            <a:pPr lvl="1"/>
            <a:r>
              <a:rPr lang="zh-TW" altLang="en-US" dirty="0"/>
              <a:t>可能還需要更改文件的父目錄，授予用戶讀取，寫入或執行權限。 </a:t>
            </a:r>
            <a:endParaRPr lang="en-US" altLang="zh-TW" dirty="0"/>
          </a:p>
          <a:p>
            <a:r>
              <a:rPr lang="zh-TW" altLang="en-US" dirty="0"/>
              <a:t>正確設置權限後，用戶可以創建一個鏈接到文件，以便每個人都可以從單獨的目錄層次結構訪問文件。</a:t>
            </a:r>
          </a:p>
        </p:txBody>
      </p:sp>
    </p:spTree>
    <p:extLst>
      <p:ext uri="{BB962C8B-B14F-4D97-AF65-F5344CB8AC3E}">
        <p14:creationId xmlns:p14="http://schemas.microsoft.com/office/powerpoint/2010/main" val="133848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099EBC0E-EAB5-4FBB-9B77-490A0EB37849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B97B96-72D9-4649-A835-DD69B39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D85D7-4046-4EC2-B4A7-B1272ADF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20EEA-DB01-4F96-B90D-628C29BE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ABA1-36B2-490B-91AF-667482DFEAD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438F358C-A317-4F6B-9075-C9D8E89E6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PATH</a:t>
            </a:r>
            <a:r>
              <a:rPr lang="zh-TW" altLang="en-US" sz="4000" dirty="0"/>
              <a:t>環境變數</a:t>
            </a:r>
            <a:endParaRPr lang="zh-TW" altLang="en-US" sz="3800" dirty="0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0AF2DB37-FC24-4FA9-AE62-17C09AE0D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執行檔的路徑變數： </a:t>
            </a:r>
            <a:r>
              <a:rPr lang="en-US" altLang="zh-TW" sz="2400" dirty="0"/>
              <a:t>PATH</a:t>
            </a:r>
          </a:p>
          <a:p>
            <a:r>
              <a:rPr lang="zh-TW" altLang="en-US" sz="2400" dirty="0"/>
              <a:t>透過 </a:t>
            </a:r>
            <a:r>
              <a:rPr lang="en-US" altLang="zh-TW" sz="2400" dirty="0"/>
              <a:t>PATH </a:t>
            </a:r>
            <a:r>
              <a:rPr lang="zh-TW" altLang="en-US" sz="2400" dirty="0"/>
              <a:t>這個變數，我們可在任何目錄下執行指令；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 $PATH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PATH=/bin:/</a:t>
            </a:r>
            <a:r>
              <a:rPr lang="en-US" altLang="zh-TW" sz="2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sbin</a:t>
            </a:r>
            <a:r>
              <a:rPr lang="en-US" altLang="zh-TW" sz="2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:/</a:t>
            </a:r>
            <a:r>
              <a:rPr lang="en-US" altLang="zh-TW" sz="2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altLang="zh-TW" sz="2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/bin:/</a:t>
            </a:r>
            <a:r>
              <a:rPr lang="en-US" altLang="zh-TW" sz="2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altLang="zh-TW" sz="2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zh-TW" sz="2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sbin</a:t>
            </a:r>
            <a:endParaRPr lang="en-US" altLang="zh-TW" sz="2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70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06E748CB-CC7F-4082-9363-A336A0BB2C74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36D20E-0D16-4620-87DC-27281993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單個用戶使用鏈接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46431-D45B-4566-BD80-599731F9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鏈接對具有較大目錄層次結構的單個用戶也很有用。 </a:t>
            </a:r>
            <a:endParaRPr lang="en-US" altLang="zh-TW" dirty="0"/>
          </a:p>
          <a:p>
            <a:r>
              <a:rPr lang="zh-TW" altLang="en-US" dirty="0"/>
              <a:t>您可以創建對目錄層次結構中的文件進行交叉分類的鏈接，使用不同的分類不同的任務。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3408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86953D3B-741D-43AB-9872-CCA6E1C8B3EF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CF1B11-F257-4435-8955-DFC1445B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兩種鏈接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9C174-771A-495C-8D01-E130AFF4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639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存在兩種鏈接：「</a:t>
            </a:r>
            <a:r>
              <a:rPr lang="zh-TW" altLang="en-US" b="1" dirty="0"/>
              <a:t>硬</a:t>
            </a:r>
            <a:r>
              <a:rPr lang="zh-TW" altLang="en-US" dirty="0"/>
              <a:t>鏈接」和「符號（</a:t>
            </a:r>
            <a:r>
              <a:rPr lang="zh-TW" altLang="en-US" b="1" dirty="0"/>
              <a:t>軟</a:t>
            </a:r>
            <a:r>
              <a:rPr lang="zh-TW" altLang="en-US" dirty="0"/>
              <a:t>）鏈接」。 </a:t>
            </a:r>
            <a:endParaRPr lang="en-US" altLang="zh-TW" dirty="0"/>
          </a:p>
          <a:p>
            <a:r>
              <a:rPr lang="zh-TW" altLang="en-US" dirty="0"/>
              <a:t>「硬鏈接」越來越老，並且越來越過時的。 </a:t>
            </a:r>
            <a:endParaRPr lang="en-US" altLang="zh-TW" dirty="0"/>
          </a:p>
          <a:p>
            <a:r>
              <a:rPr lang="zh-TW" altLang="en-US" dirty="0"/>
              <a:t>硬鏈接部分為選讀的概念，您可以跳過它；儘管它討論了索引節點，讓您深入了解文件系統的結構。</a:t>
            </a:r>
            <a:endParaRPr lang="en-US" altLang="zh-TW" dirty="0"/>
          </a:p>
          <a:p>
            <a:r>
              <a:rPr lang="zh-TW" altLang="en-US" dirty="0"/>
              <a:t>創建硬鏈接</a:t>
            </a:r>
          </a:p>
          <a:p>
            <a:pPr lvl="1"/>
            <a:r>
              <a:rPr lang="en-US" altLang="zh-TW" dirty="0"/>
              <a:t>ln</a:t>
            </a:r>
            <a:r>
              <a:rPr lang="zh-TW" altLang="en-US" dirty="0"/>
              <a:t>（鏈接）實用程序（不帶</a:t>
            </a:r>
            <a:r>
              <a:rPr lang="en-US" altLang="zh-TW" dirty="0"/>
              <a:t>–s</a:t>
            </a:r>
            <a:r>
              <a:rPr lang="zh-TW" altLang="en-US" dirty="0"/>
              <a:t>或</a:t>
            </a:r>
            <a:r>
              <a:rPr lang="en-US" altLang="zh-TW" dirty="0"/>
              <a:t>––symbolic</a:t>
            </a:r>
            <a:r>
              <a:rPr lang="zh-TW" altLang="en-US" dirty="0"/>
              <a:t>選項）可創建現有文件的硬鏈接，語法：</a:t>
            </a:r>
            <a:endParaRPr lang="en-US" altLang="zh-TW" dirty="0"/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現有文件</a:t>
            </a:r>
            <a:r>
              <a:rPr lang="en-US" altLang="zh-TW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新鏈接</a:t>
            </a:r>
            <a:endParaRPr lang="zh-TW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4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C40848B9-9FF3-4C7A-85F6-BF97CBADBAAF}"/>
              </a:ext>
            </a:extLst>
          </p:cNvPr>
          <p:cNvSpPr/>
          <p:nvPr/>
        </p:nvSpPr>
        <p:spPr>
          <a:xfrm>
            <a:off x="671804" y="25146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2D4904-B348-4F24-B803-8F4FCA49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 </a:t>
            </a:r>
            <a:r>
              <a:rPr lang="zh-TW" altLang="en-US" dirty="0"/>
              <a:t>與 </a:t>
            </a:r>
            <a:r>
              <a:rPr lang="en-US" altLang="zh-TW" dirty="0"/>
              <a:t>ln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BFE68-C6C8-4973-B04E-DA896E5E41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file_a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A.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>
                <a:solidFill>
                  <a:srgbClr val="FF0000"/>
                </a:solidFill>
              </a:rPr>
              <a:t>ln</a:t>
            </a:r>
            <a:r>
              <a:rPr lang="en-US" altLang="zh-TW" b="1" dirty="0"/>
              <a:t> </a:t>
            </a:r>
            <a:r>
              <a:rPr lang="en-US" altLang="zh-TW" b="1" dirty="0" err="1"/>
              <a:t>file_a</a:t>
            </a:r>
            <a:r>
              <a:rPr lang="en-US" altLang="zh-TW" b="1" dirty="0"/>
              <a:t> </a:t>
            </a:r>
            <a:r>
              <a:rPr lang="en-US" altLang="zh-TW" b="1" dirty="0" err="1"/>
              <a:t>file_b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file_b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A.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vim </a:t>
            </a:r>
            <a:r>
              <a:rPr lang="en-US" altLang="zh-TW" b="1" dirty="0" err="1"/>
              <a:t>file_b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...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file_b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B after the change.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file_a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B after the change.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D4B452-58A8-48A7-A8B7-043863BC4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file_c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C.</a:t>
            </a:r>
          </a:p>
          <a:p>
            <a:pPr marL="0" indent="0">
              <a:buNone/>
            </a:pPr>
            <a:r>
              <a:rPr lang="nn-NO" altLang="zh-TW" dirty="0"/>
              <a:t>$ </a:t>
            </a:r>
            <a:r>
              <a:rPr lang="nn-NO" altLang="zh-TW" b="1" dirty="0">
                <a:solidFill>
                  <a:srgbClr val="FF0000"/>
                </a:solidFill>
              </a:rPr>
              <a:t>cp</a:t>
            </a:r>
            <a:r>
              <a:rPr lang="nn-NO" altLang="zh-TW" b="1" dirty="0"/>
              <a:t> file_c file_d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file_d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C.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vim </a:t>
            </a:r>
            <a:r>
              <a:rPr lang="en-US" altLang="zh-TW" b="1" dirty="0" err="1"/>
              <a:t>file_d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...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file_d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D after the change.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file_c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834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2F10F8EE-DA0A-4020-A747-74A6192A4692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EF33C6E-1DBA-48AD-B58E-ED9B506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FF02AC-4862-49F0-B089-A3210979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file_d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-rw-r--r--. </a:t>
            </a:r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ksu users 33 05-24 10:52 file_a</a:t>
            </a:r>
          </a:p>
          <a:p>
            <a:pPr marL="0" indent="0">
              <a:buNone/>
            </a:pP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-rw-r--r--. </a:t>
            </a:r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ksu users 33 05-24 10:52 file_b</a:t>
            </a:r>
          </a:p>
          <a:p>
            <a:pPr marL="0" indent="0">
              <a:buNone/>
            </a:pP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-rw-r--r--. </a:t>
            </a:r>
            <a:r>
              <a:rPr lang="pt-BR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ksu users 16 05-24 10:55 file_c</a:t>
            </a:r>
          </a:p>
          <a:p>
            <a:pPr marL="0" indent="0">
              <a:buNone/>
            </a:pP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-rw-r--r--. </a:t>
            </a:r>
            <a:r>
              <a:rPr lang="pt-BR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ksu users 33 05-24 10:57 file_d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48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C794B355-402F-4CDE-A9FB-90AD067D96D0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95092A-7400-44D5-8109-0CEBFB0D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-node</a:t>
            </a:r>
            <a:r>
              <a:rPr lang="zh-TW" altLang="en-US" dirty="0"/>
              <a:t>編號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42113-3F71-43A0-9F20-DD1D669B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file_d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3534</a:t>
            </a:r>
            <a:r>
              <a:rPr lang="fr-F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file_a </a:t>
            </a:r>
            <a:r>
              <a:rPr lang="fr-F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3534</a:t>
            </a:r>
            <a:r>
              <a:rPr lang="fr-F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file_b </a:t>
            </a:r>
            <a:r>
              <a:rPr lang="fr-FR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5800</a:t>
            </a:r>
            <a:r>
              <a:rPr lang="fr-F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file_c </a:t>
            </a:r>
            <a:r>
              <a:rPr lang="fr-FR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7328</a:t>
            </a:r>
            <a:r>
              <a:rPr lang="fr-F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file_d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04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DCBC66B9-2798-443E-9BFB-C64FB62C48BF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9F5191-52ED-4CD0-9B2F-64FC36F8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14EE6-5F62-47C4-8470-EDDCEDF3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支持符號鏈接，也稱為軟鏈接或符號鏈接。 </a:t>
            </a:r>
            <a:endParaRPr lang="en-US" altLang="zh-TW" dirty="0"/>
          </a:p>
          <a:p>
            <a:pPr lvl="1"/>
            <a:r>
              <a:rPr lang="zh-TW" altLang="en-US" dirty="0"/>
              <a:t>硬鏈接是指向文件的指針（目錄條目指向</a:t>
            </a:r>
            <a:r>
              <a:rPr lang="en-US" altLang="zh-TW" dirty="0" err="1"/>
              <a:t>inode</a:t>
            </a:r>
            <a:r>
              <a:rPr lang="zh-TW" altLang="en-US" dirty="0"/>
              <a:t>），</a:t>
            </a:r>
          </a:p>
          <a:p>
            <a:pPr lvl="1"/>
            <a:r>
              <a:rPr lang="zh-TW" altLang="en-US" dirty="0"/>
              <a:t>而符號鏈接是指向文件的間接指針（目錄條目包含指向文件的路徑名</a:t>
            </a:r>
            <a:r>
              <a:rPr lang="en-US" altLang="zh-TW" dirty="0"/>
              <a:t>-</a:t>
            </a:r>
            <a:r>
              <a:rPr lang="zh-TW" altLang="en-US" dirty="0"/>
              <a:t>指向文件硬鏈接的指針）。</a:t>
            </a:r>
            <a:endParaRPr lang="en-US" altLang="zh-TW" dirty="0"/>
          </a:p>
          <a:p>
            <a:r>
              <a:rPr lang="zh-TW" altLang="en-US" dirty="0"/>
              <a:t>符號鏈接的優點</a:t>
            </a:r>
          </a:p>
          <a:p>
            <a:pPr lvl="1"/>
            <a:r>
              <a:rPr lang="zh-TW" altLang="en-US" dirty="0"/>
              <a:t>硬鏈接固有的局限性。 </a:t>
            </a:r>
            <a:endParaRPr lang="en-US" altLang="zh-TW" dirty="0"/>
          </a:p>
          <a:p>
            <a:pPr lvl="1"/>
            <a:r>
              <a:rPr lang="zh-TW" altLang="en-US" dirty="0"/>
              <a:t>您無法創建到目錄的硬鏈接，但是可以創建到目錄的符號鏈接。</a:t>
            </a:r>
          </a:p>
        </p:txBody>
      </p:sp>
    </p:spTree>
    <p:extLst>
      <p:ext uri="{BB962C8B-B14F-4D97-AF65-F5344CB8AC3E}">
        <p14:creationId xmlns:p14="http://schemas.microsoft.com/office/powerpoint/2010/main" val="565930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EC8D222F-F1AE-4CEF-BCC6-8E13925E276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B55562-FC10-4551-BC43-2A169583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追溯引用符號鏈接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66C96-40F0-4458-B421-03146230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2139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追溯引用符號鏈接意味著跟隨該鏈接到目標文件，而不是使用鏈接本身。</a:t>
            </a:r>
            <a:endParaRPr lang="en-US" altLang="zh-TW" dirty="0"/>
          </a:p>
          <a:p>
            <a:r>
              <a:rPr lang="zh-TW" altLang="en-US" dirty="0"/>
              <a:t>在許多情況下，</a:t>
            </a:r>
            <a:r>
              <a:rPr lang="en-US" altLang="zh-TW" dirty="0"/>
              <a:t>Linux</a:t>
            </a:r>
            <a:r>
              <a:rPr lang="zh-TW" altLang="en-US" dirty="0"/>
              <a:t>文件層次結構包含多個文件系統。 </a:t>
            </a:r>
            <a:endParaRPr lang="en-US" altLang="zh-TW" dirty="0"/>
          </a:p>
          <a:p>
            <a:r>
              <a:rPr lang="zh-TW" altLang="en-US" dirty="0"/>
              <a:t>因為每個文件系統保留單獨的控制信息（即，單獨的</a:t>
            </a:r>
            <a:r>
              <a:rPr lang="en-US" altLang="zh-TW" dirty="0" err="1"/>
              <a:t>inode</a:t>
            </a:r>
            <a:r>
              <a:rPr lang="zh-TW" altLang="en-US" dirty="0"/>
              <a:t>表或文件系統結構）為其保存的文件，無法在文件之間創建硬鏈接在不同的文件系統中。 </a:t>
            </a:r>
            <a:endParaRPr lang="en-US" altLang="zh-TW" dirty="0"/>
          </a:p>
          <a:p>
            <a:r>
              <a:rPr lang="zh-TW" altLang="en-US" dirty="0"/>
              <a:t>符號鏈接可以指向任何文件，無論它在何處位於文件結構中，但是到文件的硬鏈接必須位於同一文件系統中。</a:t>
            </a:r>
          </a:p>
        </p:txBody>
      </p:sp>
    </p:spTree>
    <p:extLst>
      <p:ext uri="{BB962C8B-B14F-4D97-AF65-F5344CB8AC3E}">
        <p14:creationId xmlns:p14="http://schemas.microsoft.com/office/powerpoint/2010/main" val="3372125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CBFB17CD-C232-4C2C-BA89-0155F83591D1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符號鏈</a:t>
            </a:r>
            <a:r>
              <a:rPr lang="zh-TW" altLang="en-US" dirty="0"/>
              <a:t>接的相對路徑問題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61039"/>
                <a:ext cx="10515600" cy="3452424"/>
              </a:xfrm>
            </p:spPr>
            <p:txBody>
              <a:bodyPr/>
              <a:lstStyle/>
              <a:p>
                <a:r>
                  <a:rPr lang="zh-TW" altLang="en-US" dirty="0"/>
                  <a:t>範例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鏈接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usr</a:t>
                </a:r>
                <a:r>
                  <a:rPr lang="en-US" altLang="zh-TW" dirty="0"/>
                  <a:t>/bin/bash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tmp</a:t>
                </a:r>
                <a:r>
                  <a:rPr lang="en-US" altLang="zh-TW" dirty="0"/>
                  <a:t>/ex5/</a:t>
                </a:r>
                <a:r>
                  <a:rPr lang="en-US" altLang="zh-TW" dirty="0" err="1"/>
                  <a:t>mybash</a:t>
                </a:r>
                <a:r>
                  <a:rPr lang="en-US" altLang="zh-TW" dirty="0"/>
                  <a:t>[1-3]</a:t>
                </a:r>
              </a:p>
              <a:p>
                <a:r>
                  <a:rPr lang="zh-TW" altLang="en-US" dirty="0"/>
                  <a:t>使用相對路徑</a:t>
                </a:r>
                <a:endParaRPr lang="en-US" altLang="zh-TW" dirty="0"/>
              </a:p>
              <a:p>
                <a:r>
                  <a:rPr lang="zh-TW" altLang="en-US" dirty="0"/>
                  <a:t>目前工作目錄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情況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：從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usr</a:t>
                </a:r>
                <a:r>
                  <a:rPr lang="en-US" altLang="zh-TW" dirty="0"/>
                  <a:t>/bin</a:t>
                </a:r>
              </a:p>
              <a:p>
                <a:pPr lvl="1"/>
                <a:r>
                  <a:rPr lang="zh-TW" altLang="en-US" dirty="0"/>
                  <a:t>情況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：從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tmp</a:t>
                </a:r>
                <a:r>
                  <a:rPr lang="en-US" altLang="zh-TW" dirty="0"/>
                  <a:t>/ex5</a:t>
                </a:r>
              </a:p>
              <a:p>
                <a:pPr lvl="1"/>
                <a:r>
                  <a:rPr lang="zh-TW" altLang="en-US" dirty="0"/>
                  <a:t>情況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：從其他（例如</a:t>
                </a:r>
                <a:r>
                  <a:rPr lang="en-US" altLang="zh-TW" dirty="0"/>
                  <a:t>~4070E999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r>
                  <a:rPr lang="zh-TW" altLang="en-US" dirty="0"/>
                  <a:t>建立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使用 （交叉共</a:t>
                </a:r>
                <a:r>
                  <a:rPr lang="en-US" altLang="zh-TW" dirty="0"/>
                  <a:t>3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3 = 9 </a:t>
                </a:r>
                <a:r>
                  <a:rPr lang="zh-TW" altLang="en-US" dirty="0"/>
                  <a:t>種情況）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61039"/>
                <a:ext cx="10515600" cy="3452424"/>
              </a:xfrm>
              <a:blipFill>
                <a:blip r:embed="rId2"/>
                <a:stretch>
                  <a:fillRect l="-1043" t="-35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631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EE857D82-EFC0-4DE4-A467-0185C132E085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符號鏈接的相對路徑問題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建立：從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/bin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9EE0B8-18D3-43D5-91AB-B2491622B8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/bin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/ex5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~4070E999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708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4E739292-CA4C-4928-968F-C4C7EAE1B28A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符號鏈</a:t>
            </a:r>
            <a:r>
              <a:rPr lang="zh-TW" altLang="en-US" dirty="0"/>
              <a:t>接的相對路徑問題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建立：從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/ex5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587E6CA-C119-4C6A-A70B-9C81962E7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/bin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/ex5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~4070E999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8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44E0AC09-BBED-46AB-89A6-22BB8A81EB3C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BF46D8-75BE-43C7-8AA0-877D75DD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3B752-3D70-4A33-B494-9B69F01C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06A23-C3DC-47C1-B2EC-D885DA70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21C3-79CE-436D-9271-05D713F518C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B129D044-7A6E-40C7-8E81-42736E912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/>
              <a:t>目錄與路徑的意義（續）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9F46A4EE-189A-4C9D-9A45-5EDAF863C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一些常見的特殊目錄：</a:t>
            </a:r>
          </a:p>
          <a:p>
            <a:pPr marL="0" indent="0">
              <a:buNone/>
            </a:pPr>
            <a:r>
              <a:rPr lang="en-US" altLang="zh-TW" sz="2400" dirty="0"/>
              <a:t>.		</a:t>
            </a:r>
            <a:r>
              <a:rPr lang="zh-TW" altLang="en-US" sz="2400" dirty="0"/>
              <a:t>本工作目錄</a:t>
            </a:r>
          </a:p>
          <a:p>
            <a:pPr marL="0" indent="0">
              <a:buNone/>
            </a:pPr>
            <a:r>
              <a:rPr lang="en-US" altLang="zh-TW" sz="2400" dirty="0"/>
              <a:t>..		</a:t>
            </a:r>
            <a:r>
              <a:rPr lang="zh-TW" altLang="en-US" sz="2400" dirty="0"/>
              <a:t>上層工作目錄</a:t>
            </a:r>
          </a:p>
          <a:p>
            <a:pPr marL="0" indent="0">
              <a:buNone/>
            </a:pPr>
            <a:r>
              <a:rPr lang="en-US" altLang="zh-TW" sz="2400" dirty="0"/>
              <a:t>-		</a:t>
            </a:r>
            <a:r>
              <a:rPr lang="zh-TW" altLang="en-US" sz="2400" dirty="0"/>
              <a:t>前一個工作目錄</a:t>
            </a:r>
          </a:p>
          <a:p>
            <a:pPr marL="0" indent="0">
              <a:buNone/>
            </a:pPr>
            <a:r>
              <a:rPr lang="en-US" altLang="zh-TW" sz="2400" dirty="0"/>
              <a:t>~		</a:t>
            </a:r>
            <a:r>
              <a:rPr lang="zh-TW" altLang="en-US" sz="2400" dirty="0"/>
              <a:t>使用者的家目錄</a:t>
            </a:r>
          </a:p>
          <a:p>
            <a:pPr marL="0" indent="0">
              <a:buNone/>
            </a:pPr>
            <a:r>
              <a:rPr lang="en-US" altLang="zh-TW" sz="2400" dirty="0"/>
              <a:t>~account	</a:t>
            </a:r>
            <a:r>
              <a:rPr lang="zh-TW" altLang="en-US" sz="2400" dirty="0"/>
              <a:t>有一個帳號名稱為 </a:t>
            </a:r>
            <a:r>
              <a:rPr lang="en-US" altLang="zh-TW" sz="2400" dirty="0"/>
              <a:t>account </a:t>
            </a:r>
            <a:r>
              <a:rPr lang="zh-TW" altLang="en-US" sz="2400" dirty="0"/>
              <a:t>的家目錄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89B4A8FE-5558-4DB2-9B77-BDE826A08AD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符號鏈接的相對路徑問題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建立：從</a:t>
            </a:r>
            <a:r>
              <a:rPr lang="en-US" altLang="zh-TW" dirty="0"/>
              <a:t>~4070E999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BA41D3-CEB9-47B5-826F-34C671F0C3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/bin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/ex5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~4070E999</a:t>
            </a:r>
            <a:endParaRPr lang="zh-TW" altLang="en-US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~root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170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bashrc</a:t>
            </a:r>
            <a:r>
              <a:rPr lang="zh-TW" altLang="en-US" dirty="0"/>
              <a:t>的符號鏈接</a:t>
            </a:r>
            <a:r>
              <a:rPr lang="en-US" altLang="zh-TW" dirty="0" err="1"/>
              <a:t>linkbashrc</a:t>
            </a:r>
            <a:r>
              <a:rPr lang="zh-TW" altLang="en-US" dirty="0"/>
              <a:t>於家目錄中。</a:t>
            </a:r>
            <a:endParaRPr lang="en-US" altLang="zh-TW" dirty="0"/>
          </a:p>
          <a:p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</a:p>
          <a:p>
            <a:r>
              <a:rPr lang="zh-TW" altLang="en-US" dirty="0"/>
              <a:t>若刪除 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bashrc</a:t>
            </a:r>
            <a:r>
              <a:rPr lang="en-US" altLang="zh-TW" dirty="0"/>
              <a:t> </a:t>
            </a:r>
            <a:r>
              <a:rPr lang="zh-TW" altLang="en-US" dirty="0"/>
              <a:t>後， </a:t>
            </a:r>
            <a:r>
              <a:rPr lang="en-US" altLang="zh-TW" dirty="0" err="1"/>
              <a:t>linkbashrc</a:t>
            </a:r>
            <a:r>
              <a:rPr lang="en-US" altLang="zh-TW" dirty="0"/>
              <a:t> </a:t>
            </a:r>
            <a:r>
              <a:rPr lang="zh-TW" altLang="en-US" dirty="0"/>
              <a:t>是否能開啟？</a:t>
            </a:r>
          </a:p>
          <a:p>
            <a:pPr lvl="1"/>
            <a:r>
              <a:rPr lang="zh-TW" altLang="en-US" dirty="0"/>
              <a:t>不能！因為原始檔案已經不見了！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89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73765B05-52C7-42CC-A3DA-686A162346F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976EF-827E-4A3D-92C5-739AEAF7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717E8E-A8EC-4616-85D2-8FA188E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588A4-FEE7-4E82-A77D-A0049A2A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8E-CC1B-48CE-8CAE-88023EDD7DDA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32D57E-16EA-464F-A13C-352DD33BD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19589"/>
            <a:ext cx="10515600" cy="1325563"/>
          </a:xfrm>
        </p:spPr>
        <p:txBody>
          <a:bodyPr/>
          <a:lstStyle/>
          <a:p>
            <a:r>
              <a:rPr lang="en-US" altLang="zh-TW" dirty="0"/>
              <a:t>df</a:t>
            </a:r>
            <a:endParaRPr lang="zh-TW" altLang="en-US" dirty="0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06E48E7-E5E8-4528-AB9C-45E3200E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8036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查看檔案系統空間的使用狀況。</a:t>
            </a:r>
            <a:endParaRPr lang="en-US" altLang="zh-TW" sz="2400" dirty="0"/>
          </a:p>
          <a:p>
            <a:r>
              <a:rPr lang="en-US" altLang="zh-TW" sz="2400" dirty="0"/>
              <a:t># df [-</a:t>
            </a:r>
            <a:r>
              <a:rPr lang="en-US" altLang="zh-TW" sz="2400" dirty="0" err="1"/>
              <a:t>ahikHTm</a:t>
            </a:r>
            <a:r>
              <a:rPr lang="en-US" altLang="zh-TW" sz="2400" dirty="0"/>
              <a:t>] [</a:t>
            </a:r>
            <a:r>
              <a:rPr lang="zh-TW" altLang="en-US" sz="2400" dirty="0"/>
              <a:t>目錄或檔名</a:t>
            </a:r>
            <a:r>
              <a:rPr lang="en-US" altLang="zh-TW" sz="2400" dirty="0"/>
              <a:t>]</a:t>
            </a:r>
          </a:p>
          <a:p>
            <a:r>
              <a:rPr lang="en-US" altLang="zh-TW" sz="2400" dirty="0"/>
              <a:t>-a  </a:t>
            </a:r>
            <a:r>
              <a:rPr lang="zh-TW" altLang="en-US" sz="2400" dirty="0"/>
              <a:t>：列出所有的檔案系統，包括系統特有的 </a:t>
            </a:r>
            <a:r>
              <a:rPr lang="en-US" altLang="zh-TW" sz="2400" dirty="0"/>
              <a:t>/proc </a:t>
            </a:r>
            <a:r>
              <a:rPr lang="zh-TW" altLang="en-US" sz="2400" dirty="0"/>
              <a:t>等檔案系統；</a:t>
            </a:r>
          </a:p>
          <a:p>
            <a:r>
              <a:rPr lang="en-US" altLang="zh-TW" sz="2400" dirty="0"/>
              <a:t>-k  </a:t>
            </a:r>
            <a:r>
              <a:rPr lang="zh-TW" altLang="en-US" sz="2400" dirty="0"/>
              <a:t>：以 </a:t>
            </a:r>
            <a:r>
              <a:rPr lang="en-US" altLang="zh-TW" sz="2400" dirty="0" err="1"/>
              <a:t>KBytes</a:t>
            </a:r>
            <a:r>
              <a:rPr lang="en-US" altLang="zh-TW" sz="2400" dirty="0"/>
              <a:t> </a:t>
            </a:r>
            <a:r>
              <a:rPr lang="zh-TW" altLang="en-US" sz="2400" dirty="0"/>
              <a:t>的容量顯示各檔案系統；</a:t>
            </a:r>
          </a:p>
          <a:p>
            <a:r>
              <a:rPr lang="en-US" altLang="zh-TW" sz="2400" dirty="0"/>
              <a:t>-m  </a:t>
            </a:r>
            <a:r>
              <a:rPr lang="zh-TW" altLang="en-US" sz="2400" dirty="0"/>
              <a:t>：以 </a:t>
            </a:r>
            <a:r>
              <a:rPr lang="en-US" altLang="zh-TW" sz="2400" dirty="0" err="1"/>
              <a:t>MBytes</a:t>
            </a:r>
            <a:r>
              <a:rPr lang="en-US" altLang="zh-TW" sz="2400" dirty="0"/>
              <a:t> </a:t>
            </a:r>
            <a:r>
              <a:rPr lang="zh-TW" altLang="en-US" sz="2400" dirty="0"/>
              <a:t>的容量顯示各檔案系統；</a:t>
            </a:r>
          </a:p>
          <a:p>
            <a:r>
              <a:rPr lang="en-US" altLang="zh-TW" sz="2400" dirty="0"/>
              <a:t>-h  </a:t>
            </a:r>
            <a:r>
              <a:rPr lang="zh-TW" altLang="en-US" sz="2400" dirty="0"/>
              <a:t>：以較易閱讀的 </a:t>
            </a:r>
            <a:r>
              <a:rPr lang="en-US" altLang="zh-TW" sz="2400" dirty="0" err="1"/>
              <a:t>GBytes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MBytes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KBytes</a:t>
            </a:r>
            <a:r>
              <a:rPr lang="en-US" altLang="zh-TW" sz="2400" dirty="0"/>
              <a:t> </a:t>
            </a:r>
            <a:r>
              <a:rPr lang="zh-TW" altLang="en-US" sz="2400" dirty="0"/>
              <a:t>等格式自行顯示；</a:t>
            </a:r>
          </a:p>
          <a:p>
            <a:r>
              <a:rPr lang="en-US" altLang="zh-TW" sz="2400" dirty="0"/>
              <a:t>-H  </a:t>
            </a:r>
            <a:r>
              <a:rPr lang="zh-TW" altLang="en-US" sz="2400" dirty="0"/>
              <a:t>：以 </a:t>
            </a:r>
            <a:r>
              <a:rPr lang="en-US" altLang="zh-TW" sz="2400" dirty="0"/>
              <a:t>M=1000K </a:t>
            </a:r>
            <a:r>
              <a:rPr lang="zh-TW" altLang="en-US" sz="2400" dirty="0"/>
              <a:t>取代 </a:t>
            </a:r>
            <a:r>
              <a:rPr lang="en-US" altLang="zh-TW" sz="2400" dirty="0"/>
              <a:t>M=1024K </a:t>
            </a:r>
            <a:r>
              <a:rPr lang="zh-TW" altLang="en-US" sz="2400" dirty="0"/>
              <a:t>的進位方式；</a:t>
            </a:r>
          </a:p>
          <a:p>
            <a:r>
              <a:rPr lang="en-US" altLang="zh-TW" sz="2400" dirty="0"/>
              <a:t>-T  </a:t>
            </a:r>
            <a:r>
              <a:rPr lang="zh-TW" altLang="en-US" sz="2400" dirty="0"/>
              <a:t>：連同該 </a:t>
            </a:r>
            <a:r>
              <a:rPr lang="en-US" altLang="zh-TW" sz="2400" dirty="0"/>
              <a:t>partition </a:t>
            </a:r>
            <a:r>
              <a:rPr lang="zh-TW" altLang="en-US" sz="2400" dirty="0"/>
              <a:t>的 </a:t>
            </a:r>
            <a:r>
              <a:rPr lang="en-US" altLang="zh-TW" sz="2400" dirty="0"/>
              <a:t>filesystem </a:t>
            </a:r>
            <a:r>
              <a:rPr lang="zh-TW" altLang="en-US" sz="2400" dirty="0"/>
              <a:t>名稱 </a:t>
            </a:r>
            <a:r>
              <a:rPr lang="en-US" altLang="zh-TW" sz="2400" dirty="0"/>
              <a:t>(</a:t>
            </a:r>
            <a:r>
              <a:rPr lang="zh-TW" altLang="en-US" sz="2400" dirty="0"/>
              <a:t>例如 </a:t>
            </a:r>
            <a:r>
              <a:rPr lang="en-US" altLang="zh-TW" sz="2400" dirty="0"/>
              <a:t>ext3) </a:t>
            </a:r>
            <a:r>
              <a:rPr lang="zh-TW" altLang="en-US" sz="2400" dirty="0"/>
              <a:t>也列出；</a:t>
            </a:r>
          </a:p>
          <a:p>
            <a:r>
              <a:rPr lang="en-US" altLang="zh-TW" sz="2400" dirty="0"/>
              <a:t>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</a:t>
            </a:r>
            <a:r>
              <a:rPr lang="zh-TW" altLang="en-US" sz="2400" dirty="0"/>
              <a:t>：不用硬碟容量，而以 </a:t>
            </a:r>
            <a:r>
              <a:rPr lang="en-US" altLang="zh-TW" sz="2400" dirty="0" err="1"/>
              <a:t>inode</a:t>
            </a:r>
            <a:r>
              <a:rPr lang="en-US" altLang="zh-TW" sz="2400" dirty="0"/>
              <a:t> </a:t>
            </a:r>
            <a:r>
              <a:rPr lang="zh-TW" altLang="en-US" sz="2400" dirty="0"/>
              <a:t>的數量來顯示</a:t>
            </a:r>
          </a:p>
        </p:txBody>
      </p:sp>
    </p:spTree>
    <p:extLst>
      <p:ext uri="{BB962C8B-B14F-4D97-AF65-F5344CB8AC3E}">
        <p14:creationId xmlns:p14="http://schemas.microsoft.com/office/powerpoint/2010/main" val="11538856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將系統內所有的 </a:t>
            </a:r>
            <a:r>
              <a:rPr lang="en-US" altLang="zh-TW" dirty="0"/>
              <a:t>partition </a:t>
            </a:r>
            <a:r>
              <a:rPr lang="zh-TW" altLang="en-US" dirty="0"/>
              <a:t>列出來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zh-TW" altLang="en-US" dirty="0"/>
              <a:t>將容量結果以易讀的容量格式顯示出來</a:t>
            </a:r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–h	</a:t>
            </a:r>
            <a:endParaRPr lang="en-US" altLang="zh-TW" dirty="0"/>
          </a:p>
          <a:p>
            <a:r>
              <a:rPr lang="zh-TW" altLang="en-US" dirty="0"/>
              <a:t>將系統內的所有特殊檔案格式及名稱都列出來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–</a:t>
            </a:r>
            <a:r>
              <a:rPr lang="en-US" altLang="zh-TW" b="1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zh-TW" altLang="en-US" dirty="0"/>
          </a:p>
          <a:p>
            <a:r>
              <a:rPr lang="zh-TW" altLang="en-US" dirty="0"/>
              <a:t>將目前各個 </a:t>
            </a:r>
            <a:r>
              <a:rPr lang="en-US" altLang="zh-TW" dirty="0"/>
              <a:t>partition </a:t>
            </a:r>
            <a:r>
              <a:rPr lang="zh-TW" altLang="en-US" dirty="0"/>
              <a:t>當中可用的 </a:t>
            </a:r>
            <a:r>
              <a:rPr lang="en-US" altLang="zh-TW" dirty="0" err="1"/>
              <a:t>inode</a:t>
            </a:r>
            <a:r>
              <a:rPr lang="en-US" altLang="zh-TW" dirty="0"/>
              <a:t> </a:t>
            </a:r>
            <a:r>
              <a:rPr lang="zh-TW" altLang="en-US" dirty="0"/>
              <a:t>數量列出</a:t>
            </a:r>
            <a:endParaRPr lang="en-US" altLang="zh-TW" dirty="0"/>
          </a:p>
          <a:p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–</a:t>
            </a:r>
            <a:r>
              <a:rPr lang="en-US" altLang="zh-TW" b="1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287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73765B05-52C7-42CC-A3DA-686A162346F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976EF-827E-4A3D-92C5-739AEAF7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717E8E-A8EC-4616-85D2-8FA188E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588A4-FEE7-4E82-A77D-A0049A2A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8E-CC1B-48CE-8CAE-88023EDD7DDA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32D57E-16EA-464F-A13C-352DD33BD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19589"/>
            <a:ext cx="10515600" cy="1325563"/>
          </a:xfrm>
        </p:spPr>
        <p:txBody>
          <a:bodyPr/>
          <a:lstStyle/>
          <a:p>
            <a:r>
              <a:rPr lang="en-US" altLang="zh-TW" dirty="0"/>
              <a:t>du</a:t>
            </a:r>
            <a:endParaRPr lang="zh-TW" altLang="en-US" dirty="0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06E48E7-E5E8-4528-AB9C-45E3200E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8036"/>
            <a:ext cx="10515600" cy="345242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查看檔案或目錄容量。</a:t>
            </a:r>
            <a:endParaRPr lang="en-US" altLang="zh-TW" sz="2400" dirty="0"/>
          </a:p>
          <a:p>
            <a:r>
              <a:rPr lang="en-US" altLang="zh-TW" sz="2400" dirty="0"/>
              <a:t>du [-</a:t>
            </a:r>
            <a:r>
              <a:rPr lang="en-US" altLang="zh-TW" sz="2400" dirty="0" err="1"/>
              <a:t>ahskm</a:t>
            </a:r>
            <a:r>
              <a:rPr lang="en-US" altLang="zh-TW" sz="2400" dirty="0"/>
              <a:t>] </a:t>
            </a:r>
            <a:r>
              <a:rPr lang="zh-TW" altLang="en-US" sz="2400" dirty="0"/>
              <a:t>檔案或目錄名稱</a:t>
            </a:r>
            <a:endParaRPr lang="en-US" altLang="zh-TW" sz="2400" dirty="0"/>
          </a:p>
          <a:p>
            <a:r>
              <a:rPr lang="en-US" altLang="zh-TW" sz="2400" dirty="0"/>
              <a:t>-a  </a:t>
            </a:r>
            <a:r>
              <a:rPr lang="zh-TW" altLang="en-US" sz="2400" dirty="0"/>
              <a:t>：列出所有的檔案與目錄容量，預設僅統計工作目錄下的檔案。</a:t>
            </a:r>
          </a:p>
          <a:p>
            <a:r>
              <a:rPr lang="en-US" altLang="zh-TW" sz="2400" dirty="0"/>
              <a:t>-h  </a:t>
            </a:r>
            <a:r>
              <a:rPr lang="zh-TW" altLang="en-US" sz="2400" dirty="0"/>
              <a:t>：以較易讀的容量格式 </a:t>
            </a:r>
            <a:r>
              <a:rPr lang="en-US" altLang="zh-TW" sz="2400" dirty="0"/>
              <a:t>(G/M) </a:t>
            </a:r>
            <a:r>
              <a:rPr lang="zh-TW" altLang="en-US" sz="2400" dirty="0"/>
              <a:t>顯示；</a:t>
            </a:r>
          </a:p>
          <a:p>
            <a:r>
              <a:rPr lang="en-US" altLang="zh-TW" sz="2400" dirty="0"/>
              <a:t>-s  </a:t>
            </a:r>
            <a:r>
              <a:rPr lang="zh-TW" altLang="en-US" sz="2400" dirty="0"/>
              <a:t>：列出總量，而不列出各別的目錄佔用容量；</a:t>
            </a:r>
          </a:p>
          <a:p>
            <a:r>
              <a:rPr lang="en-US" altLang="zh-TW" sz="2400" dirty="0"/>
              <a:t>-k  </a:t>
            </a:r>
            <a:r>
              <a:rPr lang="zh-TW" altLang="en-US" sz="2400" dirty="0"/>
              <a:t>：以 </a:t>
            </a:r>
            <a:r>
              <a:rPr lang="en-US" altLang="zh-TW" sz="2400" dirty="0" err="1"/>
              <a:t>KBytes</a:t>
            </a:r>
            <a:r>
              <a:rPr lang="en-US" altLang="zh-TW" sz="2400" dirty="0"/>
              <a:t> </a:t>
            </a:r>
            <a:r>
              <a:rPr lang="zh-TW" altLang="en-US" sz="2400" dirty="0"/>
              <a:t>列出容量顯示；</a:t>
            </a:r>
          </a:p>
          <a:p>
            <a:r>
              <a:rPr lang="en-US" altLang="zh-TW" sz="2400" dirty="0"/>
              <a:t>-m  </a:t>
            </a:r>
            <a:r>
              <a:rPr lang="zh-TW" altLang="en-US" sz="2400" dirty="0"/>
              <a:t>：以 </a:t>
            </a:r>
            <a:r>
              <a:rPr lang="en-US" altLang="zh-TW" sz="2400" dirty="0" err="1"/>
              <a:t>MBytes</a:t>
            </a:r>
            <a:r>
              <a:rPr lang="en-US" altLang="zh-TW" sz="2400" dirty="0"/>
              <a:t> </a:t>
            </a:r>
            <a:r>
              <a:rPr lang="zh-TW" altLang="en-US" sz="2400" dirty="0"/>
              <a:t>列出容量顯示；</a:t>
            </a:r>
          </a:p>
        </p:txBody>
      </p:sp>
    </p:spTree>
    <p:extLst>
      <p:ext uri="{BB962C8B-B14F-4D97-AF65-F5344CB8AC3E}">
        <p14:creationId xmlns:p14="http://schemas.microsoft.com/office/powerpoint/2010/main" val="3208866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列出目前目錄下的所有檔案容量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du -a</a:t>
            </a:r>
          </a:p>
          <a:p>
            <a:r>
              <a:rPr lang="zh-TW" altLang="en-US" dirty="0"/>
              <a:t>檢查根目錄 </a:t>
            </a:r>
            <a:r>
              <a:rPr lang="en-US" altLang="zh-TW" dirty="0"/>
              <a:t>/root </a:t>
            </a:r>
            <a:r>
              <a:rPr lang="zh-TW" altLang="en-US" dirty="0"/>
              <a:t>底下每個目錄所佔用的容量</a:t>
            </a:r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-</a:t>
            </a:r>
            <a:r>
              <a:rPr lang="en-US" altLang="zh-TW" b="1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45012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6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44E0AC09-BBED-46AB-89A6-22BB8A81EB3C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B129D044-7A6E-40C7-8E81-42736E912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變換工作目錄：	</a:t>
            </a:r>
            <a:r>
              <a:rPr lang="en-US" altLang="zh-TW"/>
              <a:t>cd</a:t>
            </a:r>
            <a:endParaRPr lang="en-US" altLang="zh-TW" dirty="0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9F46A4EE-189A-4C9D-9A45-5EDAF863C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cd  [</a:t>
            </a:r>
            <a:r>
              <a:rPr lang="zh-TW" altLang="en-US" sz="2400" dirty="0"/>
              <a:t>相對路徑</a:t>
            </a:r>
            <a:r>
              <a:rPr lang="en-US" altLang="zh-TW" sz="2400" dirty="0"/>
              <a:t>/</a:t>
            </a:r>
            <a:r>
              <a:rPr lang="zh-TW" altLang="en-US" sz="2400" dirty="0"/>
              <a:t>絕對路徑</a:t>
            </a:r>
            <a:r>
              <a:rPr lang="en-US" altLang="zh-TW" sz="2400" dirty="0"/>
              <a:t>]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 /var/spool/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 ../cache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 /</a:t>
            </a:r>
            <a:r>
              <a:rPr lang="en-US" altLang="zh-TW" sz="24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4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/&lt;tab&gt;&lt;tab&gt;  </a:t>
            </a:r>
            <a:r>
              <a:rPr lang="en-US" altLang="zh-TW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zh-TW" altLang="en-US" sz="2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按下兩次 </a:t>
            </a:r>
            <a:r>
              <a:rPr lang="en-US" altLang="zh-TW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&lt;tab&gt; </a:t>
            </a:r>
            <a:r>
              <a:rPr lang="zh-TW" altLang="en-US" sz="2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會跑出什麼？</a:t>
            </a:r>
            <a:r>
              <a:rPr lang="en-US" altLang="zh-TW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 -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BF46D8-75BE-43C7-8AA0-877D75DD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3B752-3D70-4A33-B494-9B69F01C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06A23-C3DC-47C1-B2EC-D885DA70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21C3-79CE-436D-9271-05D713F518C2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7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DEDDCE15-7D9E-45BD-BCF6-57100A4E0996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9101C5-C4C3-4068-B319-37854B4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C4B5CF-491F-4979-BE73-A0071BAA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E7AF7-4D46-474B-B55C-7DE8C15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EF39-74E5-41DA-8F99-A210ADE2843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ECA3E5E8-3D03-4A2B-AB45-1ECCCD1BB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 dirty="0" err="1"/>
              <a:t>pwd</a:t>
            </a:r>
            <a:r>
              <a:rPr lang="zh-TW" altLang="en-US" sz="3800" dirty="0"/>
              <a:t> 指令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FE998BC-53DA-40F9-8606-57F7A101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顯示目前所在目錄：</a:t>
            </a:r>
            <a:r>
              <a:rPr lang="en-US" altLang="zh-TW" sz="2400" b="1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pwd</a:t>
            </a:r>
            <a:r>
              <a:rPr lang="en-US" altLang="zh-TW" sz="2400" b="1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[-p]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選項</a:t>
            </a:r>
            <a:r>
              <a:rPr lang="en-US" altLang="zh-TW" sz="2400" b="1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-P</a:t>
            </a:r>
            <a:r>
              <a:rPr lang="zh-TW" altLang="en-US" sz="2400" dirty="0"/>
              <a:t>：顯示實體目錄</a:t>
            </a:r>
            <a:r>
              <a:rPr lang="en-US" altLang="zh-TW" sz="2400" dirty="0"/>
              <a:t>(</a:t>
            </a:r>
            <a:r>
              <a:rPr lang="zh-TW" altLang="en-US" sz="2400" dirty="0"/>
              <a:t>若有連結的話</a:t>
            </a:r>
            <a:r>
              <a:rPr lang="en-US" altLang="zh-TW" sz="2400" dirty="0"/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pwd</a:t>
            </a:r>
            <a:endParaRPr lang="en-US" altLang="zh-TW" sz="22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cd  /var/mail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pwd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pwd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-P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ls -al /var</a:t>
            </a:r>
            <a:endParaRPr lang="en-US" altLang="zh-TW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DEDDCE15-7D9E-45BD-BCF6-57100A4E0996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9101C5-C4C3-4068-B319-37854B4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dirty="0"/>
              <a:t>VBird (2005/08/04)</a:t>
            </a:r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C4B5CF-491F-4979-BE73-A0071BAA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Linux基礎</a:t>
            </a:r>
            <a:r>
              <a:rPr lang="en-US" altLang="zh-TW" dirty="0"/>
              <a:t>-- Linux </a:t>
            </a:r>
            <a:r>
              <a:rPr lang="en-US" altLang="zh-TW" dirty="0" err="1"/>
              <a:t>檔案與目錄管理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E7AF7-4D46-474B-B55C-7DE8C15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EF39-74E5-41DA-8F99-A210ADE2843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ECA3E5E8-3D03-4A2B-AB45-1ECCCD1BB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mkdir</a:t>
            </a:r>
            <a:r>
              <a:rPr lang="zh-TW" altLang="en-US" sz="3800" dirty="0"/>
              <a:t> 指令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FE998BC-53DA-40F9-8606-57F7A101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建立目錄：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[-pm]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-p</a:t>
            </a:r>
            <a:r>
              <a:rPr lang="zh-TW" altLang="en-US" sz="2400" dirty="0"/>
              <a:t>：自動建立上層目錄</a:t>
            </a:r>
            <a:r>
              <a:rPr lang="en-US" altLang="zh-TW" sz="2400" dirty="0"/>
              <a:t>(</a:t>
            </a:r>
            <a:r>
              <a:rPr lang="zh-TW" altLang="en-US" sz="2400" dirty="0"/>
              <a:t>若上層不存在時</a:t>
            </a:r>
            <a:r>
              <a:rPr lang="en-US" altLang="zh-TW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-m</a:t>
            </a:r>
            <a:r>
              <a:rPr lang="en-US" altLang="zh-TW" sz="2400" dirty="0"/>
              <a:t> </a:t>
            </a:r>
            <a:r>
              <a:rPr lang="zh-TW" altLang="en-US" sz="2400" dirty="0"/>
              <a:t>：主動加入權限資料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/ex5_1/test1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-p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/ex5_1/test1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-m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777 /</a:t>
            </a: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/ex5_2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ls -al /</a:t>
            </a:r>
            <a:r>
              <a:rPr lang="en-US" altLang="zh-TW" sz="22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/ex5*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5874707" y="4359058"/>
            <a:ext cx="1565753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440460" y="4186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會失敗</a:t>
            </a:r>
          </a:p>
        </p:txBody>
      </p:sp>
    </p:spTree>
    <p:extLst>
      <p:ext uri="{BB962C8B-B14F-4D97-AF65-F5344CB8AC3E}">
        <p14:creationId xmlns:p14="http://schemas.microsoft.com/office/powerpoint/2010/main" val="208404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9295</TotalTime>
  <Words>5367</Words>
  <Application>Microsoft Office PowerPoint</Application>
  <PresentationFormat>寬螢幕</PresentationFormat>
  <Paragraphs>641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8" baseType="lpstr">
      <vt:lpstr>微軟正黑體</vt:lpstr>
      <vt:lpstr>新細明體</vt:lpstr>
      <vt:lpstr>Arial</vt:lpstr>
      <vt:lpstr>Calibri</vt:lpstr>
      <vt:lpstr>Cambria Math</vt:lpstr>
      <vt:lpstr>Courier New</vt:lpstr>
      <vt:lpstr>DejaVu Sans Mono</vt:lpstr>
      <vt:lpstr>Source Code Pro</vt:lpstr>
      <vt:lpstr>Source Serif Pro</vt:lpstr>
      <vt:lpstr>Times New Roman</vt:lpstr>
      <vt:lpstr>Wingdings</vt:lpstr>
      <vt:lpstr>Office 佈景主題</vt:lpstr>
      <vt:lpstr>Linux 檔案與目錄管理</vt:lpstr>
      <vt:lpstr>課程目標</vt:lpstr>
      <vt:lpstr>內容</vt:lpstr>
      <vt:lpstr>相對路徑與絕對路徑</vt:lpstr>
      <vt:lpstr>PATH環境變數</vt:lpstr>
      <vt:lpstr>目錄與路徑的意義（續）</vt:lpstr>
      <vt:lpstr>變換工作目錄： cd</vt:lpstr>
      <vt:lpstr>pwd 指令</vt:lpstr>
      <vt:lpstr>mkdir 指令</vt:lpstr>
      <vt:lpstr>rmdir 指令</vt:lpstr>
      <vt:lpstr>mv 指令</vt:lpstr>
      <vt:lpstr>目錄與路徑的意義（練習）</vt:lpstr>
      <vt:lpstr>目錄與檔案管理</vt:lpstr>
      <vt:lpstr>目錄與檔案管理（續）</vt:lpstr>
      <vt:lpstr>目錄與檔案管理（續）</vt:lpstr>
      <vt:lpstr>練習：</vt:lpstr>
      <vt:lpstr>目錄與檔案管理（續）</vt:lpstr>
      <vt:lpstr>練習：</vt:lpstr>
      <vt:lpstr>目錄與檔案管理（續）</vt:lpstr>
      <vt:lpstr>練習：</vt:lpstr>
      <vt:lpstr>目錄與檔案管理（續）</vt:lpstr>
      <vt:lpstr>檔案內容的查閱</vt:lpstr>
      <vt:lpstr>檔案內容的查閱（續）</vt:lpstr>
      <vt:lpstr>檔案內容的查閱（續）</vt:lpstr>
      <vt:lpstr>檔案內容的查閱（續）</vt:lpstr>
      <vt:lpstr>檔案內容的查閱（續）</vt:lpstr>
      <vt:lpstr>檔案內容的查閱（續）</vt:lpstr>
      <vt:lpstr>檔案時間的修訂</vt:lpstr>
      <vt:lpstr>檔案時間的修訂（續）</vt:lpstr>
      <vt:lpstr>練習</vt:lpstr>
      <vt:lpstr>檔案與目錄的預設權限</vt:lpstr>
      <vt:lpstr>檔案與目錄的預設權限（續）</vt:lpstr>
      <vt:lpstr>練習：</vt:lpstr>
      <vt:lpstr>檔案的隱藏屬性─列出</vt:lpstr>
      <vt:lpstr>檔案的隱藏屬性─更改</vt:lpstr>
      <vt:lpstr>練習</vt:lpstr>
      <vt:lpstr>檔案與目錄的特殊權限</vt:lpstr>
      <vt:lpstr>檔案與目錄的特殊權限（續）</vt:lpstr>
      <vt:lpstr>檔案與目錄的特殊權限（續）</vt:lpstr>
      <vt:lpstr>檔案的搜尋</vt:lpstr>
      <vt:lpstr>檔案的搜尋（續）</vt:lpstr>
      <vt:lpstr>檔案的搜尋（續）</vt:lpstr>
      <vt:lpstr>檔案的搜尋（續）</vt:lpstr>
      <vt:lpstr>檔案的搜尋（續）</vt:lpstr>
      <vt:lpstr>檔案的搜尋（續）</vt:lpstr>
      <vt:lpstr>檔案的搜尋（續）</vt:lpstr>
      <vt:lpstr>練習：find 搜尋檔案</vt:lpstr>
      <vt:lpstr>鏈接</vt:lpstr>
      <vt:lpstr>鏈接</vt:lpstr>
      <vt:lpstr>單個用戶使用鏈接</vt:lpstr>
      <vt:lpstr>兩種鏈接</vt:lpstr>
      <vt:lpstr>cp 與 ln</vt:lpstr>
      <vt:lpstr>鏈接數</vt:lpstr>
      <vt:lpstr>i-node編號</vt:lpstr>
      <vt:lpstr>符號鏈接</vt:lpstr>
      <vt:lpstr>追溯引用符號鏈接</vt:lpstr>
      <vt:lpstr>符號鏈接的相對路徑問題</vt:lpstr>
      <vt:lpstr>符號鏈接的相對路徑問題</vt:lpstr>
      <vt:lpstr>符號鏈接的相對路徑問題</vt:lpstr>
      <vt:lpstr>符號鏈接的相對路徑問題</vt:lpstr>
      <vt:lpstr>練習</vt:lpstr>
      <vt:lpstr>df</vt:lpstr>
      <vt:lpstr>練習</vt:lpstr>
      <vt:lpstr>du</vt:lpstr>
      <vt:lpstr>練習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522</cp:revision>
  <cp:lastPrinted>2019-03-09T03:00:35Z</cp:lastPrinted>
  <dcterms:created xsi:type="dcterms:W3CDTF">2018-09-25T13:34:55Z</dcterms:created>
  <dcterms:modified xsi:type="dcterms:W3CDTF">2019-11-12T14:09:46Z</dcterms:modified>
</cp:coreProperties>
</file>