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6"/>
  </p:notesMasterIdLst>
  <p:sldIdLst>
    <p:sldId id="256" r:id="rId2"/>
    <p:sldId id="258" r:id="rId3"/>
    <p:sldId id="429" r:id="rId4"/>
    <p:sldId id="307" r:id="rId5"/>
    <p:sldId id="308" r:id="rId6"/>
    <p:sldId id="430" r:id="rId7"/>
    <p:sldId id="431" r:id="rId8"/>
    <p:sldId id="432" r:id="rId9"/>
    <p:sldId id="433" r:id="rId10"/>
    <p:sldId id="434" r:id="rId11"/>
    <p:sldId id="314" r:id="rId12"/>
    <p:sldId id="315" r:id="rId13"/>
    <p:sldId id="316" r:id="rId14"/>
    <p:sldId id="435" r:id="rId15"/>
    <p:sldId id="318" r:id="rId16"/>
    <p:sldId id="436" r:id="rId17"/>
    <p:sldId id="317" r:id="rId18"/>
    <p:sldId id="437" r:id="rId19"/>
    <p:sldId id="323" r:id="rId20"/>
    <p:sldId id="438" r:id="rId21"/>
    <p:sldId id="439" r:id="rId22"/>
    <p:sldId id="440" r:id="rId23"/>
    <p:sldId id="453" r:id="rId24"/>
    <p:sldId id="326" r:id="rId25"/>
    <p:sldId id="328" r:id="rId26"/>
    <p:sldId id="441" r:id="rId27"/>
    <p:sldId id="425" r:id="rId28"/>
    <p:sldId id="428" r:id="rId29"/>
    <p:sldId id="426" r:id="rId30"/>
    <p:sldId id="427" r:id="rId31"/>
    <p:sldId id="329" r:id="rId32"/>
    <p:sldId id="330" r:id="rId33"/>
    <p:sldId id="331" r:id="rId34"/>
    <p:sldId id="332" r:id="rId35"/>
    <p:sldId id="333" r:id="rId36"/>
    <p:sldId id="334" r:id="rId37"/>
    <p:sldId id="282" r:id="rId38"/>
    <p:sldId id="335" r:id="rId39"/>
    <p:sldId id="337" r:id="rId40"/>
    <p:sldId id="338" r:id="rId41"/>
    <p:sldId id="339" r:id="rId42"/>
    <p:sldId id="336" r:id="rId43"/>
    <p:sldId id="442" r:id="rId44"/>
    <p:sldId id="455" r:id="rId45"/>
    <p:sldId id="340" r:id="rId46"/>
    <p:sldId id="298" r:id="rId47"/>
    <p:sldId id="342" r:id="rId48"/>
    <p:sldId id="443" r:id="rId49"/>
    <p:sldId id="444" r:id="rId50"/>
    <p:sldId id="454" r:id="rId51"/>
    <p:sldId id="445" r:id="rId52"/>
    <p:sldId id="446" r:id="rId53"/>
    <p:sldId id="447" r:id="rId54"/>
    <p:sldId id="448" r:id="rId55"/>
    <p:sldId id="449" r:id="rId56"/>
    <p:sldId id="450" r:id="rId57"/>
    <p:sldId id="291" r:id="rId58"/>
    <p:sldId id="451" r:id="rId59"/>
    <p:sldId id="452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1" r:id="rId70"/>
    <p:sldId id="422" r:id="rId71"/>
    <p:sldId id="424" r:id="rId72"/>
    <p:sldId id="423" r:id="rId73"/>
    <p:sldId id="420" r:id="rId74"/>
    <p:sldId id="399" r:id="rId75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FF0000"/>
    <a:srgbClr val="92D050"/>
    <a:srgbClr val="FFC000"/>
    <a:srgbClr val="E6E6E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E419-DB32-4142-AEE0-083332A4386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BB4FC-E12B-45BC-9E55-D66C919E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296955"/>
            <a:ext cx="2628900" cy="488000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296955"/>
            <a:ext cx="7734300" cy="488000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C3456-B576-4166-AD8D-F608E281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DDD1EC-9B06-467E-9A03-E0177DD378B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B41471-C592-4BA3-9FBD-34334ED71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1198A-04FD-4581-B0CB-EFE02C0C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21F446-7E3B-45B0-9053-6D2B4B8C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Linux基礎--磁碟檔案系統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5498F-7973-4E82-8D7C-CAD23887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9493418-7789-4A47-914F-F6C4573417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28004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2747155"/>
            <a:ext cx="5181600" cy="3429807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9800" y="2747155"/>
            <a:ext cx="5334000" cy="3429808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971618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24742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298180"/>
            <a:ext cx="5157787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455606"/>
            <a:ext cx="5183188" cy="8425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298180"/>
            <a:ext cx="5183188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08937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1242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724539"/>
            <a:ext cx="10515600" cy="345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Source Code Pro" panose="020B0509030403020204" pitchFamily="49" charset="0"/>
        <a:buChar char="▬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Ext2" TargetMode="External"/><Relationship Id="rId2" Type="http://schemas.openxmlformats.org/officeDocument/2006/relationships/hyperlink" Target="https://zh.wikipedia.org/wiki/Ext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Ext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thname.com/fh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itsfoss.com/swap-siz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br>
              <a:rPr lang="en-US" altLang="zh-TW" dirty="0"/>
            </a:br>
            <a:r>
              <a:rPr lang="zh-TW" altLang="en-US" dirty="0"/>
              <a:t>磁碟檔案系統</a:t>
            </a: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林錦財</a:t>
            </a:r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"/>
    </mc:Choice>
    <mc:Fallback xmlns="">
      <p:transition spd="slow" advTm="78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4">
            <a:extLst>
              <a:ext uri="{FF2B5EF4-FFF2-40B4-BE49-F238E27FC236}">
                <a16:creationId xmlns:a16="http://schemas.microsoft.com/office/drawing/2014/main" id="{671F25B0-1C2C-4072-8D78-25A8F18B81D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B2E22-2C04-4F17-96D9-7ECDCFD3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F0D42E-7657-4CF0-8A4D-5598E3F1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94018-1A5C-41D2-B9ED-479E974F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E873-86A6-4A47-95EF-F2C9DB4B2C9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D8C3A168-B2AC-4E36-A097-47B35DDC6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EXT2 </a:t>
            </a:r>
            <a:r>
              <a:rPr lang="zh-TW" altLang="en-US"/>
              <a:t>檔案系統（續）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CFA10E2C-D9F9-4242-A841-7E5F95CB7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80590"/>
            <a:ext cx="10515600" cy="34524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err="1"/>
              <a:t>inode</a:t>
            </a:r>
            <a:r>
              <a:rPr lang="en-US" altLang="zh-TW" sz="2400" dirty="0"/>
              <a:t> </a:t>
            </a:r>
            <a:r>
              <a:rPr lang="zh-TW" altLang="en-US" sz="2400" dirty="0"/>
              <a:t>記錄的資訊：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一個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  <a:r>
              <a:rPr lang="zh-TW" altLang="en-US" sz="2000" dirty="0"/>
              <a:t>的大小預設為 </a:t>
            </a:r>
            <a:r>
              <a:rPr lang="en-US" altLang="zh-TW" sz="2000" b="1" i="1" u="sng" dirty="0">
                <a:solidFill>
                  <a:srgbClr val="3333FF"/>
                </a:solidFill>
              </a:rPr>
              <a:t>128 Bytes</a:t>
            </a:r>
            <a:r>
              <a:rPr lang="zh-TW" altLang="en-US" sz="2000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該檔案的擁有者與群組</a:t>
            </a:r>
            <a:r>
              <a:rPr lang="en-US" altLang="zh-TW" sz="2000" dirty="0"/>
              <a:t>(owner/group)</a:t>
            </a:r>
            <a:r>
              <a:rPr lang="zh-TW" altLang="en-US" sz="2000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該檔案的存取模式</a:t>
            </a:r>
            <a:r>
              <a:rPr lang="en-US" altLang="zh-TW" sz="2000" dirty="0"/>
              <a:t>(read/write/</a:t>
            </a:r>
            <a:r>
              <a:rPr lang="en-US" altLang="zh-TW" sz="2000" dirty="0" err="1"/>
              <a:t>excute</a:t>
            </a:r>
            <a:r>
              <a:rPr lang="en-US" altLang="zh-TW" sz="2000" dirty="0"/>
              <a:t>)</a:t>
            </a:r>
            <a:r>
              <a:rPr lang="zh-TW" altLang="en-US" sz="2000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該檔案的類型</a:t>
            </a:r>
            <a:r>
              <a:rPr lang="en-US" altLang="zh-TW" sz="2000" dirty="0"/>
              <a:t>(type)</a:t>
            </a:r>
            <a:r>
              <a:rPr lang="zh-TW" altLang="en-US" sz="2000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該檔案建立或狀態改變的時間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ctime</a:t>
            </a:r>
            <a:r>
              <a:rPr lang="en-US" altLang="zh-TW" sz="2000" dirty="0"/>
              <a:t>)</a:t>
            </a:r>
            <a:r>
              <a:rPr lang="zh-TW" altLang="en-US" sz="2000" dirty="0"/>
              <a:t>、最近一次的讀取時間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atime</a:t>
            </a:r>
            <a:r>
              <a:rPr lang="en-US" altLang="zh-TW" sz="2000" dirty="0"/>
              <a:t>)</a:t>
            </a:r>
            <a:r>
              <a:rPr lang="zh-TW" altLang="en-US" sz="2000" dirty="0"/>
              <a:t>、最近修改的時間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mtime</a:t>
            </a:r>
            <a:r>
              <a:rPr lang="en-US" altLang="zh-TW" sz="2000" dirty="0"/>
              <a:t>)</a:t>
            </a:r>
            <a:r>
              <a:rPr lang="zh-TW" altLang="en-US" sz="2000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該檔案的容量；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定義檔案特性的旗標</a:t>
            </a:r>
            <a:r>
              <a:rPr lang="en-US" altLang="zh-TW" sz="2000" dirty="0"/>
              <a:t>(flag)</a:t>
            </a:r>
            <a:r>
              <a:rPr lang="zh-TW" altLang="en-US" sz="2000" dirty="0"/>
              <a:t>，如 </a:t>
            </a:r>
            <a:r>
              <a:rPr lang="en-US" altLang="zh-TW" sz="2000" dirty="0" err="1"/>
              <a:t>SetUID</a:t>
            </a:r>
            <a:r>
              <a:rPr lang="en-US" altLang="zh-TW" sz="2000" dirty="0"/>
              <a:t>...</a:t>
            </a:r>
            <a:r>
              <a:rPr lang="zh-TW" altLang="en-US" sz="2000" dirty="0"/>
              <a:t>；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該檔案真正內容的指向 </a:t>
            </a:r>
            <a:r>
              <a:rPr lang="en-US" altLang="zh-TW" sz="2000" dirty="0"/>
              <a:t>(pointer)</a:t>
            </a:r>
            <a:r>
              <a:rPr lang="zh-TW" altLang="en-US" sz="2000" dirty="0"/>
              <a:t>；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所以，檔案讀取時，會先讀取 </a:t>
            </a:r>
            <a:r>
              <a:rPr lang="en-US" altLang="zh-TW" sz="1800" dirty="0" err="1"/>
              <a:t>inode</a:t>
            </a:r>
            <a:r>
              <a:rPr lang="en-US" altLang="zh-TW" sz="1800" dirty="0"/>
              <a:t> </a:t>
            </a:r>
            <a:r>
              <a:rPr lang="zh-TW" altLang="en-US" sz="1800" dirty="0"/>
              <a:t>的內容，找到 </a:t>
            </a:r>
            <a:r>
              <a:rPr lang="en-US" altLang="zh-TW" sz="1800" dirty="0"/>
              <a:t>block area </a:t>
            </a:r>
            <a:r>
              <a:rPr lang="zh-TW" altLang="en-US" sz="1800" dirty="0"/>
              <a:t>的號碼，才去讀取檔案內容。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若檔案太大，佔用的 </a:t>
            </a:r>
            <a:r>
              <a:rPr lang="en-US" altLang="zh-TW" sz="1800" dirty="0"/>
              <a:t>block </a:t>
            </a:r>
            <a:r>
              <a:rPr lang="zh-TW" altLang="en-US" sz="1800" dirty="0"/>
              <a:t>太多，導致一個 </a:t>
            </a:r>
            <a:r>
              <a:rPr lang="en-US" altLang="zh-TW" sz="1800" dirty="0" err="1"/>
              <a:t>inode</a:t>
            </a:r>
            <a:r>
              <a:rPr lang="en-US" altLang="zh-TW" sz="1800" dirty="0"/>
              <a:t> </a:t>
            </a:r>
            <a:r>
              <a:rPr lang="zh-TW" altLang="en-US" sz="1800" dirty="0"/>
              <a:t>無法記錄完全，則系統會自動再分配一個 </a:t>
            </a:r>
            <a:r>
              <a:rPr lang="en-US" altLang="zh-TW" sz="1800" dirty="0" err="1"/>
              <a:t>inode</a:t>
            </a:r>
            <a:r>
              <a:rPr lang="en-US" altLang="zh-TW" sz="1800" dirty="0"/>
              <a:t> </a:t>
            </a:r>
            <a:r>
              <a:rPr lang="zh-TW" altLang="en-US" sz="1800" dirty="0"/>
              <a:t>給該檔案使用。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1D66D072-1C4C-42F4-94D3-E220A88AA710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A3B3EA-5128-42F6-AC57-FB653184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1974DC-8AA4-4893-AF07-5CD6BEAC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8BA28B-6554-45B9-A771-91A167A2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2157-FEBD-4ACC-A098-BA6CE27934D8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ABB9C4C3-17D8-4A36-876F-2FB3737C1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EXT2 </a:t>
            </a:r>
            <a:r>
              <a:rPr lang="zh-TW" altLang="en-US"/>
              <a:t>檔案系統（續）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DE470903-AD6A-454A-9384-242308969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48370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檔案與目錄的 </a:t>
            </a:r>
            <a:r>
              <a:rPr lang="en-US" altLang="zh-TW" sz="2400" dirty="0" err="1"/>
              <a:t>inode</a:t>
            </a:r>
            <a:r>
              <a:rPr lang="en-US" altLang="zh-TW" sz="2400" dirty="0"/>
              <a:t> </a:t>
            </a:r>
            <a:r>
              <a:rPr lang="zh-TW" altLang="en-US" sz="2400" dirty="0"/>
              <a:t>與 </a:t>
            </a:r>
            <a:r>
              <a:rPr lang="en-US" altLang="zh-TW" sz="2400" dirty="0"/>
              <a:t>block </a:t>
            </a:r>
            <a:r>
              <a:rPr lang="zh-TW" altLang="en-US" sz="2400" dirty="0"/>
              <a:t>差異：</a:t>
            </a:r>
          </a:p>
          <a:p>
            <a:pPr lvl="1"/>
            <a:r>
              <a:rPr lang="zh-TW" altLang="en-US" sz="2000" dirty="0"/>
              <a:t>檔案：</a:t>
            </a:r>
          </a:p>
          <a:p>
            <a:pPr lvl="2"/>
            <a:r>
              <a:rPr lang="en-US" altLang="zh-TW" sz="1900" dirty="0" err="1"/>
              <a:t>inode</a:t>
            </a:r>
            <a:r>
              <a:rPr lang="en-US" altLang="zh-TW" sz="1900" dirty="0"/>
              <a:t> </a:t>
            </a:r>
            <a:r>
              <a:rPr lang="zh-TW" altLang="en-US" sz="1900" dirty="0"/>
              <a:t>紀錄上一頁所提到的資訊：</a:t>
            </a:r>
          </a:p>
          <a:p>
            <a:pPr lvl="2"/>
            <a:r>
              <a:rPr lang="en-US" altLang="zh-TW" sz="1900" dirty="0"/>
              <a:t>block </a:t>
            </a:r>
            <a:r>
              <a:rPr lang="zh-TW" altLang="en-US" sz="1900" dirty="0"/>
              <a:t>則記錄檔案的實際內容資料；</a:t>
            </a:r>
          </a:p>
          <a:p>
            <a:pPr lvl="2"/>
            <a:r>
              <a:rPr lang="zh-TW" altLang="en-US" sz="1900" dirty="0"/>
              <a:t>檔名呢？檔名並不在此記錄喔！</a:t>
            </a:r>
          </a:p>
          <a:p>
            <a:pPr lvl="1"/>
            <a:r>
              <a:rPr lang="zh-TW" altLang="en-US" sz="2000" dirty="0"/>
              <a:t>目錄：</a:t>
            </a:r>
          </a:p>
          <a:p>
            <a:pPr lvl="2"/>
            <a:r>
              <a:rPr lang="en-US" altLang="zh-TW" sz="1900" dirty="0" err="1"/>
              <a:t>inode</a:t>
            </a:r>
            <a:r>
              <a:rPr lang="en-US" altLang="zh-TW" sz="1900" dirty="0"/>
              <a:t> </a:t>
            </a:r>
            <a:r>
              <a:rPr lang="zh-TW" altLang="en-US" sz="1900" dirty="0"/>
              <a:t>與檔案相同，記錄上一頁提到的權限資訊；</a:t>
            </a:r>
          </a:p>
          <a:p>
            <a:pPr lvl="2"/>
            <a:r>
              <a:rPr lang="en-US" altLang="zh-TW" sz="1900" dirty="0"/>
              <a:t>block </a:t>
            </a:r>
            <a:r>
              <a:rPr lang="zh-TW" altLang="en-US" sz="1900" dirty="0"/>
              <a:t>則記錄此目錄下的檔名與 </a:t>
            </a:r>
            <a:r>
              <a:rPr lang="en-US" altLang="zh-TW" sz="1900" dirty="0" err="1"/>
              <a:t>inode</a:t>
            </a:r>
            <a:r>
              <a:rPr lang="en-US" altLang="zh-TW" sz="1900" dirty="0"/>
              <a:t> </a:t>
            </a:r>
            <a:r>
              <a:rPr lang="zh-TW" altLang="en-US" sz="1900" dirty="0"/>
              <a:t>關連性。</a:t>
            </a:r>
          </a:p>
          <a:p>
            <a:pPr lvl="2"/>
            <a:r>
              <a:rPr lang="zh-TW" altLang="en-US" sz="1900" dirty="0"/>
              <a:t>目錄所屬的 </a:t>
            </a:r>
            <a:r>
              <a:rPr lang="en-US" altLang="zh-TW" sz="1900" dirty="0"/>
              <a:t>block </a:t>
            </a:r>
            <a:r>
              <a:rPr lang="zh-TW" altLang="en-US" sz="1900" dirty="0"/>
              <a:t>才會記錄檔名！</a:t>
            </a:r>
          </a:p>
          <a:p>
            <a:pPr lvl="2"/>
            <a:r>
              <a:rPr lang="zh-TW" altLang="en-US" sz="1900" dirty="0"/>
              <a:t>每個目錄內一定都會有</a:t>
            </a:r>
            <a:r>
              <a:rPr lang="zh-TW" altLang="en-US" sz="1900" b="1" i="1" u="sng" dirty="0">
                <a:solidFill>
                  <a:srgbClr val="3333FF"/>
                </a:solidFill>
              </a:rPr>
              <a:t> 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. </a:t>
            </a:r>
            <a:r>
              <a:rPr lang="zh-TW" altLang="en-US" sz="1900" dirty="0"/>
              <a:t>與</a:t>
            </a:r>
            <a:r>
              <a:rPr lang="zh-TW" altLang="en-US" sz="1900" b="1" i="1" u="sng" dirty="0">
                <a:solidFill>
                  <a:srgbClr val="3333FF"/>
                </a:solidFill>
              </a:rPr>
              <a:t> 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.. </a:t>
            </a:r>
            <a:r>
              <a:rPr lang="zh-TW" altLang="en-US" sz="1900" dirty="0"/>
              <a:t>兩個目錄存在。</a:t>
            </a:r>
          </a:p>
          <a:p>
            <a:pPr lvl="1"/>
            <a:r>
              <a:rPr lang="zh-TW" altLang="en-US" sz="2000" dirty="0"/>
              <a:t>根目錄</a:t>
            </a:r>
            <a:r>
              <a:rPr lang="en-US" altLang="zh-TW" sz="2000" dirty="0"/>
              <a:t>(/)</a:t>
            </a:r>
            <a:r>
              <a:rPr lang="zh-TW" altLang="en-US" sz="2000" dirty="0"/>
              <a:t>的上層目錄在哪裡？</a:t>
            </a:r>
          </a:p>
          <a:p>
            <a:pPr lvl="2"/>
            <a:r>
              <a:rPr lang="en-US" altLang="zh-TW" sz="1900" dirty="0"/>
              <a:t>ex&gt; ls  -</a:t>
            </a:r>
            <a:r>
              <a:rPr lang="en-US" altLang="zh-TW" sz="1900" dirty="0" err="1"/>
              <a:t>lai</a:t>
            </a:r>
            <a:r>
              <a:rPr lang="en-US" altLang="zh-TW" sz="1900" dirty="0"/>
              <a:t>  /    </a:t>
            </a:r>
            <a:r>
              <a:rPr lang="en-US" altLang="zh-TW" sz="1900" dirty="0">
                <a:sym typeface="Wingdings" panose="05000000000000000000" pitchFamily="2" charset="2"/>
              </a:rPr>
              <a:t> </a:t>
            </a:r>
            <a:r>
              <a:rPr lang="zh-TW" altLang="en-US" sz="1900" dirty="0">
                <a:sym typeface="Wingdings" panose="05000000000000000000" pitchFamily="2" charset="2"/>
              </a:rPr>
              <a:t>看一下 </a:t>
            </a:r>
            <a:r>
              <a:rPr lang="en-US" altLang="zh-TW" sz="1900" dirty="0" err="1">
                <a:sym typeface="Wingdings" panose="05000000000000000000" pitchFamily="2" charset="2"/>
              </a:rPr>
              <a:t>inode</a:t>
            </a:r>
            <a:r>
              <a:rPr lang="en-US" altLang="zh-TW" sz="1900" dirty="0">
                <a:sym typeface="Wingdings" panose="05000000000000000000" pitchFamily="2" charset="2"/>
              </a:rPr>
              <a:t> </a:t>
            </a:r>
            <a:r>
              <a:rPr lang="zh-TW" altLang="en-US" sz="1900" dirty="0">
                <a:sym typeface="Wingdings" panose="05000000000000000000" pitchFamily="2" charset="2"/>
              </a:rPr>
              <a:t>與檔名的對應！</a:t>
            </a:r>
            <a:endParaRPr lang="zh-TW" alt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4D70228D-38E2-4601-8B75-695355936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EXT2 </a:t>
            </a:r>
            <a:r>
              <a:rPr lang="zh-TW" altLang="en-US"/>
              <a:t>檔案系統（續）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67B0A6-6785-4AC0-8728-AE66C19E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078AD-4C6F-48B5-9247-8C0BA6CC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C14708-8DCF-4F72-A1C0-05F37030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FA6-F011-47B6-8EDB-FED42DF524F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9E870957-17DB-40AF-9574-C5DC9DCA097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1178" y="2190750"/>
            <a:ext cx="6394450" cy="476949"/>
          </a:xfrm>
        </p:spPr>
        <p:txBody>
          <a:bodyPr/>
          <a:lstStyle/>
          <a:p>
            <a:r>
              <a:rPr lang="zh-TW" altLang="en-US" sz="2400" dirty="0"/>
              <a:t>檔案的讀取</a:t>
            </a:r>
            <a:r>
              <a:rPr lang="en-US" altLang="zh-TW" sz="2400" dirty="0"/>
              <a:t>(</a:t>
            </a:r>
            <a:r>
              <a:rPr lang="zh-TW" altLang="en-US" sz="2400" dirty="0"/>
              <a:t>以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/crontab </a:t>
            </a:r>
            <a:r>
              <a:rPr lang="zh-TW" altLang="en-US" sz="2400" dirty="0"/>
              <a:t>為例</a:t>
            </a:r>
            <a:r>
              <a:rPr lang="en-US" altLang="zh-TW" sz="2400" dirty="0"/>
              <a:t>)</a:t>
            </a:r>
            <a:r>
              <a:rPr lang="zh-TW" altLang="en-US" sz="2400" dirty="0"/>
              <a:t>：</a:t>
            </a:r>
          </a:p>
        </p:txBody>
      </p:sp>
      <p:pic>
        <p:nvPicPr>
          <p:cNvPr id="259076" name="Picture 4">
            <a:extLst>
              <a:ext uri="{FF2B5EF4-FFF2-40B4-BE49-F238E27FC236}">
                <a16:creationId xmlns:a16="http://schemas.microsoft.com/office/drawing/2014/main" id="{1D1A3490-4D63-4A3D-B68E-C2D546FFC33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9300" y="2565400"/>
            <a:ext cx="7632700" cy="2593975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83FC34BB-D5F7-4D02-B27B-1D935EAFBACB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12FC5-2677-4103-9B6F-C8B8DEB8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5D59F-3A7F-4CE8-B9D2-A6CBA52E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5D1310-BF21-4AF7-8798-CBB587D3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3F5-0B6F-410B-AF54-44A1C5080B2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349C39B0-A8ED-41B0-A0AC-B831CB12D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EXT2 </a:t>
            </a:r>
            <a:r>
              <a:rPr lang="zh-TW" altLang="en-US"/>
              <a:t>檔案系統（續）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B7998FC-3602-4ABE-9C77-167E32502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0924"/>
            <a:ext cx="10515600" cy="3452424"/>
          </a:xfrm>
        </p:spPr>
        <p:txBody>
          <a:bodyPr/>
          <a:lstStyle/>
          <a:p>
            <a:r>
              <a:rPr lang="en-US" altLang="zh-TW" sz="2400" dirty="0"/>
              <a:t>EXT2 </a:t>
            </a:r>
            <a:r>
              <a:rPr lang="zh-TW" altLang="en-US" sz="2400" dirty="0"/>
              <a:t>檔案系統的先天問題：</a:t>
            </a:r>
          </a:p>
          <a:p>
            <a:pPr lvl="1"/>
            <a:r>
              <a:rPr lang="en-US" altLang="zh-TW" sz="2000" dirty="0"/>
              <a:t>Block </a:t>
            </a:r>
            <a:r>
              <a:rPr lang="zh-TW" altLang="en-US" sz="2000" dirty="0"/>
              <a:t>：</a:t>
            </a:r>
          </a:p>
          <a:p>
            <a:pPr lvl="2"/>
            <a:r>
              <a:rPr lang="zh-TW" altLang="en-US" sz="1900" dirty="0"/>
              <a:t>一個 </a:t>
            </a:r>
            <a:r>
              <a:rPr lang="en-US" altLang="zh-TW" sz="1900" dirty="0"/>
              <a:t>Block </a:t>
            </a:r>
            <a:r>
              <a:rPr lang="zh-TW" altLang="en-US" sz="1900" dirty="0"/>
              <a:t>僅能含有一個檔案，所以 </a:t>
            </a:r>
            <a:r>
              <a:rPr lang="en-US" altLang="zh-TW" sz="1900" dirty="0"/>
              <a:t>block </a:t>
            </a:r>
            <a:r>
              <a:rPr lang="zh-TW" altLang="en-US" sz="1900" dirty="0"/>
              <a:t>大小將會影響到硬碟的空間浪費問題；</a:t>
            </a:r>
          </a:p>
          <a:p>
            <a:pPr lvl="2"/>
            <a:r>
              <a:rPr lang="zh-TW" altLang="en-US" sz="1900" dirty="0"/>
              <a:t>目前支援的 </a:t>
            </a:r>
            <a:r>
              <a:rPr lang="en-US" altLang="zh-TW" sz="1900" dirty="0"/>
              <a:t>block </a:t>
            </a:r>
            <a:r>
              <a:rPr lang="zh-TW" altLang="en-US" sz="1900" dirty="0"/>
              <a:t>為 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1024/2048/4096</a:t>
            </a:r>
            <a:r>
              <a:rPr lang="en-US" altLang="zh-TW" sz="1900" dirty="0"/>
              <a:t> </a:t>
            </a:r>
            <a:r>
              <a:rPr lang="zh-TW" altLang="en-US" sz="1900" dirty="0"/>
              <a:t>三種容量；</a:t>
            </a:r>
          </a:p>
          <a:p>
            <a:pPr lvl="2"/>
            <a:r>
              <a:rPr lang="en-US" altLang="zh-TW" sz="1900" dirty="0"/>
              <a:t>block </a:t>
            </a:r>
            <a:r>
              <a:rPr lang="zh-TW" altLang="en-US" sz="1900" dirty="0"/>
              <a:t>太大損耗容量大；太小，讀取效率差，故設計時，需配合主機的使用型態來考量；</a:t>
            </a:r>
          </a:p>
          <a:p>
            <a:pPr lvl="1"/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  <a:r>
              <a:rPr lang="zh-TW" altLang="en-US" sz="2000" dirty="0"/>
              <a:t>：</a:t>
            </a:r>
          </a:p>
          <a:p>
            <a:pPr lvl="2"/>
            <a:r>
              <a:rPr lang="zh-TW" altLang="en-US" sz="1900" dirty="0"/>
              <a:t>一個檔案至少會使用掉一個 </a:t>
            </a:r>
            <a:r>
              <a:rPr lang="en-US" altLang="zh-TW" sz="1900" dirty="0" err="1"/>
              <a:t>inode</a:t>
            </a:r>
            <a:r>
              <a:rPr lang="en-US" altLang="zh-TW" sz="1900" dirty="0"/>
              <a:t> </a:t>
            </a:r>
            <a:r>
              <a:rPr lang="zh-TW" altLang="en-US" sz="1900" dirty="0"/>
              <a:t>，所以 </a:t>
            </a:r>
            <a:r>
              <a:rPr lang="en-US" altLang="zh-TW" sz="1900" dirty="0"/>
              <a:t>ext2 </a:t>
            </a:r>
            <a:r>
              <a:rPr lang="zh-TW" altLang="en-US" sz="1900" dirty="0"/>
              <a:t>的 </a:t>
            </a:r>
            <a:r>
              <a:rPr lang="en-US" altLang="zh-TW" sz="1900" dirty="0"/>
              <a:t>filesystem </a:t>
            </a:r>
            <a:r>
              <a:rPr lang="zh-TW" altLang="en-US" sz="1900" dirty="0"/>
              <a:t>能夠容納多少檔案數，與 </a:t>
            </a:r>
            <a:r>
              <a:rPr lang="en-US" altLang="zh-TW" sz="1900" dirty="0" err="1"/>
              <a:t>inode</a:t>
            </a:r>
            <a:r>
              <a:rPr lang="en-US" altLang="zh-TW" sz="1900" dirty="0"/>
              <a:t> </a:t>
            </a:r>
            <a:r>
              <a:rPr lang="zh-TW" altLang="en-US" sz="1900" dirty="0"/>
              <a:t>數量有關；</a:t>
            </a:r>
          </a:p>
          <a:p>
            <a:pPr lvl="2"/>
            <a:r>
              <a:rPr lang="zh-TW" altLang="en-US" sz="1900" dirty="0"/>
              <a:t>一般來說， </a:t>
            </a:r>
            <a:r>
              <a:rPr lang="en-US" altLang="zh-TW" sz="1900" dirty="0"/>
              <a:t>4KB </a:t>
            </a:r>
            <a:r>
              <a:rPr lang="zh-TW" altLang="en-US" sz="1900" dirty="0"/>
              <a:t>容量配給 </a:t>
            </a:r>
            <a:r>
              <a:rPr lang="en-US" altLang="zh-TW" sz="1900" dirty="0"/>
              <a:t>1 </a:t>
            </a:r>
            <a:r>
              <a:rPr lang="zh-TW" altLang="en-US" sz="1900" dirty="0"/>
              <a:t>個 </a:t>
            </a:r>
            <a:r>
              <a:rPr lang="en-US" altLang="zh-TW" sz="1900" dirty="0" err="1"/>
              <a:t>inode</a:t>
            </a:r>
            <a:r>
              <a:rPr lang="en-US" altLang="zh-TW" sz="1900" dirty="0"/>
              <a:t> </a:t>
            </a:r>
            <a:r>
              <a:rPr lang="zh-TW" altLang="en-US" sz="1900" dirty="0"/>
              <a:t>即可。</a:t>
            </a:r>
          </a:p>
          <a:p>
            <a:pPr lvl="1"/>
            <a:endParaRPr lang="en-US" altLang="zh-TW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008C3C3A-D948-4A56-8BA6-093AF98475DF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12EFE-C25C-4BD3-8A11-3FE090F7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84EAED-BE86-443C-88D9-6C32964D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251DBC-DE83-4733-9808-5CDEADDF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972A-0B49-4039-8E3E-229FC5A36A3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151016C6-BC62-4928-A237-A7ADEFC25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EXT2 </a:t>
            </a:r>
            <a:r>
              <a:rPr lang="zh-TW" altLang="en-US"/>
              <a:t>檔案系統（續）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72A8CCE5-A55E-4B9A-96E3-2529E7B41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81258"/>
            <a:ext cx="10515600" cy="3452424"/>
          </a:xfrm>
        </p:spPr>
        <p:txBody>
          <a:bodyPr/>
          <a:lstStyle/>
          <a:p>
            <a:r>
              <a:rPr lang="en-US" altLang="zh-TW" sz="2400" dirty="0"/>
              <a:t>EXT2 </a:t>
            </a:r>
            <a:r>
              <a:rPr lang="zh-TW" altLang="en-US" sz="2400" dirty="0"/>
              <a:t>檔案系統的先天問題</a:t>
            </a:r>
            <a:r>
              <a:rPr lang="zh-TW" altLang="en-US" sz="2400" dirty="0">
                <a:sym typeface="Wingdings" panose="05000000000000000000" pitchFamily="2" charset="2"/>
              </a:rPr>
              <a:t>：（續）</a:t>
            </a:r>
            <a:endParaRPr lang="zh-TW" altLang="en-US" sz="2400" dirty="0"/>
          </a:p>
          <a:p>
            <a:pPr lvl="1"/>
            <a:r>
              <a:rPr lang="zh-TW" altLang="en-US" sz="2000" dirty="0"/>
              <a:t>關於檔名：</a:t>
            </a:r>
          </a:p>
          <a:p>
            <a:pPr lvl="2"/>
            <a:r>
              <a:rPr lang="zh-TW" altLang="en-US" dirty="0"/>
              <a:t>檔名最長 </a:t>
            </a:r>
            <a:r>
              <a:rPr lang="en-US" altLang="zh-TW" b="1" i="1" u="sng" dirty="0">
                <a:solidFill>
                  <a:srgbClr val="3333FF"/>
                </a:solidFill>
              </a:rPr>
              <a:t>255 </a:t>
            </a:r>
            <a:r>
              <a:rPr lang="zh-TW" altLang="en-US" dirty="0"/>
              <a:t>字元，完整檔名最長 </a:t>
            </a:r>
            <a:r>
              <a:rPr lang="en-US" altLang="zh-TW" b="1" i="1" u="sng" dirty="0">
                <a:solidFill>
                  <a:srgbClr val="3333FF"/>
                </a:solidFill>
              </a:rPr>
              <a:t>4096 </a:t>
            </a:r>
            <a:r>
              <a:rPr lang="zh-TW" altLang="en-US" dirty="0"/>
              <a:t>字元</a:t>
            </a:r>
          </a:p>
          <a:p>
            <a:pPr lvl="1"/>
            <a:r>
              <a:rPr lang="zh-TW" altLang="en-US" sz="2000" dirty="0"/>
              <a:t>關於單一檔案：</a:t>
            </a:r>
          </a:p>
          <a:p>
            <a:pPr lvl="2"/>
            <a:r>
              <a:rPr lang="zh-TW" altLang="en-US" dirty="0"/>
              <a:t>若 </a:t>
            </a:r>
            <a:r>
              <a:rPr lang="en-US" altLang="zh-TW" dirty="0"/>
              <a:t>block size=1024</a:t>
            </a:r>
            <a:r>
              <a:rPr lang="zh-TW" altLang="en-US" dirty="0"/>
              <a:t>，最大為</a:t>
            </a:r>
            <a:r>
              <a:rPr lang="en-US" altLang="zh-TW" dirty="0"/>
              <a:t>16GB</a:t>
            </a:r>
          </a:p>
          <a:p>
            <a:pPr lvl="2"/>
            <a:r>
              <a:rPr lang="zh-TW" altLang="en-US" dirty="0"/>
              <a:t>若 </a:t>
            </a:r>
            <a:r>
              <a:rPr lang="en-US" altLang="zh-TW" dirty="0"/>
              <a:t>block size=4096</a:t>
            </a:r>
            <a:r>
              <a:rPr lang="zh-TW" altLang="en-US" dirty="0"/>
              <a:t>，最大為 </a:t>
            </a:r>
            <a:r>
              <a:rPr lang="en-US" altLang="zh-TW" dirty="0"/>
              <a:t>2TB</a:t>
            </a:r>
          </a:p>
          <a:p>
            <a:pPr lvl="1"/>
            <a:r>
              <a:rPr lang="zh-TW" altLang="en-US" sz="2000" dirty="0"/>
              <a:t>關於整個 </a:t>
            </a:r>
            <a:r>
              <a:rPr lang="en-US" altLang="zh-TW" sz="2000" dirty="0"/>
              <a:t>partition </a:t>
            </a:r>
            <a:r>
              <a:rPr lang="zh-TW" altLang="en-US" sz="2000" dirty="0"/>
              <a:t>：</a:t>
            </a:r>
          </a:p>
          <a:p>
            <a:pPr lvl="2"/>
            <a:r>
              <a:rPr lang="zh-TW" altLang="en-US" dirty="0"/>
              <a:t>若 </a:t>
            </a:r>
            <a:r>
              <a:rPr lang="en-US" altLang="zh-TW" dirty="0"/>
              <a:t>block size=1024</a:t>
            </a:r>
            <a:r>
              <a:rPr lang="zh-TW" altLang="en-US" dirty="0"/>
              <a:t>，最大為 </a:t>
            </a:r>
            <a:r>
              <a:rPr lang="en-US" altLang="zh-TW" dirty="0"/>
              <a:t>2TB</a:t>
            </a:r>
          </a:p>
          <a:p>
            <a:pPr lvl="2"/>
            <a:r>
              <a:rPr lang="zh-TW" altLang="en-US" dirty="0"/>
              <a:t>若 </a:t>
            </a:r>
            <a:r>
              <a:rPr lang="en-US" altLang="zh-TW" dirty="0"/>
              <a:t>block size=4096</a:t>
            </a:r>
            <a:r>
              <a:rPr lang="zh-TW" altLang="en-US" dirty="0"/>
              <a:t>，最大為</a:t>
            </a:r>
            <a:r>
              <a:rPr lang="en-US" altLang="zh-TW" dirty="0"/>
              <a:t>16TB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E760D2A1-68CA-47F7-8146-621C8A9D2219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0DFB5-7FDC-4E98-97B5-8D14A844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DEB5C1-B8A5-4188-8794-A43E3C9A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0933EA-D34E-430B-91DA-57C8990C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D54-67C4-4FEF-B17F-737C6B123E8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207C59AB-928D-4CFC-99D5-B057C0E5C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EXT2 </a:t>
            </a:r>
            <a:r>
              <a:rPr lang="zh-TW" altLang="en-US"/>
              <a:t>檔案系統（續）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57C6E3B1-FE6C-4C1A-843B-3BCB17A07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9313"/>
            <a:ext cx="10515600" cy="345242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一組連續的 </a:t>
            </a:r>
            <a:r>
              <a:rPr lang="en-US" altLang="zh-TW" sz="2400" dirty="0"/>
              <a:t>block group (</a:t>
            </a:r>
            <a:r>
              <a:rPr lang="zh-TW" altLang="en-US" sz="2400" dirty="0"/>
              <a:t>可視為 </a:t>
            </a:r>
            <a:r>
              <a:rPr lang="en-US" altLang="zh-TW" sz="2400" dirty="0"/>
              <a:t>partition)</a:t>
            </a:r>
            <a:r>
              <a:rPr lang="zh-TW" altLang="en-US" sz="2400" dirty="0"/>
              <a:t>含有：</a:t>
            </a:r>
          </a:p>
          <a:p>
            <a:pPr lvl="1"/>
            <a:r>
              <a:rPr lang="en-US" altLang="zh-TW" sz="2000" dirty="0"/>
              <a:t>Superblock</a:t>
            </a:r>
          </a:p>
          <a:p>
            <a:pPr lvl="2"/>
            <a:r>
              <a:rPr lang="en-US" altLang="zh-TW" sz="1800" dirty="0"/>
              <a:t>number of free/occupied </a:t>
            </a:r>
            <a:r>
              <a:rPr lang="en-US" altLang="zh-TW" sz="1800" dirty="0" err="1"/>
              <a:t>inode</a:t>
            </a:r>
            <a:r>
              <a:rPr lang="en-US" altLang="zh-TW" sz="1800" dirty="0"/>
              <a:t> and block</a:t>
            </a:r>
          </a:p>
          <a:p>
            <a:pPr lvl="2"/>
            <a:r>
              <a:rPr lang="en-US" altLang="zh-TW" sz="1800" dirty="0"/>
              <a:t>number of block and </a:t>
            </a:r>
            <a:r>
              <a:rPr lang="en-US" altLang="zh-TW" sz="1800" dirty="0" err="1"/>
              <a:t>inode</a:t>
            </a:r>
            <a:endParaRPr lang="en-US" altLang="zh-TW" sz="1800" dirty="0"/>
          </a:p>
          <a:p>
            <a:pPr lvl="2"/>
            <a:r>
              <a:rPr lang="en-US" altLang="zh-TW" sz="1800" dirty="0"/>
              <a:t>Information of file system use, </a:t>
            </a:r>
            <a:r>
              <a:rPr lang="zh-TW" altLang="en-US" sz="1800" dirty="0"/>
              <a:t>掛載時間等等</a:t>
            </a:r>
          </a:p>
          <a:p>
            <a:pPr lvl="2"/>
            <a:r>
              <a:rPr lang="en-US" altLang="zh-TW" sz="1800" dirty="0"/>
              <a:t>a valid bit, 0 is mounted, 1 is </a:t>
            </a:r>
            <a:r>
              <a:rPr lang="en-US" altLang="zh-TW" sz="1800" dirty="0" err="1"/>
              <a:t>umount</a:t>
            </a:r>
            <a:r>
              <a:rPr lang="en-US" altLang="zh-TW" sz="1800" dirty="0"/>
              <a:t>: </a:t>
            </a:r>
            <a:r>
              <a:rPr lang="zh-TW" altLang="en-US" sz="1800" dirty="0"/>
              <a:t>當系統重新開機時，若發現 </a:t>
            </a:r>
            <a:r>
              <a:rPr lang="en-US" altLang="zh-TW" sz="1800" dirty="0"/>
              <a:t>valid bit </a:t>
            </a:r>
            <a:r>
              <a:rPr lang="zh-TW" altLang="en-US" sz="1800" dirty="0"/>
              <a:t>設定為</a:t>
            </a:r>
            <a:r>
              <a:rPr lang="en-US" altLang="zh-TW" sz="1800" dirty="0"/>
              <a:t>0</a:t>
            </a:r>
            <a:r>
              <a:rPr lang="zh-TW" altLang="en-US" sz="1800" dirty="0"/>
              <a:t>，則開始進行磁碟校正</a:t>
            </a:r>
          </a:p>
          <a:p>
            <a:pPr lvl="1"/>
            <a:r>
              <a:rPr lang="en-US" altLang="zh-TW" sz="2000" dirty="0"/>
              <a:t>Group Description: </a:t>
            </a:r>
            <a:r>
              <a:rPr lang="zh-TW" altLang="en-US" sz="2000" dirty="0"/>
              <a:t>記錄 何處開始紀錄資料</a:t>
            </a:r>
          </a:p>
          <a:p>
            <a:pPr lvl="1"/>
            <a:r>
              <a:rPr lang="en-US" altLang="zh-TW" sz="2000" dirty="0"/>
              <a:t>Block bitmap: </a:t>
            </a:r>
            <a:r>
              <a:rPr lang="zh-TW" altLang="en-US" sz="2000" dirty="0"/>
              <a:t>記錄那個 </a:t>
            </a:r>
            <a:r>
              <a:rPr lang="en-US" altLang="zh-TW" sz="2000" dirty="0"/>
              <a:t>block </a:t>
            </a:r>
            <a:r>
              <a:rPr lang="zh-TW" altLang="en-US" sz="2000" dirty="0"/>
              <a:t>被使用</a:t>
            </a:r>
            <a:r>
              <a:rPr lang="en-US" altLang="zh-TW" sz="2000" dirty="0"/>
              <a:t>/</a:t>
            </a:r>
            <a:r>
              <a:rPr lang="zh-TW" altLang="en-US" sz="2000" dirty="0"/>
              <a:t>沒被使用</a:t>
            </a:r>
          </a:p>
          <a:p>
            <a:pPr lvl="1"/>
            <a:r>
              <a:rPr lang="en-US" altLang="zh-TW" sz="2000" dirty="0" err="1"/>
              <a:t>Inode</a:t>
            </a:r>
            <a:r>
              <a:rPr lang="en-US" altLang="zh-TW" sz="2000" dirty="0"/>
              <a:t> bitmap: </a:t>
            </a:r>
            <a:r>
              <a:rPr lang="zh-TW" altLang="en-US" sz="2000" dirty="0"/>
              <a:t>記錄那個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  <a:r>
              <a:rPr lang="zh-TW" altLang="en-US" sz="2000" dirty="0"/>
              <a:t>被使用</a:t>
            </a:r>
            <a:r>
              <a:rPr lang="en-US" altLang="zh-TW" sz="2000" dirty="0"/>
              <a:t>/</a:t>
            </a:r>
            <a:r>
              <a:rPr lang="zh-TW" altLang="en-US" sz="2000" dirty="0"/>
              <a:t>沒被使用</a:t>
            </a:r>
          </a:p>
          <a:p>
            <a:pPr lvl="1"/>
            <a:r>
              <a:rPr lang="en-US" altLang="zh-TW" sz="2000" dirty="0" err="1"/>
              <a:t>inode</a:t>
            </a:r>
            <a:r>
              <a:rPr lang="en-US" altLang="zh-TW" sz="2000" dirty="0"/>
              <a:t> table</a:t>
            </a:r>
          </a:p>
          <a:p>
            <a:pPr lvl="1"/>
            <a:r>
              <a:rPr lang="en-US" altLang="zh-TW" sz="2000" dirty="0"/>
              <a:t>data blocks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34C4940A-657B-4C6D-B1AA-A7992B33B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EXT2 </a:t>
            </a:r>
            <a:r>
              <a:rPr lang="zh-TW" altLang="en-US"/>
              <a:t>檔案系統（續）</a:t>
            </a:r>
          </a:p>
        </p:txBody>
      </p:sp>
      <p:pic>
        <p:nvPicPr>
          <p:cNvPr id="266244" name="Picture 4">
            <a:extLst>
              <a:ext uri="{FF2B5EF4-FFF2-40B4-BE49-F238E27FC236}">
                <a16:creationId xmlns:a16="http://schemas.microsoft.com/office/drawing/2014/main" id="{F4707759-A302-4DBC-AD51-8886EDF453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38" y="3032719"/>
            <a:ext cx="3809524" cy="2857899"/>
          </a:xfrm>
          <a:noFill/>
          <a:ln/>
        </p:spPr>
      </p:pic>
      <p:sp>
        <p:nvSpPr>
          <p:cNvPr id="266243" name="Rectangle 3">
            <a:extLst>
              <a:ext uri="{FF2B5EF4-FFF2-40B4-BE49-F238E27FC236}">
                <a16:creationId xmlns:a16="http://schemas.microsoft.com/office/drawing/2014/main" id="{0AB24398-0379-4244-9596-38F494A9FCD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400" dirty="0"/>
              <a:t>一組連續的 </a:t>
            </a:r>
            <a:r>
              <a:rPr lang="en-US" altLang="zh-TW" sz="2400" dirty="0"/>
              <a:t>block group </a:t>
            </a:r>
            <a:r>
              <a:rPr lang="zh-TW" altLang="en-US" sz="2400" dirty="0"/>
              <a:t>含有</a:t>
            </a:r>
            <a:r>
              <a:rPr lang="zh-TW" altLang="en-US" sz="2400" dirty="0">
                <a:sym typeface="Wingdings" panose="05000000000000000000" pitchFamily="2" charset="2"/>
              </a:rPr>
              <a:t>：</a:t>
            </a:r>
            <a:endParaRPr lang="zh-TW" altLang="en-US" sz="24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FB50CB-17CD-4B0B-ADDE-7CBA40DB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F27C22-947C-42D1-BAF7-E30BB66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003594-E9FA-41B7-97E8-89D95EF3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C91C-A0DB-4705-A6A8-BB9EBCE7E6CE}" type="slidenum">
              <a:rPr lang="en-US" altLang="zh-TW"/>
              <a:pPr/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CD2A8F8E-0E5C-46E7-8A19-FEA93F097A42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B6F6E-F55A-48B7-BB4A-59E88C04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BADA3-7F84-4832-81EF-4E91A730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A8B7E0-486F-44C8-A49E-893EBCD8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65D-DB04-4152-83AC-6238BA5DEF6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6CBFD8C7-8002-4645-8B98-6D126CBDA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EXT2 </a:t>
            </a:r>
            <a:r>
              <a:rPr lang="zh-TW" altLang="en-US"/>
              <a:t>檔案系統（續）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36CF668E-DB45-4F90-93A9-ADA449C41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89647"/>
            <a:ext cx="10515600" cy="3452424"/>
          </a:xfrm>
        </p:spPr>
        <p:txBody>
          <a:bodyPr/>
          <a:lstStyle/>
          <a:p>
            <a:r>
              <a:rPr lang="zh-TW" altLang="en-US" sz="2400" dirty="0"/>
              <a:t>使用 </a:t>
            </a:r>
            <a:r>
              <a:rPr lang="en-US" altLang="zh-TW" sz="2400" dirty="0"/>
              <a:t>dumpe2fs </a:t>
            </a:r>
            <a:r>
              <a:rPr lang="zh-TW" altLang="en-US" sz="2400" dirty="0"/>
              <a:t>指令讀取 </a:t>
            </a:r>
            <a:r>
              <a:rPr lang="en-US" altLang="zh-TW" sz="2400" dirty="0"/>
              <a:t>ext2/3/4 </a:t>
            </a:r>
            <a:r>
              <a:rPr lang="zh-TW" altLang="en-US" sz="2400" dirty="0"/>
              <a:t>檔案系統：</a:t>
            </a:r>
          </a:p>
          <a:p>
            <a:pPr lvl="1"/>
            <a:r>
              <a:rPr lang="en-US" altLang="zh-TW" sz="2000" dirty="0"/>
              <a:t>ex&gt; dumpe2fs  /dev/hda1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zh-TW" altLang="en-US" sz="2200" dirty="0"/>
              <a:t>建立一個檔案時：</a:t>
            </a:r>
          </a:p>
          <a:p>
            <a:pPr lvl="1"/>
            <a:r>
              <a:rPr lang="zh-TW" altLang="en-US" sz="2000" dirty="0"/>
              <a:t>根據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bitmap / block bitmap </a:t>
            </a:r>
            <a:r>
              <a:rPr lang="zh-TW" altLang="en-US" sz="2000" dirty="0"/>
              <a:t>的資訊，找到尚未被使用的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  <a:r>
              <a:rPr lang="zh-TW" altLang="en-US" sz="2000" dirty="0"/>
              <a:t>與 </a:t>
            </a:r>
            <a:r>
              <a:rPr lang="en-US" altLang="zh-TW" sz="2000" dirty="0"/>
              <a:t>block </a:t>
            </a:r>
            <a:r>
              <a:rPr lang="zh-TW" altLang="en-US" sz="2000" dirty="0"/>
              <a:t>， 進而將檔案的屬性與資料分別記載進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  <a:r>
              <a:rPr lang="zh-TW" altLang="en-US" sz="2000" dirty="0"/>
              <a:t>與 </a:t>
            </a:r>
            <a:r>
              <a:rPr lang="en-US" altLang="zh-TW" sz="2000" dirty="0"/>
              <a:t>block </a:t>
            </a:r>
            <a:r>
              <a:rPr lang="zh-TW" altLang="en-US" sz="2000" dirty="0"/>
              <a:t>；</a:t>
            </a:r>
          </a:p>
          <a:p>
            <a:pPr lvl="1"/>
            <a:r>
              <a:rPr lang="zh-TW" altLang="en-US" sz="2000" dirty="0"/>
              <a:t>將剛剛被利用的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  <a:r>
              <a:rPr lang="zh-TW" altLang="en-US" sz="2000" dirty="0"/>
              <a:t>與 </a:t>
            </a:r>
            <a:r>
              <a:rPr lang="en-US" altLang="zh-TW" sz="2000" dirty="0"/>
              <a:t>block </a:t>
            </a:r>
            <a:r>
              <a:rPr lang="zh-TW" altLang="en-US" sz="2000" dirty="0"/>
              <a:t>的號碼 </a:t>
            </a:r>
            <a:r>
              <a:rPr lang="en-US" altLang="zh-TW" sz="2000" dirty="0"/>
              <a:t>(number) </a:t>
            </a:r>
            <a:r>
              <a:rPr lang="zh-TW" altLang="en-US" sz="2000" dirty="0"/>
              <a:t>告知 </a:t>
            </a:r>
            <a:r>
              <a:rPr lang="en-US" altLang="zh-TW" sz="2000" dirty="0"/>
              <a:t>superblock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bitmap</a:t>
            </a:r>
            <a:r>
              <a:rPr lang="zh-TW" altLang="en-US" sz="2000" dirty="0"/>
              <a:t>、</a:t>
            </a:r>
            <a:r>
              <a:rPr lang="en-US" altLang="zh-TW" sz="2000" dirty="0"/>
              <a:t>block bitmap </a:t>
            </a:r>
            <a:r>
              <a:rPr lang="zh-TW" altLang="en-US" sz="2000" dirty="0"/>
              <a:t>等，讓這些 </a:t>
            </a:r>
            <a:r>
              <a:rPr lang="en-US" altLang="zh-TW" sz="2000" dirty="0"/>
              <a:t>metadata </a:t>
            </a:r>
            <a:r>
              <a:rPr lang="zh-TW" altLang="en-US" sz="2000" dirty="0"/>
              <a:t>更新資訊。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1AE3CCED-F01E-41F4-B2BB-7E9DE5584B5C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B97B1-BB49-4790-B869-7CA7676C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5DD30-E6EC-4232-905A-42752F1F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A1029-5DDA-4756-8602-4C53E4A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0B3F-1D84-4A07-B681-3F9A658C335E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C928A7D7-83ED-40ED-B540-8F489041A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日誌式檔案系統的運作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FA09CC11-68AA-47CF-A827-B0D8AFEFE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98036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檔案系統的變動 </a:t>
            </a:r>
            <a:r>
              <a:rPr lang="en-US" altLang="zh-TW" sz="2400" dirty="0"/>
              <a:t>(File system transactions)</a:t>
            </a:r>
            <a:r>
              <a:rPr lang="zh-TW" altLang="en-US" sz="2400" dirty="0"/>
              <a:t>：</a:t>
            </a:r>
          </a:p>
          <a:p>
            <a:pPr lvl="1"/>
            <a:r>
              <a:rPr lang="zh-TW" altLang="en-US" sz="2000" dirty="0"/>
              <a:t>每個 </a:t>
            </a:r>
            <a:r>
              <a:rPr lang="en-US" altLang="zh-TW" sz="2000" dirty="0"/>
              <a:t>file system (</a:t>
            </a:r>
            <a:r>
              <a:rPr lang="zh-TW" altLang="en-US" sz="2000" dirty="0"/>
              <a:t>可視為一個 </a:t>
            </a:r>
            <a:r>
              <a:rPr lang="en-US" altLang="zh-TW" sz="2000" dirty="0"/>
              <a:t>partition)</a:t>
            </a:r>
            <a:r>
              <a:rPr lang="zh-TW" altLang="en-US" sz="2000" dirty="0"/>
              <a:t>基本上，都會擁有一個 </a:t>
            </a:r>
            <a:r>
              <a:rPr lang="en-US" altLang="zh-TW" sz="2000" dirty="0"/>
              <a:t>database </a:t>
            </a:r>
            <a:r>
              <a:rPr lang="zh-TW" altLang="en-US" sz="2000" dirty="0"/>
              <a:t>來記錄 </a:t>
            </a:r>
            <a:r>
              <a:rPr lang="en-US" altLang="zh-TW" sz="2000" dirty="0"/>
              <a:t>data </a:t>
            </a:r>
            <a:r>
              <a:rPr lang="zh-TW" altLang="en-US" sz="2000" dirty="0"/>
              <a:t>的種種變更，稱為 </a:t>
            </a:r>
            <a:r>
              <a:rPr lang="en-US" altLang="zh-TW" sz="2000" dirty="0"/>
              <a:t>metadata</a:t>
            </a:r>
            <a:r>
              <a:rPr lang="zh-TW" altLang="en-US" sz="2000" dirty="0"/>
              <a:t>。</a:t>
            </a:r>
          </a:p>
          <a:p>
            <a:pPr lvl="1"/>
            <a:r>
              <a:rPr lang="zh-TW" altLang="en-US" sz="2000" dirty="0"/>
              <a:t>當檔案被更動時，兩個步驟會被執行</a:t>
            </a:r>
            <a:r>
              <a:rPr lang="en-US" altLang="zh-TW" sz="2000" dirty="0"/>
              <a:t>(</a:t>
            </a:r>
            <a:r>
              <a:rPr lang="zh-TW" altLang="en-US" sz="2000" dirty="0"/>
              <a:t>參考前一頁檔案的建立</a:t>
            </a:r>
            <a:r>
              <a:rPr lang="en-US" altLang="zh-TW" sz="2000" dirty="0"/>
              <a:t>)</a:t>
            </a:r>
          </a:p>
          <a:p>
            <a:pPr lvl="2"/>
            <a:r>
              <a:rPr lang="zh-TW" altLang="en-US" sz="1800" b="1" i="1" u="sng" dirty="0">
                <a:solidFill>
                  <a:srgbClr val="3333FF"/>
                </a:solidFill>
              </a:rPr>
              <a:t>檔案本身的內容與屬性資料</a:t>
            </a:r>
            <a:r>
              <a:rPr lang="zh-TW" altLang="en-US" sz="1800" dirty="0"/>
              <a:t>；</a:t>
            </a:r>
          </a:p>
          <a:p>
            <a:pPr lvl="2"/>
            <a:r>
              <a:rPr lang="zh-TW" altLang="en-US" sz="1800" b="1" i="1" u="sng" dirty="0">
                <a:solidFill>
                  <a:srgbClr val="3333FF"/>
                </a:solidFill>
              </a:rPr>
              <a:t>系統的 </a:t>
            </a:r>
            <a:r>
              <a:rPr lang="en-US" altLang="zh-TW" sz="1800" b="1" i="1" u="sng" dirty="0">
                <a:solidFill>
                  <a:srgbClr val="3333FF"/>
                </a:solidFill>
              </a:rPr>
              <a:t>metadata (</a:t>
            </a:r>
            <a:r>
              <a:rPr lang="zh-TW" altLang="en-US" sz="1800" b="1" i="1" u="sng" dirty="0">
                <a:solidFill>
                  <a:srgbClr val="3333FF"/>
                </a:solidFill>
              </a:rPr>
              <a:t>系統的 </a:t>
            </a:r>
            <a:r>
              <a:rPr lang="en-US" altLang="zh-TW" sz="1800" b="1" i="1" u="sng" dirty="0">
                <a:solidFill>
                  <a:srgbClr val="3333FF"/>
                </a:solidFill>
              </a:rPr>
              <a:t>indexing information)</a:t>
            </a:r>
          </a:p>
          <a:p>
            <a:pPr lvl="1"/>
            <a:r>
              <a:rPr lang="zh-TW" altLang="en-US" sz="2000" dirty="0"/>
              <a:t>不一致 </a:t>
            </a:r>
            <a:r>
              <a:rPr lang="en-US" altLang="zh-TW" sz="2000" dirty="0"/>
              <a:t>(inconsistent) </a:t>
            </a:r>
            <a:r>
              <a:rPr lang="zh-TW" altLang="en-US" sz="2000" dirty="0"/>
              <a:t>的狀態：</a:t>
            </a:r>
          </a:p>
          <a:p>
            <a:pPr lvl="2"/>
            <a:r>
              <a:rPr lang="zh-TW" altLang="en-US" sz="1800" dirty="0"/>
              <a:t>當一個檔案被記錄時，</a:t>
            </a:r>
            <a:r>
              <a:rPr lang="en-US" altLang="zh-TW" sz="1800" dirty="0"/>
              <a:t>1)</a:t>
            </a:r>
            <a:r>
              <a:rPr lang="zh-TW" altLang="en-US" sz="1800" dirty="0"/>
              <a:t>先會針對檔案本身來變更，</a:t>
            </a:r>
            <a:r>
              <a:rPr lang="en-US" altLang="zh-TW" sz="1800" dirty="0"/>
              <a:t>2)</a:t>
            </a:r>
            <a:r>
              <a:rPr lang="zh-TW" altLang="en-US" sz="1800" dirty="0"/>
              <a:t>再告知 </a:t>
            </a:r>
            <a:r>
              <a:rPr lang="en-US" altLang="zh-TW" sz="1800" dirty="0"/>
              <a:t>file system </a:t>
            </a:r>
            <a:r>
              <a:rPr lang="zh-TW" altLang="en-US" sz="1800" dirty="0"/>
              <a:t>更新 </a:t>
            </a:r>
            <a:r>
              <a:rPr lang="en-US" altLang="zh-TW" sz="1800" dirty="0"/>
              <a:t>indexing </a:t>
            </a:r>
            <a:r>
              <a:rPr lang="zh-TW" altLang="en-US" sz="1800" dirty="0"/>
              <a:t>。</a:t>
            </a:r>
          </a:p>
          <a:p>
            <a:pPr lvl="2"/>
            <a:r>
              <a:rPr lang="zh-TW" altLang="en-US" sz="1800" dirty="0"/>
              <a:t>若 </a:t>
            </a:r>
            <a:r>
              <a:rPr lang="en-US" altLang="zh-TW" sz="1800" dirty="0"/>
              <a:t>1 </a:t>
            </a:r>
            <a:r>
              <a:rPr lang="zh-TW" altLang="en-US" sz="1800" dirty="0"/>
              <a:t>完畢，但系統發生問題，無法繼續 </a:t>
            </a:r>
            <a:r>
              <a:rPr lang="en-US" altLang="zh-TW" sz="1800" dirty="0"/>
              <a:t>2 </a:t>
            </a:r>
            <a:r>
              <a:rPr lang="zh-TW" altLang="en-US" sz="1800" dirty="0"/>
              <a:t>，則發生所謂的 </a:t>
            </a:r>
            <a:r>
              <a:rPr lang="en-US" altLang="zh-TW" sz="1800" dirty="0"/>
              <a:t>inconsistent </a:t>
            </a:r>
            <a:r>
              <a:rPr lang="zh-TW" altLang="en-US" sz="1800" dirty="0"/>
              <a:t>，此時系統需要 </a:t>
            </a:r>
            <a:r>
              <a:rPr lang="en-US" altLang="zh-TW" sz="1800" dirty="0"/>
              <a:t>repaired </a:t>
            </a:r>
            <a:r>
              <a:rPr lang="zh-TW" altLang="en-US" sz="1800" dirty="0"/>
              <a:t>！</a:t>
            </a:r>
          </a:p>
          <a:p>
            <a:pPr lvl="2"/>
            <a:r>
              <a:rPr lang="zh-TW" altLang="en-US" sz="1800" dirty="0"/>
              <a:t>可利用 </a:t>
            </a:r>
            <a:r>
              <a:rPr lang="en-US" altLang="zh-TW" sz="1800" dirty="0" err="1"/>
              <a:t>fsck</a:t>
            </a:r>
            <a:r>
              <a:rPr lang="en-US" altLang="zh-TW" sz="1800" dirty="0"/>
              <a:t> </a:t>
            </a:r>
            <a:r>
              <a:rPr lang="zh-TW" altLang="en-US" sz="1800" dirty="0"/>
              <a:t>檢查磁碟的錯誤與 </a:t>
            </a:r>
            <a:r>
              <a:rPr lang="en-US" altLang="zh-TW" sz="1800" dirty="0"/>
              <a:t>inconsistent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D26B91D2-9DC3-4BAE-AB4B-5592872E1801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A2CFF-48FF-4E01-B5A9-CE3A06F2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7A9D9C-0E86-4648-A30D-0090617D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C50D78-019F-4116-AA6F-8A8214E7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97EC-DBD9-4C65-90CF-19D29B582178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33AA8583-7549-4DF5-AC6B-35DEDFB89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日誌式檔案系統的運作（續）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9BAD3191-204D-42A2-9757-651819D8F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9313"/>
            <a:ext cx="10515600" cy="3452424"/>
          </a:xfrm>
        </p:spPr>
        <p:txBody>
          <a:bodyPr/>
          <a:lstStyle/>
          <a:p>
            <a:r>
              <a:rPr lang="zh-TW" altLang="en-US" sz="2400" dirty="0"/>
              <a:t>檔案系統的非同步運作</a:t>
            </a:r>
            <a:r>
              <a:rPr lang="en-US" altLang="zh-TW" sz="2400" dirty="0"/>
              <a:t>(asyn</a:t>
            </a:r>
            <a:r>
              <a:rPr lang="en-US" altLang="zh-TW" dirty="0"/>
              <a:t>chronously)</a:t>
            </a:r>
            <a:r>
              <a:rPr lang="zh-TW" altLang="en-US" sz="2400" dirty="0"/>
              <a:t>：</a:t>
            </a:r>
          </a:p>
          <a:p>
            <a:pPr lvl="1"/>
            <a:r>
              <a:rPr lang="zh-TW" altLang="en-US" sz="2000" dirty="0"/>
              <a:t>當系統讀取了某一個檔案， 則該檔案所在的區塊資料會被載入到記憶體當中；</a:t>
            </a:r>
          </a:p>
          <a:p>
            <a:pPr lvl="1"/>
            <a:r>
              <a:rPr lang="zh-TW" altLang="en-US" sz="2000" dirty="0"/>
              <a:t> 若這些區塊的資料被改變時，剛開始資料僅有主記憶體的區塊資料會被改變， 而且在緩衝區當中的區塊資料會被標記為</a:t>
            </a:r>
            <a:r>
              <a:rPr lang="en-US" altLang="zh-TW" sz="2000" dirty="0"/>
              <a:t>『 Dirty 』</a:t>
            </a:r>
            <a:r>
              <a:rPr lang="zh-TW" altLang="en-US" sz="2000" dirty="0"/>
              <a:t>，這個時候磁碟實體區塊尚未被修正；</a:t>
            </a:r>
          </a:p>
          <a:p>
            <a:pPr lvl="1"/>
            <a:r>
              <a:rPr lang="zh-TW" altLang="en-US" sz="2000" dirty="0"/>
              <a:t>這些</a:t>
            </a:r>
            <a:r>
              <a:rPr lang="en-US" altLang="zh-TW" sz="2000" dirty="0"/>
              <a:t>『 Dirty 』</a:t>
            </a:r>
            <a:r>
              <a:rPr lang="zh-TW" altLang="en-US" sz="2000" dirty="0"/>
              <a:t>區塊的資料必需回寫到磁碟當中， 以維持磁碟實體區塊上的資料與主記憶體中的區塊資料的一致性。</a:t>
            </a:r>
          </a:p>
          <a:p>
            <a:pPr lvl="1"/>
            <a:r>
              <a:rPr lang="zh-TW" altLang="en-US" sz="2000" dirty="0"/>
              <a:t>可利用 </a:t>
            </a:r>
            <a:r>
              <a:rPr lang="en-US" altLang="zh-TW" sz="2000" dirty="0"/>
              <a:t>sync </a:t>
            </a:r>
            <a:r>
              <a:rPr lang="zh-TW" altLang="en-US" sz="2000" dirty="0"/>
              <a:t>來讓檔案由主記憶體回填至硬碟中。</a:t>
            </a:r>
          </a:p>
          <a:p>
            <a:pPr lvl="1"/>
            <a:r>
              <a:rPr lang="zh-TW" altLang="en-US" sz="2000" dirty="0"/>
              <a:t>最大的優勢是速度較快！</a:t>
            </a:r>
          </a:p>
          <a:p>
            <a:pPr lvl="1"/>
            <a:r>
              <a:rPr lang="zh-TW" altLang="en-US" sz="2000" dirty="0"/>
              <a:t>但是，卻又相當容易造成前一頁提到的不一致狀態。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課程目標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瞭解磁碟硬體架構與檔案系統；</a:t>
            </a:r>
          </a:p>
          <a:p>
            <a:r>
              <a:rPr lang="zh-TW" altLang="en-US" dirty="0"/>
              <a:t>認識 </a:t>
            </a:r>
            <a:r>
              <a:rPr lang="en-US" altLang="zh-TW" dirty="0"/>
              <a:t>EXT2/3/4 </a:t>
            </a:r>
            <a:r>
              <a:rPr lang="zh-TW" altLang="en-US" dirty="0"/>
              <a:t>與日誌式檔案系統；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Linux </a:t>
            </a:r>
            <a:r>
              <a:rPr lang="zh-TW" altLang="en-US" dirty="0"/>
              <a:t>環境下，進行硬碟的分割、格式化與掛載等任務</a:t>
            </a:r>
          </a:p>
          <a:p>
            <a:r>
              <a:rPr lang="zh-TW" altLang="en-US" dirty="0"/>
              <a:t>虛擬記憶體的處理與建置</a:t>
            </a:r>
          </a:p>
        </p:txBody>
      </p:sp>
    </p:spTree>
    <p:extLst>
      <p:ext uri="{BB962C8B-B14F-4D97-AF65-F5344CB8AC3E}">
        <p14:creationId xmlns:p14="http://schemas.microsoft.com/office/powerpoint/2010/main" val="291731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F47C85B8-3CC6-4042-AAC5-2704FE651732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B495-15A7-4E0D-817A-5AD36313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9C3C5-084A-4D7C-A7D8-B63084B4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D35C61-8FFC-48CA-B651-76321E08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6544-AF15-45C6-9583-5CC75B57A98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15B5BFAF-E029-4A07-B9DE-EE4048EE7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日誌式檔案系統的運作（續）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58993582-C833-4D82-AEA1-88423D7C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22535"/>
            <a:ext cx="10515600" cy="345242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EXT2 </a:t>
            </a:r>
            <a:r>
              <a:rPr lang="zh-TW" altLang="en-US" sz="2400" dirty="0"/>
              <a:t>發生不一致狀態的處理方式：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若系統發生錯誤時， </a:t>
            </a:r>
            <a:r>
              <a:rPr lang="en-US" altLang="zh-TW" sz="2000" dirty="0"/>
              <a:t>ext2 </a:t>
            </a:r>
            <a:r>
              <a:rPr lang="zh-TW" altLang="en-US" sz="2000" dirty="0"/>
              <a:t>必須要將整個 </a:t>
            </a:r>
            <a:r>
              <a:rPr lang="en-US" altLang="zh-TW" sz="2000" dirty="0"/>
              <a:t>filesystem </a:t>
            </a:r>
            <a:r>
              <a:rPr lang="zh-TW" altLang="en-US" sz="2000" dirty="0"/>
              <a:t>進行檢查，因為並沒有檔案關連的 </a:t>
            </a:r>
            <a:r>
              <a:rPr lang="en-US" altLang="zh-TW" sz="2000" dirty="0"/>
              <a:t>information </a:t>
            </a:r>
            <a:r>
              <a:rPr lang="zh-TW" altLang="en-US" sz="2000" dirty="0"/>
              <a:t>在此檔案系統中。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日誌式檔案系統</a:t>
            </a:r>
            <a:r>
              <a:rPr lang="en-US" altLang="zh-TW" sz="2400" dirty="0"/>
              <a:t>(journaling)</a:t>
            </a:r>
            <a:r>
              <a:rPr lang="zh-TW" altLang="en-US" sz="2400" dirty="0"/>
              <a:t>：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檔案寫入的動作：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當系統要寫入一個檔案的時候，會先在日誌記錄區塊中紀錄：某個檔案準備要寫入磁碟了；</a:t>
            </a:r>
          </a:p>
          <a:p>
            <a:pPr lvl="3">
              <a:lnSpc>
                <a:spcPct val="90000"/>
              </a:lnSpc>
            </a:pPr>
            <a:r>
              <a:rPr lang="zh-TW" altLang="en-US" dirty="0"/>
              <a:t>開始寫入檔案的權限與資料；</a:t>
            </a:r>
          </a:p>
          <a:p>
            <a:pPr lvl="3">
              <a:lnSpc>
                <a:spcPct val="90000"/>
              </a:lnSpc>
            </a:pPr>
            <a:r>
              <a:rPr lang="zh-TW" altLang="en-US" dirty="0"/>
              <a:t>開始更新 </a:t>
            </a:r>
            <a:r>
              <a:rPr lang="en-US" altLang="zh-TW" dirty="0"/>
              <a:t>metadata </a:t>
            </a:r>
            <a:r>
              <a:rPr lang="zh-TW" altLang="en-US" dirty="0"/>
              <a:t>的資料；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完成資料與 </a:t>
            </a:r>
            <a:r>
              <a:rPr lang="en-US" altLang="zh-TW" sz="1800" dirty="0"/>
              <a:t>metadata </a:t>
            </a:r>
            <a:r>
              <a:rPr lang="zh-TW" altLang="en-US" sz="1800" dirty="0"/>
              <a:t>的更新後，在日誌記錄區塊當中完成該檔案的紀錄。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發生不一致的狀態後：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由於有 </a:t>
            </a:r>
            <a:r>
              <a:rPr lang="en-US" altLang="zh-TW" sz="1800" dirty="0"/>
              <a:t>journal </a:t>
            </a:r>
            <a:r>
              <a:rPr lang="zh-TW" altLang="en-US" sz="1800" dirty="0"/>
              <a:t>存在，則系統僅會針對 </a:t>
            </a:r>
            <a:r>
              <a:rPr lang="en-US" altLang="zh-TW" sz="1800" dirty="0"/>
              <a:t>journal </a:t>
            </a:r>
            <a:r>
              <a:rPr lang="zh-TW" altLang="en-US" sz="1800" dirty="0"/>
              <a:t>當中記錄的檔案進行檢查，速度較快！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4BC1E145-AB7C-44EB-8725-2BA055145F84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AD0E4559-8C81-4671-A71D-DFB7C3596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日誌式檔案系統的運作（續）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00266A10-798D-4BF1-BF34-BD9F8855A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0924"/>
            <a:ext cx="10515600" cy="345242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日誌式檔案系統：</a:t>
            </a:r>
          </a:p>
          <a:p>
            <a:pPr lvl="1"/>
            <a:r>
              <a:rPr lang="en-US" altLang="zh-TW" dirty="0"/>
              <a:t>EXT3</a:t>
            </a:r>
            <a:r>
              <a:rPr lang="zh-TW" altLang="en-US" dirty="0"/>
              <a:t>：</a:t>
            </a:r>
          </a:p>
          <a:p>
            <a:pPr lvl="2"/>
            <a:r>
              <a:rPr lang="zh-TW" altLang="en-US" dirty="0"/>
              <a:t>最早由 </a:t>
            </a:r>
            <a:r>
              <a:rPr lang="en-US" altLang="zh-TW" dirty="0"/>
              <a:t>Red Hat </a:t>
            </a:r>
            <a:r>
              <a:rPr lang="zh-TW" altLang="en-US" dirty="0"/>
              <a:t>發展，是 </a:t>
            </a:r>
            <a:r>
              <a:rPr lang="en-US" altLang="zh-TW" dirty="0"/>
              <a:t>ext2 </a:t>
            </a:r>
            <a:r>
              <a:rPr lang="zh-TW" altLang="en-US" dirty="0"/>
              <a:t>的升級版本，重點是增加了 </a:t>
            </a:r>
            <a:r>
              <a:rPr lang="en-US" altLang="zh-TW" dirty="0"/>
              <a:t>journaling </a:t>
            </a:r>
            <a:r>
              <a:rPr lang="zh-TW" altLang="en-US" dirty="0"/>
              <a:t>的區塊，使能夠使用日誌式檔案系統的優點；</a:t>
            </a:r>
          </a:p>
          <a:p>
            <a:pPr lvl="2"/>
            <a:r>
              <a:rPr lang="zh-TW" altLang="en-US" dirty="0"/>
              <a:t>完整的支援 </a:t>
            </a:r>
            <a:r>
              <a:rPr lang="en-US" altLang="zh-TW" dirty="0"/>
              <a:t>ext2 </a:t>
            </a:r>
            <a:r>
              <a:rPr lang="zh-TW" altLang="en-US" dirty="0"/>
              <a:t>檔案系統，所有在 </a:t>
            </a:r>
            <a:r>
              <a:rPr lang="en-US" altLang="zh-TW" dirty="0"/>
              <a:t>ext2 </a:t>
            </a:r>
            <a:r>
              <a:rPr lang="zh-TW" altLang="en-US" dirty="0"/>
              <a:t>的 </a:t>
            </a:r>
            <a:r>
              <a:rPr lang="en-US" altLang="zh-TW" dirty="0"/>
              <a:t>Linux </a:t>
            </a:r>
            <a:r>
              <a:rPr lang="zh-TW" altLang="en-US" dirty="0"/>
              <a:t>磁碟功能</a:t>
            </a:r>
            <a:r>
              <a:rPr lang="en-US" altLang="zh-TW" dirty="0"/>
              <a:t>(quota, permission)</a:t>
            </a:r>
            <a:r>
              <a:rPr lang="zh-TW" altLang="en-US" dirty="0"/>
              <a:t>均可完整支援；</a:t>
            </a:r>
          </a:p>
          <a:p>
            <a:pPr lvl="2"/>
            <a:r>
              <a:rPr lang="zh-TW" altLang="en-US" dirty="0"/>
              <a:t>但原本 </a:t>
            </a:r>
            <a:r>
              <a:rPr lang="en-US" altLang="zh-TW" dirty="0"/>
              <a:t>ext2 </a:t>
            </a:r>
            <a:r>
              <a:rPr lang="zh-TW" altLang="en-US" dirty="0"/>
              <a:t>的先天缺點，也承接了下來～</a:t>
            </a:r>
          </a:p>
          <a:p>
            <a:pPr lvl="2"/>
            <a:endParaRPr lang="zh-TW" altLang="en-US" dirty="0"/>
          </a:p>
          <a:p>
            <a:pPr lvl="1"/>
            <a:r>
              <a:rPr lang="en-US" altLang="zh-TW" dirty="0" err="1"/>
              <a:t>Reiserfs</a:t>
            </a:r>
            <a:r>
              <a:rPr lang="zh-TW" altLang="en-US" dirty="0"/>
              <a:t>：</a:t>
            </a:r>
          </a:p>
          <a:p>
            <a:pPr lvl="2"/>
            <a:r>
              <a:rPr lang="zh-TW" altLang="en-US" dirty="0"/>
              <a:t>打破一個 </a:t>
            </a:r>
            <a:r>
              <a:rPr lang="en-US" altLang="zh-TW" dirty="0"/>
              <a:t>block </a:t>
            </a:r>
            <a:r>
              <a:rPr lang="zh-TW" altLang="en-US" dirty="0"/>
              <a:t>僅有一個檔案的限制；</a:t>
            </a:r>
          </a:p>
          <a:p>
            <a:pPr lvl="2"/>
            <a:r>
              <a:rPr lang="zh-TW" altLang="en-US" dirty="0"/>
              <a:t>磁碟的使用率較高，相當適合擁有大量小檔案的系統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BBS)</a:t>
            </a:r>
            <a:r>
              <a:rPr lang="zh-TW" altLang="en-US" dirty="0"/>
              <a:t>；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D771F3-504A-4AFB-859B-48DEF687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9AF2BE-DA7A-4700-B91C-65726910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DC5A6-EC9E-40D7-9CE8-31DB59D6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66FD-71F3-4035-A193-9951660F5A1D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2EE00D5A-23EE-492E-A5EF-C0CE8FEDCEAC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33A180D2-14C9-4AB4-9FA9-74A4CCD29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日誌式檔案系統的運作（續）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E14D9E95-6F85-4FC4-A4F0-82EE9455A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47702"/>
            <a:ext cx="10515600" cy="34524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ReiserFS</a:t>
            </a:r>
            <a:endParaRPr lang="en-US" altLang="zh-TW" dirty="0"/>
          </a:p>
          <a:p>
            <a:pPr lvl="1"/>
            <a:r>
              <a:rPr lang="zh-TW" altLang="en-US" dirty="0"/>
              <a:t>關於 </a:t>
            </a:r>
            <a:r>
              <a:rPr lang="en-US" altLang="zh-TW" dirty="0"/>
              <a:t>ext2 </a:t>
            </a:r>
            <a:r>
              <a:rPr lang="zh-TW" altLang="en-US" dirty="0"/>
              <a:t>的問題，在於磁碟空間的浪費太大！故而 </a:t>
            </a:r>
            <a:r>
              <a:rPr lang="en-US" altLang="zh-TW" dirty="0" err="1"/>
              <a:t>reiserfs</a:t>
            </a:r>
            <a:r>
              <a:rPr lang="en-US" altLang="zh-TW" dirty="0"/>
              <a:t> </a:t>
            </a:r>
            <a:r>
              <a:rPr lang="zh-TW" altLang="en-US" dirty="0"/>
              <a:t>目的在改善空間浪費的問題。</a:t>
            </a:r>
          </a:p>
          <a:p>
            <a:pPr lvl="1"/>
            <a:r>
              <a:rPr lang="zh-TW" altLang="en-US" dirty="0"/>
              <a:t>目前 </a:t>
            </a:r>
            <a:r>
              <a:rPr lang="en-US" altLang="zh-TW" dirty="0" err="1"/>
              <a:t>reiserfs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block </a:t>
            </a:r>
            <a:r>
              <a:rPr lang="zh-TW" altLang="en-US" dirty="0"/>
              <a:t>均為 </a:t>
            </a:r>
            <a:r>
              <a:rPr lang="en-US" altLang="zh-TW" dirty="0"/>
              <a:t>4096 bytes</a:t>
            </a:r>
          </a:p>
          <a:p>
            <a:pPr lvl="1"/>
            <a:r>
              <a:rPr lang="zh-TW" altLang="en-US" dirty="0"/>
              <a:t>所有的小檔案均集中記錄在同一個 </a:t>
            </a:r>
            <a:r>
              <a:rPr lang="en-US" altLang="zh-TW" dirty="0"/>
              <a:t>block </a:t>
            </a:r>
            <a:r>
              <a:rPr lang="zh-TW" altLang="en-US" dirty="0"/>
              <a:t>中；</a:t>
            </a:r>
          </a:p>
          <a:p>
            <a:pPr lvl="1"/>
            <a:r>
              <a:rPr lang="en-US" altLang="zh-TW" dirty="0" err="1"/>
              <a:t>inode</a:t>
            </a:r>
            <a:r>
              <a:rPr lang="en-US" altLang="zh-TW" dirty="0"/>
              <a:t> </a:t>
            </a:r>
            <a:r>
              <a:rPr lang="zh-TW" altLang="en-US" dirty="0"/>
              <a:t>在格式化時並不會規劃，而是需要時才會自動產生。所以空間的使用會比較有彈性。</a:t>
            </a:r>
          </a:p>
          <a:p>
            <a:pPr lvl="1"/>
            <a:r>
              <a:rPr lang="en-US" altLang="zh-TW" dirty="0" err="1"/>
              <a:t>Reiserfs</a:t>
            </a:r>
            <a:r>
              <a:rPr lang="en-US" altLang="zh-TW" dirty="0"/>
              <a:t> </a:t>
            </a:r>
            <a:r>
              <a:rPr lang="zh-TW" altLang="en-US" dirty="0"/>
              <a:t>檔案讀取較為快速，因為使用 </a:t>
            </a:r>
            <a:r>
              <a:rPr lang="en-US" altLang="zh-TW" dirty="0"/>
              <a:t>binary tree </a:t>
            </a:r>
            <a:r>
              <a:rPr lang="zh-TW" altLang="en-US" dirty="0"/>
              <a:t>的平衡之故</a:t>
            </a:r>
          </a:p>
          <a:p>
            <a:pPr lvl="1"/>
            <a:r>
              <a:rPr lang="zh-TW" altLang="en-US" dirty="0"/>
              <a:t>但是，需要較多的 </a:t>
            </a:r>
            <a:r>
              <a:rPr lang="en-US" altLang="zh-TW" dirty="0"/>
              <a:t>processing power</a:t>
            </a:r>
            <a:r>
              <a:rPr lang="zh-TW" altLang="en-US" dirty="0"/>
              <a:t>，且待讀完檔案後，需要 </a:t>
            </a:r>
            <a:r>
              <a:rPr lang="en-US" altLang="zh-TW" dirty="0"/>
              <a:t>rebalance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整個 </a:t>
            </a:r>
            <a:r>
              <a:rPr lang="en-US" altLang="zh-TW" dirty="0"/>
              <a:t>partition </a:t>
            </a:r>
            <a:r>
              <a:rPr lang="zh-TW" altLang="en-US" dirty="0"/>
              <a:t>與 </a:t>
            </a:r>
            <a:r>
              <a:rPr lang="en-US" altLang="zh-TW" dirty="0"/>
              <a:t>file </a:t>
            </a:r>
            <a:r>
              <a:rPr lang="zh-TW" altLang="en-US" dirty="0"/>
              <a:t>最大可達 </a:t>
            </a:r>
            <a:r>
              <a:rPr lang="en-US" altLang="zh-TW" dirty="0"/>
              <a:t>16TB</a:t>
            </a:r>
            <a:r>
              <a:rPr lang="zh-TW" altLang="en-US" dirty="0"/>
              <a:t>。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D5F155-A50D-4685-AABC-8CFEE4F6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2E421-BB32-4BA2-A43E-448A4B52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26BD-6E82-4745-8DCB-ADFBB9DC02C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2EE00D5A-23EE-492E-A5EF-C0CE8FEDCEAC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33A180D2-14C9-4AB4-9FA9-74A4CCD29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日誌式檔案系統的運作（續）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E14D9E95-6F85-4FC4-A4F0-82EE9455A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47702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Ext4</a:t>
            </a:r>
          </a:p>
          <a:p>
            <a:pPr lvl="1"/>
            <a:r>
              <a:rPr lang="en-US" altLang="zh-TW" dirty="0"/>
              <a:t>ext4</a:t>
            </a:r>
            <a:r>
              <a:rPr lang="zh-TW" altLang="en-US" dirty="0"/>
              <a:t>引進了</a:t>
            </a:r>
            <a:r>
              <a:rPr lang="en-US" altLang="zh-TW" dirty="0"/>
              <a:t>Extent</a:t>
            </a:r>
            <a:r>
              <a:rPr lang="zh-TW" altLang="en-US" dirty="0"/>
              <a:t>檔案儲存方式，以取代</a:t>
            </a:r>
            <a:r>
              <a:rPr lang="en-US" altLang="zh-TW" dirty="0"/>
              <a:t>ext2/3</a:t>
            </a:r>
            <a:r>
              <a:rPr lang="zh-TW" altLang="en-US" dirty="0"/>
              <a:t>使用的</a:t>
            </a:r>
            <a:r>
              <a:rPr lang="en-US" altLang="zh-TW" dirty="0"/>
              <a:t>block mapping</a:t>
            </a:r>
            <a:r>
              <a:rPr lang="zh-TW" altLang="en-US" dirty="0"/>
              <a:t>方式。</a:t>
            </a:r>
            <a:endParaRPr lang="en-US" altLang="zh-TW" dirty="0"/>
          </a:p>
          <a:p>
            <a:pPr lvl="1"/>
            <a:r>
              <a:rPr lang="en-US" altLang="zh-TW" dirty="0"/>
              <a:t>Extent</a:t>
            </a:r>
            <a:r>
              <a:rPr lang="zh-TW" altLang="en-US" dirty="0"/>
              <a:t>指的是一連串的連續實體</a:t>
            </a:r>
            <a:r>
              <a:rPr lang="en-US" altLang="zh-TW" dirty="0"/>
              <a:t>block</a:t>
            </a:r>
            <a:r>
              <a:rPr lang="zh-TW" altLang="en-US" dirty="0"/>
              <a:t>，這種方式可以增加大型檔案的效率並減少分裂檔案。</a:t>
            </a:r>
            <a:endParaRPr lang="en-US" altLang="zh-TW" dirty="0"/>
          </a:p>
          <a:p>
            <a:pPr lvl="1"/>
            <a:r>
              <a:rPr lang="en-US" altLang="zh-TW" dirty="0"/>
              <a:t>ext4</a:t>
            </a:r>
            <a:r>
              <a:rPr lang="zh-TW" altLang="en-US" dirty="0"/>
              <a:t>支援的單一</a:t>
            </a:r>
            <a:r>
              <a:rPr lang="en-US" altLang="zh-TW" dirty="0"/>
              <a:t>Extent</a:t>
            </a:r>
            <a:r>
              <a:rPr lang="zh-TW" altLang="en-US" dirty="0"/>
              <a:t>，在單一</a:t>
            </a:r>
            <a:r>
              <a:rPr lang="en-US" altLang="zh-TW" dirty="0"/>
              <a:t>block</a:t>
            </a:r>
            <a:r>
              <a:rPr lang="zh-TW" altLang="en-US" dirty="0"/>
              <a:t>為</a:t>
            </a:r>
            <a:r>
              <a:rPr lang="en-US" altLang="zh-TW" dirty="0"/>
              <a:t>4KB</a:t>
            </a:r>
            <a:r>
              <a:rPr lang="zh-TW" altLang="en-US" dirty="0"/>
              <a:t>的系統中最高可達</a:t>
            </a:r>
            <a:r>
              <a:rPr lang="en-US" altLang="zh-TW" dirty="0"/>
              <a:t>128MB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單一</a:t>
            </a:r>
            <a:r>
              <a:rPr lang="en-US" altLang="zh-TW" dirty="0" err="1"/>
              <a:t>inode</a:t>
            </a:r>
            <a:r>
              <a:rPr lang="zh-TW" altLang="en-US" dirty="0"/>
              <a:t>中可儲存</a:t>
            </a:r>
            <a:r>
              <a:rPr lang="en-US" altLang="zh-TW" dirty="0"/>
              <a:t>4</a:t>
            </a:r>
            <a:r>
              <a:rPr lang="zh-TW" altLang="en-US" dirty="0"/>
              <a:t>筆</a:t>
            </a:r>
            <a:r>
              <a:rPr lang="en-US" altLang="zh-TW" dirty="0"/>
              <a:t>Extent</a:t>
            </a:r>
            <a:r>
              <a:rPr lang="zh-TW" altLang="en-US" dirty="0"/>
              <a:t>；超過四筆的</a:t>
            </a:r>
            <a:r>
              <a:rPr lang="en-US" altLang="zh-TW" dirty="0"/>
              <a:t>Extent</a:t>
            </a:r>
            <a:r>
              <a:rPr lang="zh-TW" altLang="en-US" dirty="0"/>
              <a:t>會以</a:t>
            </a:r>
            <a:r>
              <a:rPr lang="en-US" altLang="zh-TW" dirty="0" err="1"/>
              <a:t>Htree</a:t>
            </a:r>
            <a:r>
              <a:rPr lang="zh-TW" altLang="en-US" dirty="0"/>
              <a:t>方式被索引。</a:t>
            </a:r>
            <a:endParaRPr lang="en-US" altLang="zh-TW" dirty="0"/>
          </a:p>
          <a:p>
            <a:pPr lvl="1"/>
            <a:r>
              <a:rPr lang="en-US" altLang="zh-TW" dirty="0"/>
              <a:t>ext4</a:t>
            </a:r>
            <a:r>
              <a:rPr lang="zh-TW" altLang="en-US" dirty="0"/>
              <a:t>向下相容於</a:t>
            </a:r>
            <a:r>
              <a:rPr lang="en-US" altLang="zh-TW" dirty="0">
                <a:hlinkClick r:id="rId2" tooltip="Ext3"/>
              </a:rPr>
              <a:t>ext3</a:t>
            </a:r>
            <a:r>
              <a:rPr lang="zh-TW" altLang="en-US" dirty="0"/>
              <a:t>與</a:t>
            </a:r>
            <a:r>
              <a:rPr lang="en-US" altLang="zh-TW" dirty="0">
                <a:hlinkClick r:id="rId3" tooltip="Ext2"/>
              </a:rPr>
              <a:t>ext2</a:t>
            </a:r>
            <a:r>
              <a:rPr lang="zh-TW" altLang="en-US" dirty="0"/>
              <a:t>，因此可以將</a:t>
            </a:r>
            <a:r>
              <a:rPr lang="en-US" altLang="zh-TW" dirty="0"/>
              <a:t>ext3</a:t>
            </a:r>
            <a:r>
              <a:rPr lang="zh-TW" altLang="en-US" dirty="0"/>
              <a:t>和</a:t>
            </a:r>
            <a:r>
              <a:rPr lang="en-US" altLang="zh-TW" dirty="0"/>
              <a:t>ext2</a:t>
            </a:r>
            <a:r>
              <a:rPr lang="zh-TW" altLang="en-US" dirty="0"/>
              <a:t>的檔案系統掛載為</a:t>
            </a:r>
            <a:r>
              <a:rPr lang="en-US" altLang="zh-TW" dirty="0"/>
              <a:t>ext4</a:t>
            </a:r>
            <a:r>
              <a:rPr lang="zh-TW" altLang="en-US" dirty="0"/>
              <a:t>分割區。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D5F155-A50D-4685-AABC-8CFEE4F6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2E421-BB32-4BA2-A43E-448A4B52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26BD-6E82-4745-8DCB-ADFBB9DC02C4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CB775D-8D32-472C-9A4A-147F64BE7D7A}"/>
              </a:ext>
            </a:extLst>
          </p:cNvPr>
          <p:cNvSpPr/>
          <p:nvPr/>
        </p:nvSpPr>
        <p:spPr>
          <a:xfrm>
            <a:off x="904655" y="6356350"/>
            <a:ext cx="3403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https://zh.wikipedia.org/wiki/Ext4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422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FC031904-17BB-4271-8E06-31EC58F94F5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2AE72B-2C5C-4965-8FB4-4011EF02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1C2A01-3043-4C9B-996A-40056B76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C6F8E-F534-4924-A1F7-58AE41F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FA5-A7CA-4529-8A38-6B1BACAFA1C9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12EF9108-B0BA-412B-9D54-B2D92692A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檔案系統的支援與掛載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4DEBB964-268C-42FA-BCB4-025FD17DF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Linux </a:t>
            </a:r>
            <a:r>
              <a:rPr lang="zh-TW" altLang="en-US" sz="2400" dirty="0"/>
              <a:t>所有支援的檔案格式有：</a:t>
            </a:r>
          </a:p>
          <a:p>
            <a:pPr lvl="1"/>
            <a:r>
              <a:rPr lang="zh-TW" altLang="en-US" sz="2000" dirty="0"/>
              <a:t>傳統檔案系統：</a:t>
            </a:r>
            <a:r>
              <a:rPr lang="en-US" altLang="zh-TW" sz="2000" dirty="0"/>
              <a:t>ext2 / </a:t>
            </a:r>
            <a:r>
              <a:rPr lang="en-US" altLang="zh-TW" sz="2000" dirty="0" err="1"/>
              <a:t>minix</a:t>
            </a:r>
            <a:r>
              <a:rPr lang="en-US" altLang="zh-TW" sz="2000" dirty="0"/>
              <a:t> / MS-DOS / FAT (</a:t>
            </a:r>
            <a:r>
              <a:rPr lang="zh-TW" altLang="en-US" sz="2000" dirty="0"/>
              <a:t>用 </a:t>
            </a:r>
            <a:r>
              <a:rPr lang="en-US" altLang="zh-TW" sz="2000" dirty="0" err="1"/>
              <a:t>vfat</a:t>
            </a:r>
            <a:r>
              <a:rPr lang="en-US" altLang="zh-TW" sz="2000" dirty="0"/>
              <a:t> </a:t>
            </a:r>
            <a:r>
              <a:rPr lang="zh-TW" altLang="en-US" sz="2000" dirty="0"/>
              <a:t>模組</a:t>
            </a:r>
            <a:r>
              <a:rPr lang="en-US" altLang="zh-TW" sz="2000" dirty="0"/>
              <a:t>) / iso9660 (</a:t>
            </a:r>
            <a:r>
              <a:rPr lang="zh-TW" altLang="en-US" sz="2000" dirty="0"/>
              <a:t>光碟</a:t>
            </a:r>
            <a:r>
              <a:rPr lang="en-US" altLang="zh-TW" sz="2000" dirty="0"/>
              <a:t>)</a:t>
            </a:r>
            <a:r>
              <a:rPr lang="zh-TW" altLang="en-US" sz="2000" dirty="0"/>
              <a:t>等等；</a:t>
            </a:r>
          </a:p>
          <a:p>
            <a:pPr lvl="1"/>
            <a:r>
              <a:rPr lang="zh-TW" altLang="en-US" sz="2000" dirty="0"/>
              <a:t>日誌式檔案系統： </a:t>
            </a:r>
            <a:r>
              <a:rPr lang="en-US" altLang="zh-TW" sz="2000" dirty="0"/>
              <a:t>ext3/4 / </a:t>
            </a:r>
            <a:r>
              <a:rPr lang="en-US" altLang="zh-TW" sz="2000" dirty="0" err="1"/>
              <a:t>ReiserFS</a:t>
            </a:r>
            <a:r>
              <a:rPr lang="en-US" altLang="zh-TW" sz="2000" dirty="0"/>
              <a:t> / Windows' NTFS / IBM's JFS / SGI's XFS</a:t>
            </a:r>
          </a:p>
          <a:p>
            <a:pPr lvl="1"/>
            <a:r>
              <a:rPr lang="zh-TW" altLang="en-US" sz="2000" dirty="0"/>
              <a:t>網路檔案系統： </a:t>
            </a:r>
            <a:r>
              <a:rPr lang="en-US" altLang="zh-TW" sz="2000" dirty="0"/>
              <a:t>NFS / SMBFS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查閱</a:t>
            </a:r>
            <a:r>
              <a:rPr lang="en-US" altLang="zh-TW" sz="2400" dirty="0"/>
              <a:t>Linux </a:t>
            </a:r>
            <a:r>
              <a:rPr lang="zh-TW" altLang="en-US" sz="2400" dirty="0"/>
              <a:t>支援的檔案系統：</a:t>
            </a:r>
          </a:p>
          <a:p>
            <a:pPr lvl="1"/>
            <a:r>
              <a:rPr lang="en-US" altLang="zh-TW" sz="2000" b="1" i="1" u="sng" dirty="0">
                <a:solidFill>
                  <a:srgbClr val="3333FF"/>
                </a:solidFill>
              </a:rPr>
              <a:t>/lib/modules/`</a:t>
            </a:r>
            <a:r>
              <a:rPr lang="en-US" altLang="zh-TW" sz="2000" b="1" i="1" u="sng" dirty="0" err="1">
                <a:solidFill>
                  <a:srgbClr val="3333FF"/>
                </a:solidFill>
              </a:rPr>
              <a:t>uname</a:t>
            </a:r>
            <a:r>
              <a:rPr lang="en-US" altLang="zh-TW" sz="2000" b="1" i="1" u="sng" dirty="0">
                <a:solidFill>
                  <a:srgbClr val="3333FF"/>
                </a:solidFill>
              </a:rPr>
              <a:t> -r`/kernel/fs</a:t>
            </a:r>
          </a:p>
          <a:p>
            <a:pPr lvl="1"/>
            <a:r>
              <a:rPr lang="en-US" altLang="zh-TW" sz="2000" b="1" i="1" u="sng" dirty="0">
                <a:solidFill>
                  <a:srgbClr val="3333FF"/>
                </a:solidFill>
              </a:rPr>
              <a:t>/proc/filesystems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2000" b="1" i="1" u="sng" dirty="0">
              <a:solidFill>
                <a:srgbClr val="3333FF"/>
              </a:solidFill>
            </a:endParaRPr>
          </a:p>
          <a:p>
            <a:pPr lvl="1"/>
            <a:endParaRPr lang="en-US" altLang="zh-TW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1981DA30-EDB2-45AE-88B2-93556A106584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9A4AC-74BB-4480-A77F-C9B7C2B0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5277B-CD08-4807-953B-B6273BCB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7C2DE-E533-4861-B71D-24803889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6366-F690-4220-A233-ECAD25F90B43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20FF2076-7FD1-445D-916B-2E7555F40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檔案系統的支援與掛載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F01B988D-350F-4AF3-AF01-583E624E4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Linux File system directories</a:t>
            </a:r>
          </a:p>
          <a:p>
            <a:pPr lvl="1"/>
            <a:r>
              <a:rPr lang="zh-TW" altLang="en-US" sz="2000" dirty="0"/>
              <a:t>必須遵守 </a:t>
            </a:r>
            <a:r>
              <a:rPr lang="en-US" altLang="zh-TW" sz="2000" dirty="0"/>
              <a:t>File System Hierarchy standard (FHS) </a:t>
            </a:r>
            <a:r>
              <a:rPr lang="zh-TW" altLang="en-US" sz="2000" dirty="0"/>
              <a:t>與 </a:t>
            </a:r>
            <a:r>
              <a:rPr lang="en-US" altLang="zh-TW" sz="2000" dirty="0"/>
              <a:t>Linux Standard Base (LSB) </a:t>
            </a:r>
            <a:r>
              <a:rPr lang="zh-TW" altLang="en-US" sz="2000" dirty="0"/>
              <a:t>的標準</a:t>
            </a:r>
          </a:p>
          <a:p>
            <a:pPr lvl="1"/>
            <a:r>
              <a:rPr lang="en-US" altLang="zh-TW" sz="2000" dirty="0"/>
              <a:t>FHS </a:t>
            </a:r>
            <a:r>
              <a:rPr lang="zh-TW" altLang="en-US" sz="2000" dirty="0"/>
              <a:t>標準：</a:t>
            </a:r>
            <a:r>
              <a:rPr lang="en-US" altLang="zh-TW" sz="2000" dirty="0">
                <a:hlinkClick r:id="rId2"/>
              </a:rPr>
              <a:t>http://www.pathname.com/fhs</a:t>
            </a:r>
            <a:endParaRPr lang="en-US" altLang="zh-TW" sz="2000" dirty="0"/>
          </a:p>
          <a:p>
            <a:pPr lvl="2"/>
            <a:r>
              <a:rPr lang="zh-TW" altLang="en-US" dirty="0"/>
              <a:t>第一層 </a:t>
            </a:r>
            <a:r>
              <a:rPr lang="en-US" altLang="zh-TW" dirty="0"/>
              <a:t>/ </a:t>
            </a:r>
            <a:r>
              <a:rPr lang="zh-TW" altLang="en-US" dirty="0"/>
              <a:t>之下</a:t>
            </a:r>
          </a:p>
          <a:p>
            <a:pPr lvl="2"/>
            <a:r>
              <a:rPr lang="zh-TW" altLang="en-US" dirty="0"/>
              <a:t>第二層 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 </a:t>
            </a:r>
            <a:r>
              <a:rPr lang="zh-TW" altLang="en-US" dirty="0"/>
              <a:t>與 </a:t>
            </a:r>
            <a:r>
              <a:rPr lang="en-US" altLang="zh-TW" dirty="0"/>
              <a:t>/var/</a:t>
            </a:r>
          </a:p>
          <a:p>
            <a:pPr lvl="2"/>
            <a:r>
              <a:rPr lang="zh-TW" altLang="en-US" dirty="0"/>
              <a:t>不可與 </a:t>
            </a:r>
            <a:r>
              <a:rPr lang="en-US" altLang="zh-TW" dirty="0"/>
              <a:t>/ </a:t>
            </a:r>
            <a:r>
              <a:rPr lang="zh-TW" altLang="en-US" dirty="0"/>
              <a:t>分離的目錄：</a:t>
            </a:r>
          </a:p>
          <a:p>
            <a:pPr lvl="3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, /bin, /</a:t>
            </a:r>
            <a:r>
              <a:rPr lang="en-US" altLang="zh-TW" dirty="0" err="1"/>
              <a:t>sbin</a:t>
            </a:r>
            <a:r>
              <a:rPr lang="en-US" altLang="zh-TW" dirty="0"/>
              <a:t>, /dev, /lib </a:t>
            </a:r>
            <a:r>
              <a:rPr lang="zh-TW" altLang="en-US" dirty="0"/>
              <a:t>等等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4">
            <a:extLst>
              <a:ext uri="{FF2B5EF4-FFF2-40B4-BE49-F238E27FC236}">
                <a16:creationId xmlns:a16="http://schemas.microsoft.com/office/drawing/2014/main" id="{ACF55710-5B07-4266-A7C7-EA8A69FE2CE1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69DC0610-A5D2-492B-8C38-B03A34A6C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檔案系統的支援與掛載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96438CE9-FF2B-4425-B159-3FBB3E4DB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9313"/>
            <a:ext cx="10515600" cy="345242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檔案系統的使用：</a:t>
            </a:r>
          </a:p>
          <a:p>
            <a:pPr lvl="1"/>
            <a:r>
              <a:rPr lang="zh-TW" altLang="en-US" dirty="0"/>
              <a:t>檔案系統 </a:t>
            </a:r>
            <a:r>
              <a:rPr lang="en-US" altLang="zh-TW" dirty="0"/>
              <a:t>(filesystem) </a:t>
            </a:r>
            <a:r>
              <a:rPr lang="zh-TW" altLang="en-US" dirty="0"/>
              <a:t>必須要掛載之後才能被 </a:t>
            </a:r>
            <a:r>
              <a:rPr lang="en-US" altLang="zh-TW" dirty="0"/>
              <a:t>Linux </a:t>
            </a:r>
            <a:r>
              <a:rPr lang="zh-TW" altLang="en-US" dirty="0"/>
              <a:t>系統所使用</a:t>
            </a:r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『</a:t>
            </a:r>
            <a:r>
              <a:rPr lang="zh-TW" altLang="en-US" dirty="0"/>
              <a:t>掛載點</a:t>
            </a:r>
            <a:r>
              <a:rPr lang="en-US" altLang="zh-TW" dirty="0"/>
              <a:t>』</a:t>
            </a:r>
            <a:r>
              <a:rPr lang="zh-TW" altLang="en-US" dirty="0"/>
              <a:t>將 </a:t>
            </a:r>
            <a:r>
              <a:rPr lang="en-US" altLang="zh-TW" dirty="0"/>
              <a:t>filesystem </a:t>
            </a:r>
            <a:r>
              <a:rPr lang="zh-TW" altLang="en-US" dirty="0"/>
              <a:t>掛載該</a:t>
            </a:r>
            <a:r>
              <a:rPr lang="en-US" altLang="zh-TW" dirty="0"/>
              <a:t>『</a:t>
            </a:r>
            <a:r>
              <a:rPr lang="zh-TW" altLang="en-US" dirty="0"/>
              <a:t>點</a:t>
            </a:r>
            <a:r>
              <a:rPr lang="en-US" altLang="zh-TW" dirty="0"/>
              <a:t>』</a:t>
            </a:r>
            <a:r>
              <a:rPr lang="zh-TW" altLang="en-US" dirty="0"/>
              <a:t>之下；</a:t>
            </a:r>
          </a:p>
          <a:p>
            <a:pPr lvl="2"/>
            <a:r>
              <a:rPr lang="zh-TW" altLang="en-US" dirty="0"/>
              <a:t>掛載點為目錄；</a:t>
            </a:r>
          </a:p>
          <a:p>
            <a:pPr lvl="2"/>
            <a:r>
              <a:rPr lang="zh-TW" altLang="en-US" dirty="0"/>
              <a:t>所有在該目錄後的次目錄，都屬於該 </a:t>
            </a:r>
            <a:r>
              <a:rPr lang="en-US" altLang="zh-TW" dirty="0"/>
              <a:t>filesystem</a:t>
            </a:r>
            <a:r>
              <a:rPr lang="zh-TW" altLang="en-US" dirty="0"/>
              <a:t>；</a:t>
            </a:r>
          </a:p>
          <a:p>
            <a:pPr lvl="1"/>
            <a:r>
              <a:rPr lang="zh-TW" altLang="en-US" dirty="0"/>
              <a:t>查閱 </a:t>
            </a:r>
            <a:r>
              <a:rPr lang="en-US" altLang="zh-TW" dirty="0"/>
              <a:t>partition </a:t>
            </a:r>
            <a:r>
              <a:rPr lang="zh-TW" altLang="en-US" dirty="0"/>
              <a:t>的容量：</a:t>
            </a:r>
          </a:p>
          <a:p>
            <a:pPr lvl="2"/>
            <a:r>
              <a:rPr lang="en-US" altLang="zh-TW" dirty="0"/>
              <a:t>df [-</a:t>
            </a:r>
            <a:r>
              <a:rPr lang="en-US" altLang="zh-TW" dirty="0" err="1"/>
              <a:t>ihkmT</a:t>
            </a:r>
            <a:r>
              <a:rPr lang="en-US" altLang="zh-TW" dirty="0"/>
              <a:t>]</a:t>
            </a:r>
          </a:p>
          <a:p>
            <a:pPr lvl="2"/>
            <a:r>
              <a:rPr lang="zh-TW" altLang="en-US" dirty="0"/>
              <a:t>查閱某個目錄下剩下的容量：</a:t>
            </a:r>
          </a:p>
          <a:p>
            <a:pPr lvl="3"/>
            <a:r>
              <a:rPr lang="en-US" altLang="zh-TW" dirty="0"/>
              <a:t>df -h /</a:t>
            </a:r>
            <a:r>
              <a:rPr lang="en-US" altLang="zh-TW" dirty="0" err="1"/>
              <a:t>etc</a:t>
            </a:r>
            <a:endParaRPr lang="en-US" altLang="zh-TW" dirty="0"/>
          </a:p>
          <a:p>
            <a:pPr lvl="1"/>
            <a:r>
              <a:rPr lang="zh-TW" altLang="en-US" dirty="0"/>
              <a:t>查閱目錄下，檔案的總容量：</a:t>
            </a:r>
          </a:p>
          <a:p>
            <a:pPr lvl="2"/>
            <a:r>
              <a:rPr lang="en-US" altLang="zh-TW" dirty="0"/>
              <a:t>du [-</a:t>
            </a:r>
            <a:r>
              <a:rPr lang="en-US" altLang="zh-TW" dirty="0" err="1"/>
              <a:t>smka</a:t>
            </a:r>
            <a:r>
              <a:rPr lang="en-US" altLang="zh-TW" dirty="0"/>
              <a:t>]</a:t>
            </a:r>
          </a:p>
          <a:p>
            <a:pPr lvl="2"/>
            <a:r>
              <a:rPr lang="zh-TW" altLang="en-US" dirty="0"/>
              <a:t>查閱根目錄下所有子目錄佔的容量：</a:t>
            </a:r>
          </a:p>
          <a:p>
            <a:pPr lvl="3"/>
            <a:r>
              <a:rPr lang="en-US" altLang="zh-TW" dirty="0"/>
              <a:t>du -</a:t>
            </a:r>
            <a:r>
              <a:rPr lang="en-US" altLang="zh-TW" dirty="0" err="1"/>
              <a:t>sm</a:t>
            </a:r>
            <a:r>
              <a:rPr lang="en-US" altLang="zh-TW" dirty="0"/>
              <a:t> /*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418CC-7B1D-49E8-A328-45037009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2A2F1-7B25-4744-BE55-D931E92C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FD93F-DD8E-4BAF-A485-8F7DC0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0618-CFB5-4C0A-B3ED-1CB61BA13D78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73765B05-52C7-42CC-A3DA-686A162346F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976EF-827E-4A3D-92C5-739AEAF7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717E8E-A8EC-4616-85D2-8FA188E9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588A4-FEE7-4E82-A77D-A0049A2A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8E-CC1B-48CE-8CAE-88023EDD7DD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D32D57E-16EA-464F-A13C-352DD33BD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19589"/>
            <a:ext cx="10515600" cy="1325563"/>
          </a:xfrm>
        </p:spPr>
        <p:txBody>
          <a:bodyPr/>
          <a:lstStyle/>
          <a:p>
            <a:r>
              <a:rPr lang="en-US" altLang="zh-TW" dirty="0"/>
              <a:t>df</a:t>
            </a:r>
            <a:endParaRPr lang="zh-TW" altLang="en-US" dirty="0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06E48E7-E5E8-4528-AB9C-45E3200E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98036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查看檔案系統空間的使用狀況。</a:t>
            </a:r>
            <a:endParaRPr lang="en-US" altLang="zh-TW" sz="2400" dirty="0"/>
          </a:p>
          <a:p>
            <a:r>
              <a:rPr lang="en-US" altLang="zh-TW" sz="2400" dirty="0"/>
              <a:t># df [-</a:t>
            </a:r>
            <a:r>
              <a:rPr lang="en-US" altLang="zh-TW" sz="2400" dirty="0" err="1"/>
              <a:t>ahikHTm</a:t>
            </a:r>
            <a:r>
              <a:rPr lang="en-US" altLang="zh-TW" sz="2400" dirty="0"/>
              <a:t>] [</a:t>
            </a:r>
            <a:r>
              <a:rPr lang="zh-TW" altLang="en-US" sz="2400" dirty="0"/>
              <a:t>目錄或檔名</a:t>
            </a:r>
            <a:r>
              <a:rPr lang="en-US" altLang="zh-TW" sz="2400" dirty="0"/>
              <a:t>]</a:t>
            </a:r>
          </a:p>
          <a:p>
            <a:r>
              <a:rPr lang="en-US" altLang="zh-TW" sz="2400" dirty="0"/>
              <a:t>-a  </a:t>
            </a:r>
            <a:r>
              <a:rPr lang="zh-TW" altLang="en-US" sz="2400" dirty="0"/>
              <a:t>：列出所有的檔案系統，包括系統特有的 </a:t>
            </a:r>
            <a:r>
              <a:rPr lang="en-US" altLang="zh-TW" sz="2400" dirty="0"/>
              <a:t>/proc </a:t>
            </a:r>
            <a:r>
              <a:rPr lang="zh-TW" altLang="en-US" sz="2400" dirty="0"/>
              <a:t>等檔案系統；</a:t>
            </a:r>
          </a:p>
          <a:p>
            <a:r>
              <a:rPr lang="en-US" altLang="zh-TW" sz="2400" dirty="0"/>
              <a:t>-k  </a:t>
            </a:r>
            <a:r>
              <a:rPr lang="zh-TW" altLang="en-US" sz="2400" dirty="0"/>
              <a:t>：以 </a:t>
            </a:r>
            <a:r>
              <a:rPr lang="en-US" altLang="zh-TW" sz="2400" dirty="0" err="1"/>
              <a:t>KBytes</a:t>
            </a:r>
            <a:r>
              <a:rPr lang="en-US" altLang="zh-TW" sz="2400" dirty="0"/>
              <a:t> </a:t>
            </a:r>
            <a:r>
              <a:rPr lang="zh-TW" altLang="en-US" sz="2400" dirty="0"/>
              <a:t>的容量顯示各檔案系統；</a:t>
            </a:r>
          </a:p>
          <a:p>
            <a:r>
              <a:rPr lang="en-US" altLang="zh-TW" sz="2400" dirty="0"/>
              <a:t>-m  </a:t>
            </a:r>
            <a:r>
              <a:rPr lang="zh-TW" altLang="en-US" sz="2400" dirty="0"/>
              <a:t>：以 </a:t>
            </a:r>
            <a:r>
              <a:rPr lang="en-US" altLang="zh-TW" sz="2400" dirty="0" err="1"/>
              <a:t>MBytes</a:t>
            </a:r>
            <a:r>
              <a:rPr lang="en-US" altLang="zh-TW" sz="2400" dirty="0"/>
              <a:t> </a:t>
            </a:r>
            <a:r>
              <a:rPr lang="zh-TW" altLang="en-US" sz="2400" dirty="0"/>
              <a:t>的容量顯示各檔案系統；</a:t>
            </a:r>
          </a:p>
          <a:p>
            <a:r>
              <a:rPr lang="en-US" altLang="zh-TW" sz="2400" dirty="0"/>
              <a:t>-h  </a:t>
            </a:r>
            <a:r>
              <a:rPr lang="zh-TW" altLang="en-US" sz="2400" dirty="0"/>
              <a:t>：以較易閱讀的 </a:t>
            </a:r>
            <a:r>
              <a:rPr lang="en-US" altLang="zh-TW" sz="2400" dirty="0" err="1"/>
              <a:t>GBytes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MBytes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KBytes</a:t>
            </a:r>
            <a:r>
              <a:rPr lang="en-US" altLang="zh-TW" sz="2400" dirty="0"/>
              <a:t> </a:t>
            </a:r>
            <a:r>
              <a:rPr lang="zh-TW" altLang="en-US" sz="2400" dirty="0"/>
              <a:t>等格式自行顯示；</a:t>
            </a:r>
          </a:p>
          <a:p>
            <a:r>
              <a:rPr lang="en-US" altLang="zh-TW" sz="2400" dirty="0"/>
              <a:t>-H  </a:t>
            </a:r>
            <a:r>
              <a:rPr lang="zh-TW" altLang="en-US" sz="2400" dirty="0"/>
              <a:t>：以 </a:t>
            </a:r>
            <a:r>
              <a:rPr lang="en-US" altLang="zh-TW" sz="2400" dirty="0"/>
              <a:t>M=1000K </a:t>
            </a:r>
            <a:r>
              <a:rPr lang="zh-TW" altLang="en-US" sz="2400" dirty="0"/>
              <a:t>取代 </a:t>
            </a:r>
            <a:r>
              <a:rPr lang="en-US" altLang="zh-TW" sz="2400" dirty="0"/>
              <a:t>M=1024K </a:t>
            </a:r>
            <a:r>
              <a:rPr lang="zh-TW" altLang="en-US" sz="2400" dirty="0"/>
              <a:t>的進位方式；</a:t>
            </a:r>
          </a:p>
          <a:p>
            <a:r>
              <a:rPr lang="en-US" altLang="zh-TW" sz="2400" dirty="0"/>
              <a:t>-T  </a:t>
            </a:r>
            <a:r>
              <a:rPr lang="zh-TW" altLang="en-US" sz="2400" dirty="0"/>
              <a:t>：連同該 </a:t>
            </a:r>
            <a:r>
              <a:rPr lang="en-US" altLang="zh-TW" sz="2400" dirty="0"/>
              <a:t>partition </a:t>
            </a:r>
            <a:r>
              <a:rPr lang="zh-TW" altLang="en-US" sz="2400" dirty="0"/>
              <a:t>的 </a:t>
            </a:r>
            <a:r>
              <a:rPr lang="en-US" altLang="zh-TW" sz="2400" dirty="0"/>
              <a:t>filesystem </a:t>
            </a:r>
            <a:r>
              <a:rPr lang="zh-TW" altLang="en-US" sz="2400" dirty="0"/>
              <a:t>名稱 </a:t>
            </a:r>
            <a:r>
              <a:rPr lang="en-US" altLang="zh-TW" sz="2400" dirty="0"/>
              <a:t>(</a:t>
            </a:r>
            <a:r>
              <a:rPr lang="zh-TW" altLang="en-US" sz="2400" dirty="0"/>
              <a:t>例如 </a:t>
            </a:r>
            <a:r>
              <a:rPr lang="en-US" altLang="zh-TW" sz="2400" dirty="0"/>
              <a:t>ext3) </a:t>
            </a:r>
            <a:r>
              <a:rPr lang="zh-TW" altLang="en-US" sz="2400" dirty="0"/>
              <a:t>也列出；</a:t>
            </a:r>
          </a:p>
          <a:p>
            <a:r>
              <a:rPr lang="en-US" altLang="zh-TW" sz="2400" dirty="0"/>
              <a:t>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</a:t>
            </a:r>
            <a:r>
              <a:rPr lang="zh-TW" altLang="en-US" sz="2400" dirty="0"/>
              <a:t>：不用硬碟容量，而以 </a:t>
            </a:r>
            <a:r>
              <a:rPr lang="en-US" altLang="zh-TW" sz="2400" dirty="0" err="1"/>
              <a:t>inode</a:t>
            </a:r>
            <a:r>
              <a:rPr lang="en-US" altLang="zh-TW" sz="2400" dirty="0"/>
              <a:t> </a:t>
            </a:r>
            <a:r>
              <a:rPr lang="zh-TW" altLang="en-US" sz="2400" dirty="0"/>
              <a:t>的數量來顯示</a:t>
            </a:r>
          </a:p>
        </p:txBody>
      </p:sp>
    </p:spTree>
    <p:extLst>
      <p:ext uri="{BB962C8B-B14F-4D97-AF65-F5344CB8AC3E}">
        <p14:creationId xmlns:p14="http://schemas.microsoft.com/office/powerpoint/2010/main" val="383653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將系統內所有的 </a:t>
            </a:r>
            <a:r>
              <a:rPr lang="en-US" altLang="zh-TW" dirty="0"/>
              <a:t>partition </a:t>
            </a:r>
            <a:r>
              <a:rPr lang="zh-TW" altLang="en-US" dirty="0"/>
              <a:t>列出來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zh-TW" altLang="en-US" dirty="0"/>
              <a:t>將容量結果以易讀的容量格式顯示出來</a:t>
            </a:r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–h	</a:t>
            </a:r>
            <a:endParaRPr lang="en-US" altLang="zh-TW" dirty="0"/>
          </a:p>
          <a:p>
            <a:r>
              <a:rPr lang="zh-TW" altLang="en-US" dirty="0"/>
              <a:t>將系統內的所有特殊檔案格式及名稱都列出來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–</a:t>
            </a:r>
            <a:r>
              <a:rPr lang="en-US" altLang="zh-TW" b="1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zh-TW" altLang="en-US" dirty="0"/>
          </a:p>
          <a:p>
            <a:r>
              <a:rPr lang="zh-TW" altLang="en-US" dirty="0"/>
              <a:t>將目前各個 </a:t>
            </a:r>
            <a:r>
              <a:rPr lang="en-US" altLang="zh-TW" dirty="0"/>
              <a:t>partition </a:t>
            </a:r>
            <a:r>
              <a:rPr lang="zh-TW" altLang="en-US" dirty="0"/>
              <a:t>當中可用的 </a:t>
            </a:r>
            <a:r>
              <a:rPr lang="en-US" altLang="zh-TW" dirty="0" err="1"/>
              <a:t>inode</a:t>
            </a:r>
            <a:r>
              <a:rPr lang="en-US" altLang="zh-TW" dirty="0"/>
              <a:t> </a:t>
            </a:r>
            <a:r>
              <a:rPr lang="zh-TW" altLang="en-US" dirty="0"/>
              <a:t>數量列出</a:t>
            </a:r>
            <a:endParaRPr lang="en-US" altLang="zh-TW" dirty="0"/>
          </a:p>
          <a:p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–</a:t>
            </a:r>
            <a:r>
              <a:rPr lang="en-US" altLang="zh-TW" b="1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0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73765B05-52C7-42CC-A3DA-686A162346F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976EF-827E-4A3D-92C5-739AEAF7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(2005/08/04)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717E8E-A8EC-4616-85D2-8FA188E9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 Linux 檔案與目錄管理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588A4-FEE7-4E82-A77D-A0049A2A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8E-CC1B-48CE-8CAE-88023EDD7DD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D32D57E-16EA-464F-A13C-352DD33BD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19589"/>
            <a:ext cx="10515600" cy="1325563"/>
          </a:xfrm>
        </p:spPr>
        <p:txBody>
          <a:bodyPr/>
          <a:lstStyle/>
          <a:p>
            <a:r>
              <a:rPr lang="en-US" altLang="zh-TW" dirty="0"/>
              <a:t>du</a:t>
            </a:r>
            <a:endParaRPr lang="zh-TW" altLang="en-US" dirty="0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06E48E7-E5E8-4528-AB9C-45E3200E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98036"/>
            <a:ext cx="10515600" cy="345242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查看檔案或目錄容量。</a:t>
            </a:r>
            <a:endParaRPr lang="en-US" altLang="zh-TW" sz="2400" dirty="0"/>
          </a:p>
          <a:p>
            <a:r>
              <a:rPr lang="en-US" altLang="zh-TW" sz="2400" dirty="0"/>
              <a:t>du [-</a:t>
            </a:r>
            <a:r>
              <a:rPr lang="en-US" altLang="zh-TW" sz="2400" dirty="0" err="1"/>
              <a:t>ahskm</a:t>
            </a:r>
            <a:r>
              <a:rPr lang="en-US" altLang="zh-TW" sz="2400" dirty="0"/>
              <a:t>] </a:t>
            </a:r>
            <a:r>
              <a:rPr lang="zh-TW" altLang="en-US" sz="2400" dirty="0"/>
              <a:t>檔案或目錄名稱</a:t>
            </a:r>
            <a:endParaRPr lang="en-US" altLang="zh-TW" sz="2400" dirty="0"/>
          </a:p>
          <a:p>
            <a:r>
              <a:rPr lang="en-US" altLang="zh-TW" sz="2400" dirty="0"/>
              <a:t>-a  </a:t>
            </a:r>
            <a:r>
              <a:rPr lang="zh-TW" altLang="en-US" sz="2400" dirty="0"/>
              <a:t>：列出所有的檔案與目錄容量，預設僅統計工作目錄下的檔案。</a:t>
            </a:r>
          </a:p>
          <a:p>
            <a:r>
              <a:rPr lang="en-US" altLang="zh-TW" sz="2400" dirty="0"/>
              <a:t>-h  </a:t>
            </a:r>
            <a:r>
              <a:rPr lang="zh-TW" altLang="en-US" sz="2400" dirty="0"/>
              <a:t>：以較易讀的容量格式 </a:t>
            </a:r>
            <a:r>
              <a:rPr lang="en-US" altLang="zh-TW" sz="2400" dirty="0"/>
              <a:t>(G/M) </a:t>
            </a:r>
            <a:r>
              <a:rPr lang="zh-TW" altLang="en-US" sz="2400" dirty="0"/>
              <a:t>顯示；</a:t>
            </a:r>
          </a:p>
          <a:p>
            <a:r>
              <a:rPr lang="en-US" altLang="zh-TW" sz="2400" dirty="0"/>
              <a:t>-s  </a:t>
            </a:r>
            <a:r>
              <a:rPr lang="zh-TW" altLang="en-US" sz="2400" dirty="0"/>
              <a:t>：列出總量，而不列出各別的目錄佔用容量；</a:t>
            </a:r>
          </a:p>
          <a:p>
            <a:r>
              <a:rPr lang="en-US" altLang="zh-TW" sz="2400" dirty="0"/>
              <a:t>-k  </a:t>
            </a:r>
            <a:r>
              <a:rPr lang="zh-TW" altLang="en-US" sz="2400" dirty="0"/>
              <a:t>：以 </a:t>
            </a:r>
            <a:r>
              <a:rPr lang="en-US" altLang="zh-TW" sz="2400" dirty="0" err="1"/>
              <a:t>KBytes</a:t>
            </a:r>
            <a:r>
              <a:rPr lang="en-US" altLang="zh-TW" sz="2400" dirty="0"/>
              <a:t> </a:t>
            </a:r>
            <a:r>
              <a:rPr lang="zh-TW" altLang="en-US" sz="2400" dirty="0"/>
              <a:t>列出容量顯示；</a:t>
            </a:r>
          </a:p>
          <a:p>
            <a:r>
              <a:rPr lang="en-US" altLang="zh-TW" sz="2400" dirty="0"/>
              <a:t>-m  </a:t>
            </a:r>
            <a:r>
              <a:rPr lang="zh-TW" altLang="en-US" sz="2400" dirty="0"/>
              <a:t>：以 </a:t>
            </a:r>
            <a:r>
              <a:rPr lang="en-US" altLang="zh-TW" sz="2400" dirty="0" err="1"/>
              <a:t>MBytes</a:t>
            </a:r>
            <a:r>
              <a:rPr lang="en-US" altLang="zh-TW" sz="2400" dirty="0"/>
              <a:t> </a:t>
            </a:r>
            <a:r>
              <a:rPr lang="zh-TW" altLang="en-US" sz="2400" dirty="0"/>
              <a:t>列出容量顯示；</a:t>
            </a:r>
          </a:p>
        </p:txBody>
      </p:sp>
    </p:spTree>
    <p:extLst>
      <p:ext uri="{BB962C8B-B14F-4D97-AF65-F5344CB8AC3E}">
        <p14:creationId xmlns:p14="http://schemas.microsoft.com/office/powerpoint/2010/main" val="24685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614803FB-00AD-4B4E-87F2-FAA611A0FE33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36047F-7E6B-4467-BD87-7619C7CE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752C7-E9AF-42E2-8DF2-91A5CC84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F7D3B-C8DD-439A-BE24-4AAA03DD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2F0-CFDF-4241-8C01-2D87E8CAAC30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2A083941-4142-46C0-B3FE-AF8BC70B2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內容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44FFF383-F36C-45CB-BB6D-21916E216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67769"/>
            <a:ext cx="10515600" cy="314513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400" dirty="0"/>
              <a:t>認識磁碟與硬碟分割槽</a:t>
            </a:r>
          </a:p>
          <a:p>
            <a:r>
              <a:rPr lang="zh-TW" altLang="en-US" sz="2400" dirty="0"/>
              <a:t>認識 </a:t>
            </a:r>
            <a:r>
              <a:rPr lang="en-US" altLang="zh-TW" sz="2400" dirty="0"/>
              <a:t>EXT2 </a:t>
            </a:r>
            <a:r>
              <a:rPr lang="zh-TW" altLang="en-US" sz="2400" dirty="0"/>
              <a:t>檔案系統 </a:t>
            </a:r>
            <a:r>
              <a:rPr lang="en-US" altLang="zh-TW" sz="2400" dirty="0"/>
              <a:t>(filesystem)</a:t>
            </a:r>
          </a:p>
          <a:p>
            <a:r>
              <a:rPr lang="zh-TW" altLang="en-US" sz="2400" dirty="0"/>
              <a:t>日誌式檔案系統的運作</a:t>
            </a:r>
            <a:r>
              <a:rPr lang="en-US" altLang="zh-TW" sz="2400" dirty="0"/>
              <a:t>(EXT3 </a:t>
            </a:r>
            <a:r>
              <a:rPr lang="zh-TW" altLang="en-US" sz="2400" dirty="0"/>
              <a:t>為例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Linux </a:t>
            </a:r>
            <a:r>
              <a:rPr lang="zh-TW" altLang="en-US" sz="2400" dirty="0"/>
              <a:t>檔案系統的支援與掛載</a:t>
            </a:r>
          </a:p>
          <a:p>
            <a:r>
              <a:rPr lang="zh-TW" altLang="en-US" sz="2400" dirty="0"/>
              <a:t>檔案類型及連結檔 </a:t>
            </a:r>
            <a:r>
              <a:rPr lang="en-US" altLang="zh-TW" sz="2400" dirty="0"/>
              <a:t>(link file)</a:t>
            </a:r>
          </a:p>
          <a:p>
            <a:r>
              <a:rPr lang="zh-TW" altLang="en-US" sz="2400" dirty="0"/>
              <a:t>硬碟的分割、格式化、檢驗與掛載</a:t>
            </a:r>
          </a:p>
          <a:p>
            <a:r>
              <a:rPr lang="zh-TW" altLang="en-US" sz="2400" dirty="0"/>
              <a:t>硬碟分割區參數修訂</a:t>
            </a:r>
          </a:p>
          <a:p>
            <a:r>
              <a:rPr lang="zh-TW" altLang="en-US" sz="2400" dirty="0"/>
              <a:t>設定開機掛載</a:t>
            </a:r>
          </a:p>
          <a:p>
            <a:r>
              <a:rPr lang="zh-TW" altLang="en-US" sz="2400" dirty="0"/>
              <a:t>虛擬記憶體 </a:t>
            </a:r>
            <a:r>
              <a:rPr lang="en-US" altLang="zh-TW" sz="2400" dirty="0"/>
              <a:t>(Swap) </a:t>
            </a:r>
            <a:r>
              <a:rPr lang="zh-TW" altLang="en-US" sz="2400" dirty="0"/>
              <a:t>的建置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列出目前目錄下的所有檔案容量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du -a</a:t>
            </a:r>
          </a:p>
          <a:p>
            <a:r>
              <a:rPr lang="zh-TW" altLang="en-US" dirty="0"/>
              <a:t>檢查根目錄 </a:t>
            </a:r>
            <a:r>
              <a:rPr lang="en-US" altLang="zh-TW" dirty="0"/>
              <a:t>/root </a:t>
            </a:r>
            <a:r>
              <a:rPr lang="zh-TW" altLang="en-US" dirty="0"/>
              <a:t>底下每個目錄所佔用的容量</a:t>
            </a:r>
          </a:p>
          <a:p>
            <a:pPr marL="0" indent="0">
              <a:buNone/>
            </a:pP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-</a:t>
            </a:r>
            <a:r>
              <a:rPr lang="en-US" altLang="zh-TW" b="1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altLang="zh-TW" b="1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0487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E490382E-0988-4D84-95E2-F287FCB117D8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75C1AF46-A89C-4EB8-B799-449C0744C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檔案系統的支援與掛載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3E729A6D-4966-4FE3-BE49-DABE990EC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0924"/>
            <a:ext cx="10515600" cy="345242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Linux </a:t>
            </a:r>
            <a:r>
              <a:rPr lang="zh-TW" altLang="en-US" dirty="0"/>
              <a:t>系統使用 </a:t>
            </a:r>
            <a:r>
              <a:rPr lang="en-US" altLang="zh-TW" dirty="0"/>
              <a:t>filesystem </a:t>
            </a:r>
            <a:r>
              <a:rPr lang="zh-TW" altLang="en-US" dirty="0"/>
              <a:t>需考量：</a:t>
            </a:r>
          </a:p>
          <a:p>
            <a:pPr lvl="1"/>
            <a:r>
              <a:rPr lang="zh-TW" altLang="en-US" dirty="0"/>
              <a:t>主機的用途</a:t>
            </a:r>
            <a:r>
              <a:rPr lang="en-US" altLang="zh-TW" dirty="0"/>
              <a:t>(file server? Application server?)</a:t>
            </a:r>
          </a:p>
          <a:p>
            <a:pPr lvl="1"/>
            <a:r>
              <a:rPr lang="zh-TW" altLang="en-US" dirty="0"/>
              <a:t>多少人使用？</a:t>
            </a:r>
          </a:p>
          <a:p>
            <a:pPr lvl="1"/>
            <a:r>
              <a:rPr lang="zh-TW" altLang="en-US" dirty="0"/>
              <a:t>主機擁有多少硬碟空間？</a:t>
            </a:r>
          </a:p>
          <a:p>
            <a:pPr lvl="1"/>
            <a:endParaRPr lang="zh-TW" altLang="en-US" dirty="0"/>
          </a:p>
          <a:p>
            <a:r>
              <a:rPr lang="zh-TW" altLang="en-US" dirty="0"/>
              <a:t>分割時的考量：</a:t>
            </a:r>
          </a:p>
          <a:p>
            <a:pPr lvl="1"/>
            <a:r>
              <a:rPr lang="en-US" altLang="zh-TW" dirty="0"/>
              <a:t>swap partition</a:t>
            </a:r>
            <a:r>
              <a:rPr lang="zh-TW" altLang="en-US" dirty="0"/>
              <a:t>大小</a:t>
            </a:r>
            <a:endParaRPr lang="en-US" altLang="zh-TW" dirty="0"/>
          </a:p>
          <a:p>
            <a:pPr lvl="1"/>
            <a:r>
              <a:rPr lang="zh-TW" altLang="en-US" dirty="0"/>
              <a:t>處理器速度與主記憶體大小</a:t>
            </a:r>
            <a:endParaRPr lang="en-US" altLang="zh-TW" dirty="0"/>
          </a:p>
          <a:p>
            <a:pPr lvl="1"/>
            <a:r>
              <a:rPr lang="en-US" altLang="zh-TW" dirty="0"/>
              <a:t>Standalone computer guidelines</a:t>
            </a:r>
          </a:p>
          <a:p>
            <a:pPr lvl="1"/>
            <a:r>
              <a:rPr lang="en-US" altLang="zh-TW" dirty="0"/>
              <a:t>File server guidelines</a:t>
            </a:r>
          </a:p>
          <a:p>
            <a:pPr lvl="1"/>
            <a:r>
              <a:rPr lang="en-US" altLang="zh-TW" dirty="0"/>
              <a:t>Computer server guideline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8E22B-4853-4D0E-8EAE-D6C4A8E8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E60C4-A5D4-4113-A050-CA7E9188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6610-CD6F-4D7B-9827-4BF00283D0F2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E4DEE78F-981D-434F-ABC0-F7105590ED08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CBDF2C01-24BB-4152-908A-50BFA5529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TW" altLang="en-US"/>
              <a:t>檔案系統的支援與掛載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5FDD32EE-D05A-4942-B496-D58D44D7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14146"/>
            <a:ext cx="10515600" cy="345242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虛擬記憶體的容量：</a:t>
            </a:r>
          </a:p>
          <a:p>
            <a:pPr lvl="1"/>
            <a:r>
              <a:rPr lang="zh-TW" altLang="zh-TW" dirty="0"/>
              <a:t>一般設定 256 MB 應該已足夠</a:t>
            </a:r>
          </a:p>
          <a:p>
            <a:pPr lvl="1"/>
            <a:r>
              <a:rPr lang="zh-TW" altLang="zh-TW" b="1" dirty="0"/>
              <a:t>以前</a:t>
            </a:r>
            <a:r>
              <a:rPr lang="zh-TW" altLang="zh-TW" dirty="0"/>
              <a:t>通常建議 2 倍的 RAM 或者是實體 RAM + 40 MB</a:t>
            </a:r>
          </a:p>
          <a:p>
            <a:pPr lvl="1"/>
            <a:r>
              <a:rPr lang="zh-TW" altLang="zh-TW" dirty="0"/>
              <a:t>千萬不要沒有 swap </a:t>
            </a:r>
            <a:endParaRPr lang="en-US" altLang="zh-TW" dirty="0"/>
          </a:p>
          <a:p>
            <a:pPr lvl="1"/>
            <a:r>
              <a:rPr lang="zh-TW" altLang="en-US" dirty="0"/>
              <a:t>一個 </a:t>
            </a:r>
            <a:r>
              <a:rPr lang="en-US" altLang="zh-TW" dirty="0"/>
              <a:t>swap </a:t>
            </a:r>
            <a:r>
              <a:rPr lang="zh-TW" altLang="en-US" dirty="0"/>
              <a:t>最大 </a:t>
            </a:r>
            <a:r>
              <a:rPr lang="en-US" altLang="zh-TW" dirty="0"/>
              <a:t>2GB</a:t>
            </a:r>
            <a:r>
              <a:rPr lang="zh-TW" altLang="en-US" dirty="0"/>
              <a:t>，最多支援 </a:t>
            </a:r>
            <a:r>
              <a:rPr lang="en-US" altLang="zh-TW" dirty="0"/>
              <a:t>8 </a:t>
            </a:r>
            <a:r>
              <a:rPr lang="zh-TW" altLang="en-US" dirty="0"/>
              <a:t>個；</a:t>
            </a:r>
          </a:p>
          <a:p>
            <a:pPr lvl="1"/>
            <a:endParaRPr lang="zh-TW" altLang="en-US" dirty="0"/>
          </a:p>
          <a:p>
            <a:r>
              <a:rPr lang="zh-TW" altLang="en-US" dirty="0"/>
              <a:t>記憶體與硬碟的關係：</a:t>
            </a:r>
          </a:p>
          <a:p>
            <a:pPr lvl="1"/>
            <a:r>
              <a:rPr lang="en-US" altLang="zh-TW" dirty="0"/>
              <a:t>Linux </a:t>
            </a:r>
            <a:r>
              <a:rPr lang="zh-TW" altLang="en-US" dirty="0"/>
              <a:t>系統會建立很多的動態緩衝區 </a:t>
            </a:r>
            <a:r>
              <a:rPr lang="en-US" altLang="zh-TW" dirty="0"/>
              <a:t>(dynamic buffers) </a:t>
            </a:r>
            <a:r>
              <a:rPr lang="zh-TW" altLang="en-US" dirty="0"/>
              <a:t>來快取硬碟的資料，因此，</a:t>
            </a:r>
            <a:r>
              <a:rPr lang="en-US" altLang="zh-TW" dirty="0"/>
              <a:t>RAM </a:t>
            </a:r>
            <a:r>
              <a:rPr lang="zh-TW" altLang="en-US" dirty="0"/>
              <a:t>的大小比 </a:t>
            </a:r>
            <a:r>
              <a:rPr lang="en-US" altLang="zh-TW" dirty="0"/>
              <a:t>CPU </a:t>
            </a:r>
            <a:r>
              <a:rPr lang="zh-TW" altLang="en-US" dirty="0"/>
              <a:t>的速度還要重要；</a:t>
            </a:r>
          </a:p>
          <a:p>
            <a:pPr lvl="1"/>
            <a:r>
              <a:rPr lang="zh-TW" altLang="en-US" dirty="0"/>
              <a:t>為了加快 </a:t>
            </a:r>
            <a:r>
              <a:rPr lang="en-US" altLang="zh-TW" dirty="0"/>
              <a:t>Linux </a:t>
            </a:r>
            <a:r>
              <a:rPr lang="zh-TW" altLang="en-US" dirty="0"/>
              <a:t>的速度，檔案存取時會有 </a:t>
            </a:r>
            <a:r>
              <a:rPr lang="en-US" altLang="zh-TW" dirty="0"/>
              <a:t>read ahead </a:t>
            </a:r>
            <a:r>
              <a:rPr lang="zh-TW" altLang="en-US" dirty="0"/>
              <a:t>與 </a:t>
            </a:r>
            <a:r>
              <a:rPr lang="en-US" altLang="zh-TW" dirty="0"/>
              <a:t>delay write </a:t>
            </a:r>
            <a:r>
              <a:rPr lang="zh-TW" altLang="en-US" dirty="0"/>
              <a:t>的機制，讓資料暫時先在記憶體當中，而非與硬碟同步。</a:t>
            </a:r>
          </a:p>
          <a:p>
            <a:pPr lvl="1"/>
            <a:r>
              <a:rPr lang="zh-TW" altLang="en-US" dirty="0"/>
              <a:t>因前一個機制，故您不可隨意將 </a:t>
            </a:r>
            <a:r>
              <a:rPr lang="en-US" altLang="zh-TW" dirty="0"/>
              <a:t>Linux </a:t>
            </a:r>
            <a:r>
              <a:rPr lang="zh-TW" altLang="en-US" dirty="0"/>
              <a:t>不正常關機。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3141D-864F-418A-8B41-9AA6DB45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6447D-58C1-488A-BF6B-60E21BE8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3758-7562-4D38-BFF7-A08FB8293471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76F3A9-E45C-4759-A72D-E84DF8B7B21A}"/>
              </a:ext>
            </a:extLst>
          </p:cNvPr>
          <p:cNvSpPr/>
          <p:nvPr/>
        </p:nvSpPr>
        <p:spPr>
          <a:xfrm>
            <a:off x="1013348" y="6423762"/>
            <a:ext cx="3025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https://itsfoss.com/swap-size/</a:t>
            </a:r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4BDF8673-6044-4FF4-A9B6-3B6625D86AF0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F86DD3-63EC-42B0-8C31-D59DD525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F09DD9-D7F9-454D-8EDF-F0AF8047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3C82A-1E1F-4348-978F-9CE739A0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B82-5C04-42A0-AB2E-6E50D666B14A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C002348C-F65A-4F72-BD8E-3A7703570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檔案類型</a:t>
            </a:r>
            <a:endParaRPr lang="en-US" altLang="zh-TW" dirty="0"/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8304F849-9795-454F-AF0F-98D2AB33D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0924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Linux File type:</a:t>
            </a:r>
          </a:p>
          <a:p>
            <a:pPr lvl="1"/>
            <a:r>
              <a:rPr lang="en-US" altLang="zh-TW" sz="2000" dirty="0"/>
              <a:t>Normal files:</a:t>
            </a:r>
          </a:p>
          <a:p>
            <a:pPr lvl="2"/>
            <a:r>
              <a:rPr lang="en-US" altLang="zh-TW" sz="1800" dirty="0"/>
              <a:t>ASCII texts, executable programs, graphics files</a:t>
            </a:r>
          </a:p>
          <a:p>
            <a:pPr lvl="1"/>
            <a:r>
              <a:rPr lang="en-US" altLang="zh-TW" sz="2000" dirty="0"/>
              <a:t>Directories:</a:t>
            </a:r>
          </a:p>
          <a:p>
            <a:pPr lvl="2"/>
            <a:r>
              <a:rPr lang="zh-TW" altLang="en-US" sz="1800" dirty="0"/>
              <a:t>主要含有檔名</a:t>
            </a:r>
            <a:r>
              <a:rPr lang="en-US" altLang="zh-TW" sz="1800" dirty="0"/>
              <a:t>/</a:t>
            </a:r>
            <a:r>
              <a:rPr lang="en-US" altLang="zh-TW" sz="1800" dirty="0" err="1"/>
              <a:t>inode</a:t>
            </a:r>
            <a:r>
              <a:rPr lang="zh-TW" altLang="en-US" sz="1800" dirty="0"/>
              <a:t>的資訊，</a:t>
            </a:r>
          </a:p>
          <a:p>
            <a:pPr lvl="2"/>
            <a:r>
              <a:rPr lang="zh-TW" altLang="en-US" sz="1800" dirty="0"/>
              <a:t>至少包含 </a:t>
            </a:r>
            <a:r>
              <a:rPr lang="en-US" altLang="zh-TW" sz="1800" dirty="0"/>
              <a:t>. </a:t>
            </a:r>
            <a:r>
              <a:rPr lang="zh-TW" altLang="en-US" sz="1800" dirty="0"/>
              <a:t>與 </a:t>
            </a:r>
            <a:r>
              <a:rPr lang="en-US" altLang="zh-TW" sz="1800" dirty="0"/>
              <a:t>.. </a:t>
            </a:r>
          </a:p>
          <a:p>
            <a:pPr lvl="1"/>
            <a:r>
              <a:rPr lang="en-US" altLang="zh-TW" sz="2000" dirty="0"/>
              <a:t>Device files:</a:t>
            </a:r>
          </a:p>
          <a:p>
            <a:pPr lvl="2"/>
            <a:r>
              <a:rPr lang="zh-TW" altLang="en-US" sz="1800" dirty="0"/>
              <a:t>除了 </a:t>
            </a:r>
            <a:r>
              <a:rPr lang="en-US" altLang="zh-TW" sz="1800" dirty="0"/>
              <a:t>Network card </a:t>
            </a:r>
            <a:r>
              <a:rPr lang="zh-TW" altLang="en-US" sz="1800" dirty="0"/>
              <a:t>之外，其他裝置皆為檔案</a:t>
            </a:r>
          </a:p>
          <a:p>
            <a:pPr lvl="1"/>
            <a:r>
              <a:rPr lang="en-US" altLang="zh-TW" sz="2000" dirty="0"/>
              <a:t>Links: </a:t>
            </a:r>
            <a:r>
              <a:rPr lang="zh-TW" altLang="en-US" sz="2000" dirty="0"/>
              <a:t>分 </a:t>
            </a:r>
            <a:r>
              <a:rPr lang="en-US" altLang="zh-TW" sz="2000" dirty="0"/>
              <a:t>hard link </a:t>
            </a:r>
            <a:r>
              <a:rPr lang="zh-TW" altLang="en-US" sz="2000" dirty="0"/>
              <a:t>與 </a:t>
            </a:r>
            <a:r>
              <a:rPr lang="en-US" altLang="zh-TW" sz="2000" dirty="0"/>
              <a:t>symbolic link</a:t>
            </a:r>
            <a:r>
              <a:rPr lang="zh-TW" altLang="en-US" sz="2000" dirty="0"/>
              <a:t>。</a:t>
            </a:r>
          </a:p>
          <a:p>
            <a:pPr lvl="1"/>
            <a:r>
              <a:rPr lang="en-US" altLang="zh-TW" sz="2000" dirty="0"/>
              <a:t>Sockets: </a:t>
            </a:r>
            <a:r>
              <a:rPr lang="zh-TW" altLang="en-US" sz="2000" dirty="0"/>
              <a:t>兩個本地端 </a:t>
            </a:r>
            <a:r>
              <a:rPr lang="en-US" altLang="zh-TW" sz="2000" dirty="0"/>
              <a:t>process </a:t>
            </a:r>
            <a:r>
              <a:rPr lang="zh-TW" altLang="en-US" sz="2000" dirty="0"/>
              <a:t>進行 </a:t>
            </a:r>
            <a:r>
              <a:rPr lang="en-US" altLang="zh-TW" sz="2000" dirty="0"/>
              <a:t>data exchange</a:t>
            </a:r>
          </a:p>
          <a:p>
            <a:pPr lvl="1"/>
            <a:r>
              <a:rPr lang="en-US" altLang="zh-TW" sz="2000" dirty="0"/>
              <a:t>FIFOs: </a:t>
            </a:r>
            <a:r>
              <a:rPr lang="zh-TW" altLang="en-US" sz="2000" dirty="0"/>
              <a:t>僅能進行單向 </a:t>
            </a:r>
            <a:r>
              <a:rPr lang="en-US" altLang="zh-TW" sz="2000" dirty="0"/>
              <a:t>data exchange</a:t>
            </a:r>
            <a:r>
              <a:rPr lang="zh-TW" altLang="en-US" sz="2000" dirty="0"/>
              <a:t>，也是 </a:t>
            </a:r>
            <a:r>
              <a:rPr lang="en-US" altLang="zh-TW" sz="2000" dirty="0" err="1"/>
              <a:t>prcesses</a:t>
            </a:r>
            <a:r>
              <a:rPr lang="en-US" altLang="zh-TW" sz="2000" dirty="0"/>
              <a:t> </a:t>
            </a:r>
            <a:r>
              <a:rPr lang="zh-TW" altLang="en-US" sz="2000" dirty="0"/>
              <a:t>有關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B9AE48E7-2FE7-42C3-B692-A682468CCDF4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117EF-7E13-453B-8383-A463D07A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1B7813-61D1-4FD7-AE90-6777B34C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6FDE07-1851-4783-A9A8-1D15C807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4F32-799D-44B9-9787-0FA4095A0EAD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74BF29FA-7A92-4C50-8507-7F3301DD1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鏈接檔 </a:t>
            </a:r>
            <a:r>
              <a:rPr lang="en-US" altLang="zh-TW" dirty="0"/>
              <a:t>(link file)(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C7CFAD3A-2F19-49C9-A861-F28575231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22535"/>
            <a:ext cx="10515600" cy="34524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Link file</a:t>
            </a:r>
            <a:r>
              <a:rPr lang="zh-TW" altLang="en-US" sz="2400" dirty="0"/>
              <a:t>：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Hard link </a:t>
            </a:r>
            <a:r>
              <a:rPr lang="zh-TW" altLang="en-US" sz="2000" dirty="0"/>
              <a:t>：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只是在某個目錄下新增一個該檔案的關連資料而已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該檔案的屬性 </a:t>
            </a:r>
            <a:r>
              <a:rPr lang="en-US" altLang="zh-TW" sz="1800" dirty="0"/>
              <a:t>(ls -l) </a:t>
            </a:r>
            <a:r>
              <a:rPr lang="zh-TW" altLang="en-US" sz="1800" dirty="0"/>
              <a:t>之 </a:t>
            </a:r>
            <a:r>
              <a:rPr lang="en-US" altLang="zh-TW" sz="1800" dirty="0"/>
              <a:t>link </a:t>
            </a:r>
            <a:r>
              <a:rPr lang="zh-TW" altLang="en-US" sz="1800" dirty="0"/>
              <a:t>數會多一個；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原則上，硬碟的空間及 </a:t>
            </a:r>
            <a:r>
              <a:rPr lang="en-US" altLang="zh-TW" sz="1800" dirty="0" err="1"/>
              <a:t>inode</a:t>
            </a:r>
            <a:r>
              <a:rPr lang="en-US" altLang="zh-TW" sz="1800" dirty="0"/>
              <a:t> </a:t>
            </a:r>
            <a:r>
              <a:rPr lang="zh-TW" altLang="en-US" sz="1800" dirty="0"/>
              <a:t>均不會被損耗，因為資料是新增在某目錄下的一個 </a:t>
            </a:r>
            <a:r>
              <a:rPr lang="en-US" altLang="zh-TW" sz="1800" dirty="0" err="1"/>
              <a:t>inode</a:t>
            </a:r>
            <a:r>
              <a:rPr lang="en-US" altLang="zh-TW" sz="1800" dirty="0"/>
              <a:t> </a:t>
            </a:r>
            <a:r>
              <a:rPr lang="zh-TW" altLang="en-US" sz="1800" dirty="0"/>
              <a:t>與檔名關連性。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Hard link </a:t>
            </a:r>
            <a:r>
              <a:rPr lang="zh-TW" altLang="en-US" sz="1800" dirty="0"/>
              <a:t>的限制：</a:t>
            </a:r>
          </a:p>
          <a:p>
            <a:pPr lvl="3">
              <a:lnSpc>
                <a:spcPct val="90000"/>
              </a:lnSpc>
            </a:pPr>
            <a:r>
              <a:rPr lang="zh-TW" altLang="en-US" b="1" i="1" u="sng" dirty="0">
                <a:solidFill>
                  <a:srgbClr val="3333FF"/>
                </a:solidFill>
              </a:rPr>
              <a:t>不能跨 </a:t>
            </a:r>
            <a:r>
              <a:rPr lang="en-US" altLang="zh-TW" b="1" i="1" u="sng" dirty="0">
                <a:solidFill>
                  <a:srgbClr val="3333FF"/>
                </a:solidFill>
              </a:rPr>
              <a:t>Filesystem</a:t>
            </a:r>
            <a:r>
              <a:rPr lang="zh-TW" altLang="en-US" b="1" i="1" u="sng" dirty="0">
                <a:solidFill>
                  <a:srgbClr val="3333FF"/>
                </a:solidFill>
              </a:rPr>
              <a:t>；</a:t>
            </a:r>
          </a:p>
          <a:p>
            <a:pPr lvl="3">
              <a:lnSpc>
                <a:spcPct val="90000"/>
              </a:lnSpc>
            </a:pPr>
            <a:r>
              <a:rPr lang="zh-TW" altLang="en-US" b="1" i="1" u="sng" dirty="0">
                <a:solidFill>
                  <a:srgbClr val="3333FF"/>
                </a:solidFill>
              </a:rPr>
              <a:t>不能 </a:t>
            </a:r>
            <a:r>
              <a:rPr lang="en-US" altLang="zh-TW" b="1" i="1" u="sng" dirty="0">
                <a:solidFill>
                  <a:srgbClr val="3333FF"/>
                </a:solidFill>
              </a:rPr>
              <a:t>link </a:t>
            </a:r>
            <a:r>
              <a:rPr lang="zh-TW" altLang="en-US" b="1" i="1" u="sng" dirty="0">
                <a:solidFill>
                  <a:srgbClr val="3333FF"/>
                </a:solidFill>
              </a:rPr>
              <a:t>目錄。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Symbolic link</a:t>
            </a:r>
            <a:r>
              <a:rPr lang="zh-TW" altLang="en-US" sz="2000" dirty="0"/>
              <a:t>：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建立一個獨立的檔案， 而這個檔案會讓資料的讀取指向他 </a:t>
            </a:r>
            <a:r>
              <a:rPr lang="en-US" altLang="zh-TW" sz="1800" dirty="0"/>
              <a:t>link </a:t>
            </a:r>
            <a:r>
              <a:rPr lang="zh-TW" altLang="en-US" sz="1800" dirty="0"/>
              <a:t>的那個檔案內容</a:t>
            </a:r>
            <a:r>
              <a:rPr lang="en-US" altLang="zh-TW" sz="1800" dirty="0"/>
              <a:t>(</a:t>
            </a:r>
            <a:r>
              <a:rPr lang="zh-TW" altLang="en-US" sz="1800" dirty="0"/>
              <a:t>類似 </a:t>
            </a:r>
            <a:r>
              <a:rPr lang="en-US" altLang="zh-TW" sz="1800" dirty="0"/>
              <a:t>Windows </a:t>
            </a:r>
            <a:r>
              <a:rPr lang="zh-TW" altLang="en-US" sz="1800" dirty="0"/>
              <a:t>的捷徑功能</a:t>
            </a:r>
            <a:r>
              <a:rPr lang="en-US" altLang="zh-TW" sz="1800" dirty="0"/>
              <a:t>)</a:t>
            </a:r>
          </a:p>
          <a:p>
            <a:pPr lvl="2">
              <a:lnSpc>
                <a:spcPct val="90000"/>
              </a:lnSpc>
            </a:pPr>
            <a:r>
              <a:rPr lang="zh-TW" altLang="en-US" sz="1800" dirty="0"/>
              <a:t>與一般檔案一樣，會用掉 </a:t>
            </a:r>
            <a:r>
              <a:rPr lang="en-US" altLang="zh-TW" sz="1800" dirty="0" err="1"/>
              <a:t>inode</a:t>
            </a:r>
            <a:r>
              <a:rPr lang="en-US" altLang="zh-TW" sz="1800" dirty="0"/>
              <a:t> </a:t>
            </a:r>
            <a:r>
              <a:rPr lang="zh-TW" altLang="en-US" sz="1800" dirty="0"/>
              <a:t>與 </a:t>
            </a:r>
            <a:r>
              <a:rPr lang="en-US" altLang="zh-TW" sz="1800" dirty="0"/>
              <a:t>block </a:t>
            </a:r>
            <a:r>
              <a:rPr lang="zh-TW" altLang="en-US" sz="1800" dirty="0"/>
              <a:t>；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block </a:t>
            </a:r>
            <a:r>
              <a:rPr lang="zh-TW" altLang="en-US" sz="1800" dirty="0"/>
              <a:t>內容為目標檔案的檔名，佔用的容量就是</a:t>
            </a:r>
            <a:r>
              <a:rPr lang="zh-TW" altLang="en-US" sz="1800" u="sng" dirty="0"/>
              <a:t>檔名長度</a:t>
            </a:r>
            <a:r>
              <a:rPr lang="zh-TW" altLang="en-US" sz="1800" dirty="0"/>
              <a:t>；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9AE62AA-350B-4170-AFCA-1A593FB4BE2D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937316-E867-4D0D-BF13-59B09176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53FEFB-B28F-42F9-8886-6DE828CE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413F3-BE9E-465A-88CC-5F9C16C5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B782-FACB-466A-9CF4-FB4703F75299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88768E28-98C3-4285-A777-F03B0D180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鏈接檔 </a:t>
            </a:r>
            <a:r>
              <a:rPr lang="en-US" altLang="zh-TW" dirty="0"/>
              <a:t>(link file)(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DF00301E-C130-4597-8929-833097B65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88979"/>
            <a:ext cx="10515600" cy="3452424"/>
          </a:xfrm>
        </p:spPr>
        <p:txBody>
          <a:bodyPr/>
          <a:lstStyle/>
          <a:p>
            <a:r>
              <a:rPr lang="en-US" altLang="zh-TW" sz="2400" dirty="0"/>
              <a:t>Hard link </a:t>
            </a:r>
            <a:r>
              <a:rPr lang="zh-TW" altLang="en-US" sz="2400" dirty="0"/>
              <a:t>與 </a:t>
            </a:r>
            <a:r>
              <a:rPr lang="en-US" altLang="zh-TW" sz="2400" dirty="0"/>
              <a:t>Symbolic link </a:t>
            </a:r>
            <a:r>
              <a:rPr lang="zh-TW" altLang="en-US" sz="2400" dirty="0"/>
              <a:t>的差異：</a:t>
            </a:r>
          </a:p>
          <a:p>
            <a:pPr lvl="1"/>
            <a:r>
              <a:rPr lang="en-US" altLang="zh-TW" sz="2000" dirty="0"/>
              <a:t>Hard link </a:t>
            </a:r>
            <a:r>
              <a:rPr lang="zh-TW" altLang="en-US" sz="2000" dirty="0"/>
              <a:t>利用的是 </a:t>
            </a:r>
            <a:r>
              <a:rPr lang="en-US" altLang="zh-TW" sz="2000" dirty="0"/>
              <a:t>filesystem </a:t>
            </a:r>
            <a:r>
              <a:rPr lang="zh-TW" altLang="en-US" sz="2000" dirty="0"/>
              <a:t>的特性，因此無法進行跨 </a:t>
            </a:r>
            <a:r>
              <a:rPr lang="en-US" altLang="zh-TW" sz="2000" dirty="0"/>
              <a:t>filesystem </a:t>
            </a:r>
            <a:r>
              <a:rPr lang="zh-TW" altLang="en-US" sz="2000" dirty="0"/>
              <a:t>與目錄的連結，但是 </a:t>
            </a:r>
            <a:r>
              <a:rPr lang="en-US" altLang="zh-TW" sz="2000" dirty="0"/>
              <a:t>symbolic link </a:t>
            </a:r>
            <a:r>
              <a:rPr lang="zh-TW" altLang="en-US" sz="2000" dirty="0"/>
              <a:t>就沒有這個問題</a:t>
            </a:r>
          </a:p>
          <a:p>
            <a:pPr lvl="1"/>
            <a:r>
              <a:rPr lang="en-US" altLang="zh-TW" sz="2000" dirty="0"/>
              <a:t>Hard link </a:t>
            </a:r>
            <a:r>
              <a:rPr lang="zh-TW" altLang="en-US" sz="2000" dirty="0"/>
              <a:t>只是多一個目錄底下的檔名關連性資料，若刪除一個 </a:t>
            </a:r>
            <a:r>
              <a:rPr lang="en-US" altLang="zh-TW" sz="2000" dirty="0"/>
              <a:t>hard link </a:t>
            </a:r>
            <a:r>
              <a:rPr lang="zh-TW" altLang="en-US" sz="2000" dirty="0"/>
              <a:t>，其實原本的資料還是存在的</a:t>
            </a:r>
            <a:r>
              <a:rPr lang="en-US" altLang="zh-TW" sz="2000" dirty="0"/>
              <a:t>(</a:t>
            </a:r>
            <a:r>
              <a:rPr lang="zh-TW" altLang="en-US" sz="2000" dirty="0"/>
              <a:t>沒有更動到 </a:t>
            </a:r>
            <a:r>
              <a:rPr lang="en-US" altLang="zh-TW" sz="2000" dirty="0"/>
              <a:t>block area </a:t>
            </a:r>
            <a:r>
              <a:rPr lang="zh-TW" altLang="en-US" sz="2000" dirty="0"/>
              <a:t>與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  <a:r>
              <a:rPr lang="zh-TW" altLang="en-US" sz="2000" dirty="0"/>
              <a:t>的資料</a:t>
            </a:r>
            <a:r>
              <a:rPr lang="en-US" altLang="zh-TW" sz="2000" dirty="0"/>
              <a:t>)</a:t>
            </a:r>
            <a:r>
              <a:rPr lang="zh-TW" altLang="en-US" sz="2000" dirty="0"/>
              <a:t>；</a:t>
            </a:r>
          </a:p>
          <a:p>
            <a:pPr lvl="1"/>
            <a:r>
              <a:rPr lang="en-US" altLang="zh-TW" sz="2000" dirty="0"/>
              <a:t>Symbolic link </a:t>
            </a:r>
            <a:r>
              <a:rPr lang="zh-TW" altLang="en-US" sz="2000" dirty="0"/>
              <a:t>只是一個具有</a:t>
            </a:r>
            <a:r>
              <a:rPr lang="en-US" altLang="zh-TW" sz="2000" dirty="0"/>
              <a:t>『</a:t>
            </a:r>
            <a:r>
              <a:rPr lang="zh-TW" altLang="en-US" sz="2000" dirty="0"/>
              <a:t>指向</a:t>
            </a:r>
            <a:r>
              <a:rPr lang="en-US" altLang="zh-TW" sz="2000" dirty="0"/>
              <a:t>』</a:t>
            </a:r>
            <a:r>
              <a:rPr lang="zh-TW" altLang="en-US" sz="2000" dirty="0"/>
              <a:t>功能的捷徑，因此，原始檔案消失後，該 </a:t>
            </a:r>
            <a:r>
              <a:rPr lang="en-US" altLang="zh-TW" sz="2000" dirty="0"/>
              <a:t>symbolic link file </a:t>
            </a:r>
            <a:r>
              <a:rPr lang="zh-TW" altLang="en-US" sz="2000" dirty="0"/>
              <a:t>就無法被開啟。</a:t>
            </a:r>
          </a:p>
          <a:p>
            <a:pPr lvl="1"/>
            <a:r>
              <a:rPr lang="zh-TW" altLang="en-US" sz="2000" dirty="0"/>
              <a:t>兩者均以 </a:t>
            </a:r>
            <a:r>
              <a:rPr lang="en-US" altLang="zh-TW" sz="2000" dirty="0"/>
              <a:t>ln </a:t>
            </a:r>
            <a:r>
              <a:rPr lang="zh-TW" altLang="en-US" sz="2000" dirty="0"/>
              <a:t>指令來達成；</a:t>
            </a:r>
          </a:p>
          <a:p>
            <a:pPr lvl="2"/>
            <a:r>
              <a:rPr lang="en-US" altLang="zh-TW" sz="1900" dirty="0"/>
              <a:t>hard link:		ln       source  destination</a:t>
            </a:r>
          </a:p>
          <a:p>
            <a:pPr lvl="2"/>
            <a:r>
              <a:rPr lang="en-US" altLang="zh-TW" sz="1900" dirty="0"/>
              <a:t>symbolic link:		ln  </a:t>
            </a:r>
            <a:r>
              <a:rPr lang="en-US" altLang="zh-TW" sz="1900" b="1" dirty="0">
                <a:solidFill>
                  <a:srgbClr val="FF0000"/>
                </a:solidFill>
              </a:rPr>
              <a:t>-s</a:t>
            </a:r>
            <a:r>
              <a:rPr lang="en-US" altLang="zh-TW" sz="1900" dirty="0"/>
              <a:t>  source  destination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A5209-0DFA-4F6B-9D45-6704D2CC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5E62ED-7BD9-40D1-BC68-AEC2D787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346AC-7701-4F11-9BAC-0FC16DA2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4CC4-9847-4AA6-9796-B678C98E4D54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CBD7A266-2AFB-432C-BF02-10844701D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鏈接練習：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5D003218-67F1-418B-9ECE-6691DDA96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14146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將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/crontab </a:t>
            </a:r>
            <a:r>
              <a:rPr lang="zh-TW" altLang="en-US" sz="2400" dirty="0"/>
              <a:t>複製到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 </a:t>
            </a:r>
            <a:r>
              <a:rPr lang="zh-TW" altLang="en-US" sz="2400" dirty="0"/>
              <a:t>底下，製作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/crontab </a:t>
            </a:r>
            <a:r>
              <a:rPr lang="zh-TW" altLang="en-US" sz="2400" dirty="0"/>
              <a:t>的 </a:t>
            </a:r>
            <a:r>
              <a:rPr lang="en-US" altLang="zh-TW" sz="2400" dirty="0"/>
              <a:t>hard link (</a:t>
            </a:r>
            <a:r>
              <a:rPr lang="en-US" altLang="zh-TW" sz="2400" dirty="0" err="1"/>
              <a:t>crontab.hd</a:t>
            </a:r>
            <a:r>
              <a:rPr lang="en-US" altLang="zh-TW" sz="2400" dirty="0"/>
              <a:t>) </a:t>
            </a:r>
            <a:r>
              <a:rPr lang="zh-TW" altLang="en-US" sz="2400" dirty="0"/>
              <a:t>及 </a:t>
            </a:r>
            <a:r>
              <a:rPr lang="en-US" altLang="zh-TW" sz="2400" dirty="0"/>
              <a:t>symbolic link (crontab.so)</a:t>
            </a:r>
            <a:r>
              <a:rPr lang="zh-TW" altLang="en-US" sz="2400" dirty="0"/>
              <a:t>，刪除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/crontab </a:t>
            </a:r>
            <a:r>
              <a:rPr lang="zh-TW" altLang="en-US" sz="2400" dirty="0"/>
              <a:t>後，查閱兩個 </a:t>
            </a:r>
            <a:r>
              <a:rPr lang="en-US" altLang="zh-TW" sz="2400" dirty="0"/>
              <a:t>link file </a:t>
            </a:r>
            <a:r>
              <a:rPr lang="zh-TW" altLang="en-US" sz="2400" dirty="0"/>
              <a:t>是否可以被開啟？</a:t>
            </a: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cd /</a:t>
            </a:r>
            <a:r>
              <a:rPr lang="en-US" altLang="zh-TW" b="1" i="1" u="sng" dirty="0" err="1">
                <a:solidFill>
                  <a:srgbClr val="3333FF"/>
                </a:solidFill>
              </a:rPr>
              <a:t>tmp</a:t>
            </a:r>
            <a:endParaRPr lang="en-US" altLang="zh-TW" b="1" i="1" u="sng" dirty="0">
              <a:solidFill>
                <a:srgbClr val="3333FF"/>
              </a:solidFill>
            </a:endParaRP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cp -a /</a:t>
            </a:r>
            <a:r>
              <a:rPr lang="en-US" altLang="zh-TW" b="1" i="1" u="sng" dirty="0" err="1">
                <a:solidFill>
                  <a:srgbClr val="3333FF"/>
                </a:solidFill>
              </a:rPr>
              <a:t>etc</a:t>
            </a:r>
            <a:r>
              <a:rPr lang="en-US" altLang="zh-TW" b="1" i="1" u="sng" dirty="0">
                <a:solidFill>
                  <a:srgbClr val="3333FF"/>
                </a:solidFill>
              </a:rPr>
              <a:t>/crontab  .</a:t>
            </a: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du -sb ; df -</a:t>
            </a:r>
            <a:r>
              <a:rPr lang="en-US" altLang="zh-TW" b="1" i="1" u="sng" dirty="0" err="1">
                <a:solidFill>
                  <a:srgbClr val="3333FF"/>
                </a:solidFill>
              </a:rPr>
              <a:t>i</a:t>
            </a:r>
            <a:r>
              <a:rPr lang="en-US" altLang="zh-TW" b="1" i="1" u="sng" dirty="0">
                <a:solidFill>
                  <a:srgbClr val="3333FF"/>
                </a:solidFill>
              </a:rPr>
              <a:t> .</a:t>
            </a: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ln crontab </a:t>
            </a:r>
            <a:r>
              <a:rPr lang="en-US" altLang="zh-TW" b="1" i="1" u="sng" dirty="0" err="1">
                <a:solidFill>
                  <a:srgbClr val="3333FF"/>
                </a:solidFill>
              </a:rPr>
              <a:t>crontab.hd</a:t>
            </a:r>
            <a:endParaRPr lang="en-US" altLang="zh-TW" b="1" i="1" u="sng" dirty="0">
              <a:solidFill>
                <a:srgbClr val="3333FF"/>
              </a:solidFill>
            </a:endParaRP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du -sb ; df -</a:t>
            </a:r>
            <a:r>
              <a:rPr lang="en-US" altLang="zh-TW" b="1" i="1" u="sng" dirty="0" err="1">
                <a:solidFill>
                  <a:srgbClr val="3333FF"/>
                </a:solidFill>
              </a:rPr>
              <a:t>i</a:t>
            </a:r>
            <a:r>
              <a:rPr lang="en-US" altLang="zh-TW" b="1" i="1" u="sng" dirty="0">
                <a:solidFill>
                  <a:srgbClr val="3333FF"/>
                </a:solidFill>
              </a:rPr>
              <a:t> .</a:t>
            </a: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ls -</a:t>
            </a:r>
            <a:r>
              <a:rPr lang="en-US" altLang="zh-TW" b="1" i="1" u="sng" dirty="0" err="1">
                <a:solidFill>
                  <a:srgbClr val="3333FF"/>
                </a:solidFill>
              </a:rPr>
              <a:t>il</a:t>
            </a:r>
            <a:r>
              <a:rPr lang="en-US" altLang="zh-TW" b="1" i="1" u="sng" dirty="0">
                <a:solidFill>
                  <a:srgbClr val="3333FF"/>
                </a:solidFill>
              </a:rPr>
              <a:t> crontab*</a:t>
            </a: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ln -s crontab  crontab.so</a:t>
            </a: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ls -li crontab*</a:t>
            </a: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du -sb ; df -</a:t>
            </a:r>
            <a:r>
              <a:rPr lang="en-US" altLang="zh-TW" b="1" i="1" u="sng" dirty="0" err="1">
                <a:solidFill>
                  <a:srgbClr val="3333FF"/>
                </a:solidFill>
              </a:rPr>
              <a:t>i</a:t>
            </a:r>
            <a:r>
              <a:rPr lang="en-US" altLang="zh-TW" b="1" i="1" u="sng" dirty="0">
                <a:solidFill>
                  <a:srgbClr val="3333FF"/>
                </a:solidFill>
              </a:rPr>
              <a:t> .</a:t>
            </a:r>
          </a:p>
          <a:p>
            <a:pPr marL="1371600" lvl="3" indent="0">
              <a:buNone/>
            </a:pPr>
            <a:r>
              <a:rPr lang="en-US" altLang="zh-TW" b="1" i="1" u="sng" dirty="0">
                <a:solidFill>
                  <a:srgbClr val="3333FF"/>
                </a:solidFill>
              </a:rPr>
              <a:t>rm crontab ; cat </a:t>
            </a:r>
            <a:r>
              <a:rPr lang="en-US" altLang="zh-TW" b="1" i="1" u="sng" dirty="0" err="1">
                <a:solidFill>
                  <a:srgbClr val="3333FF"/>
                </a:solidFill>
              </a:rPr>
              <a:t>crontab.hd</a:t>
            </a:r>
            <a:r>
              <a:rPr lang="en-US" altLang="zh-TW" b="1" i="1" u="sng" dirty="0">
                <a:solidFill>
                  <a:srgbClr val="3333FF"/>
                </a:solidFill>
              </a:rPr>
              <a:t> crontab.so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371E550D-B6E6-4C4C-BA67-105FCE44CE64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CD125311-3F4D-416A-930E-D9B0A7789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磁碟的分割、格式化、檢驗與掛載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EB883539-5128-4ED0-AE00-DE531E8EA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22535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建立一個磁碟 </a:t>
            </a:r>
            <a:r>
              <a:rPr lang="en-US" altLang="zh-TW" dirty="0"/>
              <a:t>(filesystem) </a:t>
            </a:r>
            <a:r>
              <a:rPr lang="zh-TW" altLang="en-US" dirty="0"/>
              <a:t>的基本流程： </a:t>
            </a:r>
          </a:p>
          <a:p>
            <a:pPr lvl="1"/>
            <a:r>
              <a:rPr lang="zh-TW" altLang="en-US" dirty="0"/>
              <a:t>對磁碟進行分割，以建立可用的 </a:t>
            </a:r>
            <a:r>
              <a:rPr lang="en-US" altLang="zh-TW" dirty="0"/>
              <a:t>partition </a:t>
            </a:r>
            <a:r>
              <a:rPr lang="zh-TW" altLang="en-US" dirty="0"/>
              <a:t>；</a:t>
            </a:r>
          </a:p>
          <a:p>
            <a:pPr lvl="1"/>
            <a:r>
              <a:rPr lang="zh-TW" altLang="en-US" dirty="0"/>
              <a:t>對該 </a:t>
            </a:r>
            <a:r>
              <a:rPr lang="en-US" altLang="zh-TW" dirty="0"/>
              <a:t>partition </a:t>
            </a:r>
            <a:r>
              <a:rPr lang="zh-TW" altLang="en-US" dirty="0"/>
              <a:t>進行格式化</a:t>
            </a:r>
            <a:r>
              <a:rPr lang="en-US" altLang="zh-TW" dirty="0"/>
              <a:t>(format)</a:t>
            </a:r>
            <a:r>
              <a:rPr lang="zh-TW" altLang="en-US" dirty="0"/>
              <a:t>，以建立系統可用的 </a:t>
            </a:r>
            <a:r>
              <a:rPr lang="en-US" altLang="zh-TW" dirty="0"/>
              <a:t>filesystem</a:t>
            </a:r>
          </a:p>
          <a:p>
            <a:pPr lvl="1"/>
            <a:r>
              <a:rPr lang="zh-TW" altLang="en-US" dirty="0"/>
              <a:t>若想要仔細一點，則可對剛剛建立好的 </a:t>
            </a:r>
            <a:r>
              <a:rPr lang="en-US" altLang="zh-TW" dirty="0"/>
              <a:t>filesystem </a:t>
            </a:r>
            <a:r>
              <a:rPr lang="zh-TW" altLang="en-US" dirty="0"/>
              <a:t>進行檢驗</a:t>
            </a:r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Linux </a:t>
            </a:r>
            <a:r>
              <a:rPr lang="zh-TW" altLang="en-US" dirty="0"/>
              <a:t>系統上，需要建立掛載點 </a:t>
            </a:r>
            <a:r>
              <a:rPr lang="en-US" altLang="zh-TW" dirty="0"/>
              <a:t>( </a:t>
            </a:r>
            <a:r>
              <a:rPr lang="zh-TW" altLang="en-US" dirty="0"/>
              <a:t>亦即是目錄 </a:t>
            </a:r>
            <a:r>
              <a:rPr lang="en-US" altLang="zh-TW" dirty="0"/>
              <a:t>)</a:t>
            </a:r>
            <a:r>
              <a:rPr lang="zh-TW" altLang="en-US" dirty="0"/>
              <a:t>，並將他掛載上來；</a:t>
            </a:r>
          </a:p>
          <a:p>
            <a:endParaRPr lang="zh-TW" altLang="en-US" dirty="0"/>
          </a:p>
          <a:p>
            <a:r>
              <a:rPr lang="zh-TW" altLang="en-US" dirty="0"/>
              <a:t>基本考量：</a:t>
            </a:r>
          </a:p>
          <a:p>
            <a:pPr lvl="1"/>
            <a:r>
              <a:rPr lang="zh-TW" altLang="en-US" dirty="0"/>
              <a:t>分割槽的用途？要多大？用什麼 </a:t>
            </a:r>
            <a:r>
              <a:rPr lang="en-US" altLang="zh-TW" dirty="0"/>
              <a:t>filesystem</a:t>
            </a:r>
            <a:r>
              <a:rPr lang="zh-TW" altLang="en-US" dirty="0"/>
              <a:t>？</a:t>
            </a:r>
          </a:p>
          <a:p>
            <a:pPr lvl="1"/>
            <a:r>
              <a:rPr lang="en-US" altLang="zh-TW" dirty="0" err="1"/>
              <a:t>inode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block </a:t>
            </a:r>
            <a:r>
              <a:rPr lang="zh-TW" altLang="en-US" dirty="0"/>
              <a:t>的大小</a:t>
            </a:r>
            <a:r>
              <a:rPr lang="en-US" altLang="zh-TW" dirty="0"/>
              <a:t>(size)</a:t>
            </a:r>
            <a:r>
              <a:rPr lang="zh-TW" altLang="en-US" dirty="0"/>
              <a:t>？</a:t>
            </a:r>
          </a:p>
          <a:p>
            <a:pPr lvl="1"/>
            <a:r>
              <a:rPr lang="zh-TW" altLang="en-US" dirty="0"/>
              <a:t>主要仍與主機用途有關啦！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EBF82-5CEA-454D-9CAC-660920DB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dirty="0"/>
              <a:t>VBird (2005/08/12)</a:t>
            </a:r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CA122-A29A-4B11-9FA2-ABD75245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0F337E-D104-46C8-96D1-0CE4867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DFC-09AC-456E-86BF-2659DDCD872B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BF6956B8-6CA0-45A9-9821-B9BCC32BC3D7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9D09C-97A2-4134-80AF-0349ADE9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ABBD37-22A6-4859-835B-E523B4BA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810C9-A42C-4E08-8B30-7D9496E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5925-C078-4DC6-89D6-B6693066E5A0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DDAE6CC2-55A1-4FC5-8587-0ADF6E750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/>
              <a:t>磁碟的分割、格式化、檢驗與掛載</a:t>
            </a:r>
            <a:r>
              <a:rPr lang="en-US" altLang="zh-TW" sz="3600"/>
              <a:t>(</a:t>
            </a:r>
            <a:r>
              <a:rPr lang="zh-TW" altLang="en-US" sz="3600"/>
              <a:t>續</a:t>
            </a:r>
            <a:r>
              <a:rPr lang="en-US" altLang="zh-TW" sz="3600"/>
              <a:t>)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662E575C-F285-4D43-94B7-2C19C077B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81258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磁碟的分割： </a:t>
            </a:r>
            <a:r>
              <a:rPr lang="en-US" altLang="zh-TW" sz="2400" dirty="0" err="1"/>
              <a:t>fdisk</a:t>
            </a:r>
            <a:r>
              <a:rPr lang="en-US" altLang="zh-TW" sz="2400" dirty="0"/>
              <a:t> [-l] </a:t>
            </a:r>
            <a:r>
              <a:rPr lang="zh-TW" altLang="en-US" sz="2400" dirty="0"/>
              <a:t>裝置代號</a:t>
            </a:r>
          </a:p>
          <a:p>
            <a:pPr lvl="1"/>
            <a:r>
              <a:rPr lang="zh-TW" altLang="en-US" sz="2000" dirty="0"/>
              <a:t>說明：</a:t>
            </a:r>
          </a:p>
          <a:p>
            <a:pPr lvl="2"/>
            <a:r>
              <a:rPr lang="zh-TW" altLang="en-US" sz="1800" dirty="0"/>
              <a:t>裝置代號為整顆硬碟，例如 </a:t>
            </a:r>
            <a:r>
              <a:rPr lang="en-US" altLang="zh-TW" sz="1800" dirty="0"/>
              <a:t>/dev/</a:t>
            </a:r>
            <a:r>
              <a:rPr lang="en-US" altLang="zh-TW" sz="1800" dirty="0" err="1"/>
              <a:t>hda</a:t>
            </a:r>
            <a:r>
              <a:rPr lang="zh-TW" altLang="en-US" sz="1800" dirty="0"/>
              <a:t>，不是分割槽 </a:t>
            </a:r>
            <a:r>
              <a:rPr lang="en-US" altLang="zh-TW" sz="1800" dirty="0"/>
              <a:t>/dev/hda1 </a:t>
            </a:r>
          </a:p>
          <a:p>
            <a:pPr lvl="2"/>
            <a:r>
              <a:rPr lang="en-US" altLang="zh-TW" sz="1800" dirty="0"/>
              <a:t>-l </a:t>
            </a:r>
            <a:r>
              <a:rPr lang="zh-TW" altLang="en-US" sz="1800" dirty="0"/>
              <a:t>僅為列出該裝置的目前存在的 </a:t>
            </a:r>
            <a:r>
              <a:rPr lang="en-US" altLang="zh-TW" sz="1800" dirty="0"/>
              <a:t>filesystem </a:t>
            </a:r>
            <a:r>
              <a:rPr lang="zh-TW" altLang="en-US" sz="1800" dirty="0"/>
              <a:t>；若沒有加裝置名稱，則 </a:t>
            </a:r>
            <a:r>
              <a:rPr lang="en-US" altLang="zh-TW" sz="1800" dirty="0" err="1"/>
              <a:t>fdisk</a:t>
            </a:r>
            <a:r>
              <a:rPr lang="en-US" altLang="zh-TW" sz="1800" dirty="0"/>
              <a:t> </a:t>
            </a:r>
            <a:r>
              <a:rPr lang="zh-TW" altLang="en-US" sz="1800" dirty="0"/>
              <a:t>會將系統中所有可以分析到的裝置均列出</a:t>
            </a:r>
          </a:p>
          <a:p>
            <a:pPr lvl="2"/>
            <a:endParaRPr lang="zh-TW" altLang="en-US" sz="1800" dirty="0"/>
          </a:p>
          <a:p>
            <a:pPr lvl="1"/>
            <a:r>
              <a:rPr lang="en-US" altLang="zh-TW" sz="2000" dirty="0" err="1"/>
              <a:t>fdisk</a:t>
            </a:r>
            <a:r>
              <a:rPr lang="en-US" altLang="zh-TW" sz="2000" dirty="0"/>
              <a:t> </a:t>
            </a:r>
            <a:r>
              <a:rPr lang="zh-TW" altLang="en-US" sz="2000" dirty="0"/>
              <a:t>軟體內容使用指令：</a:t>
            </a:r>
          </a:p>
          <a:p>
            <a:pPr lvl="2"/>
            <a:r>
              <a:rPr lang="en-US" altLang="zh-TW" sz="1800" dirty="0"/>
              <a:t>m :</a:t>
            </a:r>
            <a:r>
              <a:rPr lang="zh-TW" altLang="en-US" sz="1800" dirty="0"/>
              <a:t>說明指令</a:t>
            </a:r>
          </a:p>
          <a:p>
            <a:pPr lvl="2"/>
            <a:r>
              <a:rPr lang="en-US" altLang="zh-TW" sz="1800" dirty="0"/>
              <a:t>p :</a:t>
            </a:r>
            <a:r>
              <a:rPr lang="zh-TW" altLang="en-US" sz="1800" dirty="0"/>
              <a:t>列出所有的已存在的 </a:t>
            </a:r>
            <a:r>
              <a:rPr lang="en-US" altLang="zh-TW" sz="1800" dirty="0"/>
              <a:t>partition</a:t>
            </a:r>
          </a:p>
          <a:p>
            <a:pPr lvl="2"/>
            <a:r>
              <a:rPr lang="en-US" altLang="zh-TW" sz="1800" dirty="0"/>
              <a:t>d :</a:t>
            </a:r>
            <a:r>
              <a:rPr lang="zh-TW" altLang="en-US" sz="1800" dirty="0"/>
              <a:t>刪除一個 </a:t>
            </a:r>
            <a:r>
              <a:rPr lang="en-US" altLang="zh-TW" sz="1800" dirty="0"/>
              <a:t>partition</a:t>
            </a:r>
          </a:p>
          <a:p>
            <a:pPr lvl="2"/>
            <a:r>
              <a:rPr lang="en-US" altLang="zh-TW" sz="1800" dirty="0"/>
              <a:t>n :</a:t>
            </a:r>
            <a:r>
              <a:rPr lang="zh-TW" altLang="en-US" sz="1800" dirty="0"/>
              <a:t>新增一個 </a:t>
            </a:r>
            <a:r>
              <a:rPr lang="en-US" altLang="zh-TW" sz="1800" dirty="0"/>
              <a:t>partition</a:t>
            </a:r>
          </a:p>
          <a:p>
            <a:pPr lvl="2"/>
            <a:r>
              <a:rPr lang="en-US" altLang="zh-TW" sz="1800" dirty="0"/>
              <a:t>q :</a:t>
            </a:r>
            <a:r>
              <a:rPr lang="zh-TW" altLang="en-US" sz="1800" dirty="0"/>
              <a:t>不儲存離開 </a:t>
            </a:r>
            <a:r>
              <a:rPr lang="en-US" altLang="zh-TW" sz="1800" dirty="0"/>
              <a:t>(</a:t>
            </a:r>
            <a:r>
              <a:rPr lang="zh-TW" altLang="en-US" sz="1800" dirty="0"/>
              <a:t>測試時常使用</a:t>
            </a:r>
            <a:r>
              <a:rPr lang="en-US" altLang="zh-TW" sz="1800" dirty="0"/>
              <a:t>)</a:t>
            </a:r>
          </a:p>
          <a:p>
            <a:pPr lvl="2"/>
            <a:r>
              <a:rPr lang="en-US" altLang="zh-TW" sz="1800" dirty="0"/>
              <a:t>w :</a:t>
            </a:r>
            <a:r>
              <a:rPr lang="zh-TW" altLang="en-US" sz="1800" dirty="0"/>
              <a:t>儲存 </a:t>
            </a:r>
            <a:r>
              <a:rPr lang="en-US" altLang="zh-TW" sz="1800" dirty="0"/>
              <a:t>partition table </a:t>
            </a:r>
            <a:r>
              <a:rPr lang="zh-TW" altLang="en-US" sz="1800" dirty="0"/>
              <a:t>後離開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6411EBDD-B1FF-4A3D-9E15-696635D87D0D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369595-AB8B-4FC0-AA56-29A1C4AE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58A6D-F996-456E-8C13-1CDA5FF9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40C0C-0571-45A2-81B2-C6E757FF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11E9-4D14-46D0-9D2E-D03FAFDD33B3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E953E28E-365E-45BF-9EB9-8A15D9434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/>
              <a:t>磁碟的分割、格式化、檢驗與掛載</a:t>
            </a:r>
            <a:r>
              <a:rPr lang="en-US" altLang="zh-TW" sz="3600"/>
              <a:t>(</a:t>
            </a:r>
            <a:r>
              <a:rPr lang="zh-TW" altLang="en-US" sz="3600"/>
              <a:t>續</a:t>
            </a:r>
            <a:r>
              <a:rPr lang="en-US" altLang="zh-TW" sz="3600"/>
              <a:t>)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E25FE172-5BE5-4128-9656-1357D2B4D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88979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err="1"/>
              <a:t>fdisk</a:t>
            </a:r>
            <a:r>
              <a:rPr lang="en-US" altLang="zh-TW" sz="2400" dirty="0"/>
              <a:t>  -l  /dev/</a:t>
            </a:r>
            <a:r>
              <a:rPr lang="en-US" altLang="zh-TW" sz="2400" dirty="0" err="1"/>
              <a:t>hda</a:t>
            </a:r>
            <a:r>
              <a:rPr lang="en-US" altLang="zh-TW" sz="2400" dirty="0"/>
              <a:t> </a:t>
            </a:r>
            <a:r>
              <a:rPr lang="zh-TW" altLang="en-US" sz="2400" dirty="0"/>
              <a:t>輸出範例：</a:t>
            </a:r>
          </a:p>
          <a:p>
            <a:endParaRPr lang="zh-TW" altLang="en-US" sz="2400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Disk /dev/</a:t>
            </a:r>
            <a:r>
              <a:rPr lang="en-US" altLang="zh-TW" sz="15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hda</a:t>
            </a: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: </a:t>
            </a:r>
            <a:r>
              <a:rPr lang="en-US" altLang="zh-TW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20.5 GB</a:t>
            </a: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, 20520493056 bytes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255 heads, 63 sectors/track, 2494 cylinders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Units = cylinders of </a:t>
            </a:r>
            <a:r>
              <a:rPr lang="en-US" altLang="zh-TW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16065 * 512 = 8225280 bytes(</a:t>
            </a:r>
            <a:r>
              <a:rPr lang="zh-TW" altLang="en-US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一個 </a:t>
            </a:r>
            <a:r>
              <a:rPr lang="en-US" altLang="zh-TW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cylinder </a:t>
            </a:r>
            <a:r>
              <a:rPr lang="zh-TW" altLang="en-US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大小</a:t>
            </a:r>
            <a:r>
              <a:rPr lang="en-US" altLang="zh-TW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z="15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   Device </a:t>
            </a:r>
            <a:r>
              <a:rPr lang="en-US" altLang="zh-TW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Boot</a:t>
            </a: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      Start         End      Blocks   </a:t>
            </a:r>
            <a:r>
              <a:rPr lang="en-US" altLang="zh-TW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Id</a:t>
            </a: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  System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/dev/hda1   *           1         765     6144831   83  Linux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/dev/hda2             766        1147     3068415   83  Linux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/dev/hda3            1148        1274     1020127+  82  Linux swap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/dev/hda4            1275        2494     9799650    5  Extended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/dev/hda5            1275        </a:t>
            </a:r>
            <a:r>
              <a:rPr lang="en-US" altLang="zh-TW" sz="1500" u="sng" dirty="0">
                <a:latin typeface="細明體" panose="02020509000000000000" pitchFamily="49" charset="-120"/>
                <a:ea typeface="細明體" panose="02020509000000000000" pitchFamily="49" charset="-120"/>
              </a:rPr>
              <a:t>2494</a:t>
            </a:r>
            <a:r>
              <a:rPr lang="en-US" altLang="zh-TW" sz="1500" dirty="0">
                <a:latin typeface="細明體" panose="02020509000000000000" pitchFamily="49" charset="-120"/>
                <a:ea typeface="細明體" panose="02020509000000000000" pitchFamily="49" charset="-120"/>
              </a:rPr>
              <a:t>     9799618+  83  Linux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87BA75E3-0EC6-4A9F-8973-277FE89CC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認識磁碟與硬碟分割槽</a:t>
            </a:r>
          </a:p>
        </p:txBody>
      </p:sp>
      <p:pic>
        <p:nvPicPr>
          <p:cNvPr id="249860" name="Picture 4">
            <a:extLst>
              <a:ext uri="{FF2B5EF4-FFF2-40B4-BE49-F238E27FC236}">
                <a16:creationId xmlns:a16="http://schemas.microsoft.com/office/drawing/2014/main" id="{F12854C3-0169-4CE9-9F9B-E4B6531EC17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73" y="2746375"/>
            <a:ext cx="4302853" cy="3430588"/>
          </a:xfr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3C6EDB3E-B6DE-454C-AEDE-702692236C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認識實體磁碟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4E0FF-372C-4EAF-9752-C362C12A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E795D6-3BB9-4A1A-9D1F-3AF7A2F6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B101BA-660E-4E3A-B0BF-567304CD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3C3A-30E8-4355-B4CC-9579E67DB50E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0EC26A31-AF20-43B7-ADF5-8CE18E41B228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803FC-C1C2-4605-987F-945A0A76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125E04-C9DF-4D8A-8683-81D061CD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9C6566-C46F-4715-8560-4DF7BD22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CAB0-C764-4591-9DCA-8C71AB36DBEF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DF8ACB32-7637-4DB0-BD35-4E9445544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/>
              <a:t>磁碟的分割、格式化、檢驗與掛載</a:t>
            </a:r>
            <a:r>
              <a:rPr lang="en-US" altLang="zh-TW" sz="3600"/>
              <a:t>(</a:t>
            </a:r>
            <a:r>
              <a:rPr lang="zh-TW" altLang="en-US" sz="3600"/>
              <a:t>續</a:t>
            </a:r>
            <a:r>
              <a:rPr lang="en-US" altLang="zh-TW" sz="3600"/>
              <a:t>)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A729AF15-01D0-4E51-BEC0-29C2378FD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98036"/>
            <a:ext cx="10515600" cy="3452424"/>
          </a:xfrm>
        </p:spPr>
        <p:txBody>
          <a:bodyPr/>
          <a:lstStyle/>
          <a:p>
            <a:r>
              <a:rPr lang="en-US" altLang="zh-TW" sz="2400" dirty="0" err="1"/>
              <a:t>fdisk</a:t>
            </a:r>
            <a:r>
              <a:rPr lang="en-US" altLang="zh-TW" sz="2400" dirty="0"/>
              <a:t> </a:t>
            </a:r>
            <a:r>
              <a:rPr lang="zh-TW" altLang="en-US" sz="2400" dirty="0"/>
              <a:t>操作環境的說明</a:t>
            </a:r>
          </a:p>
          <a:p>
            <a:pPr lvl="1"/>
            <a:r>
              <a:rPr lang="zh-TW" altLang="en-US" sz="2000" dirty="0"/>
              <a:t>以 </a:t>
            </a:r>
            <a:r>
              <a:rPr lang="en-US" altLang="zh-TW" sz="2000" dirty="0"/>
              <a:t>root </a:t>
            </a:r>
            <a:r>
              <a:rPr lang="zh-TW" altLang="en-US" sz="2000" dirty="0"/>
              <a:t>的身份進行硬碟的 </a:t>
            </a:r>
            <a:r>
              <a:rPr lang="en-US" altLang="zh-TW" sz="2000" dirty="0"/>
              <a:t>partition </a:t>
            </a:r>
            <a:r>
              <a:rPr lang="zh-TW" altLang="en-US" sz="2000" dirty="0"/>
              <a:t>時，最好在</a:t>
            </a:r>
            <a:r>
              <a:rPr lang="zh-TW" altLang="en-US" sz="2000" b="1" dirty="0"/>
              <a:t>單人維護模式</a:t>
            </a:r>
          </a:p>
          <a:p>
            <a:pPr lvl="1"/>
            <a:r>
              <a:rPr lang="zh-TW" altLang="en-US" sz="2000" dirty="0"/>
              <a:t>以 </a:t>
            </a:r>
            <a:r>
              <a:rPr lang="en-US" altLang="zh-TW" sz="2000" dirty="0" err="1"/>
              <a:t>fdisk</a:t>
            </a:r>
            <a:r>
              <a:rPr lang="en-US" altLang="zh-TW" sz="2000" dirty="0"/>
              <a:t> </a:t>
            </a:r>
            <a:r>
              <a:rPr lang="zh-TW" altLang="en-US" sz="2000" dirty="0"/>
              <a:t>修改了某硬碟的 </a:t>
            </a:r>
            <a:r>
              <a:rPr lang="en-US" altLang="zh-TW" sz="2000" dirty="0"/>
              <a:t>partition table </a:t>
            </a:r>
            <a:r>
              <a:rPr lang="zh-TW" altLang="en-US" sz="2000" dirty="0"/>
              <a:t>後，若該硬碟某個 </a:t>
            </a:r>
            <a:r>
              <a:rPr lang="en-US" altLang="zh-TW" sz="2000" dirty="0"/>
              <a:t>partition </a:t>
            </a:r>
            <a:r>
              <a:rPr lang="zh-TW" altLang="en-US" sz="2000" dirty="0"/>
              <a:t>還在使用，則核心可能無法完整載入 </a:t>
            </a:r>
            <a:r>
              <a:rPr lang="en-US" altLang="zh-TW" sz="2000" dirty="0"/>
              <a:t>partition table</a:t>
            </a:r>
          </a:p>
          <a:p>
            <a:pPr lvl="2"/>
            <a:r>
              <a:rPr lang="zh-TW" altLang="en-US" sz="1800" dirty="0"/>
              <a:t>將該硬碟的所有 </a:t>
            </a:r>
            <a:r>
              <a:rPr lang="en-US" altLang="zh-TW" sz="1800" dirty="0"/>
              <a:t>partition </a:t>
            </a:r>
            <a:r>
              <a:rPr lang="zh-TW" altLang="en-US" sz="1800" dirty="0"/>
              <a:t>卸載，重新 </a:t>
            </a:r>
            <a:r>
              <a:rPr lang="en-US" altLang="zh-TW" sz="1800" dirty="0" err="1"/>
              <a:t>fdisk</a:t>
            </a:r>
            <a:r>
              <a:rPr lang="en-US" altLang="zh-TW" sz="1800" dirty="0"/>
              <a:t> </a:t>
            </a:r>
            <a:r>
              <a:rPr lang="zh-TW" altLang="en-US" sz="1800" dirty="0"/>
              <a:t>即可；</a:t>
            </a:r>
          </a:p>
          <a:p>
            <a:pPr lvl="2"/>
            <a:r>
              <a:rPr lang="zh-TW" altLang="en-US" sz="1800" dirty="0"/>
              <a:t>重新將該系統 </a:t>
            </a:r>
            <a:r>
              <a:rPr lang="en-US" altLang="zh-TW" sz="1800" dirty="0"/>
              <a:t>reboot </a:t>
            </a:r>
            <a:r>
              <a:rPr lang="zh-TW" altLang="en-US" sz="1800" dirty="0"/>
              <a:t>即可</a:t>
            </a:r>
            <a:r>
              <a:rPr lang="en-US" altLang="zh-TW" sz="1800" dirty="0"/>
              <a:t>(</a:t>
            </a:r>
            <a:r>
              <a:rPr lang="zh-TW" altLang="en-US" sz="1800" dirty="0"/>
              <a:t>僅有單顆硬碟時</a:t>
            </a:r>
            <a:r>
              <a:rPr lang="en-US" altLang="zh-TW" sz="1800" dirty="0"/>
              <a:t>)</a:t>
            </a:r>
          </a:p>
          <a:p>
            <a:pPr lvl="1"/>
            <a:r>
              <a:rPr lang="zh-TW" altLang="en-US" sz="2000" dirty="0"/>
              <a:t>雖然單顆硬碟最大的邏輯磁區可以到達 </a:t>
            </a:r>
            <a:r>
              <a:rPr lang="en-US" altLang="zh-TW" sz="2000" dirty="0"/>
              <a:t>63 </a:t>
            </a:r>
            <a:r>
              <a:rPr lang="zh-TW" altLang="en-US" sz="2000" dirty="0"/>
              <a:t>號，但並非所有的 </a:t>
            </a:r>
            <a:r>
              <a:rPr lang="en-US" altLang="zh-TW" sz="2000" dirty="0"/>
              <a:t>Linux distribution </a:t>
            </a:r>
            <a:r>
              <a:rPr lang="zh-TW" altLang="en-US" sz="2000" dirty="0"/>
              <a:t>都會將所有的邏輯磁區對應的磁碟代號都寫入系統當中，故有時需手動以 </a:t>
            </a:r>
            <a:r>
              <a:rPr lang="en-US" altLang="zh-TW" sz="2000" dirty="0" err="1"/>
              <a:t>mknod</a:t>
            </a:r>
            <a:r>
              <a:rPr lang="en-US" altLang="zh-TW" sz="2000" dirty="0"/>
              <a:t> </a:t>
            </a:r>
            <a:r>
              <a:rPr lang="zh-TW" altLang="en-US" sz="2000" dirty="0"/>
              <a:t>建置磁碟裝置代號。</a:t>
            </a:r>
          </a:p>
          <a:p>
            <a:pPr lvl="1"/>
            <a:r>
              <a:rPr lang="en-US" altLang="zh-TW" sz="2000" dirty="0" err="1"/>
              <a:t>mknod</a:t>
            </a:r>
            <a:r>
              <a:rPr lang="en-US" altLang="zh-TW" sz="2000" dirty="0"/>
              <a:t> </a:t>
            </a:r>
            <a:r>
              <a:rPr lang="zh-TW" altLang="en-US" sz="2000" dirty="0"/>
              <a:t>將在本章節後續介紹。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995D77-B839-4886-BFEB-63C15456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B6A9CB-3498-4176-A71E-C74E32A2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751D29-533A-47E8-A2EC-7EB52E8E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D36C-37DB-4582-82E3-866387A71C6F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6B652465-4A6F-4032-ADA1-7C7BD7452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/>
              <a:t>磁碟的分割、格式化、檢驗與掛載</a:t>
            </a:r>
            <a:r>
              <a:rPr lang="en-US" altLang="zh-TW" sz="3600"/>
              <a:t>(</a:t>
            </a:r>
            <a:r>
              <a:rPr lang="zh-TW" altLang="en-US" sz="3600"/>
              <a:t>續</a:t>
            </a:r>
            <a:r>
              <a:rPr lang="en-US" altLang="zh-TW" sz="3600"/>
              <a:t>)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4A6E7931-80DA-4DC3-B44D-062088E9F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/>
              <a:t>練習：</a:t>
            </a:r>
          </a:p>
          <a:p>
            <a:pPr lvl="1"/>
            <a:r>
              <a:rPr lang="zh-TW" altLang="en-US" sz="2000"/>
              <a:t>將目前系統上所有的硬碟 </a:t>
            </a:r>
            <a:r>
              <a:rPr lang="en-US" altLang="zh-TW" sz="2000"/>
              <a:t>partition </a:t>
            </a:r>
            <a:r>
              <a:rPr lang="zh-TW" altLang="en-US" sz="2000"/>
              <a:t>都列出來；</a:t>
            </a:r>
          </a:p>
          <a:p>
            <a:pPr lvl="2"/>
            <a:r>
              <a:rPr lang="en-US" altLang="zh-TW" sz="1900" b="1" i="1" u="sng">
                <a:solidFill>
                  <a:srgbClr val="3333FF"/>
                </a:solidFill>
              </a:rPr>
              <a:t>fdisk  -l</a:t>
            </a:r>
          </a:p>
          <a:p>
            <a:pPr lvl="1"/>
            <a:r>
              <a:rPr lang="zh-TW" altLang="en-US" sz="2000"/>
              <a:t>查閱目前的硬碟狀態中，是否有空出的未配置空間？若有的話，請將該未配置空間分割成一塊可用的 </a:t>
            </a:r>
            <a:r>
              <a:rPr lang="en-US" altLang="zh-TW" sz="2000"/>
              <a:t>partition</a:t>
            </a:r>
            <a:r>
              <a:rPr lang="zh-TW" altLang="en-US" sz="2000"/>
              <a:t>。並觀察該 </a:t>
            </a:r>
            <a:r>
              <a:rPr lang="en-US" altLang="zh-TW" sz="2000"/>
              <a:t>partition </a:t>
            </a:r>
            <a:r>
              <a:rPr lang="zh-TW" altLang="en-US" sz="2000"/>
              <a:t>的類型 </a:t>
            </a:r>
            <a:r>
              <a:rPr lang="en-US" altLang="zh-TW" sz="2000"/>
              <a:t>(primary/Extended/Logical)</a:t>
            </a:r>
          </a:p>
          <a:p>
            <a:pPr lvl="1"/>
            <a:endParaRPr lang="en-US" altLang="zh-TW" sz="2000"/>
          </a:p>
          <a:p>
            <a:pPr lvl="1"/>
            <a:endParaRPr lang="en-US" altLang="zh-TW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36B0BEF1-7D5D-4F3B-A0B9-5704D294669E}"/>
              </a:ext>
            </a:extLst>
          </p:cNvPr>
          <p:cNvSpPr/>
          <p:nvPr/>
        </p:nvSpPr>
        <p:spPr>
          <a:xfrm>
            <a:off x="671804" y="2383522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1EED7-CE2E-47A8-98E6-1848CD8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A5C46E-A3A3-4D46-8258-9C4B82DB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44831B-A0CE-492F-B112-A313C5A3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CFB4-C53D-40F9-95BF-FC75F7048590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E6CA07C0-6B99-4876-A357-223A98846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/>
              <a:t>磁碟的分割、格式化、檢驗與掛載</a:t>
            </a:r>
            <a:r>
              <a:rPr lang="en-US" altLang="zh-TW" sz="3600"/>
              <a:t>(</a:t>
            </a:r>
            <a:r>
              <a:rPr lang="zh-TW" altLang="en-US" sz="3600"/>
              <a:t>續</a:t>
            </a:r>
            <a:r>
              <a:rPr lang="en-US" altLang="zh-TW" sz="3600"/>
              <a:t>)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8C293A4B-0128-47B1-8622-ECCE507BF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39981"/>
            <a:ext cx="10515600" cy="345242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磁碟分割槽的格式化：</a:t>
            </a:r>
            <a:r>
              <a:rPr lang="en-US" altLang="zh-TW" sz="2400" dirty="0" err="1"/>
              <a:t>mkfs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sz="2000" dirty="0" err="1"/>
              <a:t>mkfs</a:t>
            </a:r>
            <a:r>
              <a:rPr lang="en-US" altLang="zh-TW" sz="2000" dirty="0"/>
              <a:t> </a:t>
            </a:r>
            <a:r>
              <a:rPr lang="zh-TW" altLang="en-US" sz="2000" dirty="0"/>
              <a:t>僅是一個整合指令，他會額外取用 </a:t>
            </a:r>
            <a:r>
              <a:rPr lang="en-US" altLang="zh-TW" sz="2000" dirty="0"/>
              <a:t>mkfs.ext2 / mkfs.ext3 / mkfs.ext4 / </a:t>
            </a:r>
            <a:r>
              <a:rPr lang="en-US" altLang="zh-TW" sz="2000" dirty="0" err="1"/>
              <a:t>mkfs.reiserfs</a:t>
            </a:r>
            <a:r>
              <a:rPr lang="en-US" altLang="zh-TW" sz="2000" dirty="0"/>
              <a:t> / </a:t>
            </a:r>
            <a:r>
              <a:rPr lang="en-US" altLang="zh-TW" sz="2000" dirty="0" err="1"/>
              <a:t>mkfs</a:t>
            </a:r>
            <a:r>
              <a:rPr lang="en-US" altLang="zh-TW" sz="2000" dirty="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ext2/3/4 </a:t>
            </a:r>
            <a:r>
              <a:rPr lang="zh-TW" altLang="en-US" sz="2000" dirty="0"/>
              <a:t>檔案系統建議直接使用 </a:t>
            </a:r>
            <a:r>
              <a:rPr lang="en-US" altLang="zh-TW" sz="2000" dirty="0"/>
              <a:t>mke2fs </a:t>
            </a:r>
            <a:r>
              <a:rPr lang="zh-TW" altLang="en-US" sz="2000" dirty="0"/>
              <a:t>指令；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mke2fs [-</a:t>
            </a:r>
            <a:r>
              <a:rPr lang="en-US" altLang="zh-TW" sz="2000" dirty="0" err="1"/>
              <a:t>bicLj</a:t>
            </a:r>
            <a:r>
              <a:rPr lang="en-US" altLang="zh-TW" sz="2000" dirty="0"/>
              <a:t>] </a:t>
            </a:r>
            <a:r>
              <a:rPr lang="zh-TW" altLang="en-US" sz="2000" dirty="0"/>
              <a:t>裝置名稱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-b : </a:t>
            </a:r>
            <a:r>
              <a:rPr lang="zh-TW" altLang="en-US" sz="1800" dirty="0"/>
              <a:t>設定 </a:t>
            </a:r>
            <a:r>
              <a:rPr lang="en-US" altLang="zh-TW" sz="1800" dirty="0"/>
              <a:t>block </a:t>
            </a:r>
            <a:r>
              <a:rPr lang="zh-TW" altLang="en-US" sz="1800" dirty="0"/>
              <a:t>大小，目前有 </a:t>
            </a:r>
            <a:r>
              <a:rPr lang="en-US" altLang="zh-TW" sz="1800" dirty="0"/>
              <a:t>1024, 2048, 4096 bytes </a:t>
            </a:r>
            <a:r>
              <a:rPr lang="zh-TW" altLang="en-US" sz="1800" dirty="0"/>
              <a:t>三種；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-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: </a:t>
            </a:r>
            <a:r>
              <a:rPr lang="zh-TW" altLang="en-US" sz="1800" dirty="0"/>
              <a:t>多少容量給予一個 </a:t>
            </a:r>
            <a:r>
              <a:rPr lang="en-US" altLang="zh-TW" sz="1800" dirty="0" err="1"/>
              <a:t>inode</a:t>
            </a:r>
            <a:r>
              <a:rPr lang="en-US" altLang="zh-TW" sz="18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-c : </a:t>
            </a:r>
            <a:r>
              <a:rPr lang="zh-TW" altLang="en-US" sz="1800" dirty="0"/>
              <a:t>檢查磁碟錯誤，僅下達一次 </a:t>
            </a:r>
            <a:r>
              <a:rPr lang="en-US" altLang="zh-TW" sz="1800" dirty="0"/>
              <a:t>-c </a:t>
            </a:r>
            <a:r>
              <a:rPr lang="zh-TW" altLang="en-US" sz="1800" dirty="0"/>
              <a:t>時，會進行快速讀取測試；如果下達兩次 </a:t>
            </a:r>
            <a:r>
              <a:rPr lang="en-US" altLang="zh-TW" sz="1800" dirty="0"/>
              <a:t>-c -c </a:t>
            </a:r>
            <a:r>
              <a:rPr lang="zh-TW" altLang="en-US" sz="1800" dirty="0"/>
              <a:t>的話，會測試讀寫</a:t>
            </a:r>
            <a:r>
              <a:rPr lang="en-US" altLang="zh-TW" sz="1800" dirty="0"/>
              <a:t>(read-write)</a:t>
            </a:r>
            <a:r>
              <a:rPr lang="zh-TW" altLang="en-US" sz="1800" dirty="0"/>
              <a:t>，會很慢～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-L : </a:t>
            </a:r>
            <a:r>
              <a:rPr lang="zh-TW" altLang="en-US" sz="1800" dirty="0"/>
              <a:t>後面可以接表頭名稱 </a:t>
            </a:r>
            <a:r>
              <a:rPr lang="en-US" altLang="zh-TW" sz="1800" dirty="0"/>
              <a:t>(Label)</a:t>
            </a:r>
            <a:r>
              <a:rPr lang="zh-TW" altLang="en-US" sz="1800" dirty="0"/>
              <a:t>，這個 </a:t>
            </a:r>
            <a:r>
              <a:rPr lang="en-US" altLang="zh-TW" sz="1800" dirty="0"/>
              <a:t>label </a:t>
            </a:r>
            <a:r>
              <a:rPr lang="zh-TW" altLang="en-US" sz="1800" dirty="0"/>
              <a:t>是有用的～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-j : </a:t>
            </a:r>
            <a:r>
              <a:rPr lang="zh-TW" altLang="en-US" sz="1800" dirty="0"/>
              <a:t>本來 </a:t>
            </a:r>
            <a:r>
              <a:rPr lang="en-US" altLang="zh-TW" sz="1800" dirty="0"/>
              <a:t>mke2fs </a:t>
            </a:r>
            <a:r>
              <a:rPr lang="zh-TW" altLang="en-US" sz="1800" dirty="0"/>
              <a:t>是 </a:t>
            </a:r>
            <a:r>
              <a:rPr lang="en-US" altLang="zh-TW" sz="1800" dirty="0"/>
              <a:t>EXT2 </a:t>
            </a:r>
            <a:r>
              <a:rPr lang="zh-TW" altLang="en-US" sz="1800" dirty="0"/>
              <a:t>，加上 </a:t>
            </a:r>
            <a:r>
              <a:rPr lang="en-US" altLang="zh-TW" sz="1800" dirty="0"/>
              <a:t>-j </a:t>
            </a:r>
            <a:r>
              <a:rPr lang="zh-TW" altLang="en-US" sz="1800" dirty="0"/>
              <a:t>後，會主動加入 </a:t>
            </a:r>
            <a:r>
              <a:rPr lang="en-US" altLang="zh-TW" sz="1800" dirty="0"/>
              <a:t>journal </a:t>
            </a:r>
            <a:r>
              <a:rPr lang="zh-TW" altLang="en-US" sz="1800" dirty="0"/>
              <a:t>而成為 </a:t>
            </a:r>
            <a:r>
              <a:rPr lang="en-US" altLang="zh-TW" sz="1800" dirty="0"/>
              <a:t>EXT3</a:t>
            </a:r>
            <a:r>
              <a:rPr lang="zh-TW" altLang="en-US" sz="1800" dirty="0"/>
              <a:t>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953F4E1D-6A5A-4343-8B83-BDE469AA764E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589B5C-638C-46B1-A4E6-17AE929B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27E565-FC1C-4E20-A4C2-6AE08C76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1533B5-2DB0-4BF9-9528-ADF462E5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1278-F126-4D4A-8C9B-0D5E91BBD6CB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DD4327D7-9587-4CD8-B79C-BAD8809AF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/>
              <a:t>磁碟的分割、格式化、檢驗與掛載</a:t>
            </a:r>
            <a:r>
              <a:rPr lang="en-US" altLang="zh-TW" sz="3600"/>
              <a:t>(</a:t>
            </a:r>
            <a:r>
              <a:rPr lang="zh-TW" altLang="en-US" sz="3600"/>
              <a:t>續</a:t>
            </a:r>
            <a:r>
              <a:rPr lang="en-US" altLang="zh-TW" sz="3600"/>
              <a:t>)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9ED0C767-5FF9-4704-A22D-7C5E8C4DB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39313"/>
            <a:ext cx="10515600" cy="345242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假設將 </a:t>
            </a:r>
            <a:r>
              <a:rPr lang="en-US" altLang="zh-TW" sz="2400" dirty="0"/>
              <a:t>/dev/hda9 </a:t>
            </a:r>
            <a:r>
              <a:rPr lang="zh-TW" altLang="en-US" sz="2400" dirty="0"/>
              <a:t>格式化成 </a:t>
            </a:r>
            <a:r>
              <a:rPr lang="en-US" altLang="zh-TW" sz="2400" dirty="0"/>
              <a:t>ext3 </a:t>
            </a:r>
            <a:r>
              <a:rPr lang="zh-TW" altLang="en-US" sz="2400" dirty="0"/>
              <a:t>的範例：</a:t>
            </a:r>
          </a:p>
          <a:p>
            <a:pPr lvl="1"/>
            <a:r>
              <a:rPr lang="en-US" altLang="zh-TW" sz="2000" dirty="0"/>
              <a:t>block size </a:t>
            </a:r>
            <a:r>
              <a:rPr lang="zh-TW" altLang="en-US" sz="2000" dirty="0"/>
              <a:t>為 </a:t>
            </a:r>
            <a:r>
              <a:rPr lang="en-US" altLang="zh-TW" sz="2000" dirty="0"/>
              <a:t>4096 bytes</a:t>
            </a:r>
            <a:r>
              <a:rPr lang="zh-TW" altLang="en-US" sz="2000" dirty="0"/>
              <a:t>；</a:t>
            </a:r>
          </a:p>
          <a:p>
            <a:pPr lvl="1"/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  <a:r>
              <a:rPr lang="zh-TW" altLang="en-US" sz="2000" dirty="0"/>
              <a:t>分配，為每 </a:t>
            </a:r>
            <a:r>
              <a:rPr lang="en-US" altLang="zh-TW" sz="2000" dirty="0"/>
              <a:t>8192 bytes </a:t>
            </a:r>
            <a:r>
              <a:rPr lang="zh-TW" altLang="en-US" sz="2000" dirty="0"/>
              <a:t>給予一個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</a:p>
          <a:p>
            <a:pPr lvl="1"/>
            <a:r>
              <a:rPr lang="zh-TW" altLang="en-US" sz="2000" dirty="0"/>
              <a:t>該 </a:t>
            </a:r>
            <a:r>
              <a:rPr lang="en-US" altLang="zh-TW" sz="2000" dirty="0"/>
              <a:t>filesystem </a:t>
            </a:r>
            <a:r>
              <a:rPr lang="zh-TW" altLang="en-US" sz="2000" dirty="0"/>
              <a:t>的 </a:t>
            </a:r>
            <a:r>
              <a:rPr lang="en-US" altLang="zh-TW" sz="2000" dirty="0"/>
              <a:t>type </a:t>
            </a:r>
            <a:r>
              <a:rPr lang="zh-TW" altLang="en-US" sz="2000" dirty="0"/>
              <a:t>為 </a:t>
            </a:r>
            <a:r>
              <a:rPr lang="en-US" altLang="zh-TW" sz="2000" dirty="0"/>
              <a:t>ext3</a:t>
            </a:r>
          </a:p>
          <a:p>
            <a:pPr lvl="1"/>
            <a:r>
              <a:rPr lang="zh-TW" altLang="en-US" sz="2000" dirty="0"/>
              <a:t>該 </a:t>
            </a:r>
            <a:r>
              <a:rPr lang="en-US" altLang="zh-TW" sz="2000" dirty="0"/>
              <a:t>filesystem </a:t>
            </a:r>
            <a:r>
              <a:rPr lang="zh-TW" altLang="en-US" sz="2000" dirty="0"/>
              <a:t>的 </a:t>
            </a:r>
            <a:r>
              <a:rPr lang="en-US" altLang="zh-TW" sz="2000" dirty="0"/>
              <a:t>Label </a:t>
            </a:r>
            <a:r>
              <a:rPr lang="zh-TW" altLang="en-US" sz="2000" dirty="0"/>
              <a:t>為 </a:t>
            </a:r>
            <a:r>
              <a:rPr lang="en-US" altLang="zh-TW" sz="2000" dirty="0"/>
              <a:t>ext3test</a:t>
            </a:r>
          </a:p>
          <a:p>
            <a:pPr lvl="2"/>
            <a:r>
              <a:rPr lang="en-US" altLang="zh-TW" sz="1900" dirty="0"/>
              <a:t>mke2fs -j -b 4096 -</a:t>
            </a:r>
            <a:r>
              <a:rPr lang="en-US" altLang="zh-TW" sz="1900" dirty="0" err="1"/>
              <a:t>i</a:t>
            </a:r>
            <a:r>
              <a:rPr lang="en-US" altLang="zh-TW" sz="1900" dirty="0"/>
              <a:t> 8192 -L "ext3test" /dev/hda9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4C3B9-672E-4B67-9B51-091A7053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2392A-BFD6-4115-AA29-8C48E59B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700" dirty="0"/>
              <a:t>將上一小節以 </a:t>
            </a:r>
            <a:r>
              <a:rPr lang="en-US" altLang="zh-TW" sz="2700" dirty="0" err="1"/>
              <a:t>fdisk</a:t>
            </a:r>
            <a:r>
              <a:rPr lang="en-US" altLang="zh-TW" sz="2700" dirty="0"/>
              <a:t> </a:t>
            </a:r>
            <a:r>
              <a:rPr lang="zh-TW" altLang="en-US" sz="2700" dirty="0"/>
              <a:t>建立出來的 </a:t>
            </a:r>
            <a:r>
              <a:rPr lang="en-US" altLang="zh-TW" sz="2700" dirty="0"/>
              <a:t>partition </a:t>
            </a:r>
            <a:r>
              <a:rPr lang="zh-TW" altLang="en-US" sz="2700" dirty="0"/>
              <a:t>格式化為 </a:t>
            </a:r>
            <a:r>
              <a:rPr lang="en-US" altLang="zh-TW" sz="2700" dirty="0"/>
              <a:t>ext3</a:t>
            </a:r>
            <a:r>
              <a:rPr lang="zh-TW" altLang="en-US" sz="2700" dirty="0"/>
              <a:t>，且 </a:t>
            </a:r>
            <a:r>
              <a:rPr lang="en-US" altLang="zh-TW" sz="2700" dirty="0"/>
              <a:t>label </a:t>
            </a:r>
            <a:r>
              <a:rPr lang="zh-TW" altLang="en-US" sz="2700" dirty="0"/>
              <a:t>設為 </a:t>
            </a:r>
            <a:r>
              <a:rPr lang="en-US" altLang="zh-TW" sz="2700" dirty="0" err="1"/>
              <a:t>geego</a:t>
            </a:r>
            <a:r>
              <a:rPr lang="en-US" altLang="zh-TW" sz="2700" dirty="0"/>
              <a:t> </a:t>
            </a:r>
            <a:r>
              <a:rPr lang="zh-TW" altLang="en-US" sz="2700" dirty="0"/>
              <a:t>其餘自訂。</a:t>
            </a:r>
          </a:p>
          <a:p>
            <a:pPr lvl="1"/>
            <a:r>
              <a:rPr lang="en-US" altLang="zh-TW" sz="2300" b="1" i="1" u="sng" dirty="0">
                <a:solidFill>
                  <a:srgbClr val="3333FF"/>
                </a:solidFill>
              </a:rPr>
              <a:t>mke2fs  -j  -L  "</a:t>
            </a:r>
            <a:r>
              <a:rPr lang="en-US" altLang="zh-TW" sz="2300" b="1" i="1" u="sng" dirty="0" err="1">
                <a:solidFill>
                  <a:srgbClr val="3333FF"/>
                </a:solidFill>
              </a:rPr>
              <a:t>geego</a:t>
            </a:r>
            <a:r>
              <a:rPr lang="en-US" altLang="zh-TW" sz="2300" b="1" i="1" u="sng" dirty="0">
                <a:solidFill>
                  <a:srgbClr val="3333FF"/>
                </a:solidFill>
              </a:rPr>
              <a:t>"  /dev/</a:t>
            </a:r>
            <a:r>
              <a:rPr lang="en-US" altLang="zh-TW" sz="2300" b="1" i="1" u="sng" dirty="0" err="1">
                <a:solidFill>
                  <a:srgbClr val="3333FF"/>
                </a:solidFill>
              </a:rPr>
              <a:t>hda</a:t>
            </a:r>
            <a:r>
              <a:rPr lang="en-US" altLang="zh-TW" sz="2300" b="1" i="1" u="sng" dirty="0">
                <a:solidFill>
                  <a:srgbClr val="3333FF"/>
                </a:solidFill>
              </a:rPr>
              <a:t>??</a:t>
            </a:r>
          </a:p>
          <a:p>
            <a:r>
              <a:rPr lang="zh-TW" altLang="en-US" sz="2700" dirty="0"/>
              <a:t>將做完成的 </a:t>
            </a:r>
            <a:r>
              <a:rPr lang="en-US" altLang="zh-TW" sz="2700" dirty="0"/>
              <a:t>filesystem </a:t>
            </a:r>
            <a:r>
              <a:rPr lang="zh-TW" altLang="en-US" sz="2700" dirty="0"/>
              <a:t>詳細資訊叫出來察看：</a:t>
            </a:r>
          </a:p>
          <a:p>
            <a:pPr lvl="1"/>
            <a:r>
              <a:rPr lang="en-US" altLang="zh-TW" sz="2300" b="1" i="1" u="sng" dirty="0">
                <a:solidFill>
                  <a:srgbClr val="3333FF"/>
                </a:solidFill>
              </a:rPr>
              <a:t>dumpe2fs  /dev/</a:t>
            </a:r>
            <a:r>
              <a:rPr lang="en-US" altLang="zh-TW" sz="2300" b="1" i="1" u="sng" dirty="0" err="1">
                <a:solidFill>
                  <a:srgbClr val="3333FF"/>
                </a:solidFill>
              </a:rPr>
              <a:t>hda</a:t>
            </a:r>
            <a:r>
              <a:rPr lang="en-US" altLang="zh-TW" sz="2300" b="1" i="1" u="sng" dirty="0">
                <a:solidFill>
                  <a:srgbClr val="3333FF"/>
                </a:solidFill>
              </a:rPr>
              <a:t>??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345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FE8F3B0D-9E1B-4D70-A3A3-AA84630B7BC1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F6F8CD-6E57-42F1-A667-2F1EEFC8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0BE3F-ABE0-44A0-9CCF-5E1A7D67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74534-EB9D-4D1F-8853-0FAA9C65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46F-3556-4236-923F-A44BF3E6862E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B64C391E-C4FD-4927-91A1-EEF88143B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/>
              <a:t>磁碟的分割、格式化、檢驗與掛載</a:t>
            </a:r>
            <a:r>
              <a:rPr lang="en-US" altLang="zh-TW" sz="3600"/>
              <a:t>(</a:t>
            </a:r>
            <a:r>
              <a:rPr lang="zh-TW" altLang="en-US" sz="3600"/>
              <a:t>續</a:t>
            </a:r>
            <a:r>
              <a:rPr lang="en-US" altLang="zh-TW" sz="3600"/>
              <a:t>)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E32F2989-2D38-4277-83FD-9428C7AD7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14814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磁碟檢驗：</a:t>
            </a:r>
            <a:r>
              <a:rPr lang="en-US" altLang="zh-TW" sz="2400" dirty="0" err="1"/>
              <a:t>fsck</a:t>
            </a:r>
            <a:r>
              <a:rPr lang="en-US" altLang="zh-TW" sz="2400" dirty="0"/>
              <a:t> [-</a:t>
            </a:r>
            <a:r>
              <a:rPr lang="en-US" altLang="zh-TW" sz="2400" dirty="0" err="1"/>
              <a:t>AtCary</a:t>
            </a:r>
            <a:r>
              <a:rPr lang="en-US" altLang="zh-TW" sz="2400" dirty="0"/>
              <a:t>] </a:t>
            </a:r>
            <a:r>
              <a:rPr lang="zh-TW" altLang="en-US" sz="2400" dirty="0"/>
              <a:t>裝置名稱</a:t>
            </a:r>
          </a:p>
          <a:p>
            <a:pPr lvl="1"/>
            <a:r>
              <a:rPr lang="zh-TW" altLang="en-US" sz="2000" dirty="0"/>
              <a:t>參數：</a:t>
            </a:r>
          </a:p>
          <a:p>
            <a:pPr lvl="2"/>
            <a:r>
              <a:rPr lang="en-US" altLang="zh-TW" sz="1800" dirty="0"/>
              <a:t>-t : </a:t>
            </a:r>
            <a:r>
              <a:rPr lang="en-US" altLang="zh-TW" sz="1800" dirty="0" err="1"/>
              <a:t>fsck</a:t>
            </a:r>
            <a:r>
              <a:rPr lang="en-US" altLang="zh-TW" sz="1800" dirty="0"/>
              <a:t> </a:t>
            </a:r>
            <a:r>
              <a:rPr lang="zh-TW" altLang="en-US" sz="1800" dirty="0"/>
              <a:t>可以檢查好幾種不同的 </a:t>
            </a:r>
            <a:r>
              <a:rPr lang="en-US" altLang="zh-TW" sz="1800" dirty="0"/>
              <a:t>filesystem</a:t>
            </a:r>
          </a:p>
          <a:p>
            <a:pPr lvl="3"/>
            <a:r>
              <a:rPr lang="en-US" altLang="zh-TW" dirty="0"/>
              <a:t>ls  -l  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fsck</a:t>
            </a:r>
            <a:r>
              <a:rPr lang="en-US" altLang="zh-TW" dirty="0"/>
              <a:t>*</a:t>
            </a:r>
          </a:p>
          <a:p>
            <a:pPr lvl="2"/>
            <a:r>
              <a:rPr lang="en-US" altLang="zh-TW" sz="1800" dirty="0"/>
              <a:t>-A : </a:t>
            </a:r>
            <a:r>
              <a:rPr lang="zh-TW" altLang="en-US" sz="1800" dirty="0"/>
              <a:t>依據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fstab</a:t>
            </a:r>
            <a:r>
              <a:rPr lang="en-US" altLang="zh-TW" sz="1800" dirty="0"/>
              <a:t> </a:t>
            </a:r>
            <a:r>
              <a:rPr lang="zh-TW" altLang="en-US" sz="1800" dirty="0"/>
              <a:t>的內容，將所有的裝置都掃瞄一次</a:t>
            </a:r>
          </a:p>
          <a:p>
            <a:pPr lvl="3"/>
            <a:r>
              <a:rPr lang="zh-TW" altLang="en-US" sz="1600" dirty="0"/>
              <a:t>通常開機過程中就會執行此一指令</a:t>
            </a:r>
          </a:p>
          <a:p>
            <a:pPr lvl="2"/>
            <a:r>
              <a:rPr lang="en-US" altLang="zh-TW" sz="1800" dirty="0"/>
              <a:t>-r : </a:t>
            </a:r>
            <a:r>
              <a:rPr lang="zh-TW" altLang="en-US" sz="1800" dirty="0"/>
              <a:t>讓使用者決定是否需要修復</a:t>
            </a:r>
          </a:p>
          <a:p>
            <a:pPr lvl="2"/>
            <a:r>
              <a:rPr lang="en-US" altLang="zh-TW" sz="1800" dirty="0"/>
              <a:t>-y : </a:t>
            </a:r>
            <a:r>
              <a:rPr lang="zh-TW" altLang="en-US" sz="1800" dirty="0"/>
              <a:t>讓 </a:t>
            </a:r>
            <a:r>
              <a:rPr lang="en-US" altLang="zh-TW" sz="1800" dirty="0" err="1"/>
              <a:t>fsck</a:t>
            </a:r>
            <a:r>
              <a:rPr lang="en-US" altLang="zh-TW" sz="1800" dirty="0"/>
              <a:t> </a:t>
            </a:r>
            <a:r>
              <a:rPr lang="zh-TW" altLang="en-US" sz="1800" dirty="0"/>
              <a:t>在檢驗到錯誤時，直接答覆 </a:t>
            </a:r>
            <a:r>
              <a:rPr lang="en-US" altLang="zh-TW" sz="1800" dirty="0"/>
              <a:t>y </a:t>
            </a:r>
            <a:r>
              <a:rPr lang="zh-TW" altLang="en-US" sz="1800" dirty="0"/>
              <a:t>；</a:t>
            </a:r>
          </a:p>
          <a:p>
            <a:pPr lvl="2"/>
            <a:r>
              <a:rPr lang="en-US" altLang="zh-TW" sz="1800" dirty="0"/>
              <a:t>-C : </a:t>
            </a:r>
            <a:r>
              <a:rPr lang="zh-TW" altLang="en-US" sz="1800" dirty="0"/>
              <a:t>在檢驗的過程當中，使用一個長條圖顯示進度</a:t>
            </a:r>
          </a:p>
          <a:p>
            <a:pPr lvl="1"/>
            <a:r>
              <a:rPr lang="zh-TW" altLang="en-US" sz="2000" dirty="0"/>
              <a:t>環境說明：</a:t>
            </a:r>
          </a:p>
          <a:p>
            <a:pPr lvl="2"/>
            <a:r>
              <a:rPr lang="zh-TW" altLang="en-US" sz="1800" dirty="0"/>
              <a:t>檢驗完畢後，會在該 </a:t>
            </a:r>
            <a:r>
              <a:rPr lang="en-US" altLang="zh-TW" sz="1800" dirty="0"/>
              <a:t>filesystem </a:t>
            </a:r>
            <a:r>
              <a:rPr lang="zh-TW" altLang="en-US" sz="1800" dirty="0"/>
              <a:t>下自動產生 </a:t>
            </a:r>
            <a:r>
              <a:rPr lang="en-US" altLang="zh-TW" sz="1800" dirty="0" err="1"/>
              <a:t>lost+found</a:t>
            </a:r>
            <a:r>
              <a:rPr lang="en-US" altLang="zh-TW" sz="1800" dirty="0"/>
              <a:t> </a:t>
            </a:r>
            <a:r>
              <a:rPr lang="zh-TW" altLang="en-US" sz="1800" dirty="0"/>
              <a:t>目錄</a:t>
            </a:r>
          </a:p>
          <a:p>
            <a:pPr lvl="2"/>
            <a:r>
              <a:rPr lang="zh-TW" altLang="en-US" sz="1800" b="1" dirty="0"/>
              <a:t>執行 </a:t>
            </a:r>
            <a:r>
              <a:rPr lang="en-US" altLang="zh-TW" sz="1800" b="1" dirty="0" err="1"/>
              <a:t>fsck</a:t>
            </a:r>
            <a:r>
              <a:rPr lang="en-US" altLang="zh-TW" sz="1800" b="1" dirty="0"/>
              <a:t> </a:t>
            </a:r>
            <a:r>
              <a:rPr lang="zh-TW" altLang="en-US" sz="1800" b="1" dirty="0"/>
              <a:t>時</a:t>
            </a:r>
            <a:r>
              <a:rPr lang="zh-TW" altLang="en-US" sz="1800" dirty="0"/>
              <a:t>， 被檢查的 </a:t>
            </a:r>
            <a:r>
              <a:rPr lang="en-US" altLang="zh-TW" sz="1800" dirty="0"/>
              <a:t>partition </a:t>
            </a:r>
            <a:r>
              <a:rPr lang="zh-TW" altLang="en-US" sz="1800" dirty="0"/>
              <a:t>務必</a:t>
            </a:r>
            <a:r>
              <a:rPr lang="zh-TW" altLang="en-US" sz="1800" b="1" dirty="0"/>
              <a:t>不可掛載</a:t>
            </a:r>
            <a:r>
              <a:rPr lang="zh-TW" altLang="en-US" sz="1800" dirty="0"/>
              <a:t>到系統上</a:t>
            </a:r>
          </a:p>
          <a:p>
            <a:pPr lvl="2"/>
            <a:r>
              <a:rPr lang="zh-TW" altLang="en-US" sz="1800" dirty="0"/>
              <a:t>請將上小節建立的 </a:t>
            </a:r>
            <a:r>
              <a:rPr lang="en-US" altLang="zh-TW" sz="1800" dirty="0"/>
              <a:t>filesystem </a:t>
            </a:r>
            <a:r>
              <a:rPr lang="zh-TW" altLang="en-US" sz="1800" dirty="0"/>
              <a:t>檢驗其硬碟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1B194296-104B-4D91-86B0-90C2B8F23309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FFD574-2B4D-4E55-B7A8-75F56EDB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10B7E-E412-479F-89D4-C8B11636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AE146-FBBF-468D-BFC1-58729DAC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1AB2-4AC8-4345-92D7-3C7490A14A39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C7426FCC-213E-4C85-B242-6CC15161C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/>
              <a:t>磁碟的分割、格式化、檢驗與掛載</a:t>
            </a:r>
            <a:r>
              <a:rPr lang="en-US" altLang="zh-TW" sz="3600"/>
              <a:t>(</a:t>
            </a:r>
            <a:r>
              <a:rPr lang="zh-TW" altLang="en-US" sz="3600"/>
              <a:t>續</a:t>
            </a:r>
            <a:r>
              <a:rPr lang="en-US" altLang="zh-TW" sz="3600"/>
              <a:t>)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8BB15F4E-B607-4F04-871F-C5BA89AA9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47702"/>
            <a:ext cx="10515600" cy="34524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/</a:t>
            </a:r>
            <a:r>
              <a:rPr lang="en-US" altLang="zh-TW" sz="2400" dirty="0" err="1"/>
              <a:t>lost+found</a:t>
            </a:r>
            <a:r>
              <a:rPr lang="en-US" altLang="zh-TW" sz="2400" dirty="0"/>
              <a:t> (ext2/ext3/ext4 only)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執行完 </a:t>
            </a:r>
            <a:r>
              <a:rPr lang="en-US" altLang="zh-TW" sz="2000" dirty="0" err="1"/>
              <a:t>fsck</a:t>
            </a:r>
            <a:r>
              <a:rPr lang="en-US" altLang="zh-TW" sz="2000" dirty="0"/>
              <a:t> </a:t>
            </a:r>
            <a:r>
              <a:rPr lang="zh-TW" altLang="en-US" sz="2000" dirty="0"/>
              <a:t>之後，若系統發現有不正常的檔案，則會將該檔案</a:t>
            </a:r>
            <a:r>
              <a:rPr lang="en-US" altLang="zh-TW" sz="2000" dirty="0"/>
              <a:t>/</a:t>
            </a:r>
            <a:r>
              <a:rPr lang="zh-TW" altLang="en-US" sz="2000" dirty="0"/>
              <a:t>目錄移動到此目錄下。</a:t>
            </a:r>
          </a:p>
          <a:p>
            <a:pPr>
              <a:lnSpc>
                <a:spcPct val="90000"/>
              </a:lnSpc>
            </a:pPr>
            <a:r>
              <a:rPr lang="en-US" altLang="zh-TW" sz="2400" dirty="0" err="1"/>
              <a:t>fsck</a:t>
            </a:r>
            <a:r>
              <a:rPr lang="en-US" altLang="zh-TW" sz="2400" dirty="0"/>
              <a:t> </a:t>
            </a:r>
            <a:r>
              <a:rPr lang="zh-TW" altLang="en-US" sz="2400" dirty="0"/>
              <a:t>開始檢驗磁碟檢驗完畢的代號：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0 no errors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1 file system errors corrected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2 system should be rebooted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4 file system errors left uncorrected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8 operational error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16 usage or syntax error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32 </a:t>
            </a:r>
            <a:r>
              <a:rPr lang="en-US" altLang="zh-TW" sz="2000" dirty="0" err="1"/>
              <a:t>fsck</a:t>
            </a:r>
            <a:r>
              <a:rPr lang="en-US" altLang="zh-TW" sz="2000" dirty="0"/>
              <a:t> canceled by user request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128 shared library error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EFD9C677-837C-4614-A961-ED308769BC0A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DEA86BE0-F559-46AA-A9B3-7B4F56520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磁碟的分割、格式化、檢驗與掛載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92FBF338-F3B4-450C-874D-1A86C137B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81258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磁碟掛載：</a:t>
            </a:r>
          </a:p>
          <a:p>
            <a:pPr lvl="1"/>
            <a:r>
              <a:rPr lang="en-US" altLang="zh-TW" dirty="0"/>
              <a:t>mount </a:t>
            </a:r>
          </a:p>
          <a:p>
            <a:pPr lvl="1"/>
            <a:r>
              <a:rPr lang="en-US" altLang="zh-TW" dirty="0"/>
              <a:t>mount  -a</a:t>
            </a:r>
          </a:p>
          <a:p>
            <a:pPr lvl="1"/>
            <a:r>
              <a:rPr lang="en-US" altLang="zh-TW" dirty="0"/>
              <a:t>mount [-</a:t>
            </a:r>
            <a:r>
              <a:rPr lang="en-US" altLang="zh-TW" dirty="0" err="1"/>
              <a:t>tonL</a:t>
            </a:r>
            <a:r>
              <a:rPr lang="en-US" altLang="zh-TW" dirty="0"/>
              <a:t>]  </a:t>
            </a:r>
            <a:r>
              <a:rPr lang="zh-TW" altLang="en-US" dirty="0"/>
              <a:t>裝置名稱代號  掛載點</a:t>
            </a:r>
          </a:p>
          <a:p>
            <a:pPr lvl="1"/>
            <a:r>
              <a:rPr lang="zh-TW" altLang="en-US" dirty="0"/>
              <a:t>參數：</a:t>
            </a:r>
          </a:p>
          <a:p>
            <a:pPr lvl="2"/>
            <a:r>
              <a:rPr lang="en-US" altLang="zh-TW" dirty="0"/>
              <a:t>-a </a:t>
            </a:r>
            <a:r>
              <a:rPr lang="zh-TW" altLang="en-US" dirty="0"/>
              <a:t>：依照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fstab</a:t>
            </a:r>
            <a:r>
              <a:rPr lang="en-US" altLang="zh-TW" dirty="0"/>
              <a:t> </a:t>
            </a:r>
            <a:r>
              <a:rPr lang="zh-TW" altLang="en-US" dirty="0"/>
              <a:t>的內容將所有相關的磁碟都掛上來！</a:t>
            </a:r>
          </a:p>
          <a:p>
            <a:pPr lvl="2"/>
            <a:r>
              <a:rPr lang="en-US" altLang="zh-TW" dirty="0"/>
              <a:t>-n </a:t>
            </a:r>
            <a:r>
              <a:rPr lang="zh-TW" altLang="en-US" dirty="0"/>
              <a:t>：掛載資訊不寫入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mtab</a:t>
            </a:r>
            <a:r>
              <a:rPr lang="en-US" altLang="zh-TW" dirty="0"/>
              <a:t> </a:t>
            </a:r>
            <a:r>
              <a:rPr lang="zh-TW" altLang="en-US" dirty="0"/>
              <a:t>檔案；</a:t>
            </a:r>
          </a:p>
          <a:p>
            <a:pPr lvl="2"/>
            <a:r>
              <a:rPr lang="en-US" altLang="zh-TW" dirty="0"/>
              <a:t>-L </a:t>
            </a:r>
            <a:r>
              <a:rPr lang="zh-TW" altLang="en-US" dirty="0"/>
              <a:t>：利用 </a:t>
            </a:r>
            <a:r>
              <a:rPr lang="en-US" altLang="zh-TW" dirty="0"/>
              <a:t>partition </a:t>
            </a:r>
            <a:r>
              <a:rPr lang="zh-TW" altLang="en-US" dirty="0"/>
              <a:t>的表頭名稱 </a:t>
            </a:r>
            <a:r>
              <a:rPr lang="en-US" altLang="zh-TW" dirty="0"/>
              <a:t>( Label ) </a:t>
            </a:r>
            <a:r>
              <a:rPr lang="zh-TW" altLang="en-US" dirty="0"/>
              <a:t>來進行掛載喔！</a:t>
            </a:r>
          </a:p>
          <a:p>
            <a:pPr lvl="3"/>
            <a:r>
              <a:rPr lang="zh-TW" altLang="en-US" dirty="0"/>
              <a:t>最好為您的 </a:t>
            </a:r>
            <a:r>
              <a:rPr lang="en-US" altLang="zh-TW" dirty="0"/>
              <a:t>partition </a:t>
            </a:r>
            <a:r>
              <a:rPr lang="zh-TW" altLang="en-US" dirty="0"/>
              <a:t>取一個在您系統當中獨一無二的名稱</a:t>
            </a:r>
          </a:p>
          <a:p>
            <a:pPr lvl="2"/>
            <a:r>
              <a:rPr lang="en-US" altLang="zh-TW" dirty="0"/>
              <a:t>-t : </a:t>
            </a:r>
            <a:r>
              <a:rPr lang="zh-TW" altLang="en-US" dirty="0"/>
              <a:t>您的 </a:t>
            </a:r>
            <a:r>
              <a:rPr lang="en-US" altLang="zh-TW" dirty="0"/>
              <a:t>Linux </a:t>
            </a:r>
            <a:r>
              <a:rPr lang="zh-TW" altLang="en-US" dirty="0"/>
              <a:t>支援的檔案格式，就寫在這裡吧！若沒有加 </a:t>
            </a:r>
            <a:r>
              <a:rPr lang="en-US" altLang="zh-TW" dirty="0"/>
              <a:t>-t </a:t>
            </a:r>
            <a:r>
              <a:rPr lang="zh-TW" altLang="en-US" dirty="0"/>
              <a:t>參數</a:t>
            </a:r>
          </a:p>
          <a:p>
            <a:pPr lvl="3"/>
            <a:r>
              <a:rPr lang="zh-TW" altLang="en-US" dirty="0"/>
              <a:t>主動以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/filesystems </a:t>
            </a:r>
            <a:r>
              <a:rPr lang="zh-TW" altLang="en-US" dirty="0"/>
              <a:t>這個檔案及</a:t>
            </a:r>
          </a:p>
          <a:p>
            <a:pPr lvl="3"/>
            <a:r>
              <a:rPr lang="en-US" altLang="zh-TW" dirty="0"/>
              <a:t>/proc/filesystems </a:t>
            </a:r>
            <a:r>
              <a:rPr lang="zh-TW" altLang="en-US" dirty="0"/>
              <a:t>內的檔案系統格式嘗試掛載。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63FF5B-D8F4-48C4-A13E-27D2C9BE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7A704-A3BA-4337-A64A-CC71F375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ECBB2-B405-4F31-B816-A24D3CBD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FBF7-082F-42A1-9113-3504F80E439E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EED2A20D-F248-4048-9698-96F04FAE1E6A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5AA7431B-A398-4336-985A-FD072BE87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磁碟的分割、格式化、檢驗與掛載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8E25B112-61DF-43F4-B638-A6D512883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81258"/>
            <a:ext cx="10515600" cy="345242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磁碟掛載： </a:t>
            </a:r>
            <a:r>
              <a:rPr lang="en-US" altLang="zh-TW" dirty="0"/>
              <a:t>mount -o </a:t>
            </a:r>
            <a:r>
              <a:rPr lang="zh-TW" altLang="en-US" dirty="0"/>
              <a:t>參數內容</a:t>
            </a:r>
          </a:p>
          <a:p>
            <a:pPr lvl="1"/>
            <a:r>
              <a:rPr lang="en-US" altLang="zh-TW" dirty="0" err="1"/>
              <a:t>ro</a:t>
            </a:r>
            <a:r>
              <a:rPr lang="en-US" altLang="zh-TW" dirty="0"/>
              <a:t>, </a:t>
            </a:r>
            <a:r>
              <a:rPr lang="en-US" altLang="zh-TW" dirty="0" err="1"/>
              <a:t>rw</a:t>
            </a:r>
            <a:r>
              <a:rPr lang="en-US" altLang="zh-TW" dirty="0"/>
              <a:t>		</a:t>
            </a:r>
            <a:r>
              <a:rPr lang="zh-TW" altLang="en-US" dirty="0"/>
              <a:t>為唯讀</a:t>
            </a:r>
            <a:r>
              <a:rPr lang="en-US" altLang="zh-TW" dirty="0"/>
              <a:t>(</a:t>
            </a:r>
            <a:r>
              <a:rPr lang="en-US" altLang="zh-TW" dirty="0" err="1"/>
              <a:t>ro</a:t>
            </a:r>
            <a:r>
              <a:rPr lang="en-US" altLang="zh-TW" dirty="0"/>
              <a:t>) </a:t>
            </a:r>
            <a:r>
              <a:rPr lang="zh-TW" altLang="en-US" dirty="0"/>
              <a:t>或可讀寫</a:t>
            </a:r>
            <a:r>
              <a:rPr lang="en-US" altLang="zh-TW" dirty="0"/>
              <a:t>(</a:t>
            </a:r>
            <a:r>
              <a:rPr lang="en-US" altLang="zh-TW" dirty="0" err="1"/>
              <a:t>rw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async, sync	</a:t>
            </a:r>
            <a:r>
              <a:rPr lang="zh-TW" altLang="en-US" dirty="0"/>
              <a:t>為同步寫入 </a:t>
            </a:r>
            <a:r>
              <a:rPr lang="en-US" altLang="zh-TW" dirty="0"/>
              <a:t>(sync) </a:t>
            </a:r>
            <a:r>
              <a:rPr lang="zh-TW" altLang="en-US" dirty="0"/>
              <a:t>或非同步 </a:t>
            </a:r>
            <a:r>
              <a:rPr lang="en-US" altLang="zh-TW" dirty="0"/>
              <a:t>(async)</a:t>
            </a:r>
          </a:p>
          <a:p>
            <a:pPr lvl="1"/>
            <a:r>
              <a:rPr lang="en-US" altLang="zh-TW" dirty="0"/>
              <a:t>auto, </a:t>
            </a:r>
            <a:r>
              <a:rPr lang="en-US" altLang="zh-TW" dirty="0" err="1"/>
              <a:t>noauto</a:t>
            </a:r>
            <a:r>
              <a:rPr lang="en-US" altLang="zh-TW" dirty="0"/>
              <a:t>	</a:t>
            </a:r>
            <a:r>
              <a:rPr lang="zh-TW" altLang="en-US" dirty="0"/>
              <a:t>能否被以 </a:t>
            </a:r>
            <a:r>
              <a:rPr lang="en-US" altLang="zh-TW" dirty="0"/>
              <a:t>mount -a </a:t>
            </a:r>
            <a:r>
              <a:rPr lang="zh-TW" altLang="en-US" dirty="0"/>
              <a:t>自動掛載</a:t>
            </a:r>
            <a:r>
              <a:rPr lang="en-US" altLang="zh-TW" dirty="0"/>
              <a:t>(auto)</a:t>
            </a:r>
          </a:p>
          <a:p>
            <a:pPr lvl="1"/>
            <a:r>
              <a:rPr lang="en-US" altLang="zh-TW" dirty="0"/>
              <a:t>dev, </a:t>
            </a:r>
            <a:r>
              <a:rPr lang="en-US" altLang="zh-TW" dirty="0" err="1"/>
              <a:t>nodev</a:t>
            </a:r>
            <a:r>
              <a:rPr lang="en-US" altLang="zh-TW" dirty="0"/>
              <a:t>	</a:t>
            </a:r>
            <a:r>
              <a:rPr lang="zh-TW" altLang="en-US" dirty="0"/>
              <a:t>能否建立裝置檔案？ </a:t>
            </a:r>
            <a:r>
              <a:rPr lang="en-US" altLang="zh-TW" dirty="0"/>
              <a:t>dev </a:t>
            </a:r>
            <a:r>
              <a:rPr lang="zh-TW" altLang="en-US" dirty="0"/>
              <a:t>為可允許</a:t>
            </a:r>
          </a:p>
          <a:p>
            <a:pPr lvl="1"/>
            <a:r>
              <a:rPr lang="en-US" altLang="zh-TW" dirty="0" err="1"/>
              <a:t>suid</a:t>
            </a:r>
            <a:r>
              <a:rPr lang="en-US" altLang="zh-TW" dirty="0"/>
              <a:t>, </a:t>
            </a:r>
            <a:r>
              <a:rPr lang="en-US" altLang="zh-TW" dirty="0" err="1"/>
              <a:t>nosuid</a:t>
            </a:r>
            <a:r>
              <a:rPr lang="en-US" altLang="zh-TW" dirty="0"/>
              <a:t>	</a:t>
            </a:r>
            <a:r>
              <a:rPr lang="zh-TW" altLang="en-US" dirty="0"/>
              <a:t>可否含有 </a:t>
            </a:r>
            <a:r>
              <a:rPr lang="en-US" altLang="zh-TW" dirty="0" err="1"/>
              <a:t>suid</a:t>
            </a:r>
            <a:r>
              <a:rPr lang="en-US" altLang="zh-TW" dirty="0"/>
              <a:t>/</a:t>
            </a:r>
            <a:r>
              <a:rPr lang="en-US" altLang="zh-TW" dirty="0" err="1"/>
              <a:t>sgid</a:t>
            </a:r>
            <a:r>
              <a:rPr lang="en-US" altLang="zh-TW" dirty="0"/>
              <a:t> </a:t>
            </a:r>
            <a:r>
              <a:rPr lang="zh-TW" altLang="en-US" dirty="0"/>
              <a:t>的檔案格式？</a:t>
            </a:r>
          </a:p>
          <a:p>
            <a:pPr lvl="1"/>
            <a:r>
              <a:rPr lang="en-US" altLang="zh-TW" dirty="0"/>
              <a:t>exec, </a:t>
            </a:r>
            <a:r>
              <a:rPr lang="en-US" altLang="zh-TW" dirty="0" err="1"/>
              <a:t>noexec</a:t>
            </a:r>
            <a:r>
              <a:rPr lang="en-US" altLang="zh-TW" dirty="0"/>
              <a:t>	</a:t>
            </a:r>
            <a:r>
              <a:rPr lang="zh-TW" altLang="en-US" dirty="0"/>
              <a:t>可否擁有可執行 </a:t>
            </a:r>
            <a:r>
              <a:rPr lang="en-US" altLang="zh-TW" dirty="0"/>
              <a:t>binary </a:t>
            </a:r>
            <a:r>
              <a:rPr lang="zh-TW" altLang="en-US" dirty="0"/>
              <a:t>檔案？</a:t>
            </a:r>
          </a:p>
          <a:p>
            <a:pPr lvl="1"/>
            <a:r>
              <a:rPr lang="en-US" altLang="zh-TW" dirty="0"/>
              <a:t>user, </a:t>
            </a:r>
            <a:r>
              <a:rPr lang="en-US" altLang="zh-TW" dirty="0" err="1"/>
              <a:t>nouser</a:t>
            </a:r>
            <a:r>
              <a:rPr lang="en-US" altLang="zh-TW" dirty="0"/>
              <a:t>	</a:t>
            </a:r>
            <a:r>
              <a:rPr lang="zh-TW" altLang="en-US" dirty="0"/>
              <a:t>是否允許此 </a:t>
            </a:r>
            <a:r>
              <a:rPr lang="en-US" altLang="zh-TW" dirty="0"/>
              <a:t>partition </a:t>
            </a:r>
            <a:r>
              <a:rPr lang="zh-TW" altLang="en-US" dirty="0"/>
              <a:t>讓 </a:t>
            </a:r>
            <a:r>
              <a:rPr lang="en-US" altLang="zh-TW" dirty="0"/>
              <a:t>user </a:t>
            </a:r>
            <a:r>
              <a:rPr lang="zh-TW" altLang="en-US" dirty="0"/>
              <a:t>執行 </a:t>
            </a:r>
            <a:r>
              <a:rPr lang="en-US" altLang="zh-TW" dirty="0"/>
              <a:t>mount </a:t>
            </a:r>
          </a:p>
          <a:p>
            <a:pPr lvl="1"/>
            <a:r>
              <a:rPr lang="en-US" altLang="zh-TW" dirty="0"/>
              <a:t>defaults</a:t>
            </a:r>
          </a:p>
          <a:p>
            <a:pPr lvl="2"/>
            <a:r>
              <a:rPr lang="zh-TW" altLang="en-US" dirty="0"/>
              <a:t>預設值為：</a:t>
            </a:r>
            <a:r>
              <a:rPr lang="en-US" altLang="zh-TW" dirty="0" err="1"/>
              <a:t>rw</a:t>
            </a:r>
            <a:r>
              <a:rPr lang="en-US" altLang="zh-TW" dirty="0"/>
              <a:t>, </a:t>
            </a:r>
            <a:r>
              <a:rPr lang="en-US" altLang="zh-TW" dirty="0" err="1"/>
              <a:t>suid</a:t>
            </a:r>
            <a:r>
              <a:rPr lang="en-US" altLang="zh-TW" dirty="0"/>
              <a:t>, dev, exec, auto, </a:t>
            </a:r>
            <a:r>
              <a:rPr lang="en-US" altLang="zh-TW" dirty="0" err="1"/>
              <a:t>nouser</a:t>
            </a:r>
            <a:r>
              <a:rPr lang="en-US" altLang="zh-TW" dirty="0"/>
              <a:t>, and async</a:t>
            </a:r>
          </a:p>
          <a:p>
            <a:pPr lvl="1"/>
            <a:r>
              <a:rPr lang="en-US" altLang="zh-TW" dirty="0"/>
              <a:t>remount</a:t>
            </a:r>
          </a:p>
          <a:p>
            <a:pPr lvl="2"/>
            <a:r>
              <a:rPr lang="zh-TW" altLang="en-US" dirty="0"/>
              <a:t>重新掛載，這在系統出錯，或重新更新參數時，很有用！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4E5AB-2E80-4B81-801E-97AA7803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B6115-C98B-48A1-964C-9DFCF995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82E2B1-6302-40E9-9AC3-0A02A9C3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29BD-3B72-400B-8EF1-168020E8A5CC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4FBF5B44-E4A9-4A8B-9C83-0375DE40D115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BA34A5C5-0BAE-49D0-A20D-C07D657EB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磁碟的分割、格式化、檢驗與掛載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418F4C2F-34AA-46AC-9834-E75E0795A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89647"/>
            <a:ext cx="10515600" cy="3452424"/>
          </a:xfrm>
        </p:spPr>
        <p:txBody>
          <a:bodyPr>
            <a:normAutofit/>
          </a:bodyPr>
          <a:lstStyle/>
          <a:p>
            <a:r>
              <a:rPr lang="zh-TW" altLang="en-US" dirty="0"/>
              <a:t>磁碟掛載環境說明：</a:t>
            </a:r>
          </a:p>
          <a:p>
            <a:pPr lvl="1"/>
            <a:r>
              <a:rPr lang="zh-TW" altLang="en-US" dirty="0"/>
              <a:t>需先建立 </a:t>
            </a:r>
            <a:r>
              <a:rPr lang="en-US" altLang="zh-TW" dirty="0"/>
              <a:t>mount point (</a:t>
            </a:r>
            <a:r>
              <a:rPr lang="zh-TW" altLang="en-US" dirty="0"/>
              <a:t>目錄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若該 </a:t>
            </a:r>
            <a:r>
              <a:rPr lang="en-US" altLang="zh-TW" dirty="0"/>
              <a:t>mount point </a:t>
            </a:r>
            <a:r>
              <a:rPr lang="zh-TW" altLang="en-US" dirty="0"/>
              <a:t>目錄下已經存在某些檔案，則當該目錄被當成掛載點後，原本的檔案將暫時被</a:t>
            </a:r>
            <a:r>
              <a:rPr lang="en-US" altLang="zh-TW" dirty="0"/>
              <a:t>『</a:t>
            </a:r>
            <a:r>
              <a:rPr lang="zh-TW" altLang="en-US" dirty="0"/>
              <a:t>隱藏</a:t>
            </a:r>
            <a:r>
              <a:rPr lang="en-US" altLang="zh-TW" dirty="0"/>
              <a:t>』</a:t>
            </a:r>
            <a:r>
              <a:rPr lang="zh-TW" altLang="en-US" dirty="0"/>
              <a:t>起來而無法使用</a:t>
            </a:r>
            <a:r>
              <a:rPr lang="en-US" altLang="zh-TW" dirty="0"/>
              <a:t>(</a:t>
            </a:r>
            <a:r>
              <a:rPr lang="zh-TW" altLang="en-US" dirty="0"/>
              <a:t>並非被刪除！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/filesystems </a:t>
            </a:r>
            <a:r>
              <a:rPr lang="zh-TW" altLang="en-US" dirty="0"/>
              <a:t>與 </a:t>
            </a:r>
            <a:r>
              <a:rPr lang="en-US" altLang="zh-TW" dirty="0"/>
              <a:t>/proc/filesystems </a:t>
            </a:r>
            <a:r>
              <a:rPr lang="zh-TW" altLang="en-US" dirty="0"/>
              <a:t>與自動嘗試掛載有關；</a:t>
            </a:r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mtab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/proc/mounts </a:t>
            </a:r>
            <a:r>
              <a:rPr lang="zh-TW" altLang="en-US" dirty="0"/>
              <a:t>與目前已掛載的磁區有關</a:t>
            </a:r>
          </a:p>
          <a:p>
            <a:pPr lvl="1"/>
            <a:r>
              <a:rPr lang="zh-TW" altLang="en-US" dirty="0"/>
              <a:t>能否掛載某 </a:t>
            </a:r>
            <a:r>
              <a:rPr lang="en-US" altLang="zh-TW" dirty="0"/>
              <a:t>filesystem </a:t>
            </a:r>
            <a:r>
              <a:rPr lang="zh-TW" altLang="en-US" dirty="0"/>
              <a:t>的 </a:t>
            </a:r>
            <a:r>
              <a:rPr lang="en-US" altLang="zh-TW" dirty="0"/>
              <a:t>type </a:t>
            </a:r>
            <a:r>
              <a:rPr lang="zh-TW" altLang="en-US" dirty="0"/>
              <a:t>，與 </a:t>
            </a:r>
            <a:r>
              <a:rPr lang="en-US" altLang="zh-TW" dirty="0"/>
              <a:t>Linux OS </a:t>
            </a:r>
            <a:r>
              <a:rPr lang="zh-TW" altLang="en-US" dirty="0"/>
              <a:t>支援的檔案系統有關 </a:t>
            </a:r>
            <a:r>
              <a:rPr lang="en-US" altLang="zh-TW" dirty="0"/>
              <a:t>(/lib/modules/`</a:t>
            </a:r>
            <a:r>
              <a:rPr lang="en-US" altLang="zh-TW" dirty="0" err="1"/>
              <a:t>uname</a:t>
            </a:r>
            <a:r>
              <a:rPr lang="en-US" altLang="zh-TW" dirty="0"/>
              <a:t> -r`/kernel/fs)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14395-8553-4ECA-BBA9-76E093BC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9859DF-F837-45AD-A838-0631A087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38A3FD-0295-4F10-AA8B-28F0D8D5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DD2A-1CA5-4563-94AC-A2543D57D1D2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F639B4C0-82AB-44C0-A34D-4270B7AF7635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04F5B-F883-4B04-89FD-37CDBFCD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74F0C-1338-465C-BB0D-D6A08A98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0FC62B-3AA5-4363-826D-EB536BF9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5553-A870-47F7-A94B-52C99F93B5A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06365026-785F-4D08-B8E1-2F3119D11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認識磁碟與硬碟分割槽（續）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9E807A7D-5B50-45F5-81EA-FBA6FA34D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認識實體磁碟（續）：物理組成：</a:t>
            </a:r>
          </a:p>
          <a:p>
            <a:pPr lvl="1"/>
            <a:r>
              <a:rPr lang="zh-TW" altLang="en-US" sz="2000" dirty="0"/>
              <a:t>磁頭</a:t>
            </a:r>
            <a:r>
              <a:rPr lang="en-US" altLang="zh-TW" sz="2000" dirty="0"/>
              <a:t>(head)</a:t>
            </a:r>
            <a:r>
              <a:rPr lang="zh-TW" altLang="en-US" sz="2000" dirty="0"/>
              <a:t>：固定在機械手臂上，做單方向的移動，且機械手臂上有多個磁頭；</a:t>
            </a:r>
          </a:p>
          <a:p>
            <a:pPr lvl="1"/>
            <a:r>
              <a:rPr lang="zh-TW" altLang="en-US" sz="2000" dirty="0"/>
              <a:t>磁區</a:t>
            </a:r>
            <a:r>
              <a:rPr lang="en-US" altLang="zh-TW" sz="2000" dirty="0"/>
              <a:t>(Sector)</a:t>
            </a:r>
            <a:r>
              <a:rPr lang="zh-TW" altLang="en-US" sz="2000" dirty="0"/>
              <a:t>：最小的物理儲存量，一個磁區為</a:t>
            </a:r>
            <a:r>
              <a:rPr lang="en-US" altLang="zh-TW" sz="2000" b="1" i="1" u="sng" dirty="0">
                <a:solidFill>
                  <a:srgbClr val="3333FF"/>
                </a:solidFill>
              </a:rPr>
              <a:t>512 Bytes</a:t>
            </a:r>
            <a:r>
              <a:rPr lang="zh-TW" altLang="en-US" sz="2000" dirty="0"/>
              <a:t>；</a:t>
            </a:r>
          </a:p>
          <a:p>
            <a:pPr lvl="1"/>
            <a:r>
              <a:rPr lang="zh-TW" altLang="en-US" sz="2000" dirty="0"/>
              <a:t>磁柱</a:t>
            </a:r>
            <a:r>
              <a:rPr lang="en-US" altLang="zh-TW" sz="2000" dirty="0"/>
              <a:t>(Cylinder)</a:t>
            </a:r>
            <a:r>
              <a:rPr lang="zh-TW" altLang="en-US" sz="2000" dirty="0"/>
              <a:t>：磁碟盤的 </a:t>
            </a:r>
            <a:r>
              <a:rPr lang="en-US" altLang="zh-TW" sz="2000" dirty="0"/>
              <a:t>sector </a:t>
            </a:r>
            <a:r>
              <a:rPr lang="zh-TW" altLang="en-US" sz="2000" dirty="0"/>
              <a:t>排成一圈，即為磁柱。磁柱為磁碟分割槽的最小單位；</a:t>
            </a:r>
          </a:p>
          <a:p>
            <a:pPr lvl="1"/>
            <a:r>
              <a:rPr lang="zh-TW" altLang="en-US" sz="2000" dirty="0"/>
              <a:t>硬碟容量的粗估：</a:t>
            </a:r>
            <a:r>
              <a:rPr lang="en-US" altLang="zh-TW" sz="2000" b="1" i="1" u="sng" dirty="0">
                <a:solidFill>
                  <a:srgbClr val="3333FF"/>
                </a:solidFill>
              </a:rPr>
              <a:t>Cylinder × Head × Sector × 512 Bytes</a:t>
            </a:r>
            <a:r>
              <a:rPr lang="en-US" altLang="zh-TW" sz="2000" dirty="0"/>
              <a:t> </a:t>
            </a:r>
            <a:r>
              <a:rPr lang="zh-TW" altLang="en-US" sz="2000" dirty="0"/>
              <a:t>；</a:t>
            </a:r>
          </a:p>
          <a:p>
            <a:pPr lvl="1"/>
            <a:r>
              <a:rPr lang="zh-TW" altLang="en-US" sz="2000" dirty="0"/>
              <a:t>正常操作：硬碟開機後，盡量不可進行移動。（固態硬碟無此問題</a:t>
            </a:r>
            <a:r>
              <a:rPr lang="en-US" altLang="zh-TW" sz="2000" dirty="0"/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6DC52-337D-47A1-BB58-2516C003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E6ED2-89AD-4FF7-B716-B2D84E1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將剛剛建立的 </a:t>
            </a:r>
            <a:r>
              <a:rPr lang="en-US" altLang="zh-TW" dirty="0"/>
              <a:t>filesystem </a:t>
            </a:r>
            <a:r>
              <a:rPr lang="zh-TW" altLang="en-US" dirty="0"/>
              <a:t>掛載至 </a:t>
            </a:r>
            <a:r>
              <a:rPr lang="en-US" altLang="zh-TW" dirty="0"/>
              <a:t>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geego</a:t>
            </a:r>
            <a:r>
              <a:rPr lang="en-US" altLang="zh-TW" dirty="0"/>
              <a:t> </a:t>
            </a:r>
            <a:r>
              <a:rPr lang="zh-TW" altLang="en-US" dirty="0"/>
              <a:t>目錄下</a:t>
            </a:r>
          </a:p>
          <a:p>
            <a:r>
              <a:rPr lang="en-US" altLang="zh-TW" dirty="0"/>
              <a:t>mount -t ext4 /dev/</a:t>
            </a:r>
            <a:r>
              <a:rPr lang="en-US" altLang="zh-TW" dirty="0" err="1"/>
              <a:t>hda</a:t>
            </a:r>
            <a:r>
              <a:rPr lang="en-US" altLang="zh-TW" dirty="0"/>
              <a:t>? 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geego</a:t>
            </a:r>
            <a:endParaRPr lang="en-US" altLang="zh-TW" dirty="0"/>
          </a:p>
          <a:p>
            <a:r>
              <a:rPr lang="en-US" altLang="zh-TW" dirty="0"/>
              <a:t>mount -t ext4 </a:t>
            </a:r>
            <a:r>
              <a:rPr lang="en-US" altLang="zh-TW" dirty="0">
                <a:solidFill>
                  <a:srgbClr val="FF0000"/>
                </a:solidFill>
              </a:rPr>
              <a:t>-L "</a:t>
            </a:r>
            <a:r>
              <a:rPr lang="en-US" altLang="zh-TW" dirty="0" err="1">
                <a:solidFill>
                  <a:srgbClr val="FF0000"/>
                </a:solidFill>
              </a:rPr>
              <a:t>geego</a:t>
            </a:r>
            <a:r>
              <a:rPr lang="en-US" altLang="zh-TW" dirty="0">
                <a:solidFill>
                  <a:srgbClr val="FF0000"/>
                </a:solidFill>
              </a:rPr>
              <a:t>" </a:t>
            </a:r>
            <a:r>
              <a:rPr lang="en-US" altLang="zh-TW" dirty="0"/>
              <a:t>/dev/</a:t>
            </a:r>
            <a:r>
              <a:rPr lang="en-US" altLang="zh-TW" dirty="0" err="1"/>
              <a:t>hda</a:t>
            </a:r>
            <a:r>
              <a:rPr lang="en-US" altLang="zh-TW" dirty="0"/>
              <a:t>?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geego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93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38CA1163-BDB6-4A80-96D5-E13396D6E5A1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F9AC69BA-1D8A-4ED8-ABAF-00A0A1494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磁碟的分割、格式化、檢驗與掛載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A072646D-5A3A-42CF-B9F0-A4EFCF3B1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81258"/>
            <a:ext cx="10515600" cy="345242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磁碟掛載其他說明：</a:t>
            </a:r>
          </a:p>
          <a:p>
            <a:pPr lvl="1"/>
            <a:r>
              <a:rPr lang="zh-TW" altLang="en-US" dirty="0"/>
              <a:t>卸載使用： </a:t>
            </a:r>
            <a:r>
              <a:rPr lang="en-US" altLang="zh-TW" dirty="0" err="1"/>
              <a:t>umount</a:t>
            </a:r>
            <a:r>
              <a:rPr lang="en-US" altLang="zh-TW" dirty="0"/>
              <a:t> [</a:t>
            </a:r>
            <a:r>
              <a:rPr lang="zh-TW" altLang="en-US" dirty="0"/>
              <a:t>裝置</a:t>
            </a:r>
            <a:r>
              <a:rPr lang="en-US" altLang="zh-TW" dirty="0"/>
              <a:t>/</a:t>
            </a:r>
            <a:r>
              <a:rPr lang="zh-TW" altLang="en-US" dirty="0"/>
              <a:t>掛載點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mount -a </a:t>
            </a:r>
            <a:r>
              <a:rPr lang="zh-TW" altLang="en-US" dirty="0"/>
              <a:t>可參考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fstab</a:t>
            </a:r>
            <a:r>
              <a:rPr lang="en-US" altLang="zh-TW" dirty="0"/>
              <a:t> </a:t>
            </a:r>
            <a:r>
              <a:rPr lang="zh-TW" altLang="en-US" dirty="0"/>
              <a:t>來主動進行掛載</a:t>
            </a:r>
          </a:p>
          <a:p>
            <a:pPr lvl="1"/>
            <a:r>
              <a:rPr lang="zh-TW" altLang="en-US" dirty="0"/>
              <a:t>若發生： </a:t>
            </a:r>
            <a:r>
              <a:rPr lang="en-US" altLang="zh-TW" dirty="0"/>
              <a:t>device is busy </a:t>
            </a:r>
            <a:r>
              <a:rPr lang="zh-TW" altLang="en-US" dirty="0"/>
              <a:t>的字樣：</a:t>
            </a:r>
          </a:p>
          <a:p>
            <a:pPr lvl="2"/>
            <a:r>
              <a:rPr lang="zh-TW" altLang="en-US" dirty="0"/>
              <a:t>表示該 </a:t>
            </a:r>
            <a:r>
              <a:rPr lang="en-US" altLang="zh-TW" dirty="0"/>
              <a:t>filesystem </a:t>
            </a:r>
            <a:r>
              <a:rPr lang="zh-TW" altLang="en-US" dirty="0"/>
              <a:t>正在被使用，請找出相關的程序，關閉後，才可卸載</a:t>
            </a:r>
          </a:p>
          <a:p>
            <a:pPr lvl="2"/>
            <a:r>
              <a:rPr lang="zh-TW" altLang="en-US" dirty="0"/>
              <a:t>您的工作目錄可能正好在該 </a:t>
            </a:r>
            <a:r>
              <a:rPr lang="en-US" altLang="zh-TW" dirty="0"/>
              <a:t>filesystem </a:t>
            </a:r>
            <a:r>
              <a:rPr lang="zh-TW" altLang="en-US" dirty="0"/>
              <a:t>目錄下，請離開即可；</a:t>
            </a:r>
          </a:p>
          <a:p>
            <a:pPr lvl="2"/>
            <a:endParaRPr lang="zh-TW" altLang="en-US" dirty="0"/>
          </a:p>
          <a:p>
            <a:pPr lvl="1"/>
            <a:r>
              <a:rPr lang="zh-TW" altLang="en-US" dirty="0"/>
              <a:t>可利用下列指令來掛載</a:t>
            </a:r>
            <a:r>
              <a:rPr lang="en-US" altLang="zh-TW" dirty="0"/>
              <a:t>『</a:t>
            </a:r>
            <a:r>
              <a:rPr lang="zh-TW" altLang="en-US" dirty="0"/>
              <a:t>某目錄</a:t>
            </a:r>
            <a:r>
              <a:rPr lang="en-US" altLang="zh-TW" dirty="0"/>
              <a:t>』</a:t>
            </a:r>
            <a:r>
              <a:rPr lang="zh-TW" altLang="en-US" dirty="0"/>
              <a:t>到某目錄下：</a:t>
            </a:r>
          </a:p>
          <a:p>
            <a:pPr lvl="2"/>
            <a:r>
              <a:rPr lang="en-US" altLang="zh-TW" dirty="0"/>
              <a:t>mount --bind </a:t>
            </a:r>
            <a:r>
              <a:rPr lang="zh-TW" altLang="en-US" dirty="0"/>
              <a:t>原始目錄 目標目錄</a:t>
            </a:r>
          </a:p>
          <a:p>
            <a:pPr lvl="2"/>
            <a:r>
              <a:rPr lang="en-US" altLang="zh-TW" dirty="0"/>
              <a:t>mount --bind /home /</a:t>
            </a:r>
            <a:r>
              <a:rPr lang="en-US" altLang="zh-TW" dirty="0" err="1"/>
              <a:t>tmp</a:t>
            </a:r>
            <a:r>
              <a:rPr lang="en-US" altLang="zh-TW" dirty="0"/>
              <a:t>/home</a:t>
            </a:r>
          </a:p>
          <a:p>
            <a:pPr lvl="2"/>
            <a:r>
              <a:rPr lang="en-US" altLang="zh-TW" dirty="0"/>
              <a:t>df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99E5B-6AFF-4FC4-B000-4634BA70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8E41BD-57F7-4C86-8B27-27561CF9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4BB954-90F8-4E60-93D2-5F335E33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6762-92A0-4555-999F-2F6FA37FA095}" type="slidenum">
              <a:rPr lang="en-US" altLang="zh-TW" smtClean="0"/>
              <a:pPr/>
              <a:t>51</a:t>
            </a:fld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C343452F-6AB9-4B51-A642-B648052D4EEA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4C4AE26E-13D9-414B-B688-90B921136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磁碟的分割、格式化、檢驗與掛載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C312C40E-A306-4D96-9417-720D5569C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81258"/>
            <a:ext cx="10515600" cy="3452424"/>
          </a:xfrm>
        </p:spPr>
        <p:txBody>
          <a:bodyPr/>
          <a:lstStyle/>
          <a:p>
            <a:r>
              <a:rPr lang="zh-TW" altLang="en-US" dirty="0"/>
              <a:t>中文磁區的掛載 </a:t>
            </a:r>
            <a:r>
              <a:rPr lang="en-US" altLang="zh-TW" dirty="0"/>
              <a:t>(windows)</a:t>
            </a:r>
            <a:r>
              <a:rPr lang="zh-TW" altLang="en-US" dirty="0"/>
              <a:t>：</a:t>
            </a:r>
          </a:p>
          <a:p>
            <a:pPr lvl="1"/>
            <a:r>
              <a:rPr lang="zh-TW" altLang="zh-TW" dirty="0"/>
              <a:t>mount -t vfat </a:t>
            </a:r>
            <a:r>
              <a:rPr lang="zh-TW" altLang="zh-TW" b="1" dirty="0"/>
              <a:t>-o iocharset=cp950 </a:t>
            </a:r>
            <a:r>
              <a:rPr lang="zh-TW" altLang="zh-TW" dirty="0"/>
              <a:t>/dev/hda1 /mnt/win98</a:t>
            </a:r>
            <a:endParaRPr lang="en-US" altLang="zh-TW" dirty="0"/>
          </a:p>
          <a:p>
            <a:pPr lvl="1"/>
            <a:r>
              <a:rPr lang="zh-TW" altLang="zh-TW" dirty="0"/>
              <a:t>mount -t vfat </a:t>
            </a:r>
            <a:r>
              <a:rPr lang="en-US" altLang="zh-TW" dirty="0"/>
              <a:t>-o </a:t>
            </a:r>
            <a:r>
              <a:rPr lang="en-US" altLang="zh-TW" dirty="0" err="1"/>
              <a:t>iocharset</a:t>
            </a:r>
            <a:r>
              <a:rPr lang="en-US" altLang="zh-TW" dirty="0"/>
              <a:t>=cp950 </a:t>
            </a:r>
            <a:r>
              <a:rPr lang="zh-TW" altLang="zh-TW" dirty="0"/>
              <a:t>/dev/sda1 /mnt/usb</a:t>
            </a:r>
            <a:endParaRPr lang="en-US" altLang="zh-TW" dirty="0"/>
          </a:p>
          <a:p>
            <a:pPr lvl="1"/>
            <a:r>
              <a:rPr lang="en-US" altLang="zh-TW" dirty="0"/>
              <a:t>NTFS </a:t>
            </a:r>
            <a:r>
              <a:rPr lang="zh-TW" altLang="en-US" dirty="0"/>
              <a:t>計畫：</a:t>
            </a:r>
          </a:p>
          <a:p>
            <a:pPr lvl="2"/>
            <a:r>
              <a:rPr lang="en-US" altLang="zh-TW" dirty="0"/>
              <a:t>Linux-NTFS Project: http://linux-ntfs.sourceforge.net/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C3FD1-31FF-4934-869F-FD821F80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5626DC-E919-4A7B-8F4A-FD12F070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34EFF5-5722-479D-819C-81BDFE0E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7AD8-537C-418E-8274-6DD492596051}" type="slidenum">
              <a:rPr lang="en-US" altLang="zh-TW" smtClean="0"/>
              <a:pPr/>
              <a:t>52</a:t>
            </a:fld>
            <a:endParaRPr lang="en-US" altLang="zh-TW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171D0CBE-C59D-4C35-9453-29421F9EFE75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91D11E92-93B7-45A7-84EF-1547DCB55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磁碟參數修訂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3AEA8446-0CCD-41DA-97BB-21488405B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56091"/>
            <a:ext cx="10515600" cy="34524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mknod</a:t>
            </a:r>
            <a:r>
              <a:rPr lang="en-US" altLang="zh-TW" dirty="0"/>
              <a:t> </a:t>
            </a:r>
            <a:r>
              <a:rPr lang="zh-TW" altLang="en-US" dirty="0"/>
              <a:t>裝置名稱 </a:t>
            </a:r>
            <a:r>
              <a:rPr lang="en-US" altLang="zh-TW" dirty="0"/>
              <a:t>[</a:t>
            </a:r>
            <a:r>
              <a:rPr lang="en-US" altLang="zh-TW" dirty="0" err="1"/>
              <a:t>bcp</a:t>
            </a:r>
            <a:r>
              <a:rPr lang="en-US" altLang="zh-TW" dirty="0"/>
              <a:t>] [Major] [Minor]</a:t>
            </a:r>
          </a:p>
          <a:p>
            <a:pPr lvl="1"/>
            <a:r>
              <a:rPr lang="zh-TW" altLang="en-US" dirty="0"/>
              <a:t>參數：</a:t>
            </a:r>
          </a:p>
          <a:p>
            <a:pPr lvl="2"/>
            <a:r>
              <a:rPr lang="en-US" altLang="zh-TW" dirty="0"/>
              <a:t>b  </a:t>
            </a:r>
            <a:r>
              <a:rPr lang="zh-TW" altLang="en-US" dirty="0"/>
              <a:t>：設定裝置名稱成為一個周邊儲存設備檔案，例如硬碟等；</a:t>
            </a:r>
          </a:p>
          <a:p>
            <a:pPr lvl="2"/>
            <a:r>
              <a:rPr lang="en-US" altLang="zh-TW" dirty="0"/>
              <a:t>c  </a:t>
            </a:r>
            <a:r>
              <a:rPr lang="zh-TW" altLang="en-US" dirty="0"/>
              <a:t>：設定裝置名稱成為一個周邊輸入設備檔案，例如滑鼠</a:t>
            </a:r>
            <a:r>
              <a:rPr lang="en-US" altLang="zh-TW" dirty="0"/>
              <a:t>/</a:t>
            </a:r>
            <a:r>
              <a:rPr lang="zh-TW" altLang="en-US" dirty="0"/>
              <a:t>鍵盤等</a:t>
            </a:r>
          </a:p>
          <a:p>
            <a:pPr lvl="2"/>
            <a:r>
              <a:rPr lang="en-US" altLang="zh-TW" dirty="0"/>
              <a:t>p  </a:t>
            </a:r>
            <a:r>
              <a:rPr lang="zh-TW" altLang="en-US" dirty="0"/>
              <a:t>：設定裝置名稱成為一個 </a:t>
            </a:r>
            <a:r>
              <a:rPr lang="en-US" altLang="zh-TW" dirty="0"/>
              <a:t>FIFO </a:t>
            </a:r>
            <a:r>
              <a:rPr lang="zh-TW" altLang="en-US" dirty="0"/>
              <a:t>檔案；</a:t>
            </a:r>
          </a:p>
          <a:p>
            <a:pPr lvl="2"/>
            <a:r>
              <a:rPr lang="en-US" altLang="zh-TW" dirty="0"/>
              <a:t>Major </a:t>
            </a:r>
            <a:r>
              <a:rPr lang="zh-TW" altLang="en-US" dirty="0"/>
              <a:t>：主要裝置代碼；</a:t>
            </a:r>
          </a:p>
          <a:p>
            <a:pPr lvl="2"/>
            <a:r>
              <a:rPr lang="en-US" altLang="zh-TW" dirty="0"/>
              <a:t>Major </a:t>
            </a:r>
            <a:r>
              <a:rPr lang="zh-TW" altLang="en-US" dirty="0"/>
              <a:t>：次要裝置代碼；</a:t>
            </a:r>
          </a:p>
          <a:p>
            <a:pPr lvl="1"/>
            <a:r>
              <a:rPr lang="en-US" altLang="zh-TW" dirty="0"/>
              <a:t>Linux </a:t>
            </a:r>
            <a:r>
              <a:rPr lang="zh-TW" altLang="en-US" dirty="0"/>
              <a:t>透過取用裝置代號來使用該裝置，</a:t>
            </a:r>
          </a:p>
          <a:p>
            <a:pPr lvl="1"/>
            <a:r>
              <a:rPr lang="zh-TW" altLang="en-US" dirty="0"/>
              <a:t>裝置的主要、次要代碼都是有意義的</a:t>
            </a:r>
            <a:r>
              <a:rPr lang="en-US" altLang="zh-TW" dirty="0"/>
              <a:t>(</a:t>
            </a:r>
            <a:r>
              <a:rPr lang="zh-TW" altLang="en-US" dirty="0"/>
              <a:t>請查閱 </a:t>
            </a:r>
            <a:r>
              <a:rPr lang="en-US" altLang="zh-TW" dirty="0"/>
              <a:t>/dev)</a:t>
            </a:r>
          </a:p>
          <a:p>
            <a:pPr lvl="3"/>
            <a:r>
              <a:rPr lang="zh-TW" altLang="en-US" dirty="0"/>
              <a:t>硬碟代號	</a:t>
            </a:r>
            <a:r>
              <a:rPr lang="en-US" altLang="zh-TW" dirty="0"/>
              <a:t>Major	Minor</a:t>
            </a:r>
          </a:p>
          <a:p>
            <a:pPr lvl="3"/>
            <a:r>
              <a:rPr lang="en-US" altLang="zh-TW" dirty="0"/>
              <a:t>/dev/</a:t>
            </a:r>
            <a:r>
              <a:rPr lang="en-US" altLang="zh-TW" dirty="0" err="1"/>
              <a:t>hda</a:t>
            </a:r>
            <a:r>
              <a:rPr lang="en-US" altLang="zh-TW" dirty="0"/>
              <a:t>	3	0~63</a:t>
            </a:r>
          </a:p>
          <a:p>
            <a:pPr lvl="3"/>
            <a:r>
              <a:rPr lang="en-US" altLang="zh-TW" dirty="0"/>
              <a:t>/dev/</a:t>
            </a:r>
            <a:r>
              <a:rPr lang="en-US" altLang="zh-TW" dirty="0" err="1"/>
              <a:t>hdb</a:t>
            </a:r>
            <a:r>
              <a:rPr lang="en-US" altLang="zh-TW" dirty="0"/>
              <a:t>	3	64~127</a:t>
            </a:r>
          </a:p>
          <a:p>
            <a:pPr lvl="3"/>
            <a:r>
              <a:rPr lang="en-US" altLang="zh-TW" dirty="0"/>
              <a:t>/dev/</a:t>
            </a:r>
            <a:r>
              <a:rPr lang="en-US" altLang="zh-TW" dirty="0" err="1"/>
              <a:t>hdc</a:t>
            </a:r>
            <a:r>
              <a:rPr lang="en-US" altLang="zh-TW" dirty="0"/>
              <a:t>	22	0~63</a:t>
            </a:r>
          </a:p>
          <a:p>
            <a:pPr lvl="3"/>
            <a:r>
              <a:rPr lang="en-US" altLang="zh-TW" dirty="0"/>
              <a:t>/dev/</a:t>
            </a:r>
            <a:r>
              <a:rPr lang="en-US" altLang="zh-TW" dirty="0" err="1"/>
              <a:t>hdd</a:t>
            </a:r>
            <a:r>
              <a:rPr lang="en-US" altLang="zh-TW" dirty="0"/>
              <a:t>	22	64~127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8D0864-B0F2-4B14-A626-8C358DC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514019-2AB2-423D-946E-6E24986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46C29-333D-43B4-978D-75D89D7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E457-D3D1-4759-A606-E2B92E3638C9}" type="slidenum">
              <a:rPr lang="en-US" altLang="zh-TW" smtClean="0"/>
              <a:pPr/>
              <a:t>53</a:t>
            </a:fld>
            <a:endParaRPr lang="en-US" altLang="zh-TW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17A428E0-31AF-4345-A500-6116FDE2CE21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16D252E7-3218-4017-9703-EF9E6821E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磁碟參數修訂（續）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7A77ADE-862D-479A-8E18-5A12994DA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98036"/>
            <a:ext cx="10515600" cy="3452424"/>
          </a:xfrm>
        </p:spPr>
        <p:txBody>
          <a:bodyPr/>
          <a:lstStyle/>
          <a:p>
            <a:r>
              <a:rPr lang="en-US" altLang="zh-TW" dirty="0"/>
              <a:t>e2label [</a:t>
            </a:r>
            <a:r>
              <a:rPr lang="zh-TW" altLang="en-US" dirty="0"/>
              <a:t>裝置名稱</a:t>
            </a:r>
            <a:r>
              <a:rPr lang="en-US" altLang="zh-TW" dirty="0"/>
              <a:t>]  [</a:t>
            </a:r>
            <a:r>
              <a:rPr lang="zh-TW" altLang="en-US" dirty="0"/>
              <a:t>新的</a:t>
            </a:r>
            <a:r>
              <a:rPr lang="en-US" altLang="zh-TW" dirty="0"/>
              <a:t>Label</a:t>
            </a:r>
            <a:r>
              <a:rPr lang="zh-TW" altLang="en-US" dirty="0"/>
              <a:t>名稱</a:t>
            </a:r>
            <a:r>
              <a:rPr lang="en-US" altLang="zh-TW" dirty="0"/>
              <a:t>]</a:t>
            </a:r>
          </a:p>
          <a:p>
            <a:pPr lvl="1"/>
            <a:r>
              <a:rPr lang="zh-TW" altLang="en-US" dirty="0"/>
              <a:t>以 </a:t>
            </a:r>
            <a:r>
              <a:rPr lang="en-US" altLang="zh-TW" dirty="0"/>
              <a:t>Label </a:t>
            </a:r>
            <a:r>
              <a:rPr lang="zh-TW" altLang="en-US" dirty="0"/>
              <a:t>來掛載檔案系統：</a:t>
            </a:r>
          </a:p>
          <a:p>
            <a:pPr lvl="2"/>
            <a:r>
              <a:rPr lang="zh-TW" altLang="en-US" dirty="0"/>
              <a:t>優點：</a:t>
            </a:r>
          </a:p>
          <a:p>
            <a:pPr lvl="3"/>
            <a:r>
              <a:rPr lang="zh-TW" altLang="en-US" dirty="0"/>
              <a:t>不論硬碟代號怎麼變，不論您將硬碟插在那個 </a:t>
            </a:r>
            <a:r>
              <a:rPr lang="en-US" altLang="zh-TW" dirty="0"/>
              <a:t>IDE </a:t>
            </a:r>
            <a:r>
              <a:rPr lang="zh-TW" altLang="en-US" dirty="0"/>
              <a:t>介面 </a:t>
            </a:r>
            <a:r>
              <a:rPr lang="en-US" altLang="zh-TW" dirty="0"/>
              <a:t>(IDE1 </a:t>
            </a:r>
            <a:r>
              <a:rPr lang="zh-TW" altLang="en-US" dirty="0"/>
              <a:t>或 </a:t>
            </a:r>
            <a:r>
              <a:rPr lang="en-US" altLang="zh-TW" dirty="0"/>
              <a:t>IDE2 </a:t>
            </a:r>
            <a:r>
              <a:rPr lang="zh-TW" altLang="en-US" dirty="0"/>
              <a:t>或 </a:t>
            </a:r>
            <a:r>
              <a:rPr lang="en-US" altLang="zh-TW" dirty="0"/>
              <a:t>master </a:t>
            </a:r>
            <a:r>
              <a:rPr lang="zh-TW" altLang="en-US" dirty="0"/>
              <a:t>或 </a:t>
            </a:r>
            <a:r>
              <a:rPr lang="en-US" altLang="zh-TW" dirty="0"/>
              <a:t>slave 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  <a:r>
              <a:rPr lang="zh-TW" altLang="en-US" dirty="0"/>
              <a:t>，由於系統是透過 </a:t>
            </a:r>
            <a:r>
              <a:rPr lang="en-US" altLang="zh-TW" dirty="0"/>
              <a:t>Label </a:t>
            </a:r>
            <a:r>
              <a:rPr lang="zh-TW" altLang="en-US" dirty="0"/>
              <a:t>，所以，磁碟插在那個介面將不會有影響。</a:t>
            </a:r>
          </a:p>
          <a:p>
            <a:pPr lvl="2"/>
            <a:r>
              <a:rPr lang="zh-TW" altLang="en-US" dirty="0"/>
              <a:t>缺點：</a:t>
            </a:r>
          </a:p>
          <a:p>
            <a:pPr lvl="3"/>
            <a:r>
              <a:rPr lang="zh-TW" altLang="en-US" dirty="0"/>
              <a:t>如果插了兩顆硬碟，剛好兩顆硬碟的 </a:t>
            </a:r>
            <a:r>
              <a:rPr lang="en-US" altLang="zh-TW" dirty="0"/>
              <a:t>Label </a:t>
            </a:r>
            <a:r>
              <a:rPr lang="zh-TW" altLang="en-US" dirty="0"/>
              <a:t>有重複的，那就慘了～ 因為系統會無法判斷那個磁碟分割槽才是正確的！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38ADA1-F7AE-4FB5-B946-44AB87EF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D7CC90-372D-460A-AB39-84F6C6C2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25EAF6-C267-4038-94B3-F5D28B0F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1BCC-C113-49C9-9A8B-497D6045E0AF}" type="slidenum">
              <a:rPr lang="en-US" altLang="zh-TW" smtClean="0"/>
              <a:pPr/>
              <a:t>54</a:t>
            </a:fld>
            <a:endParaRPr lang="en-US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78F595A1-25F4-4968-A6DA-BBF15AB24288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D8218B7E-CED2-41E1-A92A-AD6A4F516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磁碟參數修訂（續）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53CDA024-3D0A-4171-91B4-F9D92BA41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48370"/>
            <a:ext cx="10515600" cy="3452424"/>
          </a:xfrm>
        </p:spPr>
        <p:txBody>
          <a:bodyPr/>
          <a:lstStyle/>
          <a:p>
            <a:r>
              <a:rPr lang="en-US" altLang="zh-TW" dirty="0"/>
              <a:t>tune2fs [-</a:t>
            </a:r>
            <a:r>
              <a:rPr lang="en-US" altLang="zh-TW" dirty="0" err="1"/>
              <a:t>jlL</a:t>
            </a:r>
            <a:r>
              <a:rPr lang="en-US" altLang="zh-TW" dirty="0"/>
              <a:t>] [</a:t>
            </a:r>
            <a:r>
              <a:rPr lang="zh-TW" altLang="en-US" dirty="0"/>
              <a:t>裝置代號</a:t>
            </a:r>
            <a:r>
              <a:rPr lang="en-US" altLang="zh-TW" dirty="0"/>
              <a:t>]</a:t>
            </a:r>
          </a:p>
          <a:p>
            <a:pPr lvl="1"/>
            <a:r>
              <a:rPr lang="zh-TW" altLang="en-US" dirty="0"/>
              <a:t>參數：</a:t>
            </a:r>
          </a:p>
          <a:p>
            <a:pPr lvl="2"/>
            <a:r>
              <a:rPr lang="en-US" altLang="zh-TW" dirty="0"/>
              <a:t>-j  </a:t>
            </a:r>
            <a:r>
              <a:rPr lang="zh-TW" altLang="en-US" dirty="0"/>
              <a:t>：將 </a:t>
            </a:r>
            <a:r>
              <a:rPr lang="en-US" altLang="zh-TW" dirty="0"/>
              <a:t>ext2 </a:t>
            </a:r>
            <a:r>
              <a:rPr lang="zh-TW" altLang="en-US" dirty="0"/>
              <a:t>的 </a:t>
            </a:r>
            <a:r>
              <a:rPr lang="en-US" altLang="zh-TW" dirty="0"/>
              <a:t>filesystem </a:t>
            </a:r>
            <a:r>
              <a:rPr lang="zh-TW" altLang="en-US" dirty="0"/>
              <a:t>轉換為 </a:t>
            </a:r>
            <a:r>
              <a:rPr lang="en-US" altLang="zh-TW" dirty="0"/>
              <a:t>ext3 </a:t>
            </a:r>
            <a:r>
              <a:rPr lang="zh-TW" altLang="en-US" dirty="0"/>
              <a:t>的檔案系統；</a:t>
            </a:r>
          </a:p>
          <a:p>
            <a:pPr lvl="2"/>
            <a:r>
              <a:rPr lang="en-US" altLang="zh-TW" dirty="0"/>
              <a:t>-l  </a:t>
            </a:r>
            <a:r>
              <a:rPr lang="zh-TW" altLang="en-US" dirty="0"/>
              <a:t>：類似 </a:t>
            </a:r>
            <a:r>
              <a:rPr lang="en-US" altLang="zh-TW" dirty="0"/>
              <a:t>dumpe2fs -h </a:t>
            </a:r>
            <a:r>
              <a:rPr lang="zh-TW" altLang="en-US" dirty="0"/>
              <a:t>的功能～將 </a:t>
            </a:r>
            <a:r>
              <a:rPr lang="en-US" altLang="zh-TW" dirty="0"/>
              <a:t>superblock </a:t>
            </a:r>
            <a:r>
              <a:rPr lang="zh-TW" altLang="en-US" dirty="0"/>
              <a:t>內的資料讀出來～</a:t>
            </a:r>
          </a:p>
          <a:p>
            <a:pPr lvl="2"/>
            <a:r>
              <a:rPr lang="en-US" altLang="zh-TW" dirty="0"/>
              <a:t>-L  </a:t>
            </a:r>
            <a:r>
              <a:rPr lang="zh-TW" altLang="en-US" dirty="0"/>
              <a:t>：類似 </a:t>
            </a:r>
            <a:r>
              <a:rPr lang="en-US" altLang="zh-TW" dirty="0"/>
              <a:t>e2label </a:t>
            </a:r>
            <a:r>
              <a:rPr lang="zh-TW" altLang="en-US" dirty="0"/>
              <a:t>的功能，可以修改 </a:t>
            </a:r>
            <a:r>
              <a:rPr lang="en-US" altLang="zh-TW" dirty="0"/>
              <a:t>filesystem </a:t>
            </a:r>
            <a:r>
              <a:rPr lang="zh-TW" altLang="en-US" dirty="0"/>
              <a:t>的 </a:t>
            </a:r>
            <a:r>
              <a:rPr lang="en-US" altLang="zh-TW" dirty="0"/>
              <a:t>Label </a:t>
            </a:r>
            <a:r>
              <a:rPr lang="zh-TW" altLang="en-US" dirty="0"/>
              <a:t>喔！</a:t>
            </a:r>
          </a:p>
          <a:p>
            <a:pPr lvl="1"/>
            <a:r>
              <a:rPr lang="zh-TW" altLang="en-US" dirty="0"/>
              <a:t>練習：請修改剛剛建立的 </a:t>
            </a:r>
            <a:r>
              <a:rPr lang="en-US" altLang="zh-TW" dirty="0"/>
              <a:t>filesystem </a:t>
            </a:r>
            <a:r>
              <a:rPr lang="zh-TW" altLang="en-US" dirty="0"/>
              <a:t>的</a:t>
            </a:r>
            <a:r>
              <a:rPr lang="en-US" altLang="zh-TW" dirty="0"/>
              <a:t>Label </a:t>
            </a:r>
            <a:r>
              <a:rPr lang="zh-TW" altLang="en-US" dirty="0"/>
              <a:t>成為 </a:t>
            </a:r>
            <a:r>
              <a:rPr lang="en-US" altLang="zh-TW" dirty="0"/>
              <a:t>fc4ext3</a:t>
            </a:r>
          </a:p>
          <a:p>
            <a:pPr lvl="2"/>
            <a:r>
              <a:rPr lang="en-US" altLang="zh-TW" dirty="0"/>
              <a:t>tune2fs  -L  "fc4ext3"  /dev/</a:t>
            </a:r>
            <a:r>
              <a:rPr lang="en-US" altLang="zh-TW" dirty="0" err="1"/>
              <a:t>hda</a:t>
            </a:r>
            <a:r>
              <a:rPr lang="en-US" altLang="zh-TW" dirty="0"/>
              <a:t>?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AEB1E5-FAAB-4E40-94E0-AE41B43D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EA4B8-186D-403B-A5A5-93BCFCFA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3EC46F-E9C9-4565-B374-AE2F9AFB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3DD7-EDFE-4241-92A6-FC109CAFB936}" type="slidenum">
              <a:rPr lang="en-US" altLang="zh-TW" smtClean="0"/>
              <a:pPr/>
              <a:t>55</a:t>
            </a:fld>
            <a:endParaRPr lang="en-US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4">
            <a:extLst>
              <a:ext uri="{FF2B5EF4-FFF2-40B4-BE49-F238E27FC236}">
                <a16:creationId xmlns:a16="http://schemas.microsoft.com/office/drawing/2014/main" id="{C7E8CD57-88C2-4AB7-A446-7D8D46C0EA65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EF18F9A3-65EF-40CA-BA06-C75254B0D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磁碟參數修訂（續）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430958C0-2C6F-4A6C-BA39-383D6EE15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47702"/>
            <a:ext cx="10515600" cy="34524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hdparm</a:t>
            </a:r>
            <a:r>
              <a:rPr lang="en-US" altLang="zh-TW" dirty="0"/>
              <a:t> [-</a:t>
            </a:r>
            <a:r>
              <a:rPr lang="en-US" altLang="zh-TW" dirty="0" err="1"/>
              <a:t>icdmXTt</a:t>
            </a:r>
            <a:r>
              <a:rPr lang="en-US" altLang="zh-TW" dirty="0"/>
              <a:t>] </a:t>
            </a:r>
            <a:r>
              <a:rPr lang="zh-TW" altLang="en-US" dirty="0"/>
              <a:t>裝置名稱  </a:t>
            </a:r>
            <a:r>
              <a:rPr lang="en-US" altLang="zh-TW" dirty="0"/>
              <a:t>(</a:t>
            </a:r>
            <a:r>
              <a:rPr lang="zh-TW" altLang="en-US" dirty="0"/>
              <a:t>危險指令，請勿模仿～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參數：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 : </a:t>
            </a:r>
            <a:r>
              <a:rPr lang="zh-TW" altLang="en-US" dirty="0"/>
              <a:t>以核心功能測試的硬碟資訊。可能與實際硬碟資訊不同；</a:t>
            </a:r>
          </a:p>
          <a:p>
            <a:pPr lvl="2"/>
            <a:r>
              <a:rPr lang="en-US" altLang="zh-TW" dirty="0"/>
              <a:t>-c : </a:t>
            </a:r>
            <a:r>
              <a:rPr lang="zh-TW" altLang="en-US" dirty="0"/>
              <a:t>設定硬碟在 </a:t>
            </a:r>
            <a:r>
              <a:rPr lang="en-US" altLang="zh-TW" dirty="0"/>
              <a:t>PCI </a:t>
            </a:r>
            <a:r>
              <a:rPr lang="zh-TW" altLang="en-US" dirty="0"/>
              <a:t>介面間的傳輸模式為 </a:t>
            </a:r>
            <a:r>
              <a:rPr lang="en-US" altLang="zh-TW" dirty="0"/>
              <a:t>32-bit (32</a:t>
            </a:r>
            <a:r>
              <a:rPr lang="zh-TW" altLang="en-US" dirty="0"/>
              <a:t>位元</a:t>
            </a:r>
            <a:r>
              <a:rPr lang="en-US" altLang="zh-TW" dirty="0"/>
              <a:t>)</a:t>
            </a:r>
            <a:r>
              <a:rPr lang="zh-TW" altLang="en-US" dirty="0"/>
              <a:t>存取模式</a:t>
            </a:r>
          </a:p>
          <a:p>
            <a:pPr lvl="2"/>
            <a:r>
              <a:rPr lang="en-US" altLang="zh-TW" dirty="0"/>
              <a:t>-d : </a:t>
            </a:r>
            <a:r>
              <a:rPr lang="zh-TW" altLang="en-US" dirty="0"/>
              <a:t>設定是否啟用 </a:t>
            </a:r>
            <a:r>
              <a:rPr lang="en-US" altLang="zh-TW" dirty="0" err="1"/>
              <a:t>dma</a:t>
            </a:r>
            <a:r>
              <a:rPr lang="en-US" altLang="zh-TW" dirty="0"/>
              <a:t> </a:t>
            </a:r>
            <a:r>
              <a:rPr lang="zh-TW" altLang="en-US" dirty="0"/>
              <a:t>模式， </a:t>
            </a:r>
            <a:r>
              <a:rPr lang="en-US" altLang="zh-TW" dirty="0"/>
              <a:t>-d1 </a:t>
            </a:r>
            <a:r>
              <a:rPr lang="zh-TW" altLang="en-US" dirty="0"/>
              <a:t>為啟動， </a:t>
            </a:r>
            <a:r>
              <a:rPr lang="en-US" altLang="zh-TW" dirty="0"/>
              <a:t>-d0 </a:t>
            </a:r>
            <a:r>
              <a:rPr lang="zh-TW" altLang="en-US" dirty="0"/>
              <a:t>為取消；</a:t>
            </a:r>
          </a:p>
          <a:p>
            <a:pPr lvl="2"/>
            <a:r>
              <a:rPr lang="en-US" altLang="zh-TW" dirty="0"/>
              <a:t>-m : </a:t>
            </a:r>
            <a:r>
              <a:rPr lang="zh-TW" altLang="en-US" dirty="0"/>
              <a:t>設定同步讀取多個 </a:t>
            </a:r>
            <a:r>
              <a:rPr lang="en-US" altLang="zh-TW" dirty="0"/>
              <a:t>sector </a:t>
            </a:r>
            <a:r>
              <a:rPr lang="zh-TW" altLang="en-US" dirty="0"/>
              <a:t>的模式。設定 </a:t>
            </a:r>
            <a:r>
              <a:rPr lang="en-US" altLang="zh-TW" dirty="0"/>
              <a:t>16 </a:t>
            </a:r>
            <a:r>
              <a:rPr lang="zh-TW" altLang="en-US" dirty="0"/>
              <a:t>是合理的！</a:t>
            </a:r>
          </a:p>
          <a:p>
            <a:pPr lvl="2"/>
            <a:r>
              <a:rPr lang="en-US" altLang="zh-TW" dirty="0"/>
              <a:t>-X : </a:t>
            </a:r>
            <a:r>
              <a:rPr lang="zh-TW" altLang="en-US" dirty="0"/>
              <a:t>設定 </a:t>
            </a:r>
            <a:r>
              <a:rPr lang="en-US" altLang="zh-TW" dirty="0" err="1"/>
              <a:t>UtraDMA</a:t>
            </a:r>
            <a:r>
              <a:rPr lang="en-US" altLang="zh-TW" dirty="0"/>
              <a:t> </a:t>
            </a:r>
            <a:r>
              <a:rPr lang="zh-TW" altLang="en-US" dirty="0"/>
              <a:t>的模式，</a:t>
            </a:r>
            <a:r>
              <a:rPr lang="en-US" altLang="zh-TW" dirty="0"/>
              <a:t>UDMA </a:t>
            </a:r>
            <a:r>
              <a:rPr lang="zh-TW" altLang="en-US" dirty="0"/>
              <a:t>的模式值加 </a:t>
            </a:r>
            <a:r>
              <a:rPr lang="en-US" altLang="zh-TW" dirty="0"/>
              <a:t>64 </a:t>
            </a:r>
            <a:r>
              <a:rPr lang="zh-TW" altLang="en-US" dirty="0"/>
              <a:t>即為設定值。</a:t>
            </a:r>
          </a:p>
          <a:p>
            <a:pPr lvl="3"/>
            <a:r>
              <a:rPr lang="en-US" altLang="zh-TW" dirty="0"/>
              <a:t>33 MHz DMA mode 0~2 (X64~X66)</a:t>
            </a:r>
          </a:p>
          <a:p>
            <a:pPr lvl="3"/>
            <a:r>
              <a:rPr lang="en-US" altLang="zh-TW" dirty="0"/>
              <a:t>66 MHz DMA mode 3~4 (X67~X68)</a:t>
            </a:r>
          </a:p>
          <a:p>
            <a:pPr lvl="3"/>
            <a:r>
              <a:rPr lang="en-US" altLang="zh-TW" dirty="0"/>
              <a:t>100MHz DMA mode 5   (X69)</a:t>
            </a:r>
          </a:p>
          <a:p>
            <a:pPr lvl="2"/>
            <a:r>
              <a:rPr lang="en-US" altLang="zh-TW" dirty="0"/>
              <a:t>-T  </a:t>
            </a:r>
            <a:r>
              <a:rPr lang="zh-TW" altLang="en-US" dirty="0"/>
              <a:t>：測試暫存區 </a:t>
            </a:r>
            <a:r>
              <a:rPr lang="en-US" altLang="zh-TW" dirty="0"/>
              <a:t>cache </a:t>
            </a:r>
            <a:r>
              <a:rPr lang="zh-TW" altLang="en-US" dirty="0"/>
              <a:t>的存取效能</a:t>
            </a:r>
          </a:p>
          <a:p>
            <a:pPr lvl="2"/>
            <a:r>
              <a:rPr lang="en-US" altLang="zh-TW" dirty="0"/>
              <a:t>-t  </a:t>
            </a:r>
            <a:r>
              <a:rPr lang="zh-TW" altLang="en-US" dirty="0"/>
              <a:t>：測試硬碟的實際存取效能 （較正確！） </a:t>
            </a:r>
          </a:p>
          <a:p>
            <a:pPr lvl="1"/>
            <a:r>
              <a:rPr lang="sv-SE" altLang="zh-TW" dirty="0"/>
              <a:t>hdparm -d1 -c1 -X68 /dev/hda</a:t>
            </a:r>
          </a:p>
          <a:p>
            <a:pPr lvl="1"/>
            <a:r>
              <a:rPr lang="en-US" altLang="zh-TW" dirty="0" err="1"/>
              <a:t>hdparm</a:t>
            </a:r>
            <a:r>
              <a:rPr lang="en-US" altLang="zh-TW" dirty="0"/>
              <a:t> -Tt /dev/</a:t>
            </a:r>
            <a:r>
              <a:rPr lang="en-US" altLang="zh-TW" dirty="0" err="1"/>
              <a:t>hda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FC700-091C-4FFE-AEE7-EE323DAF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20B21B-0E11-4ADE-B77D-16122655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1DE510-457D-425D-9BBC-E96F065C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DB6-CFDD-41B2-B5EE-228B35A58591}" type="slidenum">
              <a:rPr lang="en-US" altLang="zh-TW" smtClean="0"/>
              <a:pPr/>
              <a:t>56</a:t>
            </a:fld>
            <a:endParaRPr lang="en-US" altLang="zh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DD01F13C-C641-41D6-93B0-500A3972B114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58358-B50A-49D8-B031-F7FA58E2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78D7C-0DC1-4540-8B22-F2426ABF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E9D7D-2C0D-4458-9FE9-62408B44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8E23-D9EF-45B0-8FCC-AB1F45F8D43E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A2EB3B8F-4F7E-42B8-8B44-10D9142F8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/>
              <a:t>設定開機掛載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986434EB-15BA-4E1D-A3A8-BE55B5EC3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64480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開機自動掛載： </a:t>
            </a:r>
            <a:r>
              <a:rPr lang="en-US" altLang="zh-TW" sz="2400" dirty="0"/>
              <a:t>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</a:t>
            </a:r>
            <a:r>
              <a:rPr lang="en-US" altLang="zh-TW" sz="2400" dirty="0" err="1"/>
              <a:t>fstab</a:t>
            </a:r>
            <a:r>
              <a:rPr lang="en-US" altLang="zh-TW" sz="2400" dirty="0"/>
              <a:t> (</a:t>
            </a:r>
            <a:r>
              <a:rPr lang="zh-TW" altLang="en-US" sz="2400" dirty="0"/>
              <a:t>共有六個欄位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裝置代號或 </a:t>
            </a:r>
            <a:r>
              <a:rPr lang="en-US" altLang="zh-TW" sz="2000" dirty="0"/>
              <a:t>Label </a:t>
            </a:r>
            <a:r>
              <a:rPr lang="zh-TW" altLang="en-US" sz="2000" dirty="0"/>
              <a:t>名稱</a:t>
            </a:r>
          </a:p>
          <a:p>
            <a:pPr lvl="1"/>
            <a:r>
              <a:rPr lang="zh-TW" altLang="en-US" sz="2000" dirty="0"/>
              <a:t>掛載點 </a:t>
            </a:r>
            <a:r>
              <a:rPr lang="en-US" altLang="zh-TW" sz="2000" dirty="0"/>
              <a:t>(</a:t>
            </a:r>
            <a:r>
              <a:rPr lang="zh-TW" altLang="en-US" sz="2000" dirty="0"/>
              <a:t>目錄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檔案格式</a:t>
            </a:r>
          </a:p>
          <a:p>
            <a:pPr lvl="1"/>
            <a:r>
              <a:rPr lang="zh-TW" altLang="en-US" sz="2000" dirty="0"/>
              <a:t>掛載時下達的參數</a:t>
            </a:r>
          </a:p>
          <a:p>
            <a:pPr lvl="1"/>
            <a:r>
              <a:rPr lang="en-US" altLang="zh-TW" sz="2000" dirty="0"/>
              <a:t>dump </a:t>
            </a:r>
            <a:r>
              <a:rPr lang="zh-TW" altLang="en-US" sz="2000" dirty="0"/>
              <a:t>備份指令的參考，若為 </a:t>
            </a:r>
            <a:r>
              <a:rPr lang="en-US" altLang="zh-TW" sz="2000" dirty="0"/>
              <a:t>0 </a:t>
            </a:r>
            <a:r>
              <a:rPr lang="zh-TW" altLang="en-US" sz="2000" dirty="0"/>
              <a:t>則表示以 </a:t>
            </a:r>
            <a:r>
              <a:rPr lang="en-US" altLang="zh-TW" sz="2000" dirty="0"/>
              <a:t>dump </a:t>
            </a:r>
            <a:r>
              <a:rPr lang="zh-TW" altLang="en-US" sz="2000" dirty="0"/>
              <a:t>備份時，該 </a:t>
            </a:r>
            <a:r>
              <a:rPr lang="en-US" altLang="zh-TW" sz="2000" dirty="0"/>
              <a:t>partition </a:t>
            </a:r>
            <a:r>
              <a:rPr lang="zh-TW" altLang="en-US" sz="2000" dirty="0"/>
              <a:t>不備份</a:t>
            </a:r>
          </a:p>
          <a:p>
            <a:pPr lvl="1"/>
            <a:r>
              <a:rPr lang="en-US" altLang="zh-TW" sz="2000" dirty="0" err="1"/>
              <a:t>fsck</a:t>
            </a:r>
            <a:r>
              <a:rPr lang="en-US" altLang="zh-TW" sz="2000" dirty="0"/>
              <a:t> </a:t>
            </a:r>
            <a:r>
              <a:rPr lang="zh-TW" altLang="en-US" sz="2000" dirty="0"/>
              <a:t>的檢驗順序，當系統開機時，若此值為 </a:t>
            </a:r>
            <a:r>
              <a:rPr lang="en-US" altLang="zh-TW" sz="2000" dirty="0"/>
              <a:t>0 </a:t>
            </a:r>
            <a:r>
              <a:rPr lang="zh-TW" altLang="en-US" sz="2000" dirty="0"/>
              <a:t>表示不檢驗， </a:t>
            </a:r>
            <a:r>
              <a:rPr lang="en-US" altLang="zh-TW" sz="2000" dirty="0"/>
              <a:t>1 </a:t>
            </a:r>
            <a:r>
              <a:rPr lang="zh-TW" altLang="en-US" sz="2000" dirty="0"/>
              <a:t>較早被檢驗</a:t>
            </a:r>
            <a:r>
              <a:rPr lang="en-US" altLang="zh-TW" sz="2000" dirty="0"/>
              <a:t>(</a:t>
            </a:r>
            <a:r>
              <a:rPr lang="zh-TW" altLang="en-US" sz="2000" dirty="0"/>
              <a:t>一般給 </a:t>
            </a:r>
            <a:r>
              <a:rPr lang="en-US" altLang="zh-TW" sz="2000" dirty="0"/>
              <a:t>/)</a:t>
            </a:r>
            <a:r>
              <a:rPr lang="zh-TW" altLang="en-US" sz="2000" dirty="0"/>
              <a:t>，其他則設定 </a:t>
            </a:r>
            <a:r>
              <a:rPr lang="en-US" altLang="zh-TW" sz="2000" dirty="0"/>
              <a:t>2 </a:t>
            </a:r>
            <a:r>
              <a:rPr lang="zh-TW" altLang="en-US" sz="2000" dirty="0"/>
              <a:t>即可。</a:t>
            </a:r>
          </a:p>
          <a:p>
            <a:pPr lvl="1"/>
            <a:r>
              <a:rPr lang="zh-TW" altLang="en-US" sz="2000" dirty="0"/>
              <a:t>練習：將剛剛建立的 </a:t>
            </a:r>
            <a:r>
              <a:rPr lang="en-US" altLang="zh-TW" sz="2000" dirty="0"/>
              <a:t>filesystem </a:t>
            </a:r>
            <a:r>
              <a:rPr lang="zh-TW" altLang="en-US" sz="2000" dirty="0"/>
              <a:t>寫入 </a:t>
            </a:r>
            <a:r>
              <a:rPr lang="en-US" altLang="zh-TW" sz="2000" dirty="0"/>
              <a:t>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fstab</a:t>
            </a:r>
            <a:r>
              <a:rPr lang="en-US" altLang="zh-TW" sz="2000" dirty="0"/>
              <a:t> </a:t>
            </a:r>
            <a:r>
              <a:rPr lang="zh-TW" altLang="en-US" sz="2000" dirty="0"/>
              <a:t>中：</a:t>
            </a:r>
          </a:p>
          <a:p>
            <a:pPr lvl="2"/>
            <a:r>
              <a:rPr lang="en-US" altLang="zh-TW" sz="1900" b="1" i="1" u="sng" dirty="0">
                <a:solidFill>
                  <a:srgbClr val="3333FF"/>
                </a:solidFill>
              </a:rPr>
              <a:t>/dev/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hda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?  /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mnt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/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hda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?  ext3 defaults 1 2</a:t>
            </a:r>
          </a:p>
          <a:p>
            <a:pPr lvl="2"/>
            <a:r>
              <a:rPr lang="en-US" altLang="zh-TW" sz="1900" b="1" i="1" u="sng" dirty="0">
                <a:solidFill>
                  <a:srgbClr val="3333FF"/>
                </a:solidFill>
              </a:rPr>
              <a:t>mount -a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23F980DC-AB13-4928-84AD-23507A29198F}"/>
              </a:ext>
            </a:extLst>
          </p:cNvPr>
          <p:cNvSpPr/>
          <p:nvPr/>
        </p:nvSpPr>
        <p:spPr>
          <a:xfrm>
            <a:off x="646922" y="2415195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48115-14C6-45BF-8BC9-A28A2A57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20AA93-168F-42E2-BA21-B49DC13E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C81EF-2F96-4646-968A-FAC5B666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FB8-7615-40A6-8BEF-61021CA89EFD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C5E97EA3-5DFF-4A3E-A4EB-EF81D61A4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800"/>
              <a:t>虛擬記憶體 </a:t>
            </a:r>
            <a:r>
              <a:rPr lang="en-US" altLang="zh-TW" sz="3800"/>
              <a:t>(Swap) </a:t>
            </a:r>
            <a:r>
              <a:rPr lang="zh-TW" altLang="en-US" sz="3800"/>
              <a:t>的建置（續）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39F1929B-B063-4D5C-B76E-42E13449F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81926"/>
            <a:ext cx="10515600" cy="3452424"/>
          </a:xfrm>
        </p:spPr>
        <p:txBody>
          <a:bodyPr/>
          <a:lstStyle/>
          <a:p>
            <a:r>
              <a:rPr lang="en-US" altLang="zh-TW" sz="2400" dirty="0"/>
              <a:t>Swap </a:t>
            </a:r>
            <a:r>
              <a:rPr lang="zh-TW" altLang="en-US" sz="2400" dirty="0"/>
              <a:t>的類型：</a:t>
            </a:r>
          </a:p>
          <a:p>
            <a:pPr lvl="1"/>
            <a:r>
              <a:rPr lang="zh-TW" altLang="en-US" sz="2000" dirty="0"/>
              <a:t>裝置</a:t>
            </a:r>
            <a:r>
              <a:rPr lang="en-US" altLang="zh-TW" sz="2000" dirty="0"/>
              <a:t>(</a:t>
            </a:r>
            <a:r>
              <a:rPr lang="zh-TW" altLang="en-US" sz="2000" dirty="0"/>
              <a:t>整個 </a:t>
            </a:r>
            <a:r>
              <a:rPr lang="en-US" altLang="zh-TW" sz="2000" dirty="0"/>
              <a:t>partition )</a:t>
            </a:r>
            <a:r>
              <a:rPr lang="zh-TW" altLang="en-US" sz="2000" dirty="0"/>
              <a:t>：速度較快</a:t>
            </a:r>
          </a:p>
          <a:p>
            <a:pPr lvl="1"/>
            <a:r>
              <a:rPr lang="zh-TW" altLang="en-US" sz="2000" dirty="0"/>
              <a:t>檔案</a:t>
            </a:r>
            <a:r>
              <a:rPr lang="en-US" altLang="zh-TW" sz="2000" dirty="0"/>
              <a:t>(</a:t>
            </a:r>
            <a:r>
              <a:rPr lang="zh-TW" altLang="en-US" sz="2000" dirty="0"/>
              <a:t>類似 </a:t>
            </a:r>
            <a:r>
              <a:rPr lang="en-US" altLang="zh-TW" sz="2000" dirty="0"/>
              <a:t>Windows </a:t>
            </a:r>
            <a:r>
              <a:rPr lang="zh-TW" altLang="en-US" sz="2000" dirty="0"/>
              <a:t>的分頁檔案</a:t>
            </a:r>
            <a:r>
              <a:rPr lang="en-US" altLang="zh-TW" sz="2000" dirty="0"/>
              <a:t>)</a:t>
            </a:r>
            <a:r>
              <a:rPr lang="zh-TW" altLang="en-US" sz="2000" dirty="0"/>
              <a:t>：較有彈性</a:t>
            </a:r>
          </a:p>
          <a:p>
            <a:r>
              <a:rPr lang="en-US" altLang="zh-TW" sz="2400" dirty="0"/>
              <a:t>swap </a:t>
            </a:r>
            <a:r>
              <a:rPr lang="zh-TW" altLang="en-US" sz="2400" dirty="0"/>
              <a:t>建置指令：</a:t>
            </a:r>
          </a:p>
          <a:p>
            <a:pPr lvl="1"/>
            <a:r>
              <a:rPr lang="en-US" altLang="zh-TW" sz="2000" dirty="0" err="1"/>
              <a:t>mkswap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swapon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swapoff</a:t>
            </a:r>
            <a:endParaRPr lang="en-US" altLang="zh-TW" sz="2000" dirty="0"/>
          </a:p>
          <a:p>
            <a:pPr lvl="1"/>
            <a:r>
              <a:rPr lang="en-US" altLang="zh-TW" sz="2000" dirty="0"/>
              <a:t>free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569989-6401-4B86-8886-97A1C854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128DB4-68B0-4F8C-85F0-30C01512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12FCD-40D5-4781-AA41-7EF39589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74F6-3159-473B-AD7A-B67625FF6018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DC768A44-E3B9-442A-B6E8-438D1ADF2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虛擬記憶體 </a:t>
            </a:r>
            <a:r>
              <a:rPr lang="en-US" altLang="zh-TW"/>
              <a:t>(Swap) </a:t>
            </a:r>
            <a:r>
              <a:rPr lang="zh-TW" altLang="en-US"/>
              <a:t>的建置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953B275A-52BF-4D27-9CE0-9C3EB0A9C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598704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範例：建立一個 </a:t>
            </a:r>
            <a:r>
              <a:rPr lang="en-US" altLang="zh-TW" sz="2400" dirty="0"/>
              <a:t>64MB </a:t>
            </a:r>
            <a:r>
              <a:rPr lang="zh-TW" altLang="en-US" sz="2400" dirty="0"/>
              <a:t>的 </a:t>
            </a:r>
            <a:r>
              <a:rPr lang="en-US" altLang="zh-TW" sz="2400" dirty="0"/>
              <a:t>swap file </a:t>
            </a:r>
          </a:p>
          <a:p>
            <a:pPr lvl="1"/>
            <a:r>
              <a:rPr lang="zh-TW" altLang="en-US" sz="2000" dirty="0"/>
              <a:t>檢驗一下目前的記憶體大小：</a:t>
            </a:r>
          </a:p>
          <a:p>
            <a:pPr lvl="2"/>
            <a:r>
              <a:rPr lang="en-US" altLang="zh-TW" sz="1900" b="1" i="1" u="sng" dirty="0">
                <a:solidFill>
                  <a:srgbClr val="3333FF"/>
                </a:solidFill>
              </a:rPr>
              <a:t>free</a:t>
            </a:r>
          </a:p>
          <a:p>
            <a:pPr lvl="1"/>
            <a:r>
              <a:rPr lang="zh-TW" altLang="en-US" sz="2000" dirty="0"/>
              <a:t>建立一個 </a:t>
            </a:r>
            <a:r>
              <a:rPr lang="en-US" altLang="zh-TW" sz="2000" dirty="0"/>
              <a:t>64 MB </a:t>
            </a:r>
            <a:r>
              <a:rPr lang="zh-TW" altLang="en-US" sz="2000" dirty="0"/>
              <a:t>的檔案：</a:t>
            </a:r>
          </a:p>
          <a:p>
            <a:pPr lvl="2"/>
            <a:r>
              <a:rPr lang="en-US" altLang="zh-TW" sz="1900" b="1" i="1" u="sng" dirty="0">
                <a:solidFill>
                  <a:srgbClr val="3333FF"/>
                </a:solidFill>
              </a:rPr>
              <a:t>dd if=/dev/zero of=/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tmp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/swap bs=4k count=16382</a:t>
            </a:r>
          </a:p>
          <a:p>
            <a:pPr lvl="1"/>
            <a:r>
              <a:rPr lang="zh-TW" altLang="en-US" sz="2000" dirty="0"/>
              <a:t>將該檔案格式化為 </a:t>
            </a:r>
            <a:r>
              <a:rPr lang="en-US" altLang="zh-TW" sz="2000" dirty="0"/>
              <a:t>swap </a:t>
            </a:r>
            <a:r>
              <a:rPr lang="zh-TW" altLang="en-US" sz="2000" dirty="0"/>
              <a:t>類型</a:t>
            </a:r>
          </a:p>
          <a:p>
            <a:pPr lvl="2"/>
            <a:r>
              <a:rPr lang="en-US" altLang="zh-TW" sz="1900" b="1" i="1" u="sng" dirty="0" err="1">
                <a:solidFill>
                  <a:srgbClr val="3333FF"/>
                </a:solidFill>
              </a:rPr>
              <a:t>mkswap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 /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tmp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/swap</a:t>
            </a:r>
          </a:p>
          <a:p>
            <a:pPr lvl="1"/>
            <a:r>
              <a:rPr lang="zh-TW" altLang="en-US" sz="2000" dirty="0"/>
              <a:t>將該 </a:t>
            </a:r>
            <a:r>
              <a:rPr lang="en-US" altLang="zh-TW" sz="2000" dirty="0"/>
              <a:t>swap file </a:t>
            </a:r>
            <a:r>
              <a:rPr lang="zh-TW" altLang="en-US" sz="2000" dirty="0"/>
              <a:t>加入</a:t>
            </a:r>
          </a:p>
          <a:p>
            <a:pPr lvl="2"/>
            <a:r>
              <a:rPr lang="en-US" altLang="zh-TW" sz="1900" b="1" i="1" u="sng" dirty="0" err="1">
                <a:solidFill>
                  <a:srgbClr val="3333FF"/>
                </a:solidFill>
              </a:rPr>
              <a:t>swapon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 /</a:t>
            </a:r>
            <a:r>
              <a:rPr lang="en-US" altLang="zh-TW" sz="1900" b="1" i="1" u="sng" dirty="0" err="1">
                <a:solidFill>
                  <a:srgbClr val="3333FF"/>
                </a:solidFill>
              </a:rPr>
              <a:t>tmp</a:t>
            </a:r>
            <a:r>
              <a:rPr lang="en-US" altLang="zh-TW" sz="1900" b="1" i="1" u="sng" dirty="0">
                <a:solidFill>
                  <a:srgbClr val="3333FF"/>
                </a:solidFill>
              </a:rPr>
              <a:t>/swap</a:t>
            </a:r>
          </a:p>
          <a:p>
            <a:pPr lvl="1"/>
            <a:r>
              <a:rPr lang="zh-TW" altLang="en-US" sz="2000" dirty="0"/>
              <a:t>檢驗記憶體：</a:t>
            </a:r>
          </a:p>
          <a:p>
            <a:pPr lvl="2"/>
            <a:r>
              <a:rPr lang="en-US" altLang="zh-TW" sz="1900" b="1" i="1" u="sng" dirty="0">
                <a:solidFill>
                  <a:srgbClr val="3333FF"/>
                </a:solidFill>
              </a:rPr>
              <a:t>free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5A1378D0-0901-416F-9B58-4F1880D0C15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FBDAEF-9E6A-44AB-9CE9-0DF77D24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5C6257-2083-4DE0-8C40-6573CA2B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F2B8C-DCC5-40D1-BB64-5D8F9201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B397-11CC-453A-805A-9B2B9A2321B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0CE27A3-FB2B-47D6-B684-66012897C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認識磁碟與硬碟分割槽（續）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7CF265BF-C30B-43B1-BDEF-C92F9A56B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81258"/>
            <a:ext cx="10515600" cy="3449758"/>
          </a:xfrm>
        </p:spPr>
        <p:txBody>
          <a:bodyPr/>
          <a:lstStyle/>
          <a:p>
            <a:r>
              <a:rPr lang="zh-TW" altLang="en-US" sz="2400" dirty="0"/>
              <a:t>在 </a:t>
            </a:r>
            <a:r>
              <a:rPr lang="en-US" altLang="zh-TW" sz="2400" dirty="0"/>
              <a:t>Linux</a:t>
            </a:r>
            <a:r>
              <a:rPr lang="zh-TW" altLang="en-US" sz="2400" dirty="0"/>
              <a:t>下的硬碟代號：</a:t>
            </a:r>
          </a:p>
          <a:p>
            <a:pPr lvl="1"/>
            <a:r>
              <a:rPr lang="en-US" altLang="zh-TW" sz="2000" dirty="0"/>
              <a:t>IDE</a:t>
            </a:r>
          </a:p>
          <a:p>
            <a:pPr lvl="2"/>
            <a:r>
              <a:rPr lang="en-US" altLang="zh-TW" sz="1800" dirty="0"/>
              <a:t>IDE 1 master &amp; slave: /dev/had &amp; /dev/</a:t>
            </a:r>
            <a:r>
              <a:rPr lang="en-US" altLang="zh-TW" sz="1800" dirty="0" err="1"/>
              <a:t>hdb</a:t>
            </a:r>
            <a:endParaRPr lang="en-US" altLang="zh-TW" sz="1800" dirty="0"/>
          </a:p>
          <a:p>
            <a:pPr lvl="2"/>
            <a:r>
              <a:rPr lang="en-US" altLang="zh-TW" sz="1800" dirty="0"/>
              <a:t>IDE 2 master &amp; slave: /dev/</a:t>
            </a:r>
            <a:r>
              <a:rPr lang="en-US" altLang="zh-TW" sz="1800" dirty="0" err="1"/>
              <a:t>hdc</a:t>
            </a:r>
            <a:r>
              <a:rPr lang="en-US" altLang="zh-TW" sz="1800" dirty="0"/>
              <a:t> &amp; /dev/</a:t>
            </a:r>
            <a:r>
              <a:rPr lang="en-US" altLang="zh-TW" sz="1800" dirty="0" err="1"/>
              <a:t>hdd</a:t>
            </a:r>
            <a:endParaRPr lang="en-US" altLang="zh-TW" sz="1800" dirty="0"/>
          </a:p>
          <a:p>
            <a:pPr lvl="1"/>
            <a:r>
              <a:rPr lang="en-US" altLang="zh-TW" sz="2000" dirty="0"/>
              <a:t>SCSI </a:t>
            </a:r>
            <a:r>
              <a:rPr lang="zh-TW" altLang="en-US" sz="2000" dirty="0"/>
              <a:t>或</a:t>
            </a:r>
            <a:r>
              <a:rPr lang="en-US" altLang="zh-TW" sz="2000" dirty="0"/>
              <a:t> USB </a:t>
            </a:r>
            <a:r>
              <a:rPr lang="zh-TW" altLang="en-US" sz="2000" dirty="0"/>
              <a:t>硬碟</a:t>
            </a:r>
            <a:endParaRPr lang="en-US" altLang="zh-TW" sz="2000" dirty="0"/>
          </a:p>
          <a:p>
            <a:pPr lvl="2"/>
            <a:r>
              <a:rPr lang="en-US" altLang="zh-TW" sz="1800" dirty="0"/>
              <a:t>/dev/</a:t>
            </a:r>
            <a:r>
              <a:rPr lang="en-US" altLang="zh-TW" sz="1800" dirty="0" err="1"/>
              <a:t>sda</a:t>
            </a:r>
            <a:r>
              <a:rPr lang="en-US" altLang="zh-TW" sz="1800" dirty="0"/>
              <a:t>, /dev/</a:t>
            </a:r>
            <a:r>
              <a:rPr lang="en-US" altLang="zh-TW" sz="1800" dirty="0" err="1"/>
              <a:t>sdb</a:t>
            </a:r>
            <a:r>
              <a:rPr lang="en-US" altLang="zh-TW" sz="1800" dirty="0"/>
              <a:t>….</a:t>
            </a:r>
          </a:p>
          <a:p>
            <a:pPr lvl="1"/>
            <a:r>
              <a:rPr lang="en-US" altLang="zh-TW" sz="2000" dirty="0"/>
              <a:t>MBR</a:t>
            </a:r>
            <a:r>
              <a:rPr lang="zh-TW" altLang="en-US" sz="2000" dirty="0"/>
              <a:t>分割表下的分割區代號，以</a:t>
            </a:r>
            <a:r>
              <a:rPr lang="en-US" altLang="zh-TW" sz="2000" dirty="0"/>
              <a:t>IDE 1 master </a:t>
            </a:r>
            <a:r>
              <a:rPr lang="zh-TW" altLang="en-US" sz="2000" dirty="0"/>
              <a:t>為例</a:t>
            </a:r>
            <a:r>
              <a:rPr lang="en-US" altLang="zh-TW" sz="2000" dirty="0"/>
              <a:t>:</a:t>
            </a:r>
            <a:endParaRPr lang="zh-TW" altLang="en-US" sz="2000" dirty="0"/>
          </a:p>
          <a:p>
            <a:pPr lvl="2"/>
            <a:r>
              <a:rPr lang="zh-TW" altLang="en-US" sz="1800" dirty="0"/>
              <a:t>第一個主分割 </a:t>
            </a:r>
            <a:r>
              <a:rPr lang="en-US" altLang="zh-TW" sz="1800" dirty="0"/>
              <a:t>(primary partition) </a:t>
            </a:r>
            <a:r>
              <a:rPr lang="zh-TW" altLang="en-US" sz="1800" dirty="0"/>
              <a:t>： 	</a:t>
            </a:r>
            <a:r>
              <a:rPr lang="en-US" altLang="zh-TW" sz="1800" dirty="0"/>
              <a:t>/dev/hda1</a:t>
            </a:r>
          </a:p>
          <a:p>
            <a:pPr lvl="2"/>
            <a:r>
              <a:rPr lang="zh-TW" altLang="en-US" sz="1800" dirty="0"/>
              <a:t>第一個邏輯分割 </a:t>
            </a:r>
            <a:r>
              <a:rPr lang="en-US" altLang="zh-TW" sz="1800" dirty="0"/>
              <a:t>(logical partition) : 	</a:t>
            </a:r>
            <a:r>
              <a:rPr lang="en-US" altLang="zh-TW" sz="1800" b="1" i="1" u="sng" dirty="0">
                <a:solidFill>
                  <a:srgbClr val="3333FF"/>
                </a:solidFill>
              </a:rPr>
              <a:t>/dev/hda5</a:t>
            </a:r>
          </a:p>
          <a:p>
            <a:pPr lvl="2"/>
            <a:r>
              <a:rPr lang="zh-TW" altLang="en-US" sz="1800" dirty="0"/>
              <a:t>特別留意 </a:t>
            </a:r>
            <a:r>
              <a:rPr lang="en-US" altLang="zh-TW" sz="1800" dirty="0"/>
              <a:t>/boot </a:t>
            </a:r>
            <a:r>
              <a:rPr lang="zh-TW" altLang="en-US" sz="1800" dirty="0"/>
              <a:t>所在磁區，最好在 </a:t>
            </a:r>
            <a:r>
              <a:rPr lang="en-US" altLang="zh-TW" sz="1800" dirty="0"/>
              <a:t>1024 </a:t>
            </a:r>
            <a:r>
              <a:rPr lang="zh-TW" altLang="en-US" sz="1800" dirty="0"/>
              <a:t>磁柱之前</a:t>
            </a:r>
            <a:r>
              <a:rPr lang="en-US" altLang="zh-TW" sz="1800" dirty="0"/>
              <a:t>(</a:t>
            </a:r>
            <a:r>
              <a:rPr lang="zh-TW" altLang="en-US" sz="1800" dirty="0"/>
              <a:t>尤其是 </a:t>
            </a:r>
            <a:r>
              <a:rPr lang="en-US" altLang="zh-TW" sz="1800" dirty="0" err="1"/>
              <a:t>lilo</a:t>
            </a:r>
            <a:r>
              <a:rPr lang="en-US" altLang="zh-TW" sz="1800" dirty="0"/>
              <a:t> </a:t>
            </a:r>
            <a:r>
              <a:rPr lang="zh-TW" altLang="en-US" sz="1800" dirty="0"/>
              <a:t>使用者</a:t>
            </a:r>
            <a:r>
              <a:rPr lang="en-US" altLang="zh-TW" sz="1800" dirty="0"/>
              <a:t>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8DAA0-5A0C-4081-8AA0-8A20C46C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鏈接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E84128-6D35-42D3-91B4-966A61DA1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6428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15ADC52C-0AF8-4EB1-9B42-D7FCC3077A33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F7078F-E2F6-4E7E-A7E9-AC6EF384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0B699-4D58-43FE-8A35-DDF9C3A9A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37"/>
            <a:ext cx="10515600" cy="3452424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鏈接是指向文件的指針</a:t>
            </a:r>
            <a:r>
              <a:rPr lang="en-US" altLang="zh-TW" dirty="0"/>
              <a:t>(pointer)</a:t>
            </a:r>
            <a:r>
              <a:rPr lang="zh-TW" altLang="en-US" dirty="0"/>
              <a:t>。 </a:t>
            </a:r>
            <a:endParaRPr lang="en-US" altLang="zh-TW" dirty="0"/>
          </a:p>
          <a:p>
            <a:r>
              <a:rPr lang="zh-TW" altLang="en-US" dirty="0"/>
              <a:t>每次使用</a:t>
            </a:r>
            <a:r>
              <a:rPr lang="en-US" altLang="zh-TW" dirty="0"/>
              <a:t>vim</a:t>
            </a:r>
            <a:r>
              <a:rPr lang="zh-TW" altLang="en-US" dirty="0"/>
              <a:t>，</a:t>
            </a:r>
            <a:r>
              <a:rPr lang="en-US" altLang="zh-TW" dirty="0"/>
              <a:t>touch</a:t>
            </a:r>
            <a:r>
              <a:rPr lang="zh-TW" altLang="en-US" dirty="0"/>
              <a:t>，</a:t>
            </a:r>
            <a:r>
              <a:rPr lang="en-US" altLang="zh-TW" dirty="0"/>
              <a:t>cp</a:t>
            </a:r>
            <a:r>
              <a:rPr lang="zh-TW" altLang="en-US" dirty="0"/>
              <a:t>或其他方式創建檔時，是將指針放在目錄中。</a:t>
            </a:r>
            <a:endParaRPr lang="en-US" altLang="zh-TW" dirty="0"/>
          </a:p>
          <a:p>
            <a:pPr lvl="1"/>
            <a:r>
              <a:rPr lang="zh-TW" altLang="en-US" dirty="0"/>
              <a:t>該指針關聯一個文件名在磁碟上的位置。 </a:t>
            </a:r>
            <a:endParaRPr lang="en-US" altLang="zh-TW" dirty="0"/>
          </a:p>
          <a:p>
            <a:pPr lvl="1"/>
            <a:r>
              <a:rPr lang="zh-TW" altLang="en-US" dirty="0"/>
              <a:t>當您在命令中指定檔案名時，間接指向磁碟上保存所需資訊的位置。</a:t>
            </a:r>
          </a:p>
          <a:p>
            <a:r>
              <a:rPr lang="zh-TW" altLang="en-US" dirty="0"/>
              <a:t>當兩個以上的人在同一個項目上工作時，共用文件很有用</a:t>
            </a:r>
            <a:r>
              <a:rPr lang="en-US" altLang="zh-TW" dirty="0"/>
              <a:t>(</a:t>
            </a:r>
            <a:r>
              <a:rPr lang="zh-TW" altLang="en-US" dirty="0"/>
              <a:t>並且需要共用一些資訊</a:t>
            </a:r>
            <a:r>
              <a:rPr lang="en-US" altLang="zh-TW" dirty="0"/>
              <a:t>)</a:t>
            </a:r>
            <a:r>
              <a:rPr lang="zh-TW" altLang="en-US" dirty="0"/>
              <a:t>。 </a:t>
            </a:r>
            <a:endParaRPr lang="en-US" altLang="zh-TW" dirty="0"/>
          </a:p>
          <a:p>
            <a:r>
              <a:rPr lang="zh-TW" altLang="en-US" dirty="0"/>
              <a:t>可以通過創建指向文件的其他鏈接，方便其他用戶訪問所創建的文件。</a:t>
            </a:r>
          </a:p>
          <a:p>
            <a:r>
              <a:rPr lang="zh-TW" altLang="en-US" dirty="0"/>
              <a:t>要與其他用戶共用文件，首先授予該用戶讀寫權限到文件。 </a:t>
            </a:r>
            <a:endParaRPr lang="en-US" altLang="zh-TW" dirty="0"/>
          </a:p>
          <a:p>
            <a:pPr lvl="1"/>
            <a:r>
              <a:rPr lang="zh-TW" altLang="en-US" dirty="0"/>
              <a:t>可能還需要更改文件的父目錄，授予用戶讀取，寫入或執行權限。 </a:t>
            </a:r>
            <a:endParaRPr lang="en-US" altLang="zh-TW" dirty="0"/>
          </a:p>
          <a:p>
            <a:r>
              <a:rPr lang="zh-TW" altLang="en-US" dirty="0"/>
              <a:t>正確設置權限後，用戶可以創建一個鏈接到文件，以便每個人都可以從單獨的目錄層次結構訪問文件。</a:t>
            </a:r>
          </a:p>
        </p:txBody>
      </p:sp>
    </p:spTree>
    <p:extLst>
      <p:ext uri="{BB962C8B-B14F-4D97-AF65-F5344CB8AC3E}">
        <p14:creationId xmlns:p14="http://schemas.microsoft.com/office/powerpoint/2010/main" val="13384887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06E748CB-CC7F-4082-9363-A336A0BB2C74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36D20E-0D16-4620-87DC-27281993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單個用戶使用鏈接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46431-D45B-4566-BD80-599731F9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鏈接對具有較大目錄層次結構的單個用戶也很有用。 </a:t>
            </a:r>
            <a:endParaRPr lang="en-US" altLang="zh-TW" dirty="0"/>
          </a:p>
          <a:p>
            <a:r>
              <a:rPr lang="zh-TW" altLang="en-US" dirty="0"/>
              <a:t>您可以創建對目錄層次結構中的文件進行交叉分類的鏈接，使用不同的分類不同的任務。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3408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86953D3B-741D-43AB-9872-CCA6E1C8B3EF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CF1B11-F257-4435-8955-DFC1445B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兩種鏈接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9C174-771A-495C-8D01-E130AFF4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639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存在兩種鏈接：「</a:t>
            </a:r>
            <a:r>
              <a:rPr lang="zh-TW" altLang="en-US" b="1" dirty="0"/>
              <a:t>硬</a:t>
            </a:r>
            <a:r>
              <a:rPr lang="zh-TW" altLang="en-US" dirty="0"/>
              <a:t>鏈接」和「符號（</a:t>
            </a:r>
            <a:r>
              <a:rPr lang="zh-TW" altLang="en-US" b="1" dirty="0"/>
              <a:t>軟</a:t>
            </a:r>
            <a:r>
              <a:rPr lang="zh-TW" altLang="en-US" dirty="0"/>
              <a:t>）鏈接」。 </a:t>
            </a:r>
            <a:endParaRPr lang="en-US" altLang="zh-TW" dirty="0"/>
          </a:p>
          <a:p>
            <a:r>
              <a:rPr lang="zh-TW" altLang="en-US" dirty="0"/>
              <a:t>「硬鏈接」越來越老，並且越來越過時的。 </a:t>
            </a:r>
            <a:endParaRPr lang="en-US" altLang="zh-TW" dirty="0"/>
          </a:p>
          <a:p>
            <a:r>
              <a:rPr lang="zh-TW" altLang="en-US" dirty="0"/>
              <a:t>硬鏈接部分為選讀的概念，您可以跳過它；儘管它討論了索引節點，讓您深入了解文件系統的結構。</a:t>
            </a:r>
            <a:endParaRPr lang="en-US" altLang="zh-TW" dirty="0"/>
          </a:p>
          <a:p>
            <a:r>
              <a:rPr lang="zh-TW" altLang="en-US" dirty="0"/>
              <a:t>創建硬鏈接</a:t>
            </a:r>
          </a:p>
          <a:p>
            <a:pPr lvl="1"/>
            <a:r>
              <a:rPr lang="en-US" altLang="zh-TW" dirty="0"/>
              <a:t>ln</a:t>
            </a:r>
            <a:r>
              <a:rPr lang="zh-TW" altLang="en-US" dirty="0"/>
              <a:t>（鏈接）實用程序（不帶</a:t>
            </a:r>
            <a:r>
              <a:rPr lang="en-US" altLang="zh-TW" dirty="0"/>
              <a:t>–s</a:t>
            </a:r>
            <a:r>
              <a:rPr lang="zh-TW" altLang="en-US" dirty="0"/>
              <a:t>或</a:t>
            </a:r>
            <a:r>
              <a:rPr lang="en-US" altLang="zh-TW" dirty="0"/>
              <a:t>––symbolic</a:t>
            </a:r>
            <a:r>
              <a:rPr lang="zh-TW" altLang="en-US" dirty="0"/>
              <a:t>選項）可創建現有文件的硬鏈接，語法：</a:t>
            </a:r>
            <a:endParaRPr lang="en-US" altLang="zh-TW" dirty="0"/>
          </a:p>
          <a:p>
            <a:pPr lvl="1"/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現有文件</a:t>
            </a:r>
            <a:r>
              <a:rPr lang="en-US" altLang="zh-TW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新鏈接</a:t>
            </a:r>
            <a:endParaRPr lang="zh-TW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49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C40848B9-9FF3-4C7A-85F6-BF97CBADBAAF}"/>
              </a:ext>
            </a:extLst>
          </p:cNvPr>
          <p:cNvSpPr/>
          <p:nvPr/>
        </p:nvSpPr>
        <p:spPr>
          <a:xfrm>
            <a:off x="671804" y="25146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2D4904-B348-4F24-B803-8F4FCA49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 </a:t>
            </a:r>
            <a:r>
              <a:rPr lang="zh-TW" altLang="en-US" dirty="0"/>
              <a:t>與 </a:t>
            </a:r>
            <a:r>
              <a:rPr lang="en-US" altLang="zh-TW" dirty="0"/>
              <a:t>ln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BFE68-C6C8-4973-B04E-DA896E5E41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file_a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A.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>
                <a:solidFill>
                  <a:srgbClr val="FF0000"/>
                </a:solidFill>
              </a:rPr>
              <a:t>ln</a:t>
            </a:r>
            <a:r>
              <a:rPr lang="en-US" altLang="zh-TW" b="1" dirty="0"/>
              <a:t> </a:t>
            </a:r>
            <a:r>
              <a:rPr lang="en-US" altLang="zh-TW" b="1" dirty="0" err="1"/>
              <a:t>file_a</a:t>
            </a:r>
            <a:r>
              <a:rPr lang="en-US" altLang="zh-TW" b="1" dirty="0"/>
              <a:t> </a:t>
            </a:r>
            <a:r>
              <a:rPr lang="en-US" altLang="zh-TW" b="1" dirty="0" err="1"/>
              <a:t>file_b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file_b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A.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vim </a:t>
            </a:r>
            <a:r>
              <a:rPr lang="en-US" altLang="zh-TW" b="1" dirty="0" err="1"/>
              <a:t>file_b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...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file_b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B after the change.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file_a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B after the change.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D4B452-58A8-48A7-A8B7-043863BC4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file_c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C.</a:t>
            </a:r>
          </a:p>
          <a:p>
            <a:pPr marL="0" indent="0">
              <a:buNone/>
            </a:pPr>
            <a:r>
              <a:rPr lang="nn-NO" altLang="zh-TW" dirty="0"/>
              <a:t>$ </a:t>
            </a:r>
            <a:r>
              <a:rPr lang="nn-NO" altLang="zh-TW" b="1" dirty="0">
                <a:solidFill>
                  <a:srgbClr val="FF0000"/>
                </a:solidFill>
              </a:rPr>
              <a:t>cp</a:t>
            </a:r>
            <a:r>
              <a:rPr lang="nn-NO" altLang="zh-TW" b="1" dirty="0"/>
              <a:t> file_c file_d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file_d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C.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vim </a:t>
            </a:r>
            <a:r>
              <a:rPr lang="en-US" altLang="zh-TW" b="1" dirty="0" err="1"/>
              <a:t>file_d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...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file_d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D after the change.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b="1" dirty="0"/>
              <a:t>cat </a:t>
            </a:r>
            <a:r>
              <a:rPr lang="en-US" altLang="zh-TW" b="1" dirty="0" err="1"/>
              <a:t>file_c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This is file 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834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2F10F8EE-DA0A-4020-A747-74A6192A4692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EF33C6E-1DBA-48AD-B58E-ED9B506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鏈接數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FF02AC-4862-49F0-B089-A3210979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file_c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file_d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-rw-r--r--. </a:t>
            </a:r>
            <a:r>
              <a:rPr lang="pt-B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ksu users 33 05-24 10:52 file_a</a:t>
            </a:r>
          </a:p>
          <a:p>
            <a:pPr marL="0" indent="0">
              <a:buNone/>
            </a:pP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-rw-r--r--. </a:t>
            </a:r>
            <a:r>
              <a:rPr lang="pt-B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ksu users 33 05-24 10:52 file_b</a:t>
            </a:r>
          </a:p>
          <a:p>
            <a:pPr marL="0" indent="0">
              <a:buNone/>
            </a:pP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-rw-r--r--. </a:t>
            </a:r>
            <a:r>
              <a:rPr lang="pt-BR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ksu users 16 05-24 10:55 file_c</a:t>
            </a:r>
          </a:p>
          <a:p>
            <a:pPr marL="0" indent="0">
              <a:buNone/>
            </a:pP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-rw-r--r--. </a:t>
            </a:r>
            <a:r>
              <a:rPr lang="pt-BR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ksu users 33 05-24 10:57 file_d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48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C794B355-402F-4CDE-A9FB-90AD067D96D0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95092A-7400-44D5-8109-0CEBFB0D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-node</a:t>
            </a:r>
            <a:r>
              <a:rPr lang="zh-TW" altLang="en-US" dirty="0"/>
              <a:t>編號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42113-3F71-43A0-9F20-DD1D669B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file_c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file_d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3534</a:t>
            </a:r>
            <a:r>
              <a:rPr lang="fr-F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file_a </a:t>
            </a:r>
            <a:r>
              <a:rPr lang="fr-F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3534</a:t>
            </a:r>
            <a:r>
              <a:rPr lang="fr-F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file_b </a:t>
            </a:r>
            <a:r>
              <a:rPr lang="fr-FR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5800</a:t>
            </a:r>
            <a:r>
              <a:rPr lang="fr-F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file_c </a:t>
            </a:r>
            <a:r>
              <a:rPr lang="fr-FR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7328</a:t>
            </a:r>
            <a:r>
              <a:rPr lang="fr-F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file_d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044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DCBC66B9-2798-443E-9BFB-C64FB62C48BF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9F5191-52ED-4CD0-9B2F-64FC36F8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14EE6-5F62-47C4-8470-EDDCEDF3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支持符號鏈接，也稱為軟鏈接或符號鏈接。 </a:t>
            </a:r>
            <a:endParaRPr lang="en-US" altLang="zh-TW" dirty="0"/>
          </a:p>
          <a:p>
            <a:pPr lvl="1"/>
            <a:r>
              <a:rPr lang="zh-TW" altLang="en-US" dirty="0"/>
              <a:t>硬鏈接是指向文件的指針（目錄條目指向</a:t>
            </a:r>
            <a:r>
              <a:rPr lang="en-US" altLang="zh-TW" dirty="0" err="1"/>
              <a:t>inode</a:t>
            </a:r>
            <a:r>
              <a:rPr lang="zh-TW" altLang="en-US" dirty="0"/>
              <a:t>），</a:t>
            </a:r>
          </a:p>
          <a:p>
            <a:pPr lvl="1"/>
            <a:r>
              <a:rPr lang="zh-TW" altLang="en-US" dirty="0"/>
              <a:t>而符號鏈接是指向文件的間接指針（目錄條目包含指向文件的路徑名</a:t>
            </a:r>
            <a:r>
              <a:rPr lang="en-US" altLang="zh-TW" dirty="0"/>
              <a:t>-</a:t>
            </a:r>
            <a:r>
              <a:rPr lang="zh-TW" altLang="en-US" dirty="0"/>
              <a:t>指向文件硬鏈接的指針）。</a:t>
            </a:r>
            <a:endParaRPr lang="en-US" altLang="zh-TW" dirty="0"/>
          </a:p>
          <a:p>
            <a:r>
              <a:rPr lang="zh-TW" altLang="en-US" dirty="0"/>
              <a:t>符號鏈接的優點</a:t>
            </a:r>
          </a:p>
          <a:p>
            <a:pPr lvl="1"/>
            <a:r>
              <a:rPr lang="zh-TW" altLang="en-US" dirty="0"/>
              <a:t>硬鏈接固有的局限性。 </a:t>
            </a:r>
            <a:endParaRPr lang="en-US" altLang="zh-TW" dirty="0"/>
          </a:p>
          <a:p>
            <a:pPr lvl="1"/>
            <a:r>
              <a:rPr lang="zh-TW" altLang="en-US" dirty="0"/>
              <a:t>您無法創建到目錄的硬鏈接，但是可以創建到目錄的符號鏈接。</a:t>
            </a:r>
          </a:p>
        </p:txBody>
      </p:sp>
    </p:spTree>
    <p:extLst>
      <p:ext uri="{BB962C8B-B14F-4D97-AF65-F5344CB8AC3E}">
        <p14:creationId xmlns:p14="http://schemas.microsoft.com/office/powerpoint/2010/main" val="565930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EC8D222F-F1AE-4CEF-BCC6-8E13925E276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B55562-FC10-4551-BC43-2A169583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追溯引用符號鏈接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66C96-40F0-4458-B421-03146230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2139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追溯引用符號鏈接意味著跟隨該鏈接到目標文件，而不是使用鏈接本身。</a:t>
            </a:r>
            <a:endParaRPr lang="en-US" altLang="zh-TW" dirty="0"/>
          </a:p>
          <a:p>
            <a:r>
              <a:rPr lang="zh-TW" altLang="en-US" dirty="0"/>
              <a:t>在許多情況下，</a:t>
            </a:r>
            <a:r>
              <a:rPr lang="en-US" altLang="zh-TW" dirty="0"/>
              <a:t>Linux</a:t>
            </a:r>
            <a:r>
              <a:rPr lang="zh-TW" altLang="en-US" dirty="0"/>
              <a:t>文件層次結構包含多個文件系統。 </a:t>
            </a:r>
            <a:endParaRPr lang="en-US" altLang="zh-TW" dirty="0"/>
          </a:p>
          <a:p>
            <a:r>
              <a:rPr lang="zh-TW" altLang="en-US" dirty="0"/>
              <a:t>因為每個文件系統保留單獨的控制信息（即，單獨的</a:t>
            </a:r>
            <a:r>
              <a:rPr lang="en-US" altLang="zh-TW" dirty="0" err="1"/>
              <a:t>inode</a:t>
            </a:r>
            <a:r>
              <a:rPr lang="zh-TW" altLang="en-US" dirty="0"/>
              <a:t>表或文件系統結構）為其保存的文件，無法在文件之間創建硬鏈接在不同的文件系統中。 </a:t>
            </a:r>
            <a:endParaRPr lang="en-US" altLang="zh-TW" dirty="0"/>
          </a:p>
          <a:p>
            <a:r>
              <a:rPr lang="zh-TW" altLang="en-US" dirty="0"/>
              <a:t>符號鏈接可以指向任何文件，無論它在何處位於文件結構中，但是到文件的硬鏈接必須位於同一文件系統中。</a:t>
            </a:r>
          </a:p>
        </p:txBody>
      </p:sp>
    </p:spTree>
    <p:extLst>
      <p:ext uri="{BB962C8B-B14F-4D97-AF65-F5344CB8AC3E}">
        <p14:creationId xmlns:p14="http://schemas.microsoft.com/office/powerpoint/2010/main" val="3372125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4">
            <a:extLst>
              <a:ext uri="{FF2B5EF4-FFF2-40B4-BE49-F238E27FC236}">
                <a16:creationId xmlns:a16="http://schemas.microsoft.com/office/drawing/2014/main" id="{CBFB17CD-C232-4C2C-BA89-0155F83591D1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符號鏈</a:t>
            </a:r>
            <a:r>
              <a:rPr lang="zh-TW" altLang="en-US" dirty="0"/>
              <a:t>接的相對路徑問題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61039"/>
                <a:ext cx="10515600" cy="3452424"/>
              </a:xfrm>
            </p:spPr>
            <p:txBody>
              <a:bodyPr/>
              <a:lstStyle/>
              <a:p>
                <a:r>
                  <a:rPr lang="zh-TW" altLang="en-US" dirty="0"/>
                  <a:t>範例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鏈接</a:t>
                </a:r>
                <a:r>
                  <a:rPr lang="en-US" altLang="zh-TW" dirty="0"/>
                  <a:t>/</a:t>
                </a:r>
                <a:r>
                  <a:rPr lang="en-US" altLang="zh-TW" dirty="0" err="1"/>
                  <a:t>usr</a:t>
                </a:r>
                <a:r>
                  <a:rPr lang="en-US" altLang="zh-TW" dirty="0"/>
                  <a:t>/bin/bash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/</a:t>
                </a:r>
                <a:r>
                  <a:rPr lang="en-US" altLang="zh-TW" dirty="0" err="1"/>
                  <a:t>tmp</a:t>
                </a:r>
                <a:r>
                  <a:rPr lang="en-US" altLang="zh-TW" dirty="0"/>
                  <a:t>/ex5/</a:t>
                </a:r>
                <a:r>
                  <a:rPr lang="en-US" altLang="zh-TW" dirty="0" err="1"/>
                  <a:t>mybash</a:t>
                </a:r>
                <a:r>
                  <a:rPr lang="en-US" altLang="zh-TW" dirty="0"/>
                  <a:t>[1-3]</a:t>
                </a:r>
              </a:p>
              <a:p>
                <a:r>
                  <a:rPr lang="zh-TW" altLang="en-US" dirty="0"/>
                  <a:t>使用相對路徑</a:t>
                </a:r>
                <a:endParaRPr lang="en-US" altLang="zh-TW" dirty="0"/>
              </a:p>
              <a:p>
                <a:r>
                  <a:rPr lang="zh-TW" altLang="en-US" dirty="0"/>
                  <a:t>目前工作目錄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情況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：從</a:t>
                </a:r>
                <a:r>
                  <a:rPr lang="en-US" altLang="zh-TW" dirty="0"/>
                  <a:t>/</a:t>
                </a:r>
                <a:r>
                  <a:rPr lang="en-US" altLang="zh-TW" dirty="0" err="1"/>
                  <a:t>usr</a:t>
                </a:r>
                <a:r>
                  <a:rPr lang="en-US" altLang="zh-TW" dirty="0"/>
                  <a:t>/bin</a:t>
                </a:r>
              </a:p>
              <a:p>
                <a:pPr lvl="1"/>
                <a:r>
                  <a:rPr lang="zh-TW" altLang="en-US" dirty="0"/>
                  <a:t>情況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：從</a:t>
                </a:r>
                <a:r>
                  <a:rPr lang="en-US" altLang="zh-TW" dirty="0"/>
                  <a:t>/</a:t>
                </a:r>
                <a:r>
                  <a:rPr lang="en-US" altLang="zh-TW" dirty="0" err="1"/>
                  <a:t>tmp</a:t>
                </a:r>
                <a:r>
                  <a:rPr lang="en-US" altLang="zh-TW" dirty="0"/>
                  <a:t>/ex5</a:t>
                </a:r>
              </a:p>
              <a:p>
                <a:pPr lvl="1"/>
                <a:r>
                  <a:rPr lang="zh-TW" altLang="en-US" dirty="0"/>
                  <a:t>情況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：從其他（例如</a:t>
                </a:r>
                <a:r>
                  <a:rPr lang="en-US" altLang="zh-TW" dirty="0"/>
                  <a:t>~4070E999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r>
                  <a:rPr lang="zh-TW" altLang="en-US" dirty="0"/>
                  <a:t>建立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使用 （交叉共</a:t>
                </a:r>
                <a:r>
                  <a:rPr lang="en-US" altLang="zh-TW" dirty="0"/>
                  <a:t>3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3 = 9 </a:t>
                </a:r>
                <a:r>
                  <a:rPr lang="zh-TW" altLang="en-US" dirty="0"/>
                  <a:t>種情況）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61039"/>
                <a:ext cx="10515600" cy="3452424"/>
              </a:xfrm>
              <a:blipFill>
                <a:blip r:embed="rId2"/>
                <a:stretch>
                  <a:fillRect l="-1043" t="-35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63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05CEEA50-AE79-4A52-A569-9F29000E605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798685-9BCF-4B58-8661-5010C591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B1E933-DB08-4AA5-BA53-9A221F5C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D5CB9-FE72-4DD0-9C5C-30C3F958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423D-5694-4921-AC7E-16127EF52BA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251FDECD-F60F-4634-9C8D-FD1369336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認識硬碟與磁碟分割槽（續）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6C0B0036-5833-4181-9AD0-5C8C555DE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081" y="2459134"/>
            <a:ext cx="10515600" cy="34524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MBR</a:t>
            </a:r>
            <a:r>
              <a:rPr lang="zh-TW" altLang="en-US" sz="2400" dirty="0"/>
              <a:t>磁碟分割表特色：</a:t>
            </a:r>
          </a:p>
          <a:p>
            <a:pPr lvl="1"/>
            <a:r>
              <a:rPr lang="zh-TW" altLang="en-US" sz="2000" dirty="0"/>
              <a:t>磁碟的第零軌為 </a:t>
            </a:r>
            <a:r>
              <a:rPr lang="en-US" altLang="zh-TW" sz="2000" dirty="0"/>
              <a:t>MBR </a:t>
            </a:r>
            <a:r>
              <a:rPr lang="zh-TW" altLang="en-US" sz="2000" dirty="0"/>
              <a:t>，</a:t>
            </a:r>
            <a:r>
              <a:rPr lang="en-US" altLang="zh-TW" sz="2000" dirty="0"/>
              <a:t>MBR </a:t>
            </a:r>
            <a:r>
              <a:rPr lang="zh-TW" altLang="en-US" sz="2000" dirty="0"/>
              <a:t>內含：</a:t>
            </a:r>
          </a:p>
          <a:p>
            <a:pPr lvl="2"/>
            <a:r>
              <a:rPr lang="en-US" altLang="zh-TW" sz="1800" dirty="0"/>
              <a:t>Partition table </a:t>
            </a:r>
            <a:r>
              <a:rPr lang="zh-TW" altLang="en-US" sz="1800" dirty="0"/>
              <a:t>，預設有</a:t>
            </a:r>
            <a:r>
              <a:rPr lang="zh-TW" altLang="en-US" sz="1800" b="1" i="1" u="sng" dirty="0">
                <a:solidFill>
                  <a:srgbClr val="3333FF"/>
                </a:solidFill>
              </a:rPr>
              <a:t> </a:t>
            </a:r>
            <a:r>
              <a:rPr lang="en-US" altLang="zh-TW" sz="1800" b="1" i="1" u="sng" dirty="0">
                <a:solidFill>
                  <a:srgbClr val="3333FF"/>
                </a:solidFill>
              </a:rPr>
              <a:t>4 </a:t>
            </a:r>
            <a:r>
              <a:rPr lang="zh-TW" altLang="en-US" sz="1800" dirty="0"/>
              <a:t>個 </a:t>
            </a:r>
            <a:r>
              <a:rPr lang="en-US" altLang="zh-TW" sz="1800" dirty="0"/>
              <a:t>partition </a:t>
            </a:r>
            <a:r>
              <a:rPr lang="zh-TW" altLang="en-US" sz="1800" dirty="0"/>
              <a:t>的資訊空間，稱為 </a:t>
            </a:r>
            <a:r>
              <a:rPr lang="en-US" altLang="zh-TW" sz="1800" dirty="0"/>
              <a:t>primary </a:t>
            </a:r>
            <a:r>
              <a:rPr lang="zh-TW" altLang="en-US" sz="1800" dirty="0"/>
              <a:t>或 </a:t>
            </a:r>
            <a:r>
              <a:rPr lang="en-US" altLang="zh-TW" sz="1800" dirty="0"/>
              <a:t>extended </a:t>
            </a:r>
            <a:r>
              <a:rPr lang="zh-TW" altLang="en-US" sz="1800" dirty="0"/>
              <a:t>，但是最多僅有</a:t>
            </a:r>
            <a:r>
              <a:rPr lang="zh-TW" altLang="en-US" sz="1800" b="1" i="1" u="sng" dirty="0">
                <a:solidFill>
                  <a:srgbClr val="3333FF"/>
                </a:solidFill>
              </a:rPr>
              <a:t> </a:t>
            </a:r>
            <a:r>
              <a:rPr lang="en-US" altLang="zh-TW" sz="1800" b="1" i="1" u="sng" dirty="0">
                <a:solidFill>
                  <a:srgbClr val="3333FF"/>
                </a:solidFill>
              </a:rPr>
              <a:t>1 </a:t>
            </a:r>
            <a:r>
              <a:rPr lang="zh-TW" altLang="en-US" sz="1800" dirty="0"/>
              <a:t>個 </a:t>
            </a:r>
            <a:r>
              <a:rPr lang="en-US" altLang="zh-TW" sz="1800" dirty="0"/>
              <a:t>extended</a:t>
            </a:r>
          </a:p>
          <a:p>
            <a:pPr lvl="2"/>
            <a:r>
              <a:rPr lang="en-US" altLang="zh-TW" sz="1800" dirty="0"/>
              <a:t>Boot Loader</a:t>
            </a:r>
            <a:r>
              <a:rPr lang="zh-TW" altLang="en-US" sz="1800" dirty="0"/>
              <a:t>：開機管理程式，諸如選單，具有 </a:t>
            </a:r>
            <a:r>
              <a:rPr lang="en-US" altLang="zh-TW" sz="1800" dirty="0"/>
              <a:t>point </a:t>
            </a:r>
            <a:r>
              <a:rPr lang="zh-TW" altLang="en-US" sz="1800" dirty="0"/>
              <a:t>的功能，且可預先載入系統的 </a:t>
            </a:r>
            <a:r>
              <a:rPr lang="en-US" altLang="zh-TW" sz="1800" dirty="0"/>
              <a:t>filesystem</a:t>
            </a:r>
            <a:r>
              <a:rPr lang="zh-TW" altLang="en-US" sz="1800" dirty="0"/>
              <a:t>。</a:t>
            </a:r>
          </a:p>
          <a:p>
            <a:pPr lvl="1"/>
            <a:r>
              <a:rPr lang="en-US" altLang="zh-TW" sz="1800" dirty="0"/>
              <a:t>Partition </a:t>
            </a:r>
            <a:r>
              <a:rPr lang="zh-TW" altLang="en-US" sz="1800" dirty="0"/>
              <a:t>的類型：</a:t>
            </a:r>
          </a:p>
          <a:p>
            <a:pPr lvl="2"/>
            <a:r>
              <a:rPr lang="zh-TW" altLang="en-US" sz="1800" dirty="0"/>
              <a:t>預設保留的 </a:t>
            </a:r>
            <a:r>
              <a:rPr lang="en-US" altLang="zh-TW" sz="1800" dirty="0"/>
              <a:t>partition tables </a:t>
            </a:r>
            <a:r>
              <a:rPr lang="zh-TW" altLang="en-US" sz="1800" dirty="0"/>
              <a:t>內的類型：</a:t>
            </a:r>
          </a:p>
          <a:p>
            <a:pPr lvl="3"/>
            <a:r>
              <a:rPr lang="en-US" altLang="zh-TW" sz="1600" dirty="0"/>
              <a:t>Primary </a:t>
            </a:r>
            <a:r>
              <a:rPr lang="zh-TW" altLang="en-US" sz="1600" dirty="0"/>
              <a:t>的代號最多到</a:t>
            </a:r>
            <a:r>
              <a:rPr lang="zh-TW" altLang="en-US" sz="1600" b="1" i="1" u="sng" dirty="0">
                <a:solidFill>
                  <a:srgbClr val="3333FF"/>
                </a:solidFill>
              </a:rPr>
              <a:t> </a:t>
            </a:r>
            <a:r>
              <a:rPr lang="en-US" altLang="zh-TW" sz="1600" b="1" i="1" u="sng" dirty="0">
                <a:solidFill>
                  <a:srgbClr val="3333FF"/>
                </a:solidFill>
              </a:rPr>
              <a:t>4 </a:t>
            </a:r>
            <a:r>
              <a:rPr lang="zh-TW" altLang="en-US" sz="1600" dirty="0"/>
              <a:t>號；</a:t>
            </a:r>
          </a:p>
          <a:p>
            <a:pPr lvl="3"/>
            <a:r>
              <a:rPr lang="en-US" altLang="zh-TW" sz="1600" dirty="0"/>
              <a:t>Extended </a:t>
            </a:r>
            <a:r>
              <a:rPr lang="zh-TW" altLang="en-US" sz="1600" dirty="0"/>
              <a:t>可以繼續分割成為 </a:t>
            </a:r>
            <a:r>
              <a:rPr lang="en-US" altLang="zh-TW" sz="1600" dirty="0"/>
              <a:t>logical partitions </a:t>
            </a:r>
          </a:p>
          <a:p>
            <a:pPr lvl="2"/>
            <a:r>
              <a:rPr lang="en-US" altLang="zh-TW" sz="1800" dirty="0"/>
              <a:t>Extended partition </a:t>
            </a:r>
            <a:r>
              <a:rPr lang="zh-TW" altLang="en-US" sz="1800" dirty="0"/>
              <a:t>分割表：</a:t>
            </a:r>
          </a:p>
          <a:p>
            <a:pPr lvl="3"/>
            <a:r>
              <a:rPr lang="en-US" altLang="zh-TW" sz="1600" dirty="0"/>
              <a:t>Extended </a:t>
            </a:r>
            <a:r>
              <a:rPr lang="zh-TW" altLang="en-US" sz="1600" dirty="0"/>
              <a:t>的 </a:t>
            </a:r>
            <a:r>
              <a:rPr lang="en-US" altLang="zh-TW" sz="1600" dirty="0"/>
              <a:t>partition table </a:t>
            </a:r>
            <a:r>
              <a:rPr lang="zh-TW" altLang="en-US" sz="1600" dirty="0"/>
              <a:t>資訊存放在 </a:t>
            </a:r>
            <a:r>
              <a:rPr lang="en-US" altLang="zh-TW" sz="1600" dirty="0"/>
              <a:t>extended </a:t>
            </a:r>
            <a:r>
              <a:rPr lang="zh-TW" altLang="en-US" sz="1600" dirty="0"/>
              <a:t>的磁區，且此磁區為連續性的，最好將 </a:t>
            </a:r>
            <a:r>
              <a:rPr lang="en-US" altLang="zh-TW" sz="1600" dirty="0"/>
              <a:t>extended </a:t>
            </a:r>
            <a:r>
              <a:rPr lang="zh-TW" altLang="en-US" sz="1600" dirty="0"/>
              <a:t>放置於最後面</a:t>
            </a:r>
          </a:p>
          <a:p>
            <a:pPr lvl="3"/>
            <a:r>
              <a:rPr lang="zh-TW" altLang="en-US" sz="1600" dirty="0"/>
              <a:t>最大的 </a:t>
            </a:r>
            <a:r>
              <a:rPr lang="en-US" altLang="zh-TW" sz="1600" dirty="0"/>
              <a:t>logical number </a:t>
            </a:r>
            <a:r>
              <a:rPr lang="zh-TW" altLang="en-US" sz="1600" dirty="0"/>
              <a:t>在 </a:t>
            </a:r>
            <a:r>
              <a:rPr lang="en-US" altLang="zh-TW" sz="1600" dirty="0"/>
              <a:t>SCSI </a:t>
            </a:r>
            <a:r>
              <a:rPr lang="zh-TW" altLang="en-US" sz="1600" dirty="0"/>
              <a:t>為 </a:t>
            </a:r>
            <a:r>
              <a:rPr lang="en-US" altLang="zh-TW" sz="1600" dirty="0"/>
              <a:t>15 </a:t>
            </a:r>
            <a:r>
              <a:rPr lang="zh-TW" altLang="en-US" sz="1600" dirty="0"/>
              <a:t>，而 </a:t>
            </a:r>
            <a:r>
              <a:rPr lang="en-US" altLang="zh-TW" sz="1600" dirty="0"/>
              <a:t>IDE </a:t>
            </a:r>
            <a:r>
              <a:rPr lang="zh-TW" altLang="en-US" sz="1600" dirty="0"/>
              <a:t>介面則為</a:t>
            </a:r>
            <a:r>
              <a:rPr lang="zh-TW" altLang="en-US" sz="1600" b="1" i="1" u="sng" dirty="0">
                <a:solidFill>
                  <a:srgbClr val="3333FF"/>
                </a:solidFill>
              </a:rPr>
              <a:t> </a:t>
            </a:r>
            <a:r>
              <a:rPr lang="en-US" altLang="zh-TW" sz="1600" b="1" i="1" u="sng" dirty="0">
                <a:solidFill>
                  <a:srgbClr val="3333FF"/>
                </a:solidFill>
              </a:rPr>
              <a:t>63</a:t>
            </a:r>
            <a:r>
              <a:rPr lang="en-US" altLang="zh-TW" sz="1600" dirty="0"/>
              <a:t> (</a:t>
            </a:r>
            <a:r>
              <a:rPr lang="zh-TW" altLang="en-US" sz="1600" dirty="0"/>
              <a:t>指 </a:t>
            </a:r>
            <a:r>
              <a:rPr lang="en-US" altLang="zh-TW" sz="1600" dirty="0"/>
              <a:t>ID 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EE857D82-EFC0-4DE4-A467-0185C132E085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符號鏈接的相對路徑問題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建立：從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/bin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9EE0B8-18D3-43D5-91AB-B2491622B8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/bin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/ex5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~4070E999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708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4E739292-CA4C-4928-968F-C4C7EAE1B28A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符號鏈</a:t>
            </a:r>
            <a:r>
              <a:rPr lang="zh-TW" altLang="en-US" dirty="0"/>
              <a:t>接的相對路徑問題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建立：從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/ex5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587E6CA-C119-4C6A-A70B-9C81962E75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/bin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/ex5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~4070E999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8074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89B4A8FE-5558-4DB2-9B77-BDE826A08ADD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符號鏈接的相對路徑問題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建立：從</a:t>
            </a:r>
            <a:r>
              <a:rPr lang="en-US" altLang="zh-TW" dirty="0"/>
              <a:t>~4070E999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BA41D3-CEB9-47B5-826F-34C671F0C3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/bin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/ex5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~4070E999</a:t>
            </a:r>
            <a:endParaRPr lang="zh-TW" altLang="en-US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~root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1702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創建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bashrc</a:t>
            </a:r>
            <a:r>
              <a:rPr lang="zh-TW" altLang="en-US" dirty="0"/>
              <a:t>的符號鏈接</a:t>
            </a:r>
            <a:r>
              <a:rPr lang="en-US" altLang="zh-TW" dirty="0" err="1"/>
              <a:t>linkbashrc</a:t>
            </a:r>
            <a:r>
              <a:rPr lang="zh-TW" altLang="en-US" dirty="0"/>
              <a:t>於家目錄中。</a:t>
            </a:r>
            <a:endParaRPr lang="en-US" altLang="zh-TW" dirty="0"/>
          </a:p>
          <a:p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200" b="1" i="1" u="sng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altLang="zh-TW" sz="2200" b="1" i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</a:p>
          <a:p>
            <a:r>
              <a:rPr lang="zh-TW" altLang="en-US" dirty="0"/>
              <a:t>若刪除 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/</a:t>
            </a:r>
            <a:r>
              <a:rPr lang="en-US" altLang="zh-TW" dirty="0" err="1"/>
              <a:t>bashrc</a:t>
            </a:r>
            <a:r>
              <a:rPr lang="en-US" altLang="zh-TW" dirty="0"/>
              <a:t> </a:t>
            </a:r>
            <a:r>
              <a:rPr lang="zh-TW" altLang="en-US" dirty="0"/>
              <a:t>後， </a:t>
            </a:r>
            <a:r>
              <a:rPr lang="en-US" altLang="zh-TW" dirty="0" err="1"/>
              <a:t>linkbashrc</a:t>
            </a:r>
            <a:r>
              <a:rPr lang="en-US" altLang="zh-TW" dirty="0"/>
              <a:t> </a:t>
            </a:r>
            <a:r>
              <a:rPr lang="zh-TW" altLang="en-US" dirty="0"/>
              <a:t>是否能開啟？</a:t>
            </a:r>
          </a:p>
          <a:p>
            <a:pPr lvl="1"/>
            <a:r>
              <a:rPr lang="zh-TW" altLang="en-US" dirty="0"/>
              <a:t>不能！因為原始檔案已經不見了！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890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36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12A135C4-C19F-447D-A335-4026DAA042CC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9EAA3-7154-4671-BAE6-7316867B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7544E-6A2A-4B4D-AFC6-3B4F60F6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D46BFD-5479-4600-BE1F-94BEFE24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A3-78FA-4475-836E-87AC0AB360D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F6A867B2-1AA2-4B0C-80ED-0F06CBF95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 </a:t>
            </a:r>
            <a:r>
              <a:rPr lang="en-US" altLang="zh-TW" dirty="0"/>
              <a:t>EXT2 </a:t>
            </a:r>
            <a:r>
              <a:rPr lang="zh-TW" altLang="en-US" dirty="0"/>
              <a:t>檔案系統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B10BB00B-4326-4FBA-9B36-A2EE502C9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56091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檔案系統：</a:t>
            </a:r>
            <a:r>
              <a:rPr lang="en-US" altLang="zh-TW" sz="2400" dirty="0"/>
              <a:t>filesystem</a:t>
            </a:r>
          </a:p>
          <a:p>
            <a:pPr lvl="1"/>
            <a:r>
              <a:rPr lang="zh-TW" altLang="en-US" sz="2000" dirty="0"/>
              <a:t>作業系統僅認識自己支援的硬碟分割格式</a:t>
            </a:r>
            <a:r>
              <a:rPr lang="en-US" altLang="zh-TW" sz="2000" dirty="0"/>
              <a:t>(filesystem)</a:t>
            </a:r>
            <a:r>
              <a:rPr lang="zh-TW" altLang="en-US" sz="2000" dirty="0"/>
              <a:t>；</a:t>
            </a:r>
          </a:p>
          <a:p>
            <a:pPr lvl="1"/>
            <a:r>
              <a:rPr lang="zh-TW" altLang="en-US" sz="2000" dirty="0"/>
              <a:t>一個 </a:t>
            </a:r>
            <a:r>
              <a:rPr lang="en-US" altLang="zh-TW" sz="2000" dirty="0"/>
              <a:t>partition </a:t>
            </a:r>
            <a:r>
              <a:rPr lang="zh-TW" altLang="en-US" sz="2000" dirty="0"/>
              <a:t>預設僅能被格式化成為某一種檔案系統</a:t>
            </a:r>
            <a:r>
              <a:rPr lang="en-US" altLang="zh-TW" sz="2000" dirty="0"/>
              <a:t>(filesystem)</a:t>
            </a:r>
            <a:r>
              <a:rPr lang="zh-TW" altLang="en-US" sz="2000" dirty="0"/>
              <a:t>，所以，我們常常將分割</a:t>
            </a:r>
            <a:r>
              <a:rPr lang="en-US" altLang="zh-TW" sz="2000" dirty="0"/>
              <a:t>(partition)</a:t>
            </a:r>
            <a:r>
              <a:rPr lang="zh-TW" altLang="en-US" sz="2000" dirty="0"/>
              <a:t>稱為一個 </a:t>
            </a:r>
            <a:r>
              <a:rPr lang="en-US" altLang="zh-TW" sz="2000" dirty="0"/>
              <a:t>filesystem</a:t>
            </a:r>
            <a:r>
              <a:rPr lang="zh-TW" altLang="en-US" sz="2000" dirty="0"/>
              <a:t>。</a:t>
            </a:r>
          </a:p>
          <a:p>
            <a:pPr lvl="1"/>
            <a:r>
              <a:rPr lang="en-US" altLang="zh-TW" sz="2000" dirty="0"/>
              <a:t>Linux </a:t>
            </a:r>
            <a:r>
              <a:rPr lang="zh-TW" altLang="en-US" sz="2000" dirty="0"/>
              <a:t>預設支援的檔案系統很多，包括：</a:t>
            </a:r>
          </a:p>
          <a:p>
            <a:pPr lvl="2"/>
            <a:r>
              <a:rPr lang="zh-TW" altLang="en-US" sz="1800" dirty="0"/>
              <a:t>傳統</a:t>
            </a:r>
            <a:r>
              <a:rPr lang="en-US" altLang="zh-TW" sz="1800" dirty="0"/>
              <a:t>(Traditional) File System</a:t>
            </a:r>
          </a:p>
          <a:p>
            <a:pPr lvl="3"/>
            <a:r>
              <a:rPr lang="en-US" altLang="zh-TW" dirty="0"/>
              <a:t>ext2 (</a:t>
            </a:r>
            <a:r>
              <a:rPr lang="en-US" altLang="zh-TW" dirty="0" err="1"/>
              <a:t>i</a:t>
            </a:r>
            <a:r>
              <a:rPr lang="en-US" altLang="zh-TW" dirty="0"/>
              <a:t>-node base), </a:t>
            </a:r>
            <a:r>
              <a:rPr lang="en-US" altLang="zh-TW" dirty="0" err="1"/>
              <a:t>minix</a:t>
            </a:r>
            <a:r>
              <a:rPr lang="en-US" altLang="zh-TW" dirty="0"/>
              <a:t>, MS-DOS/VFAT</a:t>
            </a:r>
          </a:p>
          <a:p>
            <a:pPr lvl="2"/>
            <a:r>
              <a:rPr lang="zh-TW" altLang="en-US" sz="1800" dirty="0"/>
              <a:t>日誌式</a:t>
            </a:r>
            <a:r>
              <a:rPr lang="en-US" altLang="zh-TW" sz="1800" dirty="0"/>
              <a:t> (Journaling) File System</a:t>
            </a:r>
          </a:p>
          <a:p>
            <a:pPr lvl="3"/>
            <a:r>
              <a:rPr lang="en-US" altLang="zh-TW" dirty="0"/>
              <a:t>ext3, ext4, </a:t>
            </a:r>
            <a:r>
              <a:rPr lang="en-US" altLang="zh-TW" dirty="0" err="1"/>
              <a:t>ReiserFS</a:t>
            </a:r>
            <a:r>
              <a:rPr lang="en-US" altLang="zh-TW" dirty="0"/>
              <a:t>: </a:t>
            </a:r>
            <a:r>
              <a:rPr lang="zh-TW" altLang="en-US" dirty="0"/>
              <a:t>相當適合較小的檔案</a:t>
            </a:r>
            <a:r>
              <a:rPr lang="en-US" altLang="zh-TW" dirty="0"/>
              <a:t>, NTFS, IBM’s JFS, SGI’s XFS</a:t>
            </a:r>
          </a:p>
          <a:p>
            <a:pPr lvl="2"/>
            <a:r>
              <a:rPr lang="zh-TW" altLang="en-US" sz="1800" dirty="0"/>
              <a:t>網路</a:t>
            </a:r>
            <a:r>
              <a:rPr lang="en-US" altLang="zh-TW" sz="1800" dirty="0"/>
              <a:t>(Network) File System Formats</a:t>
            </a:r>
          </a:p>
          <a:p>
            <a:pPr lvl="3"/>
            <a:r>
              <a:rPr lang="en-US" altLang="zh-TW" dirty="0"/>
              <a:t>Network File System (NFS), Server Message Block (SMB)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EE99591E-530F-4AF7-9A21-E7C0111B1C8B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6C37B-2C4E-4D09-BD39-60C00F6A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VBird (2005/08/12)</a:t>
            </a: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B2070-6EAA-4EEA-9B1E-A9A88BAF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Linux基礎--磁碟檔案系統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9F23D-9666-4946-9DC1-57AC130A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BAC7-3125-4903-981B-3443B111113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A2D3A352-D347-41B6-B78B-DB171965D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EXT2 </a:t>
            </a:r>
            <a:r>
              <a:rPr lang="zh-TW" altLang="en-US"/>
              <a:t>檔案系統（續）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6B42E112-2879-4356-862B-D37B84830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14146"/>
            <a:ext cx="10515600" cy="3452424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EXT2 </a:t>
            </a:r>
            <a:r>
              <a:rPr lang="zh-TW" altLang="en-US" sz="2400" dirty="0"/>
              <a:t>檔案系統：</a:t>
            </a:r>
          </a:p>
          <a:p>
            <a:pPr lvl="1"/>
            <a:r>
              <a:rPr lang="zh-TW" altLang="en-US" sz="2000" dirty="0"/>
              <a:t>為 </a:t>
            </a:r>
            <a:r>
              <a:rPr lang="en-US" altLang="zh-TW" sz="2000" dirty="0"/>
              <a:t>Linux </a:t>
            </a:r>
            <a:r>
              <a:rPr lang="zh-TW" altLang="en-US" sz="2000" dirty="0"/>
              <a:t>最傳統的檔案系統；</a:t>
            </a:r>
          </a:p>
          <a:p>
            <a:pPr lvl="1"/>
            <a:r>
              <a:rPr lang="zh-TW" altLang="en-US" sz="2000" dirty="0"/>
              <a:t>為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base </a:t>
            </a:r>
            <a:r>
              <a:rPr lang="zh-TW" altLang="en-US" sz="2000" dirty="0"/>
              <a:t>的 </a:t>
            </a:r>
            <a:r>
              <a:rPr lang="en-US" altLang="zh-TW" sz="2000" dirty="0"/>
              <a:t>filesystem</a:t>
            </a:r>
            <a:r>
              <a:rPr lang="zh-TW" altLang="en-US" sz="2000" dirty="0"/>
              <a:t>，內含至少：</a:t>
            </a:r>
          </a:p>
          <a:p>
            <a:pPr lvl="2"/>
            <a:r>
              <a:rPr lang="en-US" altLang="zh-TW" sz="1800" dirty="0"/>
              <a:t>Superblock</a:t>
            </a:r>
            <a:r>
              <a:rPr lang="zh-TW" altLang="en-US" sz="1800" dirty="0"/>
              <a:t>：整體 </a:t>
            </a:r>
            <a:r>
              <a:rPr lang="en-US" altLang="zh-TW" sz="1800" dirty="0"/>
              <a:t>filesystem </a:t>
            </a:r>
            <a:r>
              <a:rPr lang="zh-TW" altLang="en-US" sz="1800" dirty="0"/>
              <a:t>記錄區；</a:t>
            </a:r>
          </a:p>
          <a:p>
            <a:pPr lvl="2"/>
            <a:r>
              <a:rPr lang="en-US" altLang="zh-TW" sz="1800" dirty="0" err="1"/>
              <a:t>inode</a:t>
            </a:r>
            <a:r>
              <a:rPr lang="en-US" altLang="zh-TW" sz="1800" dirty="0"/>
              <a:t> table</a:t>
            </a:r>
            <a:r>
              <a:rPr lang="zh-TW" altLang="en-US" sz="1800" dirty="0"/>
              <a:t>：紀錄檔案、目錄權限與時間參數；</a:t>
            </a:r>
          </a:p>
          <a:p>
            <a:pPr lvl="2"/>
            <a:r>
              <a:rPr lang="en-US" altLang="zh-TW" sz="1800" dirty="0"/>
              <a:t>Block area</a:t>
            </a:r>
            <a:r>
              <a:rPr lang="zh-TW" altLang="en-US" sz="1800" dirty="0"/>
              <a:t>：記錄檔案實際內容區塊；</a:t>
            </a:r>
          </a:p>
          <a:p>
            <a:pPr lvl="1"/>
            <a:r>
              <a:rPr lang="zh-TW" altLang="en-US" sz="2000" dirty="0"/>
              <a:t>當一個 </a:t>
            </a:r>
            <a:r>
              <a:rPr lang="en-US" altLang="zh-TW" sz="2000" dirty="0"/>
              <a:t>EXT2 </a:t>
            </a:r>
            <a:r>
              <a:rPr lang="zh-TW" altLang="en-US" sz="2000" dirty="0"/>
              <a:t>的 </a:t>
            </a:r>
            <a:r>
              <a:rPr lang="en-US" altLang="zh-TW" sz="2000" dirty="0"/>
              <a:t>filesystem </a:t>
            </a:r>
            <a:r>
              <a:rPr lang="zh-TW" altLang="en-US" sz="2000" dirty="0"/>
              <a:t>被建立時</a:t>
            </a:r>
            <a:r>
              <a:rPr lang="en-US" altLang="zh-TW" sz="2000" dirty="0"/>
              <a:t>(format)</a:t>
            </a:r>
            <a:r>
              <a:rPr lang="zh-TW" altLang="en-US" sz="2000" dirty="0"/>
              <a:t>，就已經定義好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table </a:t>
            </a:r>
            <a:r>
              <a:rPr lang="zh-TW" altLang="en-US" sz="2000" dirty="0"/>
              <a:t>與 </a:t>
            </a:r>
            <a:r>
              <a:rPr lang="en-US" altLang="zh-TW" sz="2000" dirty="0"/>
              <a:t>block area </a:t>
            </a:r>
            <a:r>
              <a:rPr lang="zh-TW" altLang="en-US" sz="2000" dirty="0"/>
              <a:t>；</a:t>
            </a:r>
          </a:p>
          <a:p>
            <a:pPr lvl="1"/>
            <a:r>
              <a:rPr lang="zh-TW" altLang="en-US" sz="2000" dirty="0"/>
              <a:t>在 </a:t>
            </a:r>
            <a:r>
              <a:rPr lang="en-US" altLang="zh-TW" sz="2000" dirty="0"/>
              <a:t>EXT2 </a:t>
            </a:r>
            <a:r>
              <a:rPr lang="zh-TW" altLang="en-US" sz="2000" dirty="0"/>
              <a:t>的每個檔案至少應該會佔用一個 </a:t>
            </a:r>
            <a:r>
              <a:rPr lang="en-US" altLang="zh-TW" sz="2000" dirty="0" err="1"/>
              <a:t>inode</a:t>
            </a:r>
            <a:r>
              <a:rPr lang="en-US" altLang="zh-TW" sz="2000" dirty="0"/>
              <a:t> </a:t>
            </a:r>
            <a:r>
              <a:rPr lang="zh-TW" altLang="en-US" sz="2000" dirty="0"/>
              <a:t>與一個 </a:t>
            </a:r>
            <a:r>
              <a:rPr lang="en-US" altLang="zh-TW" sz="2000" dirty="0"/>
              <a:t>block</a:t>
            </a:r>
            <a:r>
              <a:rPr lang="zh-TW" altLang="en-US" sz="2000" dirty="0"/>
              <a:t>：</a:t>
            </a:r>
          </a:p>
          <a:p>
            <a:pPr lvl="2"/>
            <a:r>
              <a:rPr lang="en-US" altLang="zh-TW" sz="1800" dirty="0" err="1"/>
              <a:t>inode</a:t>
            </a:r>
            <a:r>
              <a:rPr lang="zh-TW" altLang="en-US" sz="1800" dirty="0"/>
              <a:t>：</a:t>
            </a:r>
            <a:r>
              <a:rPr lang="zh-TW" altLang="en-US" sz="1800" b="1" i="1" u="sng" dirty="0">
                <a:solidFill>
                  <a:srgbClr val="3333FF"/>
                </a:solidFill>
              </a:rPr>
              <a:t>記錄檔案的屬性</a:t>
            </a:r>
          </a:p>
          <a:p>
            <a:pPr lvl="2"/>
            <a:r>
              <a:rPr lang="en-US" altLang="zh-TW" sz="1800" dirty="0"/>
              <a:t>block </a:t>
            </a:r>
            <a:r>
              <a:rPr lang="zh-TW" altLang="en-US" sz="1800" dirty="0"/>
              <a:t>：</a:t>
            </a:r>
            <a:r>
              <a:rPr lang="zh-TW" altLang="en-US" sz="1800" b="1" i="1" u="sng" dirty="0">
                <a:solidFill>
                  <a:srgbClr val="3333FF"/>
                </a:solidFill>
              </a:rPr>
              <a:t>記錄檔案的內容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9530</TotalTime>
  <Words>7272</Words>
  <Application>Microsoft Office PowerPoint</Application>
  <PresentationFormat>寬螢幕</PresentationFormat>
  <Paragraphs>810</Paragraphs>
  <Slides>74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5" baseType="lpstr">
      <vt:lpstr>細明體</vt:lpstr>
      <vt:lpstr>微軟正黑體</vt:lpstr>
      <vt:lpstr>新細明體</vt:lpstr>
      <vt:lpstr>Arial</vt:lpstr>
      <vt:lpstr>Calibri</vt:lpstr>
      <vt:lpstr>Cambria Math</vt:lpstr>
      <vt:lpstr>Courier New</vt:lpstr>
      <vt:lpstr>Source Code Pro</vt:lpstr>
      <vt:lpstr>Source Serif Pro</vt:lpstr>
      <vt:lpstr>Wingdings</vt:lpstr>
      <vt:lpstr>Office 佈景主題</vt:lpstr>
      <vt:lpstr>Linux 磁碟檔案系統</vt:lpstr>
      <vt:lpstr>課程目標</vt:lpstr>
      <vt:lpstr>內容</vt:lpstr>
      <vt:lpstr>認識磁碟與硬碟分割槽</vt:lpstr>
      <vt:lpstr>認識磁碟與硬碟分割槽（續）</vt:lpstr>
      <vt:lpstr>認識磁碟與硬碟分割槽（續）</vt:lpstr>
      <vt:lpstr>認識硬碟與磁碟分割槽（續）</vt:lpstr>
      <vt:lpstr>認識 EXT2 檔案系統</vt:lpstr>
      <vt:lpstr>認識 EXT2 檔案系統（續）</vt:lpstr>
      <vt:lpstr>認識 EXT2 檔案系統（續）</vt:lpstr>
      <vt:lpstr>認識 EXT2 檔案系統（續）</vt:lpstr>
      <vt:lpstr>認識 EXT2 檔案系統（續）</vt:lpstr>
      <vt:lpstr>認識 EXT2 檔案系統（續）</vt:lpstr>
      <vt:lpstr>認識 EXT2 檔案系統（續）</vt:lpstr>
      <vt:lpstr>認識 EXT2 檔案系統（續）</vt:lpstr>
      <vt:lpstr>認識 EXT2 檔案系統（續）</vt:lpstr>
      <vt:lpstr>認識 EXT2 檔案系統（續）</vt:lpstr>
      <vt:lpstr>日誌式檔案系統的運作</vt:lpstr>
      <vt:lpstr>日誌式檔案系統的運作（續）</vt:lpstr>
      <vt:lpstr>日誌式檔案系統的運作（續）</vt:lpstr>
      <vt:lpstr>日誌式檔案系統的運作（續）</vt:lpstr>
      <vt:lpstr>日誌式檔案系統的運作（續）</vt:lpstr>
      <vt:lpstr>日誌式檔案系統的運作（續）</vt:lpstr>
      <vt:lpstr>Linux 檔案系統的支援與掛載</vt:lpstr>
      <vt:lpstr>Linux 檔案系統的支援與掛載(續)</vt:lpstr>
      <vt:lpstr>Linux 檔案系統的支援與掛載(續)</vt:lpstr>
      <vt:lpstr>df</vt:lpstr>
      <vt:lpstr>練習</vt:lpstr>
      <vt:lpstr>du</vt:lpstr>
      <vt:lpstr>練習</vt:lpstr>
      <vt:lpstr>Linux 檔案系統的支援與掛載(續)</vt:lpstr>
      <vt:lpstr>Linux 檔案系統的支援與掛載(續)</vt:lpstr>
      <vt:lpstr>檔案類型</vt:lpstr>
      <vt:lpstr>鏈接檔 (link file)(續)</vt:lpstr>
      <vt:lpstr>鏈接檔 (link file)(續)</vt:lpstr>
      <vt:lpstr>鏈接練習：</vt:lpstr>
      <vt:lpstr>磁碟的分割、格式化、檢驗與掛載</vt:lpstr>
      <vt:lpstr>磁碟的分割、格式化、檢驗與掛載(續)</vt:lpstr>
      <vt:lpstr>磁碟的分割、格式化、檢驗與掛載(續)</vt:lpstr>
      <vt:lpstr>磁碟的分割、格式化、檢驗與掛載(續)</vt:lpstr>
      <vt:lpstr>磁碟的分割、格式化、檢驗與掛載(續)</vt:lpstr>
      <vt:lpstr>磁碟的分割、格式化、檢驗與掛載(續)</vt:lpstr>
      <vt:lpstr>磁碟的分割、格式化、檢驗與掛載(續)</vt:lpstr>
      <vt:lpstr>練習</vt:lpstr>
      <vt:lpstr>磁碟的分割、格式化、檢驗與掛載(續)</vt:lpstr>
      <vt:lpstr>磁碟的分割、格式化、檢驗與掛載(續)</vt:lpstr>
      <vt:lpstr>磁碟的分割、格式化、檢驗與掛載(續)</vt:lpstr>
      <vt:lpstr>磁碟的分割、格式化、檢驗與掛載(續)</vt:lpstr>
      <vt:lpstr>磁碟的分割、格式化、檢驗與掛載(續)</vt:lpstr>
      <vt:lpstr>練習</vt:lpstr>
      <vt:lpstr>磁碟的分割、格式化、檢驗與掛載(續)</vt:lpstr>
      <vt:lpstr>磁碟的分割、格式化、檢驗與掛載(續)</vt:lpstr>
      <vt:lpstr>磁碟參數修訂</vt:lpstr>
      <vt:lpstr>磁碟參數修訂（續）</vt:lpstr>
      <vt:lpstr>磁碟參數修訂（續）</vt:lpstr>
      <vt:lpstr>磁碟參數修訂（續）</vt:lpstr>
      <vt:lpstr>設定開機掛載</vt:lpstr>
      <vt:lpstr>虛擬記憶體 (Swap) 的建置（續）</vt:lpstr>
      <vt:lpstr>虛擬記憶體 (Swap) 的建置</vt:lpstr>
      <vt:lpstr>鏈接</vt:lpstr>
      <vt:lpstr>鏈接</vt:lpstr>
      <vt:lpstr>單個用戶使用鏈接</vt:lpstr>
      <vt:lpstr>兩種鏈接</vt:lpstr>
      <vt:lpstr>cp 與 ln</vt:lpstr>
      <vt:lpstr>鏈接數</vt:lpstr>
      <vt:lpstr>i-node編號</vt:lpstr>
      <vt:lpstr>符號鏈接</vt:lpstr>
      <vt:lpstr>追溯引用符號鏈接</vt:lpstr>
      <vt:lpstr>符號鏈接的相對路徑問題</vt:lpstr>
      <vt:lpstr>符號鏈接的相對路徑問題</vt:lpstr>
      <vt:lpstr>符號鏈接的相對路徑問題</vt:lpstr>
      <vt:lpstr>符號鏈接的相對路徑問題</vt:lpstr>
      <vt:lpstr>練習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Chin-Tsai Lin</cp:lastModifiedBy>
  <cp:revision>541</cp:revision>
  <cp:lastPrinted>2019-03-09T03:00:35Z</cp:lastPrinted>
  <dcterms:created xsi:type="dcterms:W3CDTF">2018-09-25T13:34:55Z</dcterms:created>
  <dcterms:modified xsi:type="dcterms:W3CDTF">2019-11-27T13:42:14Z</dcterms:modified>
</cp:coreProperties>
</file>