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84" r:id="rId4"/>
    <p:sldId id="257" r:id="rId5"/>
    <p:sldId id="40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90" r:id="rId26"/>
    <p:sldId id="291" r:id="rId27"/>
    <p:sldId id="278" r:id="rId28"/>
    <p:sldId id="279" r:id="rId29"/>
    <p:sldId id="280" r:id="rId30"/>
    <p:sldId id="281" r:id="rId31"/>
    <p:sldId id="282" r:id="rId32"/>
    <p:sldId id="283" r:id="rId33"/>
    <p:sldId id="402" r:id="rId34"/>
    <p:sldId id="285" r:id="rId35"/>
    <p:sldId id="286" r:id="rId36"/>
    <p:sldId id="287" r:id="rId37"/>
    <p:sldId id="288" r:id="rId38"/>
    <p:sldId id="289" r:id="rId39"/>
    <p:sldId id="399" r:id="rId40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B9BD5"/>
    <a:srgbClr val="FF0000"/>
    <a:srgbClr val="92D050"/>
    <a:srgbClr val="FFC000"/>
    <a:srgbClr val="E6E6E6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EE419-DB32-4142-AEE0-083332A43869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BB4FC-E12B-45BC-9E55-D66C919E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00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 baseline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51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92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1296955"/>
            <a:ext cx="2628900" cy="4880008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296955"/>
            <a:ext cx="7734300" cy="488000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  <a:lvl2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10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6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2747155"/>
            <a:ext cx="5181600" cy="3429807"/>
          </a:xfrm>
        </p:spPr>
        <p:txBody>
          <a:bodyPr/>
          <a:lstStyle>
            <a:lvl1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19800" y="2747155"/>
            <a:ext cx="5334000" cy="3429808"/>
          </a:xfrm>
        </p:spPr>
        <p:txBody>
          <a:bodyPr/>
          <a:lstStyle>
            <a:lvl1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971618"/>
            <a:ext cx="10515600" cy="1325563"/>
          </a:xfrm>
        </p:spPr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247426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298180"/>
            <a:ext cx="5157787" cy="267341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455606"/>
            <a:ext cx="5183188" cy="8425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298180"/>
            <a:ext cx="5183188" cy="2673412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41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08937"/>
            <a:ext cx="10515600" cy="1325563"/>
          </a:xfrm>
        </p:spPr>
        <p:txBody>
          <a:bodyPr/>
          <a:lstStyle>
            <a:lvl1pPr>
              <a:defRPr b="1" i="0" baseline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1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40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1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12422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2724539"/>
            <a:ext cx="10515600" cy="345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E6A8-EB6D-4ACD-B759-CEA75EB2BBA4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7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accent5">
              <a:lumMod val="75000"/>
            </a:schemeClr>
          </a:solidFill>
          <a:latin typeface="Source Code Pro" panose="020B0509030403020204" pitchFamily="49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Source Code Pro" panose="020B0509030403020204" pitchFamily="49" charset="0"/>
        <a:buChar char="▬"/>
        <a:defRPr sz="24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br>
              <a:rPr lang="en-US" altLang="zh-TW" dirty="0"/>
            </a:br>
            <a:r>
              <a:rPr lang="zh-TW" altLang="en-US" dirty="0"/>
              <a:t>磁碟配額</a:t>
            </a:r>
            <a:r>
              <a:rPr lang="en-US" altLang="zh-TW" dirty="0"/>
              <a:t>Quota</a:t>
            </a:r>
            <a:endParaRPr lang="zh-TW" alt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林錦財</a:t>
            </a:r>
          </a:p>
        </p:txBody>
      </p:sp>
    </p:spTree>
    <p:extLst>
      <p:ext uri="{BB962C8B-B14F-4D97-AF65-F5344CB8AC3E}">
        <p14:creationId xmlns:p14="http://schemas.microsoft.com/office/powerpoint/2010/main" val="122455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3"/>
    </mc:Choice>
    <mc:Fallback xmlns="">
      <p:transition spd="slow" advTm="78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7CAF28DA-C408-4839-BD56-9FD06056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1. </a:t>
            </a:r>
            <a:r>
              <a:rPr lang="zh-TW" altLang="en-US"/>
              <a:t>編輯 </a:t>
            </a:r>
            <a:r>
              <a:rPr lang="en-US" altLang="zh-TW"/>
              <a:t>fstab </a:t>
            </a:r>
            <a:r>
              <a:rPr lang="zh-TW" altLang="en-US"/>
              <a:t>檔案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28E9AB1-4A94-4A0D-B578-E9027A180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請用文書編輯程式開啟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fstab</a:t>
            </a:r>
            <a:r>
              <a:rPr lang="en-US" altLang="zh-TW" dirty="0"/>
              <a:t> </a:t>
            </a:r>
            <a:r>
              <a:rPr lang="zh-TW" altLang="en-US" dirty="0"/>
              <a:t>檔案</a:t>
            </a:r>
            <a:r>
              <a:rPr lang="en-US" altLang="zh-TW" dirty="0"/>
              <a:t>, </a:t>
            </a:r>
            <a:r>
              <a:rPr lang="zh-TW" altLang="en-US" dirty="0"/>
              <a:t>其內容類似下面這樣：</a:t>
            </a:r>
          </a:p>
          <a:p>
            <a:endParaRPr lang="zh-TW" altLang="en-US" dirty="0"/>
          </a:p>
        </p:txBody>
      </p:sp>
      <p:sp>
        <p:nvSpPr>
          <p:cNvPr id="5" name="投影片編號版面配置區 21">
            <a:extLst>
              <a:ext uri="{FF2B5EF4-FFF2-40B4-BE49-F238E27FC236}">
                <a16:creationId xmlns:a16="http://schemas.microsoft.com/office/drawing/2014/main" id="{EA31E448-BEE1-4BC8-854C-4ED30D27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3F2A2F2-7A9C-47B4-B31C-DCA7F6E61D2A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5365" name="Picture 4">
            <a:extLst>
              <a:ext uri="{FF2B5EF4-FFF2-40B4-BE49-F238E27FC236}">
                <a16:creationId xmlns:a16="http://schemas.microsoft.com/office/drawing/2014/main" id="{FC5FB157-2A9A-4F8A-BFA5-0F03273BF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3192652"/>
            <a:ext cx="8208963" cy="276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C7C57BB0-FFBC-4452-9750-744D5E8D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 </a:t>
            </a:r>
            <a:r>
              <a:rPr lang="en-US" altLang="zh-TW"/>
              <a:t>fstab </a:t>
            </a:r>
            <a:r>
              <a:rPr lang="zh-TW" altLang="en-US"/>
              <a:t>檔案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F3BE44A-44A9-487E-87AE-F371FE6B9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07641"/>
            <a:ext cx="10515600" cy="320815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編輯 </a:t>
            </a:r>
            <a:r>
              <a:rPr lang="en-US" altLang="zh-TW" dirty="0"/>
              <a:t>ext4 </a:t>
            </a:r>
            <a:r>
              <a:rPr lang="zh-TW" altLang="en-US" dirty="0"/>
              <a:t>檔案系統所在分割區 </a:t>
            </a:r>
            <a:r>
              <a:rPr lang="en-US" altLang="zh-TW" dirty="0"/>
              <a:t>(</a:t>
            </a:r>
            <a:r>
              <a:rPr lang="zh-TW" altLang="en-US" dirty="0"/>
              <a:t>或其他要限制磁碟空間的磁碟</a:t>
            </a:r>
            <a:r>
              <a:rPr lang="en-US" altLang="zh-TW" dirty="0"/>
              <a:t>) </a:t>
            </a:r>
            <a:r>
              <a:rPr lang="zh-TW" altLang="en-US" dirty="0"/>
              <a:t>的設定</a:t>
            </a:r>
            <a:r>
              <a:rPr lang="en-US" altLang="zh-TW" dirty="0"/>
              <a:t>, </a:t>
            </a:r>
            <a:r>
              <a:rPr lang="zh-TW" altLang="en-US" dirty="0"/>
              <a:t>加上 </a:t>
            </a:r>
            <a:r>
              <a:rPr lang="en-US" altLang="zh-TW" dirty="0" err="1"/>
              <a:t>usrquota</a:t>
            </a:r>
            <a:r>
              <a:rPr lang="en-US" altLang="zh-TW" dirty="0"/>
              <a:t> (user quota)</a:t>
            </a:r>
            <a:r>
              <a:rPr lang="zh-TW" altLang="en-US" dirty="0"/>
              <a:t>、</a:t>
            </a:r>
            <a:r>
              <a:rPr lang="en-US" altLang="zh-TW" dirty="0" err="1"/>
              <a:t>grpquota</a:t>
            </a:r>
            <a:r>
              <a:rPr lang="en-US" altLang="zh-TW" dirty="0"/>
              <a:t> (group quota) </a:t>
            </a:r>
            <a:r>
              <a:rPr lang="zh-TW" altLang="en-US" dirty="0"/>
              <a:t>兩項</a:t>
            </a:r>
            <a:r>
              <a:rPr lang="en-US" altLang="zh-TW" dirty="0"/>
              <a:t>, </a:t>
            </a:r>
            <a:r>
              <a:rPr lang="zh-TW" altLang="en-US" dirty="0"/>
              <a:t>表示要建立使用者與群組的磁碟空間限制：</a:t>
            </a:r>
          </a:p>
          <a:p>
            <a:endParaRPr lang="zh-TW" altLang="en-US" dirty="0"/>
          </a:p>
          <a:p>
            <a:endParaRPr lang="zh-TW" altLang="en-US" dirty="0"/>
          </a:p>
          <a:p>
            <a:pPr lvl="1"/>
            <a:r>
              <a:rPr lang="zh-TW" altLang="en-US" dirty="0"/>
              <a:t>倘若只要限制使用者或群組的磁碟空間</a:t>
            </a:r>
            <a:r>
              <a:rPr lang="en-US" altLang="zh-TW" dirty="0"/>
              <a:t>, </a:t>
            </a:r>
            <a:r>
              <a:rPr lang="zh-TW" altLang="en-US" dirty="0"/>
              <a:t>則僅需加上 </a:t>
            </a:r>
            <a:r>
              <a:rPr lang="en-US" altLang="zh-TW" dirty="0" err="1"/>
              <a:t>usrquota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 err="1"/>
              <a:t>grpquota</a:t>
            </a:r>
            <a:r>
              <a:rPr lang="en-US" altLang="zh-TW" dirty="0"/>
              <a:t> </a:t>
            </a:r>
            <a:r>
              <a:rPr lang="zh-TW" altLang="en-US" dirty="0"/>
              <a:t>其中一項即可</a:t>
            </a:r>
            <a:endParaRPr lang="en-US" altLang="zh-TW" dirty="0"/>
          </a:p>
          <a:p>
            <a:r>
              <a:rPr lang="zh-TW" altLang="en-US" dirty="0"/>
              <a:t>存檔離開後</a:t>
            </a:r>
            <a:r>
              <a:rPr lang="en-US" altLang="zh-TW" dirty="0"/>
              <a:t>, </a:t>
            </a:r>
            <a:r>
              <a:rPr lang="zh-TW" altLang="en-US" dirty="0"/>
              <a:t>重新開機或者是執行</a:t>
            </a:r>
            <a:r>
              <a:rPr lang="en-US" altLang="zh-TW" dirty="0"/>
              <a:t> mount -o remount  /       </a:t>
            </a:r>
            <a:r>
              <a:rPr lang="zh-TW" altLang="en-US" dirty="0"/>
              <a:t>再輸入 </a:t>
            </a:r>
            <a:r>
              <a:rPr lang="en-US" altLang="zh-TW" dirty="0"/>
              <a:t>mount  </a:t>
            </a:r>
            <a:r>
              <a:rPr lang="zh-TW" altLang="en-US" dirty="0"/>
              <a:t>確認。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21">
            <a:extLst>
              <a:ext uri="{FF2B5EF4-FFF2-40B4-BE49-F238E27FC236}">
                <a16:creationId xmlns:a16="http://schemas.microsoft.com/office/drawing/2014/main" id="{7B78AE6C-B687-4124-9299-49F076A4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B513E3B-5685-4387-9A02-30C298A0B4DA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6389" name="Picture 5">
            <a:extLst>
              <a:ext uri="{FF2B5EF4-FFF2-40B4-BE49-F238E27FC236}">
                <a16:creationId xmlns:a16="http://schemas.microsoft.com/office/drawing/2014/main" id="{6817E1DB-2478-4038-BD8A-7D7C4EF07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3237121"/>
            <a:ext cx="823277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F19C9AF0-1202-49BD-9BA7-87403CCC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226" y="5370032"/>
            <a:ext cx="71151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AC64E561-C548-4E1F-9D60-9EE152CA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善用 </a:t>
            </a:r>
            <a:r>
              <a:rPr lang="en-US" altLang="zh-TW"/>
              <a:t>Quota </a:t>
            </a:r>
            <a:r>
              <a:rPr lang="zh-TW" altLang="en-US"/>
              <a:t>磁碟空間限制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4626451-68E9-4E46-8BAD-7B0CE80E0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由於 </a:t>
            </a:r>
            <a:r>
              <a:rPr lang="en-US" altLang="zh-TW" dirty="0"/>
              <a:t>Quota </a:t>
            </a:r>
            <a:r>
              <a:rPr lang="zh-TW" altLang="en-US" dirty="0"/>
              <a:t>的作用範圍是以分割區為單位</a:t>
            </a:r>
            <a:r>
              <a:rPr lang="en-US" altLang="zh-TW" dirty="0"/>
              <a:t>, </a:t>
            </a:r>
            <a:r>
              <a:rPr lang="zh-TW" altLang="en-US" dirty="0"/>
              <a:t>所以在實作磁碟分割限制時</a:t>
            </a:r>
            <a:r>
              <a:rPr lang="en-US" altLang="zh-TW" dirty="0"/>
              <a:t>, </a:t>
            </a:r>
            <a:r>
              <a:rPr lang="zh-TW" altLang="en-US" dirty="0"/>
              <a:t>應該要先計畫好要限制的範圍及目標</a:t>
            </a:r>
            <a:r>
              <a:rPr lang="en-US" altLang="zh-TW" dirty="0"/>
              <a:t>, </a:t>
            </a:r>
            <a:r>
              <a:rPr lang="zh-TW" altLang="en-US" dirty="0"/>
              <a:t>並依需求分割硬碟再為該分割區設定 </a:t>
            </a:r>
            <a:r>
              <a:rPr lang="en-US" altLang="zh-TW" dirty="0"/>
              <a:t>Quota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舉例來說</a:t>
            </a:r>
            <a:r>
              <a:rPr lang="en-US" altLang="zh-TW" dirty="0"/>
              <a:t>, </a:t>
            </a:r>
            <a:r>
              <a:rPr lang="zh-TW" altLang="en-US" dirty="0"/>
              <a:t>提供郵件服務的主機</a:t>
            </a:r>
            <a:r>
              <a:rPr lang="en-US" altLang="zh-TW" dirty="0"/>
              <a:t>, </a:t>
            </a:r>
            <a:r>
              <a:rPr lang="zh-TW" altLang="en-US" dirty="0"/>
              <a:t>因為使用者信件檔會放置於 </a:t>
            </a:r>
            <a:r>
              <a:rPr lang="en-US" altLang="zh-TW" dirty="0"/>
              <a:t>/var/spool/mail </a:t>
            </a:r>
            <a:r>
              <a:rPr lang="zh-TW" altLang="en-US" dirty="0"/>
              <a:t>目錄</a:t>
            </a:r>
            <a:r>
              <a:rPr lang="en-US" altLang="zh-TW" dirty="0"/>
              <a:t>, </a:t>
            </a:r>
            <a:r>
              <a:rPr lang="zh-TW" altLang="en-US" dirty="0"/>
              <a:t>所以若要特別限制使用者的郵件空間</a:t>
            </a:r>
            <a:r>
              <a:rPr lang="en-US" altLang="zh-TW" dirty="0"/>
              <a:t>, </a:t>
            </a:r>
            <a:r>
              <a:rPr lang="zh-TW" altLang="en-US" dirty="0"/>
              <a:t>便應該將 </a:t>
            </a:r>
            <a:r>
              <a:rPr lang="en-US" altLang="zh-TW" dirty="0"/>
              <a:t>/var </a:t>
            </a:r>
            <a:r>
              <a:rPr lang="zh-TW" altLang="en-US" dirty="0"/>
              <a:t>或 </a:t>
            </a:r>
            <a:r>
              <a:rPr lang="en-US" altLang="zh-TW" dirty="0"/>
              <a:t>/var/spool/mail </a:t>
            </a:r>
            <a:r>
              <a:rPr lang="zh-TW" altLang="en-US" b="1" dirty="0"/>
              <a:t>掛載於獨立的硬碟分割區</a:t>
            </a:r>
            <a:r>
              <a:rPr lang="en-US" altLang="zh-TW" dirty="0"/>
              <a:t>, </a:t>
            </a:r>
            <a:r>
              <a:rPr lang="zh-TW" altLang="en-US" dirty="0"/>
              <a:t>然後對該分割區設定 </a:t>
            </a:r>
            <a:r>
              <a:rPr lang="en-US" altLang="zh-TW" dirty="0"/>
              <a:t>Quota </a:t>
            </a:r>
            <a:r>
              <a:rPr lang="zh-TW" altLang="en-US" dirty="0"/>
              <a:t>磁碟限制。</a:t>
            </a:r>
          </a:p>
          <a:p>
            <a:endParaRPr lang="zh-TW" altLang="en-US" dirty="0"/>
          </a:p>
        </p:txBody>
      </p:sp>
      <p:sp>
        <p:nvSpPr>
          <p:cNvPr id="4" name="投影片編號版面配置區 21">
            <a:extLst>
              <a:ext uri="{FF2B5EF4-FFF2-40B4-BE49-F238E27FC236}">
                <a16:creationId xmlns:a16="http://schemas.microsoft.com/office/drawing/2014/main" id="{4A2301FA-82AA-48A4-A1CB-1586DD7B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D2A5126-F32C-4830-B8FE-26E0391D7CE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455836C-7932-41F9-BFC6-07BE71C9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善用 </a:t>
            </a:r>
            <a:r>
              <a:rPr lang="en-US" altLang="zh-TW"/>
              <a:t>Quota </a:t>
            </a:r>
            <a:r>
              <a:rPr lang="zh-TW" altLang="en-US"/>
              <a:t>磁碟空間限制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27877EA-63A6-479F-9CFF-A1C70794F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如果您只有 </a:t>
            </a:r>
            <a:r>
              <a:rPr lang="en-US" altLang="zh-TW" dirty="0"/>
              <a:t>"/" </a:t>
            </a:r>
            <a:r>
              <a:rPr lang="zh-TW" altLang="en-US" dirty="0"/>
              <a:t>一個分割區</a:t>
            </a:r>
            <a:r>
              <a:rPr lang="en-US" altLang="zh-TW" dirty="0"/>
              <a:t>, </a:t>
            </a:r>
            <a:r>
              <a:rPr lang="zh-TW" altLang="en-US" dirty="0"/>
              <a:t>那麼針對 </a:t>
            </a:r>
            <a:r>
              <a:rPr lang="en-US" altLang="zh-TW" dirty="0"/>
              <a:t>"/" </a:t>
            </a:r>
            <a:r>
              <a:rPr lang="zh-TW" altLang="en-US" dirty="0"/>
              <a:t>分割區設定磁碟限制時</a:t>
            </a:r>
            <a:r>
              <a:rPr lang="en-US" altLang="zh-TW" dirty="0"/>
              <a:t>, </a:t>
            </a:r>
            <a:r>
              <a:rPr lang="zh-TW" altLang="en-US" dirty="0"/>
              <a:t>使用者所有使用的空間都包含在此限制內。</a:t>
            </a:r>
            <a:endParaRPr lang="en-US" altLang="zh-TW" dirty="0"/>
          </a:p>
          <a:p>
            <a:r>
              <a:rPr lang="zh-TW" altLang="en-US" dirty="0"/>
              <a:t>例如 </a:t>
            </a:r>
            <a:r>
              <a:rPr lang="en-US" altLang="zh-TW" dirty="0"/>
              <a:t>tony </a:t>
            </a:r>
            <a:r>
              <a:rPr lang="zh-TW" altLang="en-US" dirty="0"/>
              <a:t>帳號的磁碟限制為 </a:t>
            </a:r>
            <a:r>
              <a:rPr lang="en-US" altLang="zh-TW" dirty="0"/>
              <a:t>20 MB, </a:t>
            </a:r>
            <a:r>
              <a:rPr lang="zh-TW" altLang="en-US" dirty="0"/>
              <a:t>那麼 </a:t>
            </a:r>
            <a:r>
              <a:rPr lang="en-US" altLang="zh-TW" dirty="0"/>
              <a:t>tony </a:t>
            </a:r>
            <a:r>
              <a:rPr lang="zh-TW" altLang="en-US" dirty="0"/>
              <a:t>個人網頁檔案、家目錄個人檔案、郵件檔案</a:t>
            </a:r>
            <a:r>
              <a:rPr lang="en-US" altLang="zh-TW" dirty="0"/>
              <a:t>...</a:t>
            </a:r>
            <a:r>
              <a:rPr lang="zh-TW" altLang="en-US" dirty="0"/>
              <a:t>等都會被包含在 </a:t>
            </a:r>
            <a:r>
              <a:rPr lang="en-US" altLang="zh-TW" dirty="0"/>
              <a:t>20 MB </a:t>
            </a:r>
            <a:r>
              <a:rPr lang="zh-TW" altLang="en-US" dirty="0"/>
              <a:t>的限制中。</a:t>
            </a:r>
            <a:endParaRPr lang="en-US" altLang="zh-TW" dirty="0"/>
          </a:p>
          <a:p>
            <a:r>
              <a:rPr lang="zh-TW" altLang="en-US" dirty="0"/>
              <a:t>所以如果想要獨立限制郵件空間</a:t>
            </a:r>
            <a:r>
              <a:rPr lang="en-US" altLang="zh-TW" dirty="0"/>
              <a:t>, </a:t>
            </a:r>
            <a:r>
              <a:rPr lang="zh-TW" altLang="en-US" dirty="0"/>
              <a:t>便應該將郵件檔放置的目錄單獨掛載於其他分割區。</a:t>
            </a:r>
          </a:p>
          <a:p>
            <a:endParaRPr lang="zh-TW" altLang="en-US" dirty="0"/>
          </a:p>
        </p:txBody>
      </p:sp>
      <p:sp>
        <p:nvSpPr>
          <p:cNvPr id="4" name="投影片編號版面配置區 21">
            <a:extLst>
              <a:ext uri="{FF2B5EF4-FFF2-40B4-BE49-F238E27FC236}">
                <a16:creationId xmlns:a16="http://schemas.microsoft.com/office/drawing/2014/main" id="{3924FAEC-4F93-468D-893C-FF956C23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9D0AB3A-D9A1-4941-870F-A5DFC8FA57FB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E97A584-4DE1-4C5B-AA8C-95BE1C6A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善用 </a:t>
            </a:r>
            <a:r>
              <a:rPr lang="en-US" altLang="zh-TW"/>
              <a:t>Quota </a:t>
            </a:r>
            <a:r>
              <a:rPr lang="zh-TW" altLang="en-US"/>
              <a:t>磁碟空間限制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BC292BE-E8C9-487B-9063-E15CA4BC6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同理</a:t>
            </a:r>
            <a:r>
              <a:rPr lang="en-US" altLang="zh-TW" dirty="0"/>
              <a:t>, </a:t>
            </a:r>
            <a:r>
              <a:rPr lang="zh-TW" altLang="en-US" dirty="0"/>
              <a:t>提供網頁服務的 </a:t>
            </a:r>
            <a:r>
              <a:rPr lang="en-US" altLang="zh-TW" dirty="0"/>
              <a:t>W </a:t>
            </a:r>
            <a:r>
              <a:rPr lang="en-US" altLang="zh-TW" dirty="0" err="1"/>
              <a:t>W</a:t>
            </a:r>
            <a:r>
              <a:rPr lang="en-US" altLang="zh-TW" dirty="0"/>
              <a:t> </a:t>
            </a:r>
            <a:r>
              <a:rPr lang="en-US" altLang="zh-TW" dirty="0" err="1"/>
              <a:t>W</a:t>
            </a:r>
            <a:r>
              <a:rPr lang="en-US" altLang="zh-TW" dirty="0"/>
              <a:t> </a:t>
            </a:r>
            <a:r>
              <a:rPr lang="zh-TW" altLang="en-US" dirty="0"/>
              <a:t>主機</a:t>
            </a:r>
            <a:r>
              <a:rPr lang="en-US" altLang="zh-TW" dirty="0"/>
              <a:t>, </a:t>
            </a:r>
            <a:r>
              <a:rPr lang="zh-TW" altLang="en-US" dirty="0"/>
              <a:t>若要單獨限制個人網頁空間</a:t>
            </a:r>
            <a:r>
              <a:rPr lang="en-US" altLang="zh-TW" dirty="0"/>
              <a:t>, </a:t>
            </a:r>
            <a:r>
              <a:rPr lang="zh-TW" altLang="en-US" dirty="0"/>
              <a:t>也應該將放置個人網頁的目錄掛載於獨立的硬碟分割區。</a:t>
            </a:r>
          </a:p>
          <a:p>
            <a:r>
              <a:rPr lang="zh-TW" altLang="en-US" dirty="0"/>
              <a:t>此外</a:t>
            </a:r>
            <a:r>
              <a:rPr lang="en-US" altLang="zh-TW" dirty="0"/>
              <a:t>, </a:t>
            </a:r>
            <a:r>
              <a:rPr lang="zh-TW" altLang="en-US" dirty="0"/>
              <a:t>一般情況下無法針對 </a:t>
            </a:r>
            <a:r>
              <a:rPr lang="en-US" altLang="zh-TW" dirty="0"/>
              <a:t>root </a:t>
            </a:r>
            <a:r>
              <a:rPr lang="zh-TW" altLang="en-US" dirty="0"/>
              <a:t>帳號做空間限制</a:t>
            </a:r>
            <a:r>
              <a:rPr lang="en-US" altLang="zh-TW" dirty="0"/>
              <a:t>, </a:t>
            </a:r>
            <a:r>
              <a:rPr lang="zh-TW" altLang="en-US" dirty="0"/>
              <a:t>但若是遇到有人使用郵件炸彈寄大量信件至 </a:t>
            </a:r>
            <a:r>
              <a:rPr lang="en-US" altLang="zh-TW" dirty="0"/>
              <a:t>root </a:t>
            </a:r>
            <a:r>
              <a:rPr lang="zh-TW" altLang="en-US" dirty="0"/>
              <a:t>帳號</a:t>
            </a:r>
            <a:r>
              <a:rPr lang="en-US" altLang="zh-TW" dirty="0"/>
              <a:t>, </a:t>
            </a:r>
            <a:r>
              <a:rPr lang="zh-TW" altLang="en-US" dirty="0"/>
              <a:t>就很容易因為用完硬碟空間而癱瘓系統。</a:t>
            </a:r>
            <a:endParaRPr lang="en-US" altLang="zh-TW" dirty="0"/>
          </a:p>
          <a:p>
            <a:r>
              <a:rPr lang="zh-TW" altLang="en-US" dirty="0"/>
              <a:t>為了避免此狀況發生</a:t>
            </a:r>
            <a:r>
              <a:rPr lang="en-US" altLang="zh-TW" dirty="0"/>
              <a:t>, </a:t>
            </a:r>
            <a:r>
              <a:rPr lang="zh-TW" altLang="en-US" dirty="0"/>
              <a:t>您可以設定將 </a:t>
            </a:r>
            <a:r>
              <a:rPr lang="en-US" altLang="zh-TW" dirty="0"/>
              <a:t>root </a:t>
            </a:r>
            <a:r>
              <a:rPr lang="zh-TW" altLang="en-US" dirty="0"/>
              <a:t>信件轉給系統上一般使用者的帳號</a:t>
            </a:r>
            <a:r>
              <a:rPr lang="en-US" altLang="zh-TW" dirty="0"/>
              <a:t>, </a:t>
            </a:r>
            <a:r>
              <a:rPr lang="zh-TW" altLang="en-US" dirty="0"/>
              <a:t>然後設定該帳號的 </a:t>
            </a:r>
            <a:r>
              <a:rPr lang="en-US" altLang="zh-TW" dirty="0"/>
              <a:t>Quota, </a:t>
            </a:r>
            <a:r>
              <a:rPr lang="zh-TW" altLang="en-US" dirty="0"/>
              <a:t>限制其磁碟空間即可。</a:t>
            </a:r>
          </a:p>
          <a:p>
            <a:endParaRPr lang="zh-TW" altLang="en-US" dirty="0"/>
          </a:p>
        </p:txBody>
      </p:sp>
      <p:sp>
        <p:nvSpPr>
          <p:cNvPr id="4" name="投影片編號版面配置區 21">
            <a:extLst>
              <a:ext uri="{FF2B5EF4-FFF2-40B4-BE49-F238E27FC236}">
                <a16:creationId xmlns:a16="http://schemas.microsoft.com/office/drawing/2014/main" id="{757EC4A8-A0AB-4D2E-967B-9A3803FA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0BFD885-D4CC-4FAB-97A3-9401243ACE3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A6C3B51E-67F6-4B3D-974D-3F0DA982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2.</a:t>
            </a:r>
            <a:r>
              <a:rPr lang="zh-TW" altLang="en-US"/>
              <a:t>產生設定檔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7869773-38AE-42B1-BA61-EDE17E920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修改好 </a:t>
            </a:r>
            <a:r>
              <a:rPr lang="en-US" altLang="zh-TW"/>
              <a:t>fstab </a:t>
            </a:r>
            <a:r>
              <a:rPr lang="zh-TW" altLang="en-US"/>
              <a:t>檔後</a:t>
            </a:r>
            <a:r>
              <a:rPr lang="en-US" altLang="zh-TW"/>
              <a:t>, </a:t>
            </a:r>
            <a:r>
              <a:rPr lang="zh-TW" altLang="en-US"/>
              <a:t>請您先在系統根目錄 </a:t>
            </a:r>
            <a:r>
              <a:rPr lang="en-US" altLang="zh-TW"/>
              <a:t>/ </a:t>
            </a:r>
            <a:r>
              <a:rPr lang="zh-TW" altLang="en-US"/>
              <a:t>下執行  </a:t>
            </a:r>
            <a:r>
              <a:rPr lang="en-US" altLang="zh-TW"/>
              <a:t>quotacheck </a:t>
            </a:r>
            <a:r>
              <a:rPr lang="zh-TW" altLang="en-US"/>
              <a:t> </a:t>
            </a:r>
            <a:r>
              <a:rPr lang="en-US" altLang="zh-TW"/>
              <a:t>-ugavmc</a:t>
            </a:r>
            <a:endParaRPr lang="zh-TW" altLang="en-US"/>
          </a:p>
          <a:p>
            <a:endParaRPr lang="zh-TW" altLang="en-US"/>
          </a:p>
        </p:txBody>
      </p:sp>
      <p:sp>
        <p:nvSpPr>
          <p:cNvPr id="5" name="投影片編號版面配置區 21">
            <a:extLst>
              <a:ext uri="{FF2B5EF4-FFF2-40B4-BE49-F238E27FC236}">
                <a16:creationId xmlns:a16="http://schemas.microsoft.com/office/drawing/2014/main" id="{8BB74BCD-4BBB-4A0E-AAB5-02753B05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B045FD9-D7D6-48AF-A97C-D9DD7ADDD040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0485" name="Picture 6">
            <a:extLst>
              <a:ext uri="{FF2B5EF4-FFF2-40B4-BE49-F238E27FC236}">
                <a16:creationId xmlns:a16="http://schemas.microsoft.com/office/drawing/2014/main" id="{BA171926-72B4-446D-A2A6-B8BBDA1FB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38" y="3744204"/>
            <a:ext cx="9903508" cy="100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4BE21FD0-F483-4B9A-8109-1921F6CD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2.</a:t>
            </a:r>
            <a:r>
              <a:rPr lang="zh-TW" altLang="en-US"/>
              <a:t>產生設定檔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C4AD113-64E4-42A2-8CFB-56A8D0406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常用於 </a:t>
            </a:r>
            <a:r>
              <a:rPr lang="en-US" altLang="zh-TW"/>
              <a:t>quotacheck </a:t>
            </a:r>
            <a:r>
              <a:rPr lang="zh-TW" altLang="en-US"/>
              <a:t>指令的參數說明：</a:t>
            </a:r>
          </a:p>
          <a:p>
            <a:pPr lvl="1"/>
            <a:r>
              <a:rPr lang="en-US" altLang="zh-TW"/>
              <a:t>- a</a:t>
            </a:r>
            <a:r>
              <a:rPr lang="zh-TW" altLang="en-US"/>
              <a:t>：掃描 </a:t>
            </a:r>
            <a:r>
              <a:rPr lang="en-US" altLang="zh-TW"/>
              <a:t>fstab </a:t>
            </a:r>
            <a:r>
              <a:rPr lang="zh-TW" altLang="en-US"/>
              <a:t>檔案中</a:t>
            </a:r>
            <a:r>
              <a:rPr lang="en-US" altLang="zh-TW"/>
              <a:t>, </a:t>
            </a:r>
            <a:r>
              <a:rPr lang="zh-TW" altLang="en-US"/>
              <a:t>所有已加入 </a:t>
            </a:r>
            <a:r>
              <a:rPr lang="en-US" altLang="zh-TW"/>
              <a:t>quota </a:t>
            </a:r>
            <a:r>
              <a:rPr lang="zh-TW" altLang="en-US"/>
              <a:t>設定的分割區。</a:t>
            </a:r>
          </a:p>
          <a:p>
            <a:pPr lvl="1"/>
            <a:r>
              <a:rPr lang="en-US" altLang="zh-TW"/>
              <a:t>- d</a:t>
            </a:r>
            <a:r>
              <a:rPr lang="zh-TW" altLang="en-US"/>
              <a:t>：詳細顯示指令執行過程</a:t>
            </a:r>
            <a:r>
              <a:rPr lang="en-US" altLang="zh-TW"/>
              <a:t>, </a:t>
            </a:r>
            <a:r>
              <a:rPr lang="zh-TW" altLang="en-US"/>
              <a:t>便於除錯或了解程式執行的情形。</a:t>
            </a:r>
          </a:p>
          <a:p>
            <a:pPr lvl="1"/>
            <a:r>
              <a:rPr lang="en-US" altLang="zh-TW"/>
              <a:t>-g</a:t>
            </a:r>
            <a:r>
              <a:rPr lang="zh-TW" altLang="en-US"/>
              <a:t>：掃描磁碟空間時</a:t>
            </a:r>
            <a:r>
              <a:rPr lang="en-US" altLang="zh-TW"/>
              <a:t>, </a:t>
            </a:r>
            <a:r>
              <a:rPr lang="zh-TW" altLang="en-US"/>
              <a:t>計算每個群組識別碼 </a:t>
            </a:r>
            <a:r>
              <a:rPr lang="en-US" altLang="zh-TW"/>
              <a:t>(GID) </a:t>
            </a:r>
            <a:r>
              <a:rPr lang="zh-TW" altLang="en-US"/>
              <a:t>所佔用的目錄和檔案數目。</a:t>
            </a:r>
          </a:p>
          <a:p>
            <a:pPr lvl="1"/>
            <a:r>
              <a:rPr lang="en-US" altLang="zh-TW"/>
              <a:t>-u</a:t>
            </a:r>
            <a:r>
              <a:rPr lang="zh-TW" altLang="en-US"/>
              <a:t>：掃描磁碟空間時</a:t>
            </a:r>
            <a:r>
              <a:rPr lang="en-US" altLang="zh-TW"/>
              <a:t>, </a:t>
            </a:r>
            <a:r>
              <a:rPr lang="zh-TW" altLang="en-US"/>
              <a:t>計算每個使用者識別碼 </a:t>
            </a:r>
            <a:r>
              <a:rPr lang="en-US" altLang="zh-TW"/>
              <a:t>(UID) </a:t>
            </a:r>
            <a:r>
              <a:rPr lang="zh-TW" altLang="en-US"/>
              <a:t>所佔用的目錄和檔案數目。</a:t>
            </a:r>
          </a:p>
          <a:p>
            <a:pPr lvl="1"/>
            <a:r>
              <a:rPr lang="en-US" altLang="zh-TW"/>
              <a:t>-v</a:t>
            </a:r>
            <a:r>
              <a:rPr lang="zh-TW" altLang="en-US"/>
              <a:t>：標示指令執行過程。</a:t>
            </a:r>
          </a:p>
        </p:txBody>
      </p:sp>
      <p:sp>
        <p:nvSpPr>
          <p:cNvPr id="4" name="投影片編號版面配置區 21">
            <a:extLst>
              <a:ext uri="{FF2B5EF4-FFF2-40B4-BE49-F238E27FC236}">
                <a16:creationId xmlns:a16="http://schemas.microsoft.com/office/drawing/2014/main" id="{BBB663CF-0084-4E94-BA21-6CA6D0D4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DB18726-2F3C-4819-87AF-E9F525263EA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56C11E84-51DF-4737-BBC6-2AA65EFD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2.</a:t>
            </a:r>
            <a:r>
              <a:rPr lang="zh-TW" altLang="en-US"/>
              <a:t>產生設定檔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6884038-A35B-4500-9FCD-6DB79A527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/>
              <a:t>-m</a:t>
            </a:r>
            <a:r>
              <a:rPr lang="zh-TW" altLang="en-US"/>
              <a:t>：強制執行指令。</a:t>
            </a:r>
          </a:p>
          <a:p>
            <a:pPr lvl="1"/>
            <a:r>
              <a:rPr lang="en-US" altLang="zh-TW"/>
              <a:t>-c</a:t>
            </a:r>
            <a:r>
              <a:rPr lang="zh-TW" altLang="en-US"/>
              <a:t>：不讀取已存在的 </a:t>
            </a:r>
            <a:r>
              <a:rPr lang="en-US" altLang="zh-TW"/>
              <a:t>aquota </a:t>
            </a:r>
            <a:r>
              <a:rPr lang="zh-TW" altLang="en-US"/>
              <a:t>資料庫</a:t>
            </a:r>
            <a:r>
              <a:rPr lang="en-US" altLang="zh-TW"/>
              <a:t>, </a:t>
            </a:r>
            <a:r>
              <a:rPr lang="zh-TW" altLang="en-US"/>
              <a:t>重新掃描硬碟並儲存。</a:t>
            </a:r>
          </a:p>
          <a:p>
            <a:r>
              <a:rPr lang="zh-TW" altLang="en-US"/>
              <a:t>然後請重新開機。此時系統仍未設定磁碟空間</a:t>
            </a:r>
            <a:r>
              <a:rPr lang="en-US" altLang="zh-TW"/>
              <a:t>, </a:t>
            </a:r>
            <a:r>
              <a:rPr lang="zh-TW" altLang="en-US"/>
              <a:t>我們執行 </a:t>
            </a:r>
            <a:r>
              <a:rPr lang="en-US" altLang="zh-TW"/>
              <a:t>quota </a:t>
            </a:r>
            <a:r>
              <a:rPr lang="zh-TW" altLang="en-US"/>
              <a:t>指令檢查自己的磁碟使用空間</a:t>
            </a:r>
            <a:r>
              <a:rPr lang="en-US" altLang="zh-TW"/>
              <a:t>, </a:t>
            </a:r>
            <a:r>
              <a:rPr lang="zh-TW" altLang="en-US"/>
              <a:t>會出現下列訊息表示沒有限制：</a:t>
            </a:r>
          </a:p>
          <a:p>
            <a:endParaRPr lang="zh-TW" altLang="en-US"/>
          </a:p>
        </p:txBody>
      </p:sp>
      <p:sp>
        <p:nvSpPr>
          <p:cNvPr id="5" name="投影片編號版面配置區 21">
            <a:extLst>
              <a:ext uri="{FF2B5EF4-FFF2-40B4-BE49-F238E27FC236}">
                <a16:creationId xmlns:a16="http://schemas.microsoft.com/office/drawing/2014/main" id="{49AD3262-2CE6-45C9-89E6-4E8CB0F6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6E62F18-9BC6-47C0-8899-6B0CD6FC4F43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2533" name="Picture 5">
            <a:extLst>
              <a:ext uri="{FF2B5EF4-FFF2-40B4-BE49-F238E27FC236}">
                <a16:creationId xmlns:a16="http://schemas.microsoft.com/office/drawing/2014/main" id="{F3C4DFD8-515E-4A77-B1FD-89B27C1F1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4508501"/>
            <a:ext cx="78994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B39BC942-FADA-4135-A8D8-2644C0CA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3. </a:t>
            </a:r>
            <a:r>
              <a:rPr lang="zh-TW" altLang="en-US"/>
              <a:t>使用 </a:t>
            </a:r>
            <a:r>
              <a:rPr lang="en-US" altLang="zh-TW"/>
              <a:t>edquota </a:t>
            </a:r>
            <a:r>
              <a:rPr lang="zh-TW" altLang="en-US"/>
              <a:t>編輯磁碟限制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11C2423-58E0-4141-BF01-9453799F9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edquota </a:t>
            </a:r>
            <a:r>
              <a:rPr lang="zh-TW" altLang="en-US"/>
              <a:t>指令可分別編輯使用者與群組的磁碟空間限制</a:t>
            </a:r>
            <a:r>
              <a:rPr lang="en-US" altLang="zh-TW"/>
              <a:t>, </a:t>
            </a:r>
            <a:r>
              <a:rPr lang="zh-TW" altLang="en-US"/>
              <a:t>以下我們分別討論。</a:t>
            </a:r>
          </a:p>
          <a:p>
            <a:endParaRPr lang="zh-TW" altLang="en-US"/>
          </a:p>
        </p:txBody>
      </p:sp>
      <p:sp>
        <p:nvSpPr>
          <p:cNvPr id="4" name="投影片編號版面配置區 21">
            <a:extLst>
              <a:ext uri="{FF2B5EF4-FFF2-40B4-BE49-F238E27FC236}">
                <a16:creationId xmlns:a16="http://schemas.microsoft.com/office/drawing/2014/main" id="{F75C87BE-7254-44BD-9FCD-C6F3A7B9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EA2EDE0-057B-401F-8027-B09E16C18A30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B8B57024-57C6-4ADB-896B-D2839401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編輯使用者的磁碟限制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577D44C-22DF-4101-8A73-39F7CFA55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請以 </a:t>
            </a:r>
            <a:r>
              <a:rPr lang="en-US" altLang="zh-TW" dirty="0"/>
              <a:t>root </a:t>
            </a:r>
            <a:r>
              <a:rPr lang="zh-TW" altLang="en-US" dirty="0"/>
              <a:t>帳號執行 </a:t>
            </a:r>
            <a:r>
              <a:rPr lang="en-US" altLang="zh-TW" dirty="0" err="1"/>
              <a:t>edquota</a:t>
            </a:r>
            <a:r>
              <a:rPr lang="en-US" altLang="zh-TW" dirty="0"/>
              <a:t> -u pi </a:t>
            </a:r>
            <a:r>
              <a:rPr lang="zh-TW" altLang="en-US" dirty="0"/>
              <a:t>指令</a:t>
            </a:r>
            <a:r>
              <a:rPr lang="en-US" altLang="zh-TW" dirty="0"/>
              <a:t>, </a:t>
            </a:r>
            <a:r>
              <a:rPr lang="zh-TW" altLang="en-US" dirty="0"/>
              <a:t>系統會啟動 </a:t>
            </a:r>
            <a:r>
              <a:rPr lang="en-US" altLang="zh-TW" dirty="0"/>
              <a:t>vim, </a:t>
            </a:r>
            <a:r>
              <a:rPr lang="zh-TW" altLang="en-US" dirty="0"/>
              <a:t>設定 使用者帳號的空間限制。</a:t>
            </a:r>
          </a:p>
        </p:txBody>
      </p:sp>
      <p:sp>
        <p:nvSpPr>
          <p:cNvPr id="5" name="投影片編號版面配置區 21">
            <a:extLst>
              <a:ext uri="{FF2B5EF4-FFF2-40B4-BE49-F238E27FC236}">
                <a16:creationId xmlns:a16="http://schemas.microsoft.com/office/drawing/2014/main" id="{4A2E0AFE-B269-493D-AC47-660D5210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7DE0AD2-3A0C-4F38-BB1B-5FFE62A73966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C8DA1C-B02A-4B44-9653-8880345ABB01}"/>
              </a:ext>
            </a:extLst>
          </p:cNvPr>
          <p:cNvSpPr txBox="1"/>
          <p:nvPr/>
        </p:nvSpPr>
        <p:spPr>
          <a:xfrm>
            <a:off x="574842" y="3828567"/>
            <a:ext cx="96359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Disk quotas for user pi (</a:t>
            </a:r>
            <a:r>
              <a:rPr lang="en-US" altLang="zh-TW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uid</a:t>
            </a:r>
            <a:r>
              <a:rPr lang="en-US" altLang="zh-TW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1000):</a:t>
            </a:r>
          </a:p>
          <a:p>
            <a:r>
              <a:rPr lang="en-US" altLang="zh-TW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Filesystem                   blocks       soft       hard     </a:t>
            </a:r>
            <a:r>
              <a:rPr lang="en-US" altLang="zh-TW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inodes</a:t>
            </a:r>
            <a:r>
              <a:rPr lang="en-US" altLang="zh-TW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soft     hard</a:t>
            </a:r>
          </a:p>
          <a:p>
            <a:r>
              <a:rPr lang="en-US" altLang="zh-TW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/dev/sdb2                     35948  209715200  230686720        161        0        0</a:t>
            </a:r>
            <a:endParaRPr lang="zh-TW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F7277A4-4859-4BA8-9613-1678A74C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704" y="4587094"/>
            <a:ext cx="657225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課程目標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731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A028982C-DBAA-43AD-B564-8C49F188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編輯使用者的磁碟限制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78AF621-550E-459C-9CCE-26C9815F0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預設 </a:t>
            </a:r>
            <a:r>
              <a:rPr lang="en-US" altLang="zh-TW"/>
              <a:t>soft (soft limit) = 0, hard (hard limit) = 0, </a:t>
            </a:r>
            <a:r>
              <a:rPr lang="zh-TW" altLang="en-US"/>
              <a:t>表示沒有上限</a:t>
            </a:r>
            <a:r>
              <a:rPr lang="en-US" altLang="zh-TW"/>
              <a:t>, </a:t>
            </a:r>
            <a:r>
              <a:rPr lang="zh-TW" altLang="en-US"/>
              <a:t>可以用到整個磁碟爆滿。</a:t>
            </a:r>
          </a:p>
          <a:p>
            <a:r>
              <a:rPr lang="zh-TW" altLang="en-US"/>
              <a:t>因為每個檔案都需要使用一個 </a:t>
            </a:r>
            <a:r>
              <a:rPr lang="en-US" altLang="zh-TW"/>
              <a:t>inode, </a:t>
            </a:r>
            <a:r>
              <a:rPr lang="zh-TW" altLang="en-US"/>
              <a:t>所以 </a:t>
            </a:r>
            <a:r>
              <a:rPr lang="en-US" altLang="zh-TW"/>
              <a:t>inode </a:t>
            </a:r>
            <a:r>
              <a:rPr lang="zh-TW" altLang="en-US"/>
              <a:t>數就是指使用者目前所擁有的檔案數量。而可用的 </a:t>
            </a:r>
            <a:r>
              <a:rPr lang="en-US" altLang="zh-TW"/>
              <a:t>inode </a:t>
            </a:r>
            <a:r>
              <a:rPr lang="zh-TW" altLang="en-US"/>
              <a:t>數量也沒有上限</a:t>
            </a:r>
            <a:r>
              <a:rPr lang="en-US" altLang="zh-TW"/>
              <a:t>, </a:t>
            </a:r>
            <a:r>
              <a:rPr lang="zh-TW" altLang="en-US"/>
              <a:t>最多可將所有的 </a:t>
            </a:r>
            <a:r>
              <a:rPr lang="en-US" altLang="zh-TW"/>
              <a:t>inode </a:t>
            </a:r>
            <a:r>
              <a:rPr lang="zh-TW" altLang="en-US"/>
              <a:t>用光。</a:t>
            </a:r>
          </a:p>
        </p:txBody>
      </p:sp>
      <p:sp>
        <p:nvSpPr>
          <p:cNvPr id="4" name="投影片編號版面配置區 21">
            <a:extLst>
              <a:ext uri="{FF2B5EF4-FFF2-40B4-BE49-F238E27FC236}">
                <a16:creationId xmlns:a16="http://schemas.microsoft.com/office/drawing/2014/main" id="{7820BA94-B143-4EE3-8068-23A6B4E4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F25B58A-D626-4B13-B77D-D31960D35089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568EC90-F777-4350-B79F-7252E7F6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 limit </a:t>
            </a:r>
            <a:r>
              <a:rPr lang="zh-TW" altLang="en-US" dirty="0"/>
              <a:t>與 </a:t>
            </a:r>
            <a:r>
              <a:rPr lang="en-US" altLang="zh-TW" dirty="0"/>
              <a:t>hard limit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2E12AFE-E900-4BF3-86A2-E5915A89D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如果我們打算分配給每位使用者 </a:t>
            </a:r>
            <a:r>
              <a:rPr lang="en-US" altLang="zh-TW"/>
              <a:t>10MB </a:t>
            </a:r>
            <a:r>
              <a:rPr lang="zh-TW" altLang="en-US"/>
              <a:t>容量以及 </a:t>
            </a:r>
            <a:r>
              <a:rPr lang="en-US" altLang="zh-TW"/>
              <a:t>500 </a:t>
            </a:r>
            <a:r>
              <a:rPr lang="zh-TW" altLang="en-US"/>
              <a:t>個檔案的儲存空間</a:t>
            </a:r>
            <a:r>
              <a:rPr lang="en-US" altLang="zh-TW"/>
              <a:t>, </a:t>
            </a:r>
            <a:r>
              <a:rPr lang="zh-TW" altLang="en-US"/>
              <a:t>那麼這些使用者就只能用到 </a:t>
            </a:r>
            <a:r>
              <a:rPr lang="en-US" altLang="zh-TW"/>
              <a:t>10MB </a:t>
            </a:r>
            <a:r>
              <a:rPr lang="zh-TW" altLang="en-US"/>
              <a:t>或 </a:t>
            </a:r>
            <a:r>
              <a:rPr lang="en-US" altLang="zh-TW"/>
              <a:t>500 </a:t>
            </a:r>
            <a:r>
              <a:rPr lang="zh-TW" altLang="en-US"/>
              <a:t>個檔案佔滿為止</a:t>
            </a:r>
            <a:r>
              <a:rPr lang="en-US" altLang="zh-TW"/>
              <a:t>, </a:t>
            </a:r>
            <a:r>
              <a:rPr lang="zh-TW" altLang="en-US"/>
              <a:t>超過限制時會被系統阻止</a:t>
            </a:r>
            <a:r>
              <a:rPr lang="en-US" altLang="zh-TW"/>
              <a:t>, </a:t>
            </a:r>
            <a:r>
              <a:rPr lang="zh-TW" altLang="en-US"/>
              <a:t>無法繼續儲存。</a:t>
            </a:r>
          </a:p>
          <a:p>
            <a:r>
              <a:rPr lang="zh-TW" altLang="en-US"/>
              <a:t>若我們將 </a:t>
            </a:r>
            <a:r>
              <a:rPr lang="en-US" altLang="zh-TW"/>
              <a:t>soft limit </a:t>
            </a:r>
            <a:r>
              <a:rPr lang="zh-TW" altLang="en-US"/>
              <a:t>設成 </a:t>
            </a:r>
            <a:r>
              <a:rPr lang="en-US" altLang="zh-TW"/>
              <a:t>10MB, </a:t>
            </a:r>
            <a:r>
              <a:rPr lang="zh-TW" altLang="en-US"/>
              <a:t>而 </a:t>
            </a:r>
            <a:r>
              <a:rPr lang="en-US" altLang="zh-TW"/>
              <a:t>hard limit </a:t>
            </a:r>
            <a:r>
              <a:rPr lang="zh-TW" altLang="en-US"/>
              <a:t>訂在 </a:t>
            </a:r>
            <a:r>
              <a:rPr lang="en-US" altLang="zh-TW"/>
              <a:t>15MB, </a:t>
            </a:r>
            <a:r>
              <a:rPr lang="zh-TW" altLang="en-US"/>
              <a:t>表示使用者存放超過 </a:t>
            </a:r>
            <a:r>
              <a:rPr lang="en-US" altLang="zh-TW"/>
              <a:t>10MB </a:t>
            </a:r>
            <a:r>
              <a:rPr lang="zh-TW" altLang="en-US"/>
              <a:t>空間時</a:t>
            </a:r>
            <a:r>
              <a:rPr lang="en-US" altLang="zh-TW"/>
              <a:t>, </a:t>
            </a:r>
            <a:r>
              <a:rPr lang="zh-TW" altLang="en-US"/>
              <a:t>仍然可以繼續儲存</a:t>
            </a:r>
            <a:r>
              <a:rPr lang="en-US" altLang="zh-TW"/>
              <a:t>, </a:t>
            </a:r>
            <a:r>
              <a:rPr lang="zh-TW" altLang="en-US"/>
              <a:t>最多到 </a:t>
            </a:r>
            <a:r>
              <a:rPr lang="en-US" altLang="zh-TW"/>
              <a:t>15MB </a:t>
            </a:r>
            <a:r>
              <a:rPr lang="zh-TW" altLang="en-US"/>
              <a:t>為止。不過系統會顯示警告訊息提醒使用者：</a:t>
            </a:r>
          </a:p>
          <a:p>
            <a:endParaRPr lang="zh-TW" altLang="en-US"/>
          </a:p>
        </p:txBody>
      </p:sp>
      <p:sp>
        <p:nvSpPr>
          <p:cNvPr id="4" name="投影片編號版面配置區 21">
            <a:extLst>
              <a:ext uri="{FF2B5EF4-FFF2-40B4-BE49-F238E27FC236}">
                <a16:creationId xmlns:a16="http://schemas.microsoft.com/office/drawing/2014/main" id="{803E050A-CBB5-4FBE-83F6-3C6D4E11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4F7DFD4-D98F-4B59-9653-5F1E958012C5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85EF9097-D414-45F7-B4D7-41C5A6B7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soft l imit </a:t>
            </a:r>
            <a:r>
              <a:rPr lang="zh-TW" altLang="en-US"/>
              <a:t>與 </a:t>
            </a:r>
            <a:r>
              <a:rPr lang="en-US" altLang="zh-TW"/>
              <a:t>hard limit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AAC2924-D367-4696-9561-1486793FC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檔案數量限制也是相同的道理</a:t>
            </a:r>
            <a:r>
              <a:rPr lang="en-US" altLang="zh-TW"/>
              <a:t>, </a:t>
            </a:r>
            <a:r>
              <a:rPr lang="zh-TW" altLang="en-US"/>
              <a:t>把 </a:t>
            </a:r>
            <a:r>
              <a:rPr lang="en-US" altLang="zh-TW"/>
              <a:t>soft limit </a:t>
            </a:r>
            <a:r>
              <a:rPr lang="zh-TW" altLang="en-US"/>
              <a:t>設成 </a:t>
            </a:r>
            <a:r>
              <a:rPr lang="en-US" altLang="zh-TW"/>
              <a:t>500 </a:t>
            </a:r>
            <a:r>
              <a:rPr lang="zh-TW" altLang="en-US"/>
              <a:t>個</a:t>
            </a:r>
            <a:r>
              <a:rPr lang="en-US" altLang="zh-TW"/>
              <a:t>, </a:t>
            </a:r>
            <a:r>
              <a:rPr lang="zh-TW" altLang="en-US"/>
              <a:t>而 </a:t>
            </a:r>
            <a:r>
              <a:rPr lang="en-US" altLang="zh-TW"/>
              <a:t>hard limit </a:t>
            </a:r>
            <a:r>
              <a:rPr lang="zh-TW" altLang="en-US"/>
              <a:t>訂在 </a:t>
            </a:r>
            <a:r>
              <a:rPr lang="en-US" altLang="zh-TW"/>
              <a:t>550 </a:t>
            </a:r>
            <a:r>
              <a:rPr lang="zh-TW" altLang="en-US"/>
              <a:t>個</a:t>
            </a:r>
            <a:r>
              <a:rPr lang="en-US" altLang="zh-TW"/>
              <a:t>, </a:t>
            </a:r>
            <a:r>
              <a:rPr lang="zh-TW" altLang="en-US"/>
              <a:t>表示使用者存放超過 </a:t>
            </a:r>
            <a:r>
              <a:rPr lang="en-US" altLang="zh-TW"/>
              <a:t>500 </a:t>
            </a:r>
            <a:r>
              <a:rPr lang="zh-TW" altLang="en-US"/>
              <a:t>個檔案時</a:t>
            </a:r>
            <a:r>
              <a:rPr lang="en-US" altLang="zh-TW"/>
              <a:t>, </a:t>
            </a:r>
            <a:r>
              <a:rPr lang="zh-TW" altLang="en-US"/>
              <a:t>仍然可以繼續儲存到 </a:t>
            </a:r>
            <a:r>
              <a:rPr lang="en-US" altLang="zh-TW"/>
              <a:t>550 </a:t>
            </a:r>
            <a:r>
              <a:rPr lang="zh-TW" altLang="en-US"/>
              <a:t>個為止。</a:t>
            </a:r>
          </a:p>
          <a:p>
            <a:endParaRPr lang="zh-TW" altLang="en-US"/>
          </a:p>
        </p:txBody>
      </p:sp>
      <p:sp>
        <p:nvSpPr>
          <p:cNvPr id="5" name="投影片編號版面配置區 21">
            <a:extLst>
              <a:ext uri="{FF2B5EF4-FFF2-40B4-BE49-F238E27FC236}">
                <a16:creationId xmlns:a16="http://schemas.microsoft.com/office/drawing/2014/main" id="{FB7AC531-FB10-4719-84F8-FEA8D5AC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9FDE754-79AE-4E33-8C76-36E004E26AD8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27653" name="Picture 4">
            <a:extLst>
              <a:ext uri="{FF2B5EF4-FFF2-40B4-BE49-F238E27FC236}">
                <a16:creationId xmlns:a16="http://schemas.microsoft.com/office/drawing/2014/main" id="{008E8F77-2E5C-4806-97CB-C9CDE027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25" y="4111350"/>
            <a:ext cx="74882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884F699A-F195-4C2C-9C02-2AB9390A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soft l imit </a:t>
            </a:r>
            <a:r>
              <a:rPr lang="zh-TW" altLang="en-US"/>
              <a:t>與 </a:t>
            </a:r>
            <a:r>
              <a:rPr lang="en-US" altLang="zh-TW"/>
              <a:t>hard limit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7D9C0BA-BEB5-4F68-9950-9AA2E345D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若超過 </a:t>
            </a:r>
            <a:r>
              <a:rPr lang="en-US" altLang="zh-TW"/>
              <a:t>soft limit, </a:t>
            </a:r>
            <a:r>
              <a:rPr lang="zh-TW" altLang="en-US"/>
              <a:t>使用者卻置之不理</a:t>
            </a:r>
            <a:r>
              <a:rPr lang="en-US" altLang="zh-TW"/>
              <a:t>, </a:t>
            </a:r>
            <a:r>
              <a:rPr lang="zh-TW" altLang="en-US"/>
              <a:t>且無視於系統的警告</a:t>
            </a:r>
            <a:r>
              <a:rPr lang="en-US" altLang="zh-TW"/>
              <a:t>, </a:t>
            </a:r>
            <a:r>
              <a:rPr lang="zh-TW" altLang="en-US"/>
              <a:t>則當時間超過寬限期時</a:t>
            </a:r>
            <a:r>
              <a:rPr lang="en-US" altLang="zh-TW"/>
              <a:t>, </a:t>
            </a:r>
            <a:r>
              <a:rPr lang="zh-TW" altLang="en-US"/>
              <a:t>使用者即使尚未到達 </a:t>
            </a:r>
            <a:r>
              <a:rPr lang="en-US" altLang="zh-TW"/>
              <a:t>hard limit, </a:t>
            </a:r>
            <a:r>
              <a:rPr lang="zh-TW" altLang="en-US"/>
              <a:t>也會無法儲存任何檔案：</a:t>
            </a:r>
          </a:p>
          <a:p>
            <a:endParaRPr lang="zh-TW" altLang="en-US"/>
          </a:p>
        </p:txBody>
      </p:sp>
      <p:sp>
        <p:nvSpPr>
          <p:cNvPr id="5" name="投影片編號版面配置區 21">
            <a:extLst>
              <a:ext uri="{FF2B5EF4-FFF2-40B4-BE49-F238E27FC236}">
                <a16:creationId xmlns:a16="http://schemas.microsoft.com/office/drawing/2014/main" id="{24331D39-EB0E-4B24-BF6A-70FC465D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E673D3E-E73A-4B0C-B654-C503387F87F6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28677" name="Picture 4">
            <a:extLst>
              <a:ext uri="{FF2B5EF4-FFF2-40B4-BE49-F238E27FC236}">
                <a16:creationId xmlns:a16="http://schemas.microsoft.com/office/drawing/2014/main" id="{384FCDB8-2307-4B65-AFE9-6D9463778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3998914"/>
            <a:ext cx="756126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0DFD3DCB-8155-44D3-B87E-39AAF03F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測試使用者的磁碟限制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DAB6435-97E8-4F46-9E24-B2146329B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dd </a:t>
            </a:r>
            <a:r>
              <a:rPr lang="zh-TW" altLang="en-US" dirty="0"/>
              <a:t>可以用來建立空的檔案，用</a:t>
            </a:r>
            <a:r>
              <a:rPr lang="en-US" altLang="zh-TW" dirty="0"/>
              <a:t>pi</a:t>
            </a:r>
            <a:r>
              <a:rPr lang="zh-TW" altLang="en-US" dirty="0"/>
              <a:t>的帳號，建立一個檔案</a:t>
            </a:r>
            <a:r>
              <a:rPr lang="en-US" altLang="zh-TW" dirty="0"/>
              <a:t>10MB </a:t>
            </a:r>
            <a:r>
              <a:rPr lang="zh-TW" altLang="en-US" dirty="0"/>
              <a:t>的檔案在 </a:t>
            </a:r>
            <a:r>
              <a:rPr lang="en-US" altLang="zh-TW" dirty="0"/>
              <a:t>/home/pi</a:t>
            </a:r>
          </a:p>
          <a:p>
            <a:r>
              <a:rPr lang="zh-TW" altLang="en-US" dirty="0"/>
              <a:t>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$dd if=/dev/zero of=/home/pi/10M bs=1M count=10</a:t>
            </a:r>
          </a:p>
          <a:p>
            <a:endParaRPr lang="en-US" altLang="zh-TW" dirty="0"/>
          </a:p>
          <a:p>
            <a:r>
              <a:rPr lang="zh-TW" altLang="en-US" dirty="0"/>
              <a:t>指令意義如下：</a:t>
            </a:r>
          </a:p>
          <a:p>
            <a:r>
              <a:rPr lang="en-US" altLang="zh-TW" dirty="0"/>
              <a:t>if </a:t>
            </a:r>
            <a:r>
              <a:rPr lang="zh-TW" altLang="en-US" dirty="0"/>
              <a:t>是 </a:t>
            </a:r>
            <a:r>
              <a:rPr lang="en-US" altLang="zh-TW" dirty="0"/>
              <a:t>input file,</a:t>
            </a:r>
            <a:r>
              <a:rPr lang="zh-TW" altLang="en-US" dirty="0"/>
              <a:t>輸入檔案。 </a:t>
            </a:r>
            <a:r>
              <a:rPr lang="en-US" altLang="zh-TW" dirty="0"/>
              <a:t>/dev/zero </a:t>
            </a:r>
            <a:r>
              <a:rPr lang="zh-TW" altLang="en-US" dirty="0"/>
              <a:t>是會一直輸出 </a:t>
            </a:r>
            <a:r>
              <a:rPr lang="en-US" altLang="zh-TW" dirty="0"/>
              <a:t>0 </a:t>
            </a:r>
            <a:r>
              <a:rPr lang="zh-TW" altLang="en-US" dirty="0"/>
              <a:t>的裝置。</a:t>
            </a:r>
          </a:p>
          <a:p>
            <a:r>
              <a:rPr lang="en-US" altLang="zh-TW" dirty="0"/>
              <a:t>of </a:t>
            </a:r>
            <a:r>
              <a:rPr lang="zh-TW" altLang="en-US" dirty="0"/>
              <a:t>是 </a:t>
            </a:r>
            <a:r>
              <a:rPr lang="en-US" altLang="zh-TW" dirty="0"/>
              <a:t>output file,</a:t>
            </a:r>
            <a:r>
              <a:rPr lang="zh-TW" altLang="en-US" dirty="0"/>
              <a:t>將一堆零寫入到後面接的檔案中。</a:t>
            </a:r>
          </a:p>
          <a:p>
            <a:r>
              <a:rPr lang="en-US" altLang="zh-TW" dirty="0"/>
              <a:t>bs </a:t>
            </a:r>
            <a:r>
              <a:rPr lang="zh-TW" altLang="en-US" dirty="0"/>
              <a:t>是每個 </a:t>
            </a:r>
            <a:r>
              <a:rPr lang="en-US" altLang="zh-TW" dirty="0"/>
              <a:t>block </a:t>
            </a:r>
            <a:r>
              <a:rPr lang="zh-TW" altLang="en-US" dirty="0"/>
              <a:t>大小，類似檔案系統的 </a:t>
            </a:r>
            <a:r>
              <a:rPr lang="en-US" altLang="zh-TW" dirty="0"/>
              <a:t>block 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count </a:t>
            </a:r>
            <a:r>
              <a:rPr lang="zh-TW" altLang="en-US" dirty="0"/>
              <a:t>則是總共幾個 </a:t>
            </a:r>
            <a:r>
              <a:rPr lang="en-US" altLang="zh-TW" dirty="0"/>
              <a:t>bs 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投影片編號版面配置區 21">
            <a:extLst>
              <a:ext uri="{FF2B5EF4-FFF2-40B4-BE49-F238E27FC236}">
                <a16:creationId xmlns:a16="http://schemas.microsoft.com/office/drawing/2014/main" id="{9848E087-3CA8-42AF-800E-5A488E03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891C55E-B0E5-4484-8C13-26D8A6008115}" type="slidenum">
              <a:rPr lang="zh-TW" altLang="en-US" smtClean="0"/>
              <a:pPr/>
              <a:t>24</a:t>
            </a:fld>
            <a:endParaRPr lang="en-US" altLang="zh-TW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21">
            <a:extLst>
              <a:ext uri="{FF2B5EF4-FFF2-40B4-BE49-F238E27FC236}">
                <a16:creationId xmlns:a16="http://schemas.microsoft.com/office/drawing/2014/main" id="{8C7D31E6-DF52-4FFA-A687-7FD0DE52F41F}"/>
              </a:ext>
            </a:extLst>
          </p:cNvPr>
          <p:cNvSpPr txBox="1">
            <a:spLocks noGrp="1"/>
          </p:cNvSpPr>
          <p:nvPr/>
        </p:nvSpPr>
        <p:spPr>
          <a:xfrm>
            <a:off x="10137775" y="6305550"/>
            <a:ext cx="457200" cy="47625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23F6B3D4-5D27-434E-A122-B18208B3619C}" type="slidenum">
              <a:rPr kumimoji="0" lang="zh-TW" altLang="en-US" sz="1200">
                <a:solidFill>
                  <a:srgbClr val="B5A788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/>
              <a:t>25</a:t>
            </a:fld>
            <a:endParaRPr kumimoji="0" lang="en-US" altLang="zh-TW" sz="1200">
              <a:solidFill>
                <a:srgbClr val="B5A788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42F1E05-5B1B-48F0-9F6F-A640D4B70D0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TW" altLang="en-US">
                <a:effectLst/>
              </a:rPr>
              <a:t>測試使用者的磁碟限制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547931F-1725-4A63-A864-5A17AAA4A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zh-TW" altLang="en-US" dirty="0"/>
              <a:t>目前使用狀況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quota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TW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pi@raspberry</a:t>
            </a:r>
            <a:r>
              <a:rPr lang="en-US" altLang="zh-TW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:~ $ quota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Disk quotas for user pi (</a:t>
            </a:r>
            <a:r>
              <a:rPr lang="en-US" altLang="zh-TW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uid</a:t>
            </a:r>
            <a:r>
              <a:rPr lang="en-US" altLang="zh-TW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1000):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Filesystem  blocks   quota   limit   grace   files   quota   limit   grace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TW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/dev/sdb2      32    8192   10240               9      10      20</a:t>
            </a:r>
            <a:endParaRPr lang="en-US" altLang="zh-TW" sz="1600" dirty="0"/>
          </a:p>
          <a:p>
            <a:pPr>
              <a:buFont typeface="Wingdings 2" panose="05020102010507070707" pitchFamily="18" charset="2"/>
              <a:buNone/>
            </a:pPr>
            <a:r>
              <a:rPr lang="zh-TW" altLang="en-US" dirty="0"/>
              <a:t>建立</a:t>
            </a:r>
            <a:r>
              <a:rPr lang="en-US" altLang="zh-TW" dirty="0"/>
              <a:t>10MB</a:t>
            </a:r>
            <a:r>
              <a:rPr lang="zh-TW" altLang="en-US" dirty="0"/>
              <a:t>檔案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dd if=/dev/zero of=/home/pi/10M bs=1M count=10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zh-TW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21">
            <a:extLst>
              <a:ext uri="{FF2B5EF4-FFF2-40B4-BE49-F238E27FC236}">
                <a16:creationId xmlns:a16="http://schemas.microsoft.com/office/drawing/2014/main" id="{37A8C2FE-7FD5-4A8C-94B1-479C151362C8}"/>
              </a:ext>
            </a:extLst>
          </p:cNvPr>
          <p:cNvSpPr txBox="1">
            <a:spLocks noGrp="1"/>
          </p:cNvSpPr>
          <p:nvPr/>
        </p:nvSpPr>
        <p:spPr>
          <a:xfrm>
            <a:off x="10137775" y="6305550"/>
            <a:ext cx="457200" cy="47625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1A3BDF01-B5CE-4147-9E9B-DFA744B0BB17}" type="slidenum">
              <a:rPr kumimoji="0" lang="zh-TW" altLang="en-US" sz="1200">
                <a:solidFill>
                  <a:srgbClr val="B5A788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/>
              <a:t>26</a:t>
            </a:fld>
            <a:endParaRPr kumimoji="0" lang="en-US" altLang="zh-TW" sz="1200">
              <a:solidFill>
                <a:srgbClr val="B5A788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C21E75C-0A73-4A5E-A40E-F37FC7F24C0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TW" altLang="en-US">
                <a:effectLst/>
              </a:rPr>
              <a:t>測試使用者的磁碟限制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43B2D2E-1F14-459B-BA0E-E77129C98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TW" altLang="en-US" sz="1800" dirty="0"/>
              <a:t> </a:t>
            </a:r>
            <a:r>
              <a:rPr lang="zh-TW" altLang="en-US" sz="2000" dirty="0"/>
              <a:t>檢測增加</a:t>
            </a:r>
            <a:r>
              <a:rPr lang="en-US" altLang="zh-TW" sz="2000" dirty="0"/>
              <a:t>10MB</a:t>
            </a:r>
            <a:r>
              <a:rPr lang="zh-TW" altLang="en-US" sz="2000" dirty="0"/>
              <a:t>檔案後的狀況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pi@raspberry</a:t>
            </a: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:~ $ quota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Disk quotas for user pi (</a:t>
            </a:r>
            <a:r>
              <a:rPr lang="en-US" altLang="zh-TW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uid</a:t>
            </a: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1000):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Filesystem  blocks   quota   limit   grace   files   quota   limit   grace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/dev/sdb2   10240*   8192   10240   7days      10      10      20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zh-TW" sz="1400" dirty="0"/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TW" altLang="en-US" sz="2000" dirty="0"/>
              <a:t>可看到</a:t>
            </a:r>
            <a:r>
              <a:rPr lang="en-US" altLang="zh-TW" sz="2000" dirty="0"/>
              <a:t>pi </a:t>
            </a:r>
            <a:r>
              <a:rPr lang="zh-TW" altLang="en-US" sz="2000" dirty="0"/>
              <a:t>使用的 </a:t>
            </a:r>
            <a:r>
              <a:rPr lang="en-US" altLang="zh-TW" sz="2000" dirty="0"/>
              <a:t>block </a:t>
            </a:r>
            <a:r>
              <a:rPr lang="zh-TW" altLang="en-US" sz="2000" dirty="0"/>
              <a:t>數變大，再新增</a:t>
            </a:r>
            <a:r>
              <a:rPr lang="en-US" altLang="zh-TW" sz="2000" dirty="0"/>
              <a:t>3MB</a:t>
            </a:r>
            <a:r>
              <a:rPr lang="zh-TW" altLang="en-US" sz="2000" dirty="0"/>
              <a:t>檔案看看會如何</a:t>
            </a:r>
            <a:r>
              <a:rPr lang="en-US" altLang="zh-TW" sz="2000" dirty="0"/>
              <a:t>?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zh-TW" altLang="en-US" sz="2000" dirty="0"/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dd if=/dev/zero of=/home/pi/3M bs=1M count=3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dirty="0"/>
              <a:t>dd: </a:t>
            </a:r>
            <a:r>
              <a:rPr lang="zh-TW" altLang="en-US" sz="2000" dirty="0"/>
              <a:t>寫入 ‘</a:t>
            </a:r>
            <a:r>
              <a:rPr lang="en-US" altLang="zh-TW" sz="2000" dirty="0"/>
              <a:t>/home/pi/3M’: </a:t>
            </a:r>
            <a:r>
              <a:rPr lang="zh-TW" altLang="en-US" sz="2000" dirty="0">
                <a:solidFill>
                  <a:srgbClr val="FF0000"/>
                </a:solidFill>
              </a:rPr>
              <a:t>硬碟 </a:t>
            </a:r>
            <a:r>
              <a:rPr lang="en-US" altLang="zh-TW" sz="2000" dirty="0">
                <a:solidFill>
                  <a:srgbClr val="FF0000"/>
                </a:solidFill>
              </a:rPr>
              <a:t>quota </a:t>
            </a:r>
            <a:r>
              <a:rPr lang="zh-TW" altLang="en-US" sz="2000" dirty="0">
                <a:solidFill>
                  <a:srgbClr val="FF0000"/>
                </a:solidFill>
              </a:rPr>
              <a:t>滿了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dirty="0"/>
              <a:t>1+0 records in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dirty="0"/>
              <a:t>0+0 records out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dirty="0"/>
              <a:t>0 bytes (0 B) copied, 0.00616812 s, 0.0 kB/s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zh-TW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7991D8F0-6071-4E47-90F7-D6FC4D13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編輯使用者的磁碟限制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399B5B8-CD10-4E54-8A2A-F02E41C0D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修改完畢請記得存檔離開。如此就設定完成一個使用者的的磁碟限制了。您可用同樣的方法設定其他的使用者。如果不想一個一個設定</a:t>
            </a:r>
            <a:r>
              <a:rPr lang="en-US" altLang="zh-TW"/>
              <a:t>, </a:t>
            </a:r>
            <a:r>
              <a:rPr lang="zh-TW" altLang="en-US"/>
              <a:t>也可以用一個已經設定好的使用者磁碟限制為範本</a:t>
            </a:r>
            <a:r>
              <a:rPr lang="en-US" altLang="zh-TW"/>
              <a:t>, </a:t>
            </a:r>
            <a:r>
              <a:rPr lang="zh-TW" altLang="en-US"/>
              <a:t>使用 </a:t>
            </a:r>
            <a:r>
              <a:rPr lang="en-US" altLang="zh-TW"/>
              <a:t>edquota -p </a:t>
            </a:r>
            <a:r>
              <a:rPr lang="zh-TW" altLang="en-US"/>
              <a:t>指令</a:t>
            </a:r>
            <a:r>
              <a:rPr lang="en-US" altLang="zh-TW"/>
              <a:t>, </a:t>
            </a:r>
            <a:r>
              <a:rPr lang="zh-TW" altLang="en-US"/>
              <a:t>一次設好全部的使用者：</a:t>
            </a:r>
          </a:p>
          <a:p>
            <a:endParaRPr lang="zh-TW" altLang="en-US"/>
          </a:p>
        </p:txBody>
      </p:sp>
      <p:sp>
        <p:nvSpPr>
          <p:cNvPr id="5" name="投影片編號版面配置區 21">
            <a:extLst>
              <a:ext uri="{FF2B5EF4-FFF2-40B4-BE49-F238E27FC236}">
                <a16:creationId xmlns:a16="http://schemas.microsoft.com/office/drawing/2014/main" id="{E7E6BC75-A0D5-43CD-AF24-7C63BB29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DFD76EF-D1BE-4FC3-A930-EA1C267E89D4}" type="slidenum">
              <a:rPr lang="zh-TW" altLang="en-US" smtClean="0"/>
              <a:pPr/>
              <a:t>27</a:t>
            </a:fld>
            <a:endParaRPr lang="en-US" altLang="zh-TW"/>
          </a:p>
        </p:txBody>
      </p:sp>
      <p:pic>
        <p:nvPicPr>
          <p:cNvPr id="30725" name="Picture 4">
            <a:extLst>
              <a:ext uri="{FF2B5EF4-FFF2-40B4-BE49-F238E27FC236}">
                <a16:creationId xmlns:a16="http://schemas.microsoft.com/office/drawing/2014/main" id="{E035CA55-041E-4A31-B000-C778D9C55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4652964"/>
            <a:ext cx="8288337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8DC1CD4D-5989-436B-B6AD-3CEBD14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編輯使用者的磁碟限制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1DF27F65-28F3-4198-A4DB-F6854B996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若指定要套用給某個特定的帳號</a:t>
            </a:r>
            <a:r>
              <a:rPr lang="en-US" altLang="zh-TW"/>
              <a:t>, </a:t>
            </a:r>
            <a:r>
              <a:rPr lang="zh-TW" altLang="en-US"/>
              <a:t>則不需切換到 </a:t>
            </a:r>
            <a:r>
              <a:rPr lang="en-US" altLang="zh-TW"/>
              <a:t>/home </a:t>
            </a:r>
            <a:r>
              <a:rPr lang="zh-TW" altLang="en-US"/>
              <a:t>目錄</a:t>
            </a:r>
            <a:r>
              <a:rPr lang="en-US" altLang="zh-TW"/>
              <a:t>, </a:t>
            </a:r>
            <a:r>
              <a:rPr lang="zh-TW" altLang="en-US"/>
              <a:t>可直接如下操作：</a:t>
            </a:r>
          </a:p>
          <a:p>
            <a:endParaRPr lang="zh-TW" altLang="en-US"/>
          </a:p>
        </p:txBody>
      </p:sp>
      <p:sp>
        <p:nvSpPr>
          <p:cNvPr id="5" name="投影片編號版面配置區 21">
            <a:extLst>
              <a:ext uri="{FF2B5EF4-FFF2-40B4-BE49-F238E27FC236}">
                <a16:creationId xmlns:a16="http://schemas.microsoft.com/office/drawing/2014/main" id="{CF47F13C-FB44-4F4C-B958-988D0591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824617B-0D35-4EC5-891E-617B621239EB}" type="slidenum">
              <a:rPr lang="zh-TW" altLang="en-US" smtClean="0"/>
              <a:pPr/>
              <a:t>28</a:t>
            </a:fld>
            <a:endParaRPr lang="en-US" altLang="zh-TW"/>
          </a:p>
        </p:txBody>
      </p:sp>
      <p:pic>
        <p:nvPicPr>
          <p:cNvPr id="31749" name="Picture 4">
            <a:extLst>
              <a:ext uri="{FF2B5EF4-FFF2-40B4-BE49-F238E27FC236}">
                <a16:creationId xmlns:a16="http://schemas.microsoft.com/office/drawing/2014/main" id="{661BEFE2-63F2-4964-B3F2-5C91BB339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61" y="3745901"/>
            <a:ext cx="76406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B08A32D8-8A3B-4D84-91A1-7CE4C29E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編輯群組的磁碟限制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232D496-A253-40F6-881B-41D17413B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由於每個使用者都有所屬的群組</a:t>
            </a:r>
            <a:r>
              <a:rPr lang="en-US" altLang="zh-TW"/>
              <a:t>, </a:t>
            </a:r>
            <a:r>
              <a:rPr lang="zh-TW" altLang="en-US"/>
              <a:t>因此我們也可以為群組設定磁碟限制。但設定群組的限制時</a:t>
            </a:r>
            <a:r>
              <a:rPr lang="en-US" altLang="zh-TW"/>
              <a:t>, </a:t>
            </a:r>
            <a:r>
              <a:rPr lang="zh-TW" altLang="en-US"/>
              <a:t>最好先計算一下整個群組會有多少個使用者</a:t>
            </a:r>
            <a:r>
              <a:rPr lang="en-US" altLang="zh-TW"/>
              <a:t>, </a:t>
            </a:r>
            <a:r>
              <a:rPr lang="zh-TW" altLang="en-US"/>
              <a:t>及每個使用者的磁碟空間各為多少</a:t>
            </a:r>
            <a:r>
              <a:rPr lang="en-US" altLang="zh-TW"/>
              <a:t>, </a:t>
            </a:r>
            <a:r>
              <a:rPr lang="zh-TW" altLang="en-US"/>
              <a:t>以免整個群組的磁碟空間反而比每個使用者加起來的空間還小。</a:t>
            </a:r>
          </a:p>
          <a:p>
            <a:endParaRPr lang="zh-TW" altLang="en-US"/>
          </a:p>
        </p:txBody>
      </p:sp>
      <p:sp>
        <p:nvSpPr>
          <p:cNvPr id="4" name="投影片編號版面配置區 21">
            <a:extLst>
              <a:ext uri="{FF2B5EF4-FFF2-40B4-BE49-F238E27FC236}">
                <a16:creationId xmlns:a16="http://schemas.microsoft.com/office/drawing/2014/main" id="{5E88E3EB-62CA-4819-8003-51F002C5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C34F69E-574E-4129-8FCA-65C31E5A14B7}" type="slidenum">
              <a:rPr lang="zh-TW" altLang="en-US" smtClean="0"/>
              <a:pPr/>
              <a:t>29</a:t>
            </a:fld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73765B05-52C7-42CC-A3DA-686A162346F8}"/>
              </a:ext>
            </a:extLst>
          </p:cNvPr>
          <p:cNvSpPr/>
          <p:nvPr/>
        </p:nvSpPr>
        <p:spPr>
          <a:xfrm>
            <a:off x="671804" y="2400300"/>
            <a:ext cx="10898155" cy="34026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E588A4-FEE7-4E82-A77D-A0049A2A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8E-CC1B-48CE-8CAE-88023EDD7DDA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CD32D57E-16EA-464F-A13C-352DD33BD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219589"/>
            <a:ext cx="10515600" cy="1325563"/>
          </a:xfrm>
        </p:spPr>
        <p:txBody>
          <a:bodyPr/>
          <a:lstStyle/>
          <a:p>
            <a:r>
              <a:rPr lang="zh-TW" altLang="en-US" dirty="0"/>
              <a:t>內容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806E48E7-E5E8-4528-AB9C-45E3200EF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前言</a:t>
            </a:r>
          </a:p>
          <a:p>
            <a:r>
              <a:rPr lang="zh-TW" altLang="en-US" sz="2400" dirty="0"/>
              <a:t>編輯 </a:t>
            </a:r>
            <a:r>
              <a:rPr lang="en-US" altLang="zh-TW" sz="2400" dirty="0" err="1"/>
              <a:t>fstab</a:t>
            </a:r>
            <a:r>
              <a:rPr lang="en-US" altLang="zh-TW" sz="2400" dirty="0"/>
              <a:t> </a:t>
            </a:r>
            <a:r>
              <a:rPr lang="zh-TW" altLang="en-US" sz="2400" dirty="0"/>
              <a:t>檔案</a:t>
            </a:r>
          </a:p>
          <a:p>
            <a:r>
              <a:rPr lang="zh-TW" altLang="en-US" sz="2400" dirty="0"/>
              <a:t>產生設定檔</a:t>
            </a:r>
          </a:p>
          <a:p>
            <a:r>
              <a:rPr lang="zh-TW" altLang="en-US" sz="2400" dirty="0"/>
              <a:t>編輯磁碟限制</a:t>
            </a:r>
          </a:p>
          <a:p>
            <a:r>
              <a:rPr lang="zh-TW" altLang="en-US" sz="2400" dirty="0"/>
              <a:t>取消與啟動</a:t>
            </a:r>
          </a:p>
          <a:p>
            <a:r>
              <a:rPr lang="zh-TW" altLang="en-US" sz="2400" dirty="0"/>
              <a:t>檢查磁碟限制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C3FA1237-4C67-4DD7-B51D-E204F80A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編輯群組的磁碟限制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9831042-2251-4D2B-8549-3D74D8E4C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例如一個使用者的 </a:t>
            </a:r>
            <a:r>
              <a:rPr lang="en-US" altLang="zh-TW"/>
              <a:t>soft limit </a:t>
            </a:r>
            <a:r>
              <a:rPr lang="zh-TW" altLang="en-US"/>
              <a:t>為 </a:t>
            </a:r>
            <a:r>
              <a:rPr lang="en-US" altLang="zh-TW"/>
              <a:t>10000, </a:t>
            </a:r>
            <a:r>
              <a:rPr lang="zh-TW" altLang="en-US"/>
              <a:t>而一個群組中有 </a:t>
            </a:r>
            <a:r>
              <a:rPr lang="en-US" altLang="zh-TW"/>
              <a:t>10 </a:t>
            </a:r>
            <a:r>
              <a:rPr lang="zh-TW" altLang="en-US"/>
              <a:t>人</a:t>
            </a:r>
            <a:r>
              <a:rPr lang="en-US" altLang="zh-TW"/>
              <a:t>, </a:t>
            </a:r>
            <a:r>
              <a:rPr lang="zh-TW" altLang="en-US"/>
              <a:t>那麼此群組的 </a:t>
            </a:r>
            <a:r>
              <a:rPr lang="en-US" altLang="zh-TW"/>
              <a:t>soft limit </a:t>
            </a:r>
            <a:r>
              <a:rPr lang="zh-TW" altLang="en-US"/>
              <a:t>就至少該有 </a:t>
            </a:r>
            <a:r>
              <a:rPr lang="en-US" altLang="zh-TW"/>
              <a:t>10000*10</a:t>
            </a:r>
            <a:r>
              <a:rPr lang="zh-TW" altLang="en-US"/>
              <a:t>。但 </a:t>
            </a:r>
            <a:r>
              <a:rPr lang="en-US" altLang="zh-TW"/>
              <a:t>hard limit </a:t>
            </a:r>
            <a:r>
              <a:rPr lang="zh-TW" altLang="en-US"/>
              <a:t>不見得需要是所有使用者的 </a:t>
            </a:r>
            <a:r>
              <a:rPr lang="en-US" altLang="zh-TW"/>
              <a:t>hard limit </a:t>
            </a:r>
            <a:r>
              <a:rPr lang="zh-TW" altLang="en-US"/>
              <a:t>總合</a:t>
            </a:r>
            <a:r>
              <a:rPr lang="en-US" altLang="zh-TW"/>
              <a:t>, </a:t>
            </a:r>
            <a:r>
              <a:rPr lang="zh-TW" altLang="en-US"/>
              <a:t>小一點也沒關係</a:t>
            </a:r>
            <a:r>
              <a:rPr lang="en-US" altLang="zh-TW"/>
              <a:t>, </a:t>
            </a:r>
            <a:r>
              <a:rPr lang="zh-TW" altLang="en-US"/>
              <a:t>總不會那麼巧</a:t>
            </a:r>
            <a:r>
              <a:rPr lang="en-US" altLang="zh-TW"/>
              <a:t>, </a:t>
            </a:r>
            <a:r>
              <a:rPr lang="zh-TW" altLang="en-US"/>
              <a:t>每個使用者都用滿 </a:t>
            </a:r>
            <a:r>
              <a:rPr lang="en-US" altLang="zh-TW"/>
              <a:t>hard limit </a:t>
            </a:r>
            <a:r>
              <a:rPr lang="zh-TW" altLang="en-US"/>
              <a:t>吧。</a:t>
            </a:r>
          </a:p>
          <a:p>
            <a:r>
              <a:rPr lang="zh-TW" altLang="en-US"/>
              <a:t>編輯群組的操作方式和編輯使用者類似</a:t>
            </a:r>
            <a:r>
              <a:rPr lang="en-US" altLang="zh-TW"/>
              <a:t>, </a:t>
            </a:r>
            <a:r>
              <a:rPr lang="zh-TW" altLang="en-US"/>
              <a:t>執行 </a:t>
            </a:r>
            <a:r>
              <a:rPr lang="en-US" altLang="zh-TW"/>
              <a:t>edquota -g group1 </a:t>
            </a:r>
            <a:r>
              <a:rPr lang="zh-TW" altLang="en-US"/>
              <a:t>指令</a:t>
            </a:r>
            <a:r>
              <a:rPr lang="en-US" altLang="zh-TW"/>
              <a:t>, </a:t>
            </a:r>
            <a:r>
              <a:rPr lang="zh-TW" altLang="en-US"/>
              <a:t>表示要編輯 </a:t>
            </a:r>
            <a:r>
              <a:rPr lang="en-US" altLang="zh-TW"/>
              <a:t>group1 </a:t>
            </a:r>
            <a:r>
              <a:rPr lang="zh-TW" altLang="en-US"/>
              <a:t>群組的磁碟空間限制：</a:t>
            </a:r>
          </a:p>
          <a:p>
            <a:endParaRPr lang="zh-TW" altLang="en-US"/>
          </a:p>
        </p:txBody>
      </p:sp>
      <p:sp>
        <p:nvSpPr>
          <p:cNvPr id="4" name="投影片編號版面配置區 21">
            <a:extLst>
              <a:ext uri="{FF2B5EF4-FFF2-40B4-BE49-F238E27FC236}">
                <a16:creationId xmlns:a16="http://schemas.microsoft.com/office/drawing/2014/main" id="{631308E5-B552-46D5-83FA-4E28532B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30D7AD1-2DB0-4757-86E0-763F2240E2D6}" type="slidenum">
              <a:rPr lang="zh-TW" altLang="en-US" smtClean="0"/>
              <a:pPr/>
              <a:t>30</a:t>
            </a:fld>
            <a:endParaRPr lang="en-US" altLang="zh-TW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E250860A-C438-4235-9340-377B9E0A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編輯群組的磁碟限制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0EBC61D0-4FD7-4F44-801F-2B3A43A1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當設定完一個群組之後</a:t>
            </a:r>
            <a:r>
              <a:rPr lang="en-US" altLang="zh-TW"/>
              <a:t>, </a:t>
            </a:r>
            <a:r>
              <a:rPr lang="zh-TW" altLang="en-US"/>
              <a:t>則可執行 </a:t>
            </a:r>
            <a:r>
              <a:rPr lang="en-US" altLang="zh-TW"/>
              <a:t>edquota -gp group1 group2 </a:t>
            </a:r>
            <a:r>
              <a:rPr lang="zh-TW" altLang="en-US"/>
              <a:t>指令</a:t>
            </a:r>
            <a:r>
              <a:rPr lang="en-US" altLang="zh-TW"/>
              <a:t>, </a:t>
            </a:r>
            <a:r>
              <a:rPr lang="zh-TW" altLang="en-US"/>
              <a:t>將 </a:t>
            </a:r>
            <a:r>
              <a:rPr lang="en-US" altLang="zh-TW"/>
              <a:t>group1 </a:t>
            </a:r>
            <a:r>
              <a:rPr lang="zh-TW" altLang="en-US"/>
              <a:t>的設定套用在 </a:t>
            </a:r>
            <a:r>
              <a:rPr lang="en-US" altLang="zh-TW"/>
              <a:t>group2 </a:t>
            </a:r>
            <a:r>
              <a:rPr lang="zh-TW" altLang="en-US"/>
              <a:t>上。</a:t>
            </a:r>
          </a:p>
          <a:p>
            <a:endParaRPr lang="zh-TW" altLang="en-US"/>
          </a:p>
        </p:txBody>
      </p:sp>
      <p:sp>
        <p:nvSpPr>
          <p:cNvPr id="5" name="投影片編號版面配置區 21">
            <a:extLst>
              <a:ext uri="{FF2B5EF4-FFF2-40B4-BE49-F238E27FC236}">
                <a16:creationId xmlns:a16="http://schemas.microsoft.com/office/drawing/2014/main" id="{C9131D0B-615A-4A07-A1E4-87F820DB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F7C1FE2-F343-4B92-AB89-F67C9C32C5D9}" type="slidenum">
              <a:rPr lang="zh-TW" altLang="en-US" smtClean="0"/>
              <a:pPr/>
              <a:t>31</a:t>
            </a:fld>
            <a:endParaRPr lang="en-US" altLang="zh-TW"/>
          </a:p>
        </p:txBody>
      </p:sp>
      <p:pic>
        <p:nvPicPr>
          <p:cNvPr id="34821" name="Picture 4">
            <a:extLst>
              <a:ext uri="{FF2B5EF4-FFF2-40B4-BE49-F238E27FC236}">
                <a16:creationId xmlns:a16="http://schemas.microsoft.com/office/drawing/2014/main" id="{CC6C3F56-EB4F-4265-8009-4B82970DF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08" y="3803845"/>
            <a:ext cx="8424862" cy="12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FDF217E0-28F3-413D-9307-9846274B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設定超過 </a:t>
            </a:r>
            <a:r>
              <a:rPr lang="en-US" altLang="zh-TW"/>
              <a:t>soft limit </a:t>
            </a:r>
            <a:r>
              <a:rPr lang="zh-TW" altLang="en-US"/>
              <a:t>的寬限期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589C0DC3-087D-453B-A942-A568B7E5C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雖然當使用者超過 </a:t>
            </a:r>
            <a:r>
              <a:rPr lang="en-US" altLang="zh-TW"/>
              <a:t>soft limit </a:t>
            </a:r>
            <a:r>
              <a:rPr lang="zh-TW" altLang="en-US"/>
              <a:t>時</a:t>
            </a:r>
            <a:r>
              <a:rPr lang="en-US" altLang="zh-TW"/>
              <a:t>, </a:t>
            </a:r>
            <a:r>
              <a:rPr lang="zh-TW" altLang="en-US"/>
              <a:t>系統會發出警告</a:t>
            </a:r>
            <a:r>
              <a:rPr lang="en-US" altLang="zh-TW"/>
              <a:t>, </a:t>
            </a:r>
            <a:r>
              <a:rPr lang="zh-TW" altLang="en-US"/>
              <a:t>但總要有個期限的規定</a:t>
            </a:r>
            <a:r>
              <a:rPr lang="en-US" altLang="zh-TW"/>
              <a:t>, </a:t>
            </a:r>
            <a:r>
              <a:rPr lang="zh-TW" altLang="en-US"/>
              <a:t>因此我們必須設定寬限期 </a:t>
            </a:r>
            <a:r>
              <a:rPr lang="en-US" altLang="zh-TW"/>
              <a:t>(grace time), </a:t>
            </a:r>
            <a:r>
              <a:rPr lang="zh-TW" altLang="en-US"/>
              <a:t>要求使用者在指定的期限內清掉多出來的檔案。系統預設是寬限 </a:t>
            </a:r>
            <a:r>
              <a:rPr lang="en-US" altLang="zh-TW"/>
              <a:t>7 </a:t>
            </a:r>
            <a:r>
              <a:rPr lang="zh-TW" altLang="en-US"/>
              <a:t>天</a:t>
            </a:r>
            <a:r>
              <a:rPr lang="en-US" altLang="zh-TW"/>
              <a:t>, </a:t>
            </a:r>
            <a:r>
              <a:rPr lang="zh-TW" altLang="en-US"/>
              <a:t>我們可用 </a:t>
            </a:r>
            <a:r>
              <a:rPr lang="en-US" altLang="zh-TW"/>
              <a:t>edquota -t </a:t>
            </a:r>
            <a:r>
              <a:rPr lang="zh-TW" altLang="en-US"/>
              <a:t>指令自行調整：</a:t>
            </a:r>
          </a:p>
          <a:p>
            <a:endParaRPr lang="zh-TW" altLang="en-US"/>
          </a:p>
        </p:txBody>
      </p:sp>
      <p:sp>
        <p:nvSpPr>
          <p:cNvPr id="5" name="投影片編號版面配置區 21">
            <a:extLst>
              <a:ext uri="{FF2B5EF4-FFF2-40B4-BE49-F238E27FC236}">
                <a16:creationId xmlns:a16="http://schemas.microsoft.com/office/drawing/2014/main" id="{2A3BD1EF-5902-44EB-AEC6-D1898966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E61F073-DB22-48BD-B682-A7E4191C99B7}" type="slidenum">
              <a:rPr lang="zh-TW" altLang="en-US" smtClean="0"/>
              <a:pPr/>
              <a:t>32</a:t>
            </a:fld>
            <a:endParaRPr lang="en-US" altLang="zh-TW"/>
          </a:p>
        </p:txBody>
      </p:sp>
      <p:pic>
        <p:nvPicPr>
          <p:cNvPr id="35845" name="Picture 4">
            <a:extLst>
              <a:ext uri="{FF2B5EF4-FFF2-40B4-BE49-F238E27FC236}">
                <a16:creationId xmlns:a16="http://schemas.microsoft.com/office/drawing/2014/main" id="{64E77E60-68F9-4D11-A713-2EB265AB5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54" y="4824443"/>
            <a:ext cx="8497888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539110F3-20ED-4964-B555-A64E9A19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設定超過 </a:t>
            </a:r>
            <a:r>
              <a:rPr lang="en-US" altLang="zh-TW"/>
              <a:t>soft limit </a:t>
            </a:r>
            <a:r>
              <a:rPr lang="zh-TW" altLang="en-US"/>
              <a:t>的寬限期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01D0BD8-C824-410E-928D-AFD9118A3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或加入參數 </a:t>
            </a:r>
            <a:r>
              <a:rPr lang="en-US" altLang="zh-TW" dirty="0"/>
              <a:t>“g” </a:t>
            </a:r>
            <a:r>
              <a:rPr lang="zh-TW" altLang="en-US" dirty="0"/>
              <a:t>調整群組的寬限期：</a:t>
            </a:r>
          </a:p>
          <a:p>
            <a:endParaRPr lang="zh-TW" altLang="en-US" dirty="0"/>
          </a:p>
          <a:p>
            <a:r>
              <a:rPr lang="zh-TW" altLang="en-US" dirty="0"/>
              <a:t>當執行後</a:t>
            </a:r>
            <a:r>
              <a:rPr lang="en-US" altLang="zh-TW" dirty="0"/>
              <a:t>, </a:t>
            </a:r>
            <a:r>
              <a:rPr lang="zh-TW" altLang="en-US" dirty="0"/>
              <a:t>會顯示下面的內容：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投影片編號版面配置區 21">
            <a:extLst>
              <a:ext uri="{FF2B5EF4-FFF2-40B4-BE49-F238E27FC236}">
                <a16:creationId xmlns:a16="http://schemas.microsoft.com/office/drawing/2014/main" id="{4B4F72D7-5235-4498-89D8-85D6360B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0B5051C-99D5-4CBE-A38E-CE6B4CAE8F36}" type="slidenum">
              <a:rPr lang="zh-TW" altLang="en-US" smtClean="0"/>
              <a:pPr/>
              <a:t>33</a:t>
            </a:fld>
            <a:endParaRPr lang="en-US" altLang="zh-TW"/>
          </a:p>
        </p:txBody>
      </p:sp>
      <p:pic>
        <p:nvPicPr>
          <p:cNvPr id="36869" name="Picture 4">
            <a:extLst>
              <a:ext uri="{FF2B5EF4-FFF2-40B4-BE49-F238E27FC236}">
                <a16:creationId xmlns:a16="http://schemas.microsoft.com/office/drawing/2014/main" id="{D92CC3CB-7AF9-44EA-97EA-21BDC9411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57" y="3181350"/>
            <a:ext cx="7848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0" name="Picture 5">
            <a:extLst>
              <a:ext uri="{FF2B5EF4-FFF2-40B4-BE49-F238E27FC236}">
                <a16:creationId xmlns:a16="http://schemas.microsoft.com/office/drawing/2014/main" id="{BE77A221-9CCB-4AA2-8A67-A65D98E97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795" y="4298169"/>
            <a:ext cx="7777162" cy="263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80D6FE1E-F584-4884-A1FA-33600B5E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設定超過 </a:t>
            </a:r>
            <a:r>
              <a:rPr lang="en-US" altLang="zh-TW"/>
              <a:t>soft limit </a:t>
            </a:r>
            <a:r>
              <a:rPr lang="zh-TW" altLang="en-US"/>
              <a:t>的寬限期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879C41A-43C7-4F19-ABD2-980DB93DC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修改寬限期並不追朔既往</a:t>
            </a:r>
            <a:r>
              <a:rPr lang="en-US" altLang="zh-TW" dirty="0"/>
              <a:t>, </a:t>
            </a:r>
            <a:r>
              <a:rPr lang="zh-TW" altLang="en-US" dirty="0"/>
              <a:t>例如使用者 </a:t>
            </a:r>
            <a:r>
              <a:rPr lang="en-US" altLang="zh-TW" dirty="0"/>
              <a:t>pi </a:t>
            </a:r>
            <a:r>
              <a:rPr lang="zh-TW" altLang="en-US" dirty="0"/>
              <a:t>的寬限期原本還剩 </a:t>
            </a:r>
            <a:r>
              <a:rPr lang="en-US" altLang="zh-TW" dirty="0"/>
              <a:t>6 </a:t>
            </a:r>
            <a:r>
              <a:rPr lang="zh-TW" altLang="en-US" dirty="0"/>
              <a:t>天</a:t>
            </a:r>
            <a:r>
              <a:rPr lang="en-US" altLang="zh-TW" dirty="0"/>
              <a:t>, </a:t>
            </a:r>
            <a:r>
              <a:rPr lang="zh-TW" altLang="en-US" dirty="0"/>
              <a:t>就算我們把寬限期縮短成 </a:t>
            </a:r>
            <a:r>
              <a:rPr lang="en-US" altLang="zh-TW" dirty="0"/>
              <a:t>1 </a:t>
            </a:r>
            <a:r>
              <a:rPr lang="zh-TW" altLang="en-US" dirty="0"/>
              <a:t>天</a:t>
            </a:r>
            <a:r>
              <a:rPr lang="en-US" altLang="zh-TW" dirty="0"/>
              <a:t>, pi </a:t>
            </a:r>
            <a:r>
              <a:rPr lang="zh-TW" altLang="en-US" dirty="0"/>
              <a:t>這次的期限依舊是 </a:t>
            </a:r>
            <a:r>
              <a:rPr lang="en-US" altLang="zh-TW" dirty="0"/>
              <a:t>6 </a:t>
            </a:r>
            <a:r>
              <a:rPr lang="zh-TW" altLang="en-US" dirty="0"/>
              <a:t>天</a:t>
            </a:r>
            <a:r>
              <a:rPr lang="en-US" altLang="zh-TW" dirty="0"/>
              <a:t>, </a:t>
            </a:r>
            <a:r>
              <a:rPr lang="zh-TW" altLang="en-US" dirty="0"/>
              <a:t>新設定要在 </a:t>
            </a:r>
            <a:r>
              <a:rPr lang="en-US" altLang="zh-TW" dirty="0"/>
              <a:t>pi </a:t>
            </a:r>
            <a:r>
              <a:rPr lang="zh-TW" altLang="en-US" dirty="0"/>
              <a:t>下次再超過限制時才會發生作用。</a:t>
            </a:r>
          </a:p>
          <a:p>
            <a:endParaRPr lang="zh-TW" altLang="en-US" dirty="0"/>
          </a:p>
        </p:txBody>
      </p:sp>
      <p:sp>
        <p:nvSpPr>
          <p:cNvPr id="4" name="投影片編號版面配置區 21">
            <a:extLst>
              <a:ext uri="{FF2B5EF4-FFF2-40B4-BE49-F238E27FC236}">
                <a16:creationId xmlns:a16="http://schemas.microsoft.com/office/drawing/2014/main" id="{C46E7E35-92F7-4E7B-AB0F-58476E1B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96E4B3F-4F73-4DA2-8118-748CF2C3417C}" type="slidenum">
              <a:rPr lang="zh-TW" altLang="en-US" smtClean="0"/>
              <a:pPr/>
              <a:t>34</a:t>
            </a:fld>
            <a:endParaRPr lang="en-US" altLang="zh-TW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1532442F-5C03-4BB8-AF7A-16455837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4. </a:t>
            </a:r>
            <a:r>
              <a:rPr lang="zh-TW" altLang="en-US"/>
              <a:t>取消與啟動磁碟限制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797244A-F22A-456C-8A6C-8FEDCC5A0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要取消磁碟空間的限制</a:t>
            </a:r>
            <a:r>
              <a:rPr lang="en-US" altLang="zh-TW"/>
              <a:t>, </a:t>
            </a:r>
            <a:r>
              <a:rPr lang="zh-TW" altLang="en-US"/>
              <a:t>執行 </a:t>
            </a:r>
            <a:r>
              <a:rPr lang="en-US" altLang="zh-TW"/>
              <a:t>quotaoff -avug </a:t>
            </a:r>
            <a:r>
              <a:rPr lang="zh-TW" altLang="en-US"/>
              <a:t>指令即可：</a:t>
            </a:r>
          </a:p>
          <a:p>
            <a:endParaRPr lang="zh-TW" altLang="en-US"/>
          </a:p>
          <a:p>
            <a:endParaRPr lang="zh-TW" altLang="en-US"/>
          </a:p>
          <a:p>
            <a:endParaRPr lang="zh-TW" altLang="en-US"/>
          </a:p>
          <a:p>
            <a:r>
              <a:rPr lang="zh-TW" altLang="en-US"/>
              <a:t>若要再啟動磁碟空間限制</a:t>
            </a:r>
            <a:r>
              <a:rPr lang="en-US" altLang="zh-TW"/>
              <a:t>, </a:t>
            </a:r>
            <a:r>
              <a:rPr lang="zh-TW" altLang="en-US"/>
              <a:t>必須執行 </a:t>
            </a:r>
            <a:r>
              <a:rPr lang="en-US" altLang="zh-TW"/>
              <a:t>quotaon -avug </a:t>
            </a:r>
            <a:r>
              <a:rPr lang="zh-TW" altLang="en-US"/>
              <a:t>指令：</a:t>
            </a:r>
          </a:p>
          <a:p>
            <a:endParaRPr lang="zh-TW" altLang="en-US"/>
          </a:p>
          <a:p>
            <a:endParaRPr lang="zh-TW" altLang="en-US"/>
          </a:p>
        </p:txBody>
      </p:sp>
      <p:sp>
        <p:nvSpPr>
          <p:cNvPr id="6" name="投影片編號版面配置區 21">
            <a:extLst>
              <a:ext uri="{FF2B5EF4-FFF2-40B4-BE49-F238E27FC236}">
                <a16:creationId xmlns:a16="http://schemas.microsoft.com/office/drawing/2014/main" id="{1D23BB86-270A-473F-80D4-762FEE02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3A62B60-B3D0-4E92-9277-0FF3BC9AAA5F}" type="slidenum">
              <a:rPr lang="zh-TW" altLang="en-US" smtClean="0"/>
              <a:pPr/>
              <a:t>35</a:t>
            </a:fld>
            <a:endParaRPr lang="en-US" altLang="zh-TW"/>
          </a:p>
        </p:txBody>
      </p:sp>
      <p:pic>
        <p:nvPicPr>
          <p:cNvPr id="38917" name="Picture 4">
            <a:extLst>
              <a:ext uri="{FF2B5EF4-FFF2-40B4-BE49-F238E27FC236}">
                <a16:creationId xmlns:a16="http://schemas.microsoft.com/office/drawing/2014/main" id="{3A95B1CA-D46D-4459-B14C-6FFD48D0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26" y="3170432"/>
            <a:ext cx="7561263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8" name="Picture 5">
            <a:extLst>
              <a:ext uri="{FF2B5EF4-FFF2-40B4-BE49-F238E27FC236}">
                <a16:creationId xmlns:a16="http://schemas.microsoft.com/office/drawing/2014/main" id="{DD283DBC-0FCE-476C-AABA-E98C583C8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27" y="5216525"/>
            <a:ext cx="7561262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B2C21002-239D-42C4-984D-BC0699E7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5. </a:t>
            </a:r>
            <a:r>
              <a:rPr lang="zh-TW" altLang="en-US"/>
              <a:t>檢查是否超過磁碟限制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084A7B1-B4A4-4CE4-9184-81E1CA8FE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一般的使用者執行 </a:t>
            </a:r>
            <a:r>
              <a:rPr lang="en-US" altLang="zh-TW"/>
              <a:t>quota -v </a:t>
            </a:r>
            <a:r>
              <a:rPr lang="zh-TW" altLang="en-US"/>
              <a:t>指令</a:t>
            </a:r>
            <a:r>
              <a:rPr lang="en-US" altLang="zh-TW"/>
              <a:t>, </a:t>
            </a:r>
            <a:r>
              <a:rPr lang="zh-TW" altLang="en-US"/>
              <a:t>可知有無超過限制：</a:t>
            </a:r>
          </a:p>
          <a:p>
            <a:endParaRPr lang="zh-TW" altLang="en-US"/>
          </a:p>
        </p:txBody>
      </p:sp>
      <p:sp>
        <p:nvSpPr>
          <p:cNvPr id="5" name="投影片編號版面配置區 21">
            <a:extLst>
              <a:ext uri="{FF2B5EF4-FFF2-40B4-BE49-F238E27FC236}">
                <a16:creationId xmlns:a16="http://schemas.microsoft.com/office/drawing/2014/main" id="{218D1884-5381-40AB-A36A-62D605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7222B81-EBE4-4D16-9B2A-E547CB01C028}" type="slidenum">
              <a:rPr lang="zh-TW" altLang="en-US" smtClean="0"/>
              <a:pPr/>
              <a:t>36</a:t>
            </a:fld>
            <a:endParaRPr lang="en-US" altLang="zh-TW"/>
          </a:p>
        </p:txBody>
      </p:sp>
      <p:pic>
        <p:nvPicPr>
          <p:cNvPr id="39941" name="Picture 5">
            <a:extLst>
              <a:ext uri="{FF2B5EF4-FFF2-40B4-BE49-F238E27FC236}">
                <a16:creationId xmlns:a16="http://schemas.microsoft.com/office/drawing/2014/main" id="{FEFB49FB-0AF8-440D-98BC-5AA7DED38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694" y="3286389"/>
            <a:ext cx="8456612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DE6E390C-D69D-4925-8737-F0A7FD01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5. </a:t>
            </a:r>
            <a:r>
              <a:rPr lang="zh-TW" altLang="en-US"/>
              <a:t>檢查是否超過磁碟限制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DC5510B-404E-4CC2-90D3-D8F129463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系統管理者若需檢查所有群組及使用者的磁碟限制</a:t>
            </a:r>
            <a:r>
              <a:rPr lang="en-US" altLang="zh-TW"/>
              <a:t>, </a:t>
            </a:r>
            <a:r>
              <a:rPr lang="zh-TW" altLang="en-US"/>
              <a:t>可使用 </a:t>
            </a:r>
            <a:r>
              <a:rPr lang="en-US" altLang="zh-TW"/>
              <a:t>repquota -a </a:t>
            </a:r>
            <a:r>
              <a:rPr lang="zh-TW" altLang="en-US"/>
              <a:t>或 </a:t>
            </a:r>
            <a:r>
              <a:rPr lang="en-US" altLang="zh-TW"/>
              <a:t>repquota -au </a:t>
            </a:r>
            <a:r>
              <a:rPr lang="zh-TW" altLang="en-US"/>
              <a:t>指令 </a:t>
            </a:r>
            <a:r>
              <a:rPr lang="en-US" altLang="zh-TW"/>
              <a:t>(report quota) </a:t>
            </a:r>
            <a:r>
              <a:rPr lang="zh-TW" altLang="en-US"/>
              <a:t>檢查所有使用者、</a:t>
            </a:r>
            <a:r>
              <a:rPr lang="en-US" altLang="zh-TW"/>
              <a:t>repquota -ag </a:t>
            </a:r>
            <a:r>
              <a:rPr lang="zh-TW" altLang="en-US"/>
              <a:t>指令檢查所有群組：</a:t>
            </a:r>
          </a:p>
          <a:p>
            <a:endParaRPr lang="zh-TW" altLang="en-US"/>
          </a:p>
        </p:txBody>
      </p:sp>
      <p:sp>
        <p:nvSpPr>
          <p:cNvPr id="4" name="投影片編號版面配置區 21">
            <a:extLst>
              <a:ext uri="{FF2B5EF4-FFF2-40B4-BE49-F238E27FC236}">
                <a16:creationId xmlns:a16="http://schemas.microsoft.com/office/drawing/2014/main" id="{794A2D51-E5C8-405E-A6DD-E6B584AC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2DF2356-BF7D-4FD3-89B0-D0D22DBD23EB}" type="slidenum">
              <a:rPr lang="zh-TW" altLang="en-US" smtClean="0"/>
              <a:pPr/>
              <a:t>37</a:t>
            </a:fld>
            <a:endParaRPr lang="en-US" altLang="zh-TW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2A5A7473-E406-444F-867D-D877CD3F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5. </a:t>
            </a:r>
            <a:r>
              <a:rPr lang="zh-TW" altLang="en-US"/>
              <a:t>檢查是否超過磁碟限制</a:t>
            </a:r>
          </a:p>
        </p:txBody>
      </p:sp>
      <p:sp>
        <p:nvSpPr>
          <p:cNvPr id="4" name="投影片編號版面配置區 21">
            <a:extLst>
              <a:ext uri="{FF2B5EF4-FFF2-40B4-BE49-F238E27FC236}">
                <a16:creationId xmlns:a16="http://schemas.microsoft.com/office/drawing/2014/main" id="{89742CE0-9264-485E-97E0-AA07DC46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533CFFC-FD2B-4DA7-BC8E-117ACD805F9A}" type="slidenum">
              <a:rPr lang="zh-TW" altLang="en-US" smtClean="0"/>
              <a:pPr/>
              <a:t>38</a:t>
            </a:fld>
            <a:endParaRPr lang="en-US" altLang="zh-TW"/>
          </a:p>
        </p:txBody>
      </p:sp>
      <p:pic>
        <p:nvPicPr>
          <p:cNvPr id="41990" name="Picture 6">
            <a:extLst>
              <a:ext uri="{FF2B5EF4-FFF2-40B4-BE49-F238E27FC236}">
                <a16:creationId xmlns:a16="http://schemas.microsoft.com/office/drawing/2014/main" id="{207E1BC3-E9F9-4EB6-858B-97DF2FD0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385" y="2066402"/>
            <a:ext cx="6751637" cy="45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336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19E94-8B5D-44CA-ADFF-C206E4BB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什麼是 </a:t>
            </a:r>
            <a:r>
              <a:rPr lang="en-US" altLang="zh-TW"/>
              <a:t>Quota</a:t>
            </a:r>
            <a:endParaRPr lang="zh-TW" altLang="en-US" dirty="0"/>
          </a:p>
        </p:txBody>
      </p:sp>
      <p:sp>
        <p:nvSpPr>
          <p:cNvPr id="9220" name="內容版面配置區 4">
            <a:extLst>
              <a:ext uri="{FF2B5EF4-FFF2-40B4-BE49-F238E27FC236}">
                <a16:creationId xmlns:a16="http://schemas.microsoft.com/office/drawing/2014/main" id="{00D89505-465E-451F-84DC-3D12B95F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妥善的分配系統資源</a:t>
            </a:r>
            <a:endParaRPr lang="en-US" altLang="zh-TW"/>
          </a:p>
          <a:p>
            <a:r>
              <a:rPr lang="zh-TW" altLang="en-US"/>
              <a:t>限制某一群組所能使用的最大磁碟配額</a:t>
            </a:r>
            <a:endParaRPr lang="en-US" altLang="zh-TW"/>
          </a:p>
          <a:p>
            <a:r>
              <a:rPr lang="zh-TW" altLang="en-US"/>
              <a:t>限制某一使用者的最大磁碟配額</a:t>
            </a:r>
            <a:endParaRPr lang="en-US" altLang="zh-TW"/>
          </a:p>
          <a:p>
            <a:r>
              <a:rPr lang="zh-TW" altLang="en-US"/>
              <a:t>僅能針對整個 </a:t>
            </a:r>
            <a:r>
              <a:rPr lang="en-US" altLang="zh-TW"/>
              <a:t>filesystem</a:t>
            </a:r>
            <a:endParaRPr lang="zh-TW" altLang="en-US"/>
          </a:p>
        </p:txBody>
      </p:sp>
      <p:sp>
        <p:nvSpPr>
          <p:cNvPr id="4" name="投影片編號版面配置區 21">
            <a:extLst>
              <a:ext uri="{FF2B5EF4-FFF2-40B4-BE49-F238E27FC236}">
                <a16:creationId xmlns:a16="http://schemas.microsoft.com/office/drawing/2014/main" id="{A45DC216-20B2-4C72-B737-92FD51AD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E5F56F6-1D5D-44A2-8D53-CDA7E9687D5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18539-A4AC-48E1-8589-F64C7A6E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設定開機啟動</a:t>
            </a:r>
            <a:r>
              <a:rPr lang="en-US" altLang="zh-TW"/>
              <a:t>quota</a:t>
            </a:r>
            <a:endParaRPr lang="zh-TW" altLang="en-US" dirty="0"/>
          </a:p>
        </p:txBody>
      </p:sp>
      <p:sp>
        <p:nvSpPr>
          <p:cNvPr id="10244" name="內容版面配置區 2">
            <a:extLst>
              <a:ext uri="{FF2B5EF4-FFF2-40B4-BE49-F238E27FC236}">
                <a16:creationId xmlns:a16="http://schemas.microsoft.com/office/drawing/2014/main" id="{D4E78071-A00F-4B6A-B2B3-AD4739E0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fstab</a:t>
            </a:r>
            <a:endParaRPr lang="en-US" altLang="zh-TW" dirty="0"/>
          </a:p>
          <a:p>
            <a:r>
              <a:rPr lang="en-US" altLang="zh-TW" dirty="0"/>
              <a:t>/dev/sdb1 /home ext4 </a:t>
            </a:r>
            <a:r>
              <a:rPr lang="en-US" altLang="zh-TW" dirty="0" err="1"/>
              <a:t>defaults,usrquota,grpquota</a:t>
            </a:r>
            <a:r>
              <a:rPr lang="en-US" altLang="zh-TW" dirty="0"/>
              <a:t> 0 2</a:t>
            </a:r>
            <a:endParaRPr lang="zh-TW" altLang="en-US" dirty="0"/>
          </a:p>
        </p:txBody>
      </p:sp>
      <p:sp>
        <p:nvSpPr>
          <p:cNvPr id="4" name="投影片編號版面配置區 21">
            <a:extLst>
              <a:ext uri="{FF2B5EF4-FFF2-40B4-BE49-F238E27FC236}">
                <a16:creationId xmlns:a16="http://schemas.microsoft.com/office/drawing/2014/main" id="{BC10B9C1-3633-4248-8471-F8441052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9C414EA-39B6-43FA-BEEA-A935A414036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3DE8C-02E8-4DA0-9F2E-04E8B2A3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建立 </a:t>
            </a:r>
            <a:r>
              <a:rPr lang="en-US" altLang="zh-TW"/>
              <a:t>quota </a:t>
            </a:r>
            <a:r>
              <a:rPr lang="zh-TW" altLang="en-US"/>
              <a:t>記錄檔</a:t>
            </a:r>
            <a:endParaRPr lang="zh-TW" altLang="en-US" dirty="0"/>
          </a:p>
        </p:txBody>
      </p:sp>
      <p:sp>
        <p:nvSpPr>
          <p:cNvPr id="11268" name="內容版面配置區 2">
            <a:extLst>
              <a:ext uri="{FF2B5EF4-FFF2-40B4-BE49-F238E27FC236}">
                <a16:creationId xmlns:a16="http://schemas.microsoft.com/office/drawing/2014/main" id="{FA3437E9-060B-4994-BB35-077D36A6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自動產生</a:t>
            </a:r>
            <a:r>
              <a:rPr lang="en-US" altLang="zh-TW" dirty="0"/>
              <a:t>:</a:t>
            </a:r>
            <a:r>
              <a:rPr lang="en-US" altLang="zh-TW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quotacheck</a:t>
            </a:r>
            <a:r>
              <a:rPr lang="en-US" altLang="zh-TW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-</a:t>
            </a:r>
            <a:r>
              <a:rPr lang="en-US" altLang="zh-TW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avug</a:t>
            </a:r>
            <a:endParaRPr lang="en-US" altLang="zh-TW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zh-TW" altLang="en-US" dirty="0"/>
              <a:t>可自行</a:t>
            </a:r>
            <a:r>
              <a:rPr lang="en-US" altLang="zh-TW" dirty="0"/>
              <a:t>touch </a:t>
            </a:r>
            <a:r>
              <a:rPr lang="en-US" altLang="zh-TW" dirty="0" err="1"/>
              <a:t>aquota.group</a:t>
            </a:r>
            <a:r>
              <a:rPr lang="en-US" altLang="zh-TW" dirty="0"/>
              <a:t>, </a:t>
            </a:r>
            <a:r>
              <a:rPr lang="en-US" altLang="zh-TW" dirty="0" err="1"/>
              <a:t>aquota.user</a:t>
            </a:r>
            <a:endParaRPr lang="en-US" altLang="zh-TW" dirty="0"/>
          </a:p>
        </p:txBody>
      </p:sp>
      <p:sp>
        <p:nvSpPr>
          <p:cNvPr id="4" name="投影片編號版面配置區 21">
            <a:extLst>
              <a:ext uri="{FF2B5EF4-FFF2-40B4-BE49-F238E27FC236}">
                <a16:creationId xmlns:a16="http://schemas.microsoft.com/office/drawing/2014/main" id="{8AA59D33-AA63-46BD-87D4-52003A65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2A5D0B2-B334-453F-A73D-3CC106C163E8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4BAA2-8B79-4922-9E55-84A18EAB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啟動</a:t>
            </a:r>
            <a:r>
              <a:rPr lang="en-US" altLang="zh-TW"/>
              <a:t>quota:quotaon</a:t>
            </a:r>
            <a:endParaRPr lang="zh-TW" altLang="en-US" dirty="0"/>
          </a:p>
        </p:txBody>
      </p:sp>
      <p:sp>
        <p:nvSpPr>
          <p:cNvPr id="12292" name="內容版面配置區 2">
            <a:extLst>
              <a:ext uri="{FF2B5EF4-FFF2-40B4-BE49-F238E27FC236}">
                <a16:creationId xmlns:a16="http://schemas.microsoft.com/office/drawing/2014/main" id="{7D7C560B-4C17-45FB-BAD4-2EBBCD44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-u :</a:t>
            </a:r>
            <a:r>
              <a:rPr lang="zh-TW" altLang="en-US"/>
              <a:t>針對使用者啟動</a:t>
            </a:r>
            <a:endParaRPr lang="en-US" altLang="zh-TW"/>
          </a:p>
          <a:p>
            <a:r>
              <a:rPr lang="en-US" altLang="zh-TW"/>
              <a:t>-g :</a:t>
            </a:r>
            <a:r>
              <a:rPr lang="zh-TW" altLang="en-US"/>
              <a:t>針對群組啟動</a:t>
            </a:r>
            <a:endParaRPr lang="en-US" altLang="zh-TW"/>
          </a:p>
          <a:p>
            <a:r>
              <a:rPr lang="en-US" altLang="zh-TW"/>
              <a:t>-v :</a:t>
            </a:r>
            <a:r>
              <a:rPr lang="zh-TW" altLang="en-US"/>
              <a:t>顯示啟動過程</a:t>
            </a:r>
            <a:endParaRPr lang="en-US" altLang="zh-TW"/>
          </a:p>
          <a:p>
            <a:r>
              <a:rPr lang="en-US" altLang="zh-TW"/>
              <a:t>-a :</a:t>
            </a:r>
            <a:r>
              <a:rPr lang="zh-TW" altLang="en-US"/>
              <a:t>根據 </a:t>
            </a:r>
            <a:r>
              <a:rPr lang="en-US" altLang="zh-TW"/>
              <a:t>/etc/mtab </a:t>
            </a:r>
            <a:r>
              <a:rPr lang="zh-TW" altLang="en-US"/>
              <a:t>內的 </a:t>
            </a:r>
            <a:r>
              <a:rPr lang="en-US" altLang="zh-TW"/>
              <a:t>filesystem </a:t>
            </a:r>
            <a:r>
              <a:rPr lang="zh-TW" altLang="en-US"/>
              <a:t>設定啟動有關的 </a:t>
            </a:r>
            <a:r>
              <a:rPr lang="en-US" altLang="zh-TW"/>
              <a:t>quota</a:t>
            </a:r>
            <a:endParaRPr lang="zh-TW" altLang="en-US"/>
          </a:p>
        </p:txBody>
      </p:sp>
      <p:sp>
        <p:nvSpPr>
          <p:cNvPr id="4" name="投影片編號版面配置區 21">
            <a:extLst>
              <a:ext uri="{FF2B5EF4-FFF2-40B4-BE49-F238E27FC236}">
                <a16:creationId xmlns:a16="http://schemas.microsoft.com/office/drawing/2014/main" id="{1C2C995F-004E-4440-87E1-4AC818F0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EB06901-EB75-4605-854D-3EA22B9B9D4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FF257-0FBA-4215-8EA0-1B7C17B0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編輯使用者</a:t>
            </a:r>
            <a:r>
              <a:rPr lang="en-US" altLang="zh-TW"/>
              <a:t>quota</a:t>
            </a:r>
            <a:endParaRPr lang="zh-TW" altLang="en-US" dirty="0"/>
          </a:p>
        </p:txBody>
      </p:sp>
      <p:sp>
        <p:nvSpPr>
          <p:cNvPr id="13316" name="內容版面配置區 2">
            <a:extLst>
              <a:ext uri="{FF2B5EF4-FFF2-40B4-BE49-F238E27FC236}">
                <a16:creationId xmlns:a16="http://schemas.microsoft.com/office/drawing/2014/main" id="{20636722-2049-4449-8D37-7860B10E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edquota</a:t>
            </a:r>
            <a:endParaRPr lang="en-US" altLang="zh-TW" dirty="0"/>
          </a:p>
          <a:p>
            <a:r>
              <a:rPr lang="en-US" altLang="zh-TW" dirty="0"/>
              <a:t>-u:</a:t>
            </a:r>
            <a:r>
              <a:rPr lang="zh-TW" altLang="en-US" dirty="0"/>
              <a:t>編輯使用者</a:t>
            </a:r>
            <a:endParaRPr lang="en-US" altLang="zh-TW" dirty="0"/>
          </a:p>
          <a:p>
            <a:r>
              <a:rPr lang="en-US" altLang="zh-TW" dirty="0"/>
              <a:t>-g:</a:t>
            </a:r>
            <a:r>
              <a:rPr lang="zh-TW" altLang="en-US" dirty="0"/>
              <a:t>編輯群組</a:t>
            </a:r>
            <a:endParaRPr lang="en-US" altLang="zh-TW" dirty="0"/>
          </a:p>
          <a:p>
            <a:r>
              <a:rPr lang="en-US" altLang="zh-TW" dirty="0"/>
              <a:t>-t:</a:t>
            </a:r>
            <a:r>
              <a:rPr lang="zh-TW" altLang="en-US" dirty="0"/>
              <a:t>修改寬限時間</a:t>
            </a:r>
            <a:endParaRPr lang="en-US" altLang="zh-TW" dirty="0"/>
          </a:p>
          <a:p>
            <a:r>
              <a:rPr lang="en-US" altLang="zh-TW" dirty="0"/>
              <a:t>-p:</a:t>
            </a:r>
            <a:r>
              <a:rPr lang="zh-TW" altLang="en-US" dirty="0"/>
              <a:t>複製範例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21">
            <a:extLst>
              <a:ext uri="{FF2B5EF4-FFF2-40B4-BE49-F238E27FC236}">
                <a16:creationId xmlns:a16="http://schemas.microsoft.com/office/drawing/2014/main" id="{07D51CF6-9EEA-4C5D-903F-151AB3C4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3A1EF76-3766-4D22-A2BF-A0D6E77D8B20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1F21F-A0F7-4D18-9987-627486A9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Quota</a:t>
            </a:r>
            <a:r>
              <a:rPr lang="zh-TW" altLang="en-US"/>
              <a:t>報表</a:t>
            </a:r>
            <a:r>
              <a:rPr lang="en-US" altLang="zh-TW"/>
              <a:t>:repquota</a:t>
            </a:r>
            <a:endParaRPr lang="zh-TW" altLang="en-US" dirty="0"/>
          </a:p>
        </p:txBody>
      </p:sp>
      <p:sp>
        <p:nvSpPr>
          <p:cNvPr id="14340" name="內容版面配置區 2">
            <a:extLst>
              <a:ext uri="{FF2B5EF4-FFF2-40B4-BE49-F238E27FC236}">
                <a16:creationId xmlns:a16="http://schemas.microsoft.com/office/drawing/2014/main" id="{FDBF1CAC-3307-407D-A7DF-31B583059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-a :</a:t>
            </a:r>
            <a:r>
              <a:rPr lang="zh-TW" altLang="en-US"/>
              <a:t>收詢</a:t>
            </a:r>
            <a:r>
              <a:rPr lang="en-US" altLang="zh-TW"/>
              <a:t>/etc/mtab</a:t>
            </a:r>
            <a:r>
              <a:rPr lang="zh-TW" altLang="en-US"/>
              <a:t>檔</a:t>
            </a:r>
            <a:r>
              <a:rPr lang="en-US" altLang="zh-TW"/>
              <a:t>,</a:t>
            </a:r>
            <a:r>
              <a:rPr lang="zh-TW" altLang="en-US"/>
              <a:t>並製作報表</a:t>
            </a:r>
            <a:endParaRPr lang="en-US" altLang="zh-TW"/>
          </a:p>
          <a:p>
            <a:r>
              <a:rPr lang="en-US" altLang="zh-TW"/>
              <a:t>-v:</a:t>
            </a:r>
            <a:r>
              <a:rPr lang="zh-TW" altLang="en-US"/>
              <a:t>顯示</a:t>
            </a:r>
            <a:r>
              <a:rPr lang="en-US" altLang="zh-TW"/>
              <a:t>filesystem</a:t>
            </a:r>
            <a:r>
              <a:rPr lang="zh-TW" altLang="en-US"/>
              <a:t>詳細資料</a:t>
            </a:r>
            <a:endParaRPr lang="en-US" altLang="zh-TW"/>
          </a:p>
          <a:p>
            <a:r>
              <a:rPr lang="en-US" altLang="zh-TW"/>
              <a:t>-u:</a:t>
            </a:r>
            <a:r>
              <a:rPr lang="zh-TW" altLang="en-US"/>
              <a:t>顯示使用者</a:t>
            </a:r>
            <a:endParaRPr lang="en-US" altLang="zh-TW"/>
          </a:p>
          <a:p>
            <a:r>
              <a:rPr lang="en-US" altLang="zh-TW"/>
              <a:t>-g:</a:t>
            </a:r>
            <a:r>
              <a:rPr lang="zh-TW" altLang="en-US"/>
              <a:t>顯示群組</a:t>
            </a:r>
            <a:endParaRPr lang="en-US" altLang="zh-TW"/>
          </a:p>
          <a:p>
            <a:r>
              <a:rPr lang="en-US" altLang="zh-TW"/>
              <a:t>-s:</a:t>
            </a:r>
            <a:r>
              <a:rPr lang="zh-TW" altLang="en-US"/>
              <a:t>顯示單位</a:t>
            </a:r>
          </a:p>
        </p:txBody>
      </p:sp>
      <p:sp>
        <p:nvSpPr>
          <p:cNvPr id="4" name="投影片編號版面配置區 21">
            <a:extLst>
              <a:ext uri="{FF2B5EF4-FFF2-40B4-BE49-F238E27FC236}">
                <a16:creationId xmlns:a16="http://schemas.microsoft.com/office/drawing/2014/main" id="{46241ED2-CC05-4DF4-B494-E0A71979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2FCEB3B-A2D5-48E8-9FA6-8FB9EE28656A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10184</TotalTime>
  <Words>2086</Words>
  <Application>Microsoft Office PowerPoint</Application>
  <PresentationFormat>寬螢幕</PresentationFormat>
  <Paragraphs>186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9" baseType="lpstr">
      <vt:lpstr>微軟正黑體</vt:lpstr>
      <vt:lpstr>新細明體</vt:lpstr>
      <vt:lpstr>Arial</vt:lpstr>
      <vt:lpstr>Calibri</vt:lpstr>
      <vt:lpstr>DejaVu Sans Mono</vt:lpstr>
      <vt:lpstr>Gill Sans MT</vt:lpstr>
      <vt:lpstr>Source Code Pro</vt:lpstr>
      <vt:lpstr>Source Serif Pro</vt:lpstr>
      <vt:lpstr>Wingdings 2</vt:lpstr>
      <vt:lpstr>Office 佈景主題</vt:lpstr>
      <vt:lpstr>Linux 磁碟配額Quota</vt:lpstr>
      <vt:lpstr>課程目標</vt:lpstr>
      <vt:lpstr>內容</vt:lpstr>
      <vt:lpstr>什麼是 Quota</vt:lpstr>
      <vt:lpstr>設定開機啟動quota</vt:lpstr>
      <vt:lpstr>建立 quota 記錄檔</vt:lpstr>
      <vt:lpstr>啟動quota:quotaon</vt:lpstr>
      <vt:lpstr>編輯使用者quota</vt:lpstr>
      <vt:lpstr>Quota報表:repquota</vt:lpstr>
      <vt:lpstr>1. 編輯 fstab 檔案</vt:lpstr>
      <vt:lpstr>編輯 fstab 檔案</vt:lpstr>
      <vt:lpstr>善用 Quota 磁碟空間限制</vt:lpstr>
      <vt:lpstr>善用 Quota 磁碟空間限制</vt:lpstr>
      <vt:lpstr>善用 Quota 磁碟空間限制</vt:lpstr>
      <vt:lpstr>2.產生設定檔</vt:lpstr>
      <vt:lpstr>2.產生設定檔</vt:lpstr>
      <vt:lpstr>2.產生設定檔</vt:lpstr>
      <vt:lpstr>3. 使用 edquota 編輯磁碟限制</vt:lpstr>
      <vt:lpstr>編輯使用者的磁碟限制</vt:lpstr>
      <vt:lpstr>編輯使用者的磁碟限制</vt:lpstr>
      <vt:lpstr>soft limit 與 hard limit</vt:lpstr>
      <vt:lpstr>soft l imit 與 hard limit</vt:lpstr>
      <vt:lpstr>soft l imit 與 hard limit</vt:lpstr>
      <vt:lpstr>測試使用者的磁碟限制</vt:lpstr>
      <vt:lpstr>測試使用者的磁碟限制</vt:lpstr>
      <vt:lpstr>測試使用者的磁碟限制</vt:lpstr>
      <vt:lpstr>編輯使用者的磁碟限制</vt:lpstr>
      <vt:lpstr>編輯使用者的磁碟限制</vt:lpstr>
      <vt:lpstr>編輯群組的磁碟限制</vt:lpstr>
      <vt:lpstr>編輯群組的磁碟限制</vt:lpstr>
      <vt:lpstr>編輯群組的磁碟限制</vt:lpstr>
      <vt:lpstr>設定超過 soft limit 的寬限期</vt:lpstr>
      <vt:lpstr>設定超過 soft limit 的寬限期</vt:lpstr>
      <vt:lpstr>設定超過 soft limit 的寬限期</vt:lpstr>
      <vt:lpstr>4. 取消與啟動磁碟限制</vt:lpstr>
      <vt:lpstr>5. 檢查是否超過磁碟限制</vt:lpstr>
      <vt:lpstr>5. 檢查是否超過磁碟限制</vt:lpstr>
      <vt:lpstr>5. 檢查是否超過磁碟限制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Chin-Tsai Lin</dc:creator>
  <cp:lastModifiedBy>Chin-Tsai Lin</cp:lastModifiedBy>
  <cp:revision>529</cp:revision>
  <cp:lastPrinted>2019-03-09T03:00:35Z</cp:lastPrinted>
  <dcterms:created xsi:type="dcterms:W3CDTF">2018-09-25T13:34:55Z</dcterms:created>
  <dcterms:modified xsi:type="dcterms:W3CDTF">2019-11-27T14:36:55Z</dcterms:modified>
</cp:coreProperties>
</file>