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00" r:id="rId4"/>
    <p:sldId id="435" r:id="rId5"/>
    <p:sldId id="401" r:id="rId6"/>
    <p:sldId id="368" r:id="rId7"/>
    <p:sldId id="445" r:id="rId8"/>
    <p:sldId id="409" r:id="rId9"/>
    <p:sldId id="446" r:id="rId10"/>
    <p:sldId id="436" r:id="rId11"/>
    <p:sldId id="437" r:id="rId12"/>
    <p:sldId id="438" r:id="rId13"/>
    <p:sldId id="439" r:id="rId14"/>
    <p:sldId id="363" r:id="rId15"/>
    <p:sldId id="440" r:id="rId16"/>
    <p:sldId id="397" r:id="rId17"/>
    <p:sldId id="449" r:id="rId18"/>
    <p:sldId id="441" r:id="rId19"/>
    <p:sldId id="407" r:id="rId20"/>
    <p:sldId id="442" r:id="rId21"/>
    <p:sldId id="447" r:id="rId22"/>
    <p:sldId id="448" r:id="rId23"/>
    <p:sldId id="443" r:id="rId24"/>
    <p:sldId id="444" r:id="rId25"/>
    <p:sldId id="276" r:id="rId26"/>
    <p:sldId id="279" r:id="rId27"/>
    <p:sldId id="274" r:id="rId28"/>
    <p:sldId id="399" r:id="rId29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e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.linuxde.net/gre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otmark.info/linux/centos/vi-vi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作業</a:t>
            </a:r>
            <a:r>
              <a:rPr lang="en-US" altLang="zh-TW" dirty="0"/>
              <a:t>4</a:t>
            </a:r>
            <a:br>
              <a:rPr lang="en-US" altLang="zh-TW" dirty="0"/>
            </a:br>
            <a:r>
              <a:rPr lang="en-US" altLang="zh-TW" dirty="0"/>
              <a:t>vi</a:t>
            </a:r>
            <a:r>
              <a:rPr lang="zh-TW" altLang="en-US" dirty="0"/>
              <a:t>編輯器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命令模式─搜尋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dirty="0" err="1"/>
              <a:t>searchword</a:t>
            </a:r>
            <a:r>
              <a:rPr lang="zh-TW" altLang="en-US" sz="2600" dirty="0"/>
              <a:t>：向下尋找</a:t>
            </a:r>
          </a:p>
          <a:p>
            <a:pPr>
              <a:lnSpc>
                <a:spcPct val="80000"/>
              </a:lnSpc>
            </a:pP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r>
              <a:rPr lang="en-US" altLang="zh-TW" sz="2600" dirty="0" err="1"/>
              <a:t>searchword</a:t>
            </a:r>
            <a:r>
              <a:rPr lang="zh-TW" altLang="en-US" sz="2600" dirty="0"/>
              <a:t>：向上尋找</a:t>
            </a:r>
          </a:p>
          <a:p>
            <a:pPr>
              <a:lnSpc>
                <a:spcPct val="80000"/>
              </a:lnSpc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altLang="zh-TW" sz="2600" dirty="0"/>
              <a:t> </a:t>
            </a:r>
            <a:r>
              <a:rPr lang="zh-TW" altLang="en-US" sz="2600" dirty="0"/>
              <a:t>或 </a:t>
            </a:r>
            <a:r>
              <a:rPr lang="en-US" altLang="zh-TW" sz="2600" dirty="0"/>
              <a:t>/</a:t>
            </a:r>
            <a:r>
              <a:rPr lang="zh-TW" altLang="en-US" sz="2600" dirty="0"/>
              <a:t>：重複上一個搜尋動作</a:t>
            </a:r>
          </a:p>
          <a:p>
            <a:pPr>
              <a:lnSpc>
                <a:spcPct val="80000"/>
              </a:lnSpc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altLang="zh-TW" sz="2600" dirty="0"/>
              <a:t> </a:t>
            </a:r>
            <a:r>
              <a:rPr lang="zh-TW" altLang="en-US" sz="2600" dirty="0"/>
              <a:t>或 </a:t>
            </a:r>
            <a:r>
              <a:rPr lang="en-US" altLang="zh-TW" sz="2600" dirty="0"/>
              <a:t>?</a:t>
            </a:r>
            <a:r>
              <a:rPr lang="zh-TW" altLang="en-US" sz="2600" dirty="0"/>
              <a:t>：重複</a:t>
            </a:r>
            <a:r>
              <a:rPr lang="en-US" altLang="zh-TW" sz="2600" dirty="0"/>
              <a:t>『</a:t>
            </a:r>
            <a:r>
              <a:rPr lang="zh-TW" altLang="en-US" sz="2600" dirty="0"/>
              <a:t>反向</a:t>
            </a:r>
            <a:r>
              <a:rPr lang="en-US" altLang="zh-TW" sz="2600" dirty="0"/>
              <a:t>』</a:t>
            </a:r>
            <a:r>
              <a:rPr lang="zh-TW" altLang="en-US" sz="2600" dirty="0"/>
              <a:t>上一個搜尋動作</a:t>
            </a:r>
          </a:p>
        </p:txBody>
      </p:sp>
    </p:spTree>
    <p:extLst>
      <p:ext uri="{BB962C8B-B14F-4D97-AF65-F5344CB8AC3E}">
        <p14:creationId xmlns:p14="http://schemas.microsoft.com/office/powerpoint/2010/main" val="26952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命令模式─重做與復原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重複上一個動作：</a:t>
            </a:r>
            <a:r>
              <a:rPr lang="en-US" altLang="zh-TW" sz="2400" dirty="0"/>
              <a:t>『.』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復原</a:t>
            </a:r>
            <a:r>
              <a:rPr lang="en-US" altLang="zh-TW" sz="240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dirty="0"/>
              <a:t>ndo)</a:t>
            </a:r>
            <a:r>
              <a:rPr lang="zh-TW" altLang="en-US" sz="2400" dirty="0"/>
              <a:t>上一個動作：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重作上一個動作： </a:t>
            </a:r>
            <a:r>
              <a:rPr lang="en-US" altLang="zh-TW" sz="2400" dirty="0"/>
              <a:t>[Ctrl]+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879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命令模式─進入輸入模式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新增資料：</a:t>
            </a:r>
          </a:p>
          <a:p>
            <a:pPr lvl="1"/>
            <a:r>
              <a:rPr lang="en-US" altLang="zh-TW" sz="2200" dirty="0"/>
              <a:t>a </a:t>
            </a:r>
            <a:r>
              <a:rPr lang="zh-TW" altLang="en-US" sz="2200" dirty="0"/>
              <a:t>：在游標所在處的下個字元開始插入</a:t>
            </a:r>
          </a:p>
          <a:p>
            <a:pPr lvl="1"/>
            <a:r>
              <a:rPr lang="en-US" altLang="zh-TW" sz="2200" dirty="0"/>
              <a:t>A </a:t>
            </a:r>
            <a:r>
              <a:rPr lang="zh-TW" altLang="en-US" sz="2200" dirty="0"/>
              <a:t>：在游標所在行的最後一個非空白字元後插入</a:t>
            </a:r>
          </a:p>
          <a:p>
            <a:pPr lvl="1"/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：在游標所在處的字元開始插入</a:t>
            </a:r>
          </a:p>
          <a:p>
            <a:pPr lvl="1"/>
            <a:r>
              <a:rPr lang="en-US" altLang="zh-TW" sz="2200" dirty="0"/>
              <a:t>I </a:t>
            </a:r>
            <a:r>
              <a:rPr lang="zh-TW" altLang="en-US" sz="2200" dirty="0"/>
              <a:t>：在游標所在行的第一個非空白字元處插入</a:t>
            </a:r>
          </a:p>
          <a:p>
            <a:pPr lvl="1"/>
            <a:r>
              <a:rPr lang="en-US" altLang="zh-TW" sz="2200" dirty="0"/>
              <a:t>o</a:t>
            </a:r>
            <a:r>
              <a:rPr lang="zh-TW" altLang="en-US" sz="2200" dirty="0"/>
              <a:t>：在游標所在處的下一行新增新的一行；</a:t>
            </a:r>
          </a:p>
          <a:p>
            <a:pPr lvl="1"/>
            <a:r>
              <a:rPr lang="en-US" altLang="zh-TW" sz="2200" dirty="0"/>
              <a:t>O </a:t>
            </a:r>
            <a:r>
              <a:rPr lang="zh-TW" altLang="en-US" sz="2200" dirty="0"/>
              <a:t>：在游標所在處的上一行新增新的一行；</a:t>
            </a:r>
          </a:p>
        </p:txBody>
      </p:sp>
    </p:spTree>
    <p:extLst>
      <p:ext uri="{BB962C8B-B14F-4D97-AF65-F5344CB8AC3E}">
        <p14:creationId xmlns:p14="http://schemas.microsoft.com/office/powerpoint/2010/main" val="205125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命令模式─進入輸入模式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取代：</a:t>
            </a:r>
          </a:p>
          <a:p>
            <a:pPr lvl="1"/>
            <a:r>
              <a:rPr lang="en-US" altLang="zh-TW" sz="2200" dirty="0"/>
              <a:t>r </a:t>
            </a:r>
            <a:r>
              <a:rPr lang="zh-TW" altLang="en-US" sz="2200" dirty="0"/>
              <a:t>：僅取代</a:t>
            </a:r>
            <a:r>
              <a:rPr lang="en-US" altLang="zh-TW" sz="2200" dirty="0"/>
              <a:t>『</a:t>
            </a:r>
            <a:r>
              <a:rPr lang="zh-TW" altLang="en-US" sz="2200" dirty="0"/>
              <a:t>游標所在處的單一字元</a:t>
            </a:r>
            <a:r>
              <a:rPr lang="en-US" altLang="zh-TW" sz="2200" dirty="0"/>
              <a:t>』</a:t>
            </a:r>
          </a:p>
          <a:p>
            <a:pPr lvl="1"/>
            <a:r>
              <a:rPr lang="en-US" altLang="zh-TW" sz="2200" dirty="0"/>
              <a:t>R</a:t>
            </a:r>
            <a:r>
              <a:rPr lang="zh-TW" altLang="en-US" sz="2200" dirty="0"/>
              <a:t>：一直取代，直到 </a:t>
            </a:r>
            <a:r>
              <a:rPr lang="en-US" altLang="zh-TW" sz="2200" dirty="0"/>
              <a:t>[Esc] </a:t>
            </a:r>
            <a:r>
              <a:rPr lang="zh-TW" altLang="en-US" sz="2200" dirty="0"/>
              <a:t>按下為止。</a:t>
            </a:r>
          </a:p>
          <a:p>
            <a:r>
              <a:rPr lang="zh-TW" altLang="en-US" sz="2400" dirty="0"/>
              <a:t>更改</a:t>
            </a:r>
            <a:r>
              <a:rPr lang="en-US" altLang="zh-TW" sz="2400" dirty="0"/>
              <a:t>(change)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lvl="1"/>
            <a:r>
              <a:rPr lang="en-US" altLang="zh-TW" sz="2000" dirty="0"/>
              <a:t>cc	</a:t>
            </a:r>
            <a:r>
              <a:rPr lang="zh-TW" altLang="en-US" sz="2000" dirty="0"/>
              <a:t>改變整行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cw</a:t>
            </a:r>
            <a:r>
              <a:rPr lang="en-US" altLang="zh-TW" sz="2000" dirty="0"/>
              <a:t>	</a:t>
            </a:r>
            <a:r>
              <a:rPr lang="zh-TW" altLang="en-US" sz="2000" dirty="0"/>
              <a:t>改變一個字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cj</a:t>
            </a:r>
            <a:r>
              <a:rPr lang="en-US" altLang="zh-TW" sz="2000" dirty="0"/>
              <a:t>	</a:t>
            </a:r>
            <a:r>
              <a:rPr lang="zh-TW" altLang="en-US" sz="2000" dirty="0"/>
              <a:t>改變連續兩行</a:t>
            </a:r>
            <a:endParaRPr lang="en-US" altLang="zh-TW" sz="2000" dirty="0"/>
          </a:p>
          <a:p>
            <a:r>
              <a:rPr lang="en-US" altLang="zh-TW" sz="2400" dirty="0"/>
              <a:t>[ESC] (</a:t>
            </a:r>
            <a:r>
              <a:rPr lang="zh-TW" altLang="en-US" sz="2400" dirty="0"/>
              <a:t>回到一般模式</a:t>
            </a:r>
            <a:r>
              <a:rPr lang="en-US" altLang="zh-TW" sz="2400" dirty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68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321170"/>
            <a:ext cx="10898155" cy="35520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命令列模式─存檔與離開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2478354"/>
            <a:ext cx="10515600" cy="3452424"/>
          </a:xfrm>
        </p:spPr>
        <p:txBody>
          <a:bodyPr/>
          <a:lstStyle/>
          <a:p>
            <a:r>
              <a:rPr lang="en-US" altLang="zh-TW" sz="2600" dirty="0"/>
              <a:t>:q 	</a:t>
            </a:r>
            <a:r>
              <a:rPr lang="zh-TW" altLang="en-US" sz="2600" dirty="0"/>
              <a:t>離開該檔案</a:t>
            </a:r>
          </a:p>
          <a:p>
            <a:r>
              <a:rPr lang="en-US" altLang="zh-TW" sz="2600" dirty="0"/>
              <a:t>:w	</a:t>
            </a:r>
            <a:r>
              <a:rPr lang="zh-TW" altLang="en-US" sz="2600" dirty="0"/>
              <a:t>儲存檔案</a:t>
            </a:r>
            <a:endParaRPr lang="en-US" altLang="zh-TW" sz="2600" dirty="0"/>
          </a:p>
          <a:p>
            <a:r>
              <a:rPr lang="en-US" altLang="zh-TW" sz="2600" dirty="0"/>
              <a:t>:w!	</a:t>
            </a:r>
            <a:r>
              <a:rPr lang="zh-TW" altLang="en-US" sz="2600" dirty="0"/>
              <a:t>強迫存檔</a:t>
            </a:r>
            <a:endParaRPr lang="en-US" altLang="zh-TW" sz="2600" dirty="0"/>
          </a:p>
          <a:p>
            <a:r>
              <a:rPr lang="en-US" altLang="zh-TW" sz="2600" dirty="0"/>
              <a:t>:q!	</a:t>
            </a:r>
            <a:r>
              <a:rPr lang="zh-TW" altLang="en-US" sz="2600" dirty="0"/>
              <a:t>不存檔強迫離開</a:t>
            </a:r>
          </a:p>
          <a:p>
            <a:r>
              <a:rPr lang="en-US" altLang="zh-TW" sz="2600" dirty="0"/>
              <a:t>:</a:t>
            </a:r>
            <a:r>
              <a:rPr lang="en-US" altLang="zh-TW" sz="2600" dirty="0" err="1"/>
              <a:t>wq</a:t>
            </a:r>
            <a:r>
              <a:rPr lang="en-US" altLang="zh-TW" sz="2600" dirty="0"/>
              <a:t>!	『</a:t>
            </a:r>
            <a:r>
              <a:rPr lang="zh-TW" altLang="en-US" sz="2600" dirty="0"/>
              <a:t>強制</a:t>
            </a:r>
            <a:r>
              <a:rPr lang="en-US" altLang="zh-TW" sz="2600" dirty="0"/>
              <a:t>』</a:t>
            </a:r>
            <a:r>
              <a:rPr lang="zh-TW" altLang="en-US" sz="2600" dirty="0"/>
              <a:t>儲存後離開該檔案</a:t>
            </a:r>
          </a:p>
          <a:p>
            <a:r>
              <a:rPr lang="en-US" altLang="zh-TW" sz="2600" dirty="0"/>
              <a:t>:e!	</a:t>
            </a:r>
            <a:r>
              <a:rPr lang="zh-TW" altLang="en-US" sz="2600" dirty="0"/>
              <a:t>回到檔案的原始狀態</a:t>
            </a:r>
          </a:p>
          <a:p>
            <a:r>
              <a:rPr lang="en-US" altLang="zh-TW" sz="2600" dirty="0"/>
              <a:t>ZZ	</a:t>
            </a:r>
            <a:r>
              <a:rPr lang="zh-TW" altLang="en-US" sz="2600" dirty="0"/>
              <a:t>不儲存離開或儲存後離開</a:t>
            </a:r>
          </a:p>
        </p:txBody>
      </p:sp>
    </p:spTree>
    <p:extLst>
      <p:ext uri="{BB962C8B-B14F-4D97-AF65-F5344CB8AC3E}">
        <p14:creationId xmlns:p14="http://schemas.microsoft.com/office/powerpoint/2010/main" val="87044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命令列模式─搜尋與取代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:1,10s/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patrn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/str/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cgi</a:t>
            </a:r>
            <a:r>
              <a:rPr lang="en-US" altLang="zh-TW" dirty="0"/>
              <a:t>	</a:t>
            </a:r>
            <a:r>
              <a:rPr lang="zh-TW" altLang="en-US" dirty="0"/>
              <a:t>搜尋</a:t>
            </a:r>
            <a:r>
              <a:rPr lang="en-US" altLang="zh-TW" dirty="0" err="1"/>
              <a:t>patrn</a:t>
            </a:r>
            <a:r>
              <a:rPr lang="zh-TW" altLang="en-US" dirty="0"/>
              <a:t>取代</a:t>
            </a:r>
            <a:r>
              <a:rPr lang="en-US" altLang="zh-TW" dirty="0"/>
              <a:t>str</a:t>
            </a:r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:</a:t>
            </a:r>
            <a:r>
              <a:rPr lang="zh-TW" altLang="en-US" dirty="0"/>
              <a:t>跟</a:t>
            </a:r>
            <a:r>
              <a:rPr lang="en-US" altLang="zh-TW" dirty="0"/>
              <a:t>s</a:t>
            </a:r>
            <a:r>
              <a:rPr lang="zh-TW" altLang="en-US" dirty="0"/>
              <a:t>間必需指定範圍</a:t>
            </a:r>
            <a:r>
              <a:rPr lang="en-US" altLang="zh-TW" dirty="0"/>
              <a:t>(range)</a:t>
            </a:r>
            <a:r>
              <a:rPr lang="zh-TW" altLang="en-US" dirty="0"/>
              <a:t>沒設範圍就是游標這行 </a:t>
            </a:r>
          </a:p>
          <a:p>
            <a:pPr lvl="1"/>
            <a:r>
              <a:rPr lang="en-US" altLang="zh-TW" dirty="0"/>
              <a:t>1,10 </a:t>
            </a:r>
            <a:r>
              <a:rPr lang="zh-TW" altLang="en-US" dirty="0"/>
              <a:t>表示 </a:t>
            </a:r>
            <a:r>
              <a:rPr lang="en-US" altLang="zh-TW" dirty="0"/>
              <a:t>1-10</a:t>
            </a:r>
            <a:r>
              <a:rPr lang="zh-TW" altLang="en-US" dirty="0"/>
              <a:t>行</a:t>
            </a:r>
          </a:p>
          <a:p>
            <a:pPr lvl="1"/>
            <a:r>
              <a:rPr lang="en-US" altLang="zh-TW" dirty="0"/>
              <a:t>%    </a:t>
            </a:r>
            <a:r>
              <a:rPr lang="zh-TW" altLang="en-US" dirty="0"/>
              <a:t>表示整篇</a:t>
            </a:r>
          </a:p>
          <a:p>
            <a:pPr lvl="1"/>
            <a:r>
              <a:rPr lang="zh-TW" altLang="en-US" dirty="0"/>
              <a:t>最後</a:t>
            </a:r>
            <a:r>
              <a:rPr lang="en-US" altLang="zh-TW" dirty="0" err="1"/>
              <a:t>cgi</a:t>
            </a:r>
            <a:endParaRPr lang="en-US" altLang="zh-TW" dirty="0"/>
          </a:p>
          <a:p>
            <a:pPr lvl="1"/>
            <a:r>
              <a:rPr lang="en-US" altLang="zh-TW" dirty="0"/>
              <a:t>c </a:t>
            </a:r>
            <a:r>
              <a:rPr lang="zh-TW" altLang="en-US" dirty="0"/>
              <a:t>表示</a:t>
            </a:r>
            <a:r>
              <a:rPr lang="en-US" altLang="zh-TW" dirty="0"/>
              <a:t>confirm</a:t>
            </a:r>
            <a:r>
              <a:rPr lang="zh-TW" altLang="en-US" dirty="0"/>
              <a:t>詢問</a:t>
            </a:r>
          </a:p>
          <a:p>
            <a:pPr lvl="1"/>
            <a:r>
              <a:rPr lang="en-US" altLang="zh-TW" dirty="0"/>
              <a:t>g </a:t>
            </a:r>
            <a:r>
              <a:rPr lang="zh-TW" altLang="en-US" dirty="0"/>
              <a:t>表示</a:t>
            </a:r>
            <a:r>
              <a:rPr lang="en-US" altLang="zh-TW" dirty="0"/>
              <a:t>global</a:t>
            </a:r>
            <a:r>
              <a:rPr lang="zh-TW" altLang="en-US" dirty="0"/>
              <a:t>全部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表示</a:t>
            </a:r>
            <a:r>
              <a:rPr lang="en-US" altLang="zh-TW" dirty="0"/>
              <a:t>ignore</a:t>
            </a:r>
            <a:r>
              <a:rPr lang="zh-TW" altLang="en-US" dirty="0"/>
              <a:t>不分大小寫</a:t>
            </a:r>
          </a:p>
        </p:txBody>
      </p:sp>
    </p:spTree>
    <p:extLst>
      <p:ext uri="{BB962C8B-B14F-4D97-AF65-F5344CB8AC3E}">
        <p14:creationId xmlns:p14="http://schemas.microsoft.com/office/powerpoint/2010/main" val="27983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命令列模式─讀取其他檔案或另存新檔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:r </a:t>
            </a:r>
            <a:r>
              <a:rPr lang="en-US" altLang="zh-TW" sz="2600" dirty="0"/>
              <a:t>file 		</a:t>
            </a:r>
            <a:r>
              <a:rPr lang="zh-TW" altLang="en-US" sz="2600" dirty="0"/>
              <a:t>在此檔案中，讀入 </a:t>
            </a:r>
            <a:r>
              <a:rPr lang="en-US" altLang="zh-TW" sz="2600" dirty="0"/>
              <a:t>file </a:t>
            </a:r>
            <a:r>
              <a:rPr lang="zh-TW" altLang="en-US" sz="2600" dirty="0"/>
              <a:t>檔案的資料</a:t>
            </a:r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:w </a:t>
            </a:r>
            <a:r>
              <a:rPr lang="en-US" altLang="zh-TW" sz="2600" dirty="0"/>
              <a:t>file 		</a:t>
            </a:r>
            <a:r>
              <a:rPr lang="zh-TW" altLang="en-US" sz="2600" dirty="0"/>
              <a:t>將目前的資料寫入 </a:t>
            </a:r>
            <a:r>
              <a:rPr lang="en-US" altLang="zh-TW" sz="2600" dirty="0"/>
              <a:t>file </a:t>
            </a:r>
            <a:r>
              <a:rPr lang="zh-TW" altLang="en-US" sz="2600" dirty="0"/>
              <a:t>這個新檔</a:t>
            </a:r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:n1,n2 w </a:t>
            </a:r>
            <a:r>
              <a:rPr lang="en-US" altLang="zh-TW" sz="2600" dirty="0"/>
              <a:t>file	</a:t>
            </a:r>
            <a:r>
              <a:rPr lang="zh-TW" altLang="en-US" sz="2600" dirty="0"/>
              <a:t>將目前資料的 </a:t>
            </a:r>
            <a:r>
              <a:rPr lang="en-US" altLang="zh-TW" sz="2600" dirty="0"/>
              <a:t>n1 </a:t>
            </a:r>
            <a:r>
              <a:rPr lang="zh-TW" altLang="en-US" sz="2600" dirty="0"/>
              <a:t>到 </a:t>
            </a:r>
            <a:r>
              <a:rPr lang="en-US" altLang="zh-TW" sz="2600" dirty="0"/>
              <a:t>n2 </a:t>
            </a:r>
            <a:r>
              <a:rPr lang="zh-TW" altLang="en-US" sz="2600" dirty="0"/>
              <a:t>行寫入 </a:t>
            </a:r>
            <a:r>
              <a:rPr lang="en-US" altLang="zh-TW" sz="2600" dirty="0"/>
              <a:t>file </a:t>
            </a:r>
            <a:r>
              <a:rPr lang="zh-TW" altLang="en-US" sz="2600" dirty="0"/>
              <a:t>中。</a:t>
            </a:r>
          </a:p>
          <a:p>
            <a:r>
              <a:rPr lang="zh-TW" altLang="en-US" sz="2400" dirty="0"/>
              <a:t>執行其他動作：</a:t>
            </a:r>
          </a:p>
          <a:p>
            <a:pPr lvl="1"/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:!</a:t>
            </a:r>
            <a:r>
              <a:rPr lang="en-US" altLang="zh-TW" sz="2200" dirty="0"/>
              <a:t>command	</a:t>
            </a:r>
            <a:r>
              <a:rPr lang="zh-TW" altLang="en-US" sz="2200" dirty="0"/>
              <a:t>額外進行其他動作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命令列模式─分割視窗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:new</a:t>
            </a:r>
            <a:r>
              <a:rPr lang="en-US" altLang="zh-TW" sz="2400" dirty="0"/>
              <a:t>	</a:t>
            </a:r>
            <a:r>
              <a:rPr lang="zh-TW" altLang="en-US" sz="2400" dirty="0"/>
              <a:t>開一個水平新窗</a:t>
            </a:r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vnew</a:t>
            </a:r>
            <a:r>
              <a:rPr lang="en-US" altLang="zh-TW" sz="2400" dirty="0"/>
              <a:t>	</a:t>
            </a:r>
            <a:r>
              <a:rPr lang="zh-TW" altLang="en-US" sz="2400" dirty="0"/>
              <a:t>開個垂直新窗</a:t>
            </a:r>
            <a:endParaRPr lang="en-US" altLang="zh-TW" sz="2400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</a:t>
            </a:r>
            <a:r>
              <a:rPr lang="en-US" altLang="zh-TW" sz="2400" dirty="0"/>
              <a:t>		</a:t>
            </a:r>
            <a:r>
              <a:rPr lang="zh-TW" altLang="en-US" sz="2400" dirty="0"/>
              <a:t>分割成兩個水平視窗</a:t>
            </a:r>
            <a:endParaRPr lang="en-US" altLang="zh-TW" sz="2400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vsp</a:t>
            </a:r>
            <a:r>
              <a:rPr lang="en-US" altLang="zh-TW" sz="2400" dirty="0"/>
              <a:t>	</a:t>
            </a:r>
            <a:r>
              <a:rPr lang="zh-TW" altLang="en-US" sz="2400" dirty="0"/>
              <a:t>分割成兩個垂直視窗</a:t>
            </a:r>
            <a:endParaRPr lang="zh-TW" altLang="en-US" sz="2400" dirty="0">
              <a:latin typeface="Source Code Pro" panose="020B0509030403020204" pitchFamily="49" charset="0"/>
            </a:endParaRPr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:only</a:t>
            </a:r>
            <a:r>
              <a:rPr lang="en-US" altLang="zh-TW" sz="2400" dirty="0"/>
              <a:t>	</a:t>
            </a:r>
            <a:r>
              <a:rPr lang="zh-TW" altLang="en-US" sz="2400" dirty="0"/>
              <a:t>只留一個窗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可以利用</a:t>
            </a:r>
            <a:r>
              <a:rPr lang="en-US" altLang="zh-TW" dirty="0"/>
              <a:t>『[ctrl]+w+↑』</a:t>
            </a:r>
            <a:r>
              <a:rPr lang="zh-TW" altLang="en-US" dirty="0"/>
              <a:t>及</a:t>
            </a:r>
            <a:r>
              <a:rPr lang="en-US" altLang="zh-TW" dirty="0"/>
              <a:t>『[ctrl]+w+↓』 </a:t>
            </a:r>
            <a:r>
              <a:rPr lang="zh-TW" altLang="en-US" dirty="0"/>
              <a:t>在兩個視窗之間移動</a:t>
            </a:r>
          </a:p>
        </p:txBody>
      </p:sp>
    </p:spTree>
    <p:extLst>
      <p:ext uri="{BB962C8B-B14F-4D97-AF65-F5344CB8AC3E}">
        <p14:creationId xmlns:p14="http://schemas.microsoft.com/office/powerpoint/2010/main" val="328100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命令列模式─其他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tabstop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=8</a:t>
            </a: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tab</a:t>
            </a:r>
            <a:r>
              <a:rPr lang="zh-TW" altLang="en-US" dirty="0"/>
              <a:t>鍵是跳幾格</a:t>
            </a:r>
            <a:endParaRPr lang="en-US" altLang="zh-TW" dirty="0"/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:set number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:set nu</a:t>
            </a:r>
            <a:r>
              <a:rPr lang="en-US" altLang="zh-TW" dirty="0"/>
              <a:t>			</a:t>
            </a:r>
            <a:r>
              <a:rPr lang="zh-TW" altLang="en-US" dirty="0"/>
              <a:t>顯示行號，設定之後，會在每一列的字首顯示該列的行號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nonu</a:t>
            </a:r>
            <a:r>
              <a:rPr lang="en-US" altLang="zh-TW" dirty="0"/>
              <a:t>		</a:t>
            </a:r>
            <a:r>
              <a:rPr lang="zh-TW" altLang="en-US" dirty="0"/>
              <a:t>與 </a:t>
            </a:r>
            <a:r>
              <a:rPr lang="en-US" altLang="zh-TW" dirty="0"/>
              <a:t>set nu </a:t>
            </a:r>
            <a:r>
              <a:rPr lang="zh-TW" altLang="en-US" dirty="0"/>
              <a:t>相反，為取消行號！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1116A3-FEAC-4E3F-93D0-944629D0F3C5}"/>
              </a:ext>
            </a:extLst>
          </p:cNvPr>
          <p:cNvSpPr txBox="1"/>
          <p:nvPr/>
        </p:nvSpPr>
        <p:spPr>
          <a:xfrm>
            <a:off x="984738" y="6488668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https://man.linuxde.net/chown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80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命令列模式─其他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:n		</a:t>
            </a:r>
            <a:r>
              <a:rPr lang="zh-TW" altLang="en-US" dirty="0"/>
              <a:t>到第</a:t>
            </a:r>
            <a:r>
              <a:rPr lang="en-US" altLang="zh-TW" dirty="0"/>
              <a:t>n</a:t>
            </a:r>
            <a:r>
              <a:rPr lang="zh-TW" altLang="en-US" dirty="0"/>
              <a:t>行，相當於</a:t>
            </a:r>
            <a:r>
              <a:rPr lang="en-US" altLang="zh-TW" dirty="0"/>
              <a:t>[number]G</a:t>
            </a:r>
          </a:p>
          <a:p>
            <a:r>
              <a:rPr lang="en-US" altLang="zh-TW" dirty="0"/>
              <a:t>:e xxx        </a:t>
            </a:r>
            <a:r>
              <a:rPr lang="zh-TW" altLang="en-US" dirty="0"/>
              <a:t>編輯</a:t>
            </a:r>
            <a:r>
              <a:rPr lang="en-US" altLang="zh-TW" dirty="0"/>
              <a:t>xxx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:buffers	</a:t>
            </a:r>
            <a:r>
              <a:rPr lang="zh-TW" altLang="en-US" dirty="0"/>
              <a:t>列出所有編輯檔</a:t>
            </a:r>
          </a:p>
          <a:p>
            <a:r>
              <a:rPr lang="en-US" altLang="zh-TW" dirty="0"/>
              <a:t>:bn		n</a:t>
            </a:r>
            <a:r>
              <a:rPr lang="zh-TW" altLang="en-US" dirty="0"/>
              <a:t>是數 </a:t>
            </a:r>
            <a:r>
              <a:rPr lang="en-US" altLang="zh-TW" dirty="0"/>
              <a:t>b1 b2 b3....</a:t>
            </a:r>
            <a:r>
              <a:rPr lang="zh-TW" altLang="en-US" dirty="0"/>
              <a:t>表是開第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buffer</a:t>
            </a:r>
          </a:p>
          <a:p>
            <a:r>
              <a:rPr lang="en-US" altLang="zh-TW" dirty="0"/>
              <a:t>:</a:t>
            </a:r>
            <a:r>
              <a:rPr lang="en-US" altLang="zh-TW" dirty="0" err="1"/>
              <a:t>bdn</a:t>
            </a:r>
            <a:r>
              <a:rPr lang="en-US" altLang="zh-TW" dirty="0"/>
              <a:t>          n</a:t>
            </a:r>
            <a:r>
              <a:rPr lang="zh-TW" altLang="en-US" dirty="0"/>
              <a:t>是數</a:t>
            </a:r>
            <a:r>
              <a:rPr lang="en-US" altLang="zh-TW" dirty="0"/>
              <a:t>:bd1 :bd2 </a:t>
            </a:r>
            <a:r>
              <a:rPr lang="zh-TW" altLang="en-US" dirty="0"/>
              <a:t>表示殺掉第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buffer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1116A3-FEAC-4E3F-93D0-944629D0F3C5}"/>
              </a:ext>
            </a:extLst>
          </p:cNvPr>
          <p:cNvSpPr txBox="1"/>
          <p:nvPr/>
        </p:nvSpPr>
        <p:spPr>
          <a:xfrm>
            <a:off x="984738" y="6488668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https://man.linuxde.net/chown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2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67769"/>
            <a:ext cx="10515600" cy="32351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Vi </a:t>
            </a:r>
            <a:r>
              <a:rPr lang="zh-TW" altLang="en-US" dirty="0"/>
              <a:t>的三種模式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游刪改增、複製</a:t>
            </a:r>
            <a:r>
              <a:rPr lang="en-US" altLang="zh-TW" dirty="0"/>
              <a:t>/</a:t>
            </a:r>
            <a:r>
              <a:rPr lang="zh-TW" altLang="en-US" dirty="0"/>
              <a:t>貼上、緩衝區觀念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復原</a:t>
            </a:r>
            <a:r>
              <a:rPr lang="en-US" altLang="zh-TW" dirty="0"/>
              <a:t>/</a:t>
            </a:r>
            <a:r>
              <a:rPr lang="zh-TW" altLang="en-US" dirty="0"/>
              <a:t>重做、重複前一動作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搜尋與取代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存檔離開、多檔操控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 </a:t>
            </a:r>
            <a:r>
              <a:rPr lang="en-US" altLang="zh-TW" dirty="0"/>
              <a:t>.</a:t>
            </a:r>
            <a:r>
              <a:rPr lang="en-US" altLang="zh-TW" dirty="0" err="1"/>
              <a:t>filename.swp</a:t>
            </a:r>
            <a:r>
              <a:rPr lang="en-US" altLang="zh-TW" dirty="0"/>
              <a:t> </a:t>
            </a:r>
            <a:r>
              <a:rPr lang="zh-TW" altLang="en-US" dirty="0"/>
              <a:t>檔案問題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2400" dirty="0"/>
              <a:t>若使用 </a:t>
            </a:r>
            <a:r>
              <a:rPr lang="en-US" altLang="zh-TW" sz="2400" dirty="0"/>
              <a:t>vi </a:t>
            </a:r>
            <a:r>
              <a:rPr lang="zh-TW" altLang="en-US" sz="2400" dirty="0"/>
              <a:t>時，出現如下畫面：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Swap file "/path/to/.</a:t>
            </a: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filename.swp</a:t>
            </a: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already exists!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[O]pen Read-Only, (E)</a:t>
            </a: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dit</a:t>
            </a: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anyway, (R)</a:t>
            </a: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ecover</a:t>
            </a: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(Q)</a:t>
            </a: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uit</a:t>
            </a: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(A)</a:t>
            </a: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bort</a:t>
            </a: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zh-TW" altLang="en-US" sz="2400" dirty="0"/>
              <a:t>表示可能：</a:t>
            </a:r>
          </a:p>
          <a:p>
            <a:pPr lvl="1"/>
            <a:r>
              <a:rPr lang="zh-TW" altLang="en-US" sz="2200" dirty="0"/>
              <a:t>該檔案正在被其他程式所編輯；</a:t>
            </a:r>
          </a:p>
          <a:p>
            <a:pPr lvl="1"/>
            <a:r>
              <a:rPr lang="zh-TW" altLang="en-US" sz="2200" dirty="0"/>
              <a:t>該檔案上次編輯時，發生不明的離線所致。</a:t>
            </a:r>
          </a:p>
          <a:p>
            <a:r>
              <a:rPr lang="zh-TW" altLang="en-US" sz="2400" dirty="0"/>
              <a:t>解決方案：</a:t>
            </a:r>
          </a:p>
          <a:p>
            <a:pPr lvl="1"/>
            <a:r>
              <a:rPr lang="zh-TW" altLang="en-US" sz="2200" dirty="0"/>
              <a:t>選擇 </a:t>
            </a:r>
            <a:r>
              <a:rPr lang="en-US" altLang="zh-TW" sz="2200" dirty="0"/>
              <a:t>R (recover) </a:t>
            </a:r>
            <a:r>
              <a:rPr lang="zh-TW" altLang="en-US" sz="2200" dirty="0"/>
              <a:t>將資料救回來；</a:t>
            </a:r>
          </a:p>
          <a:p>
            <a:pPr lvl="1"/>
            <a:r>
              <a:rPr lang="zh-TW" altLang="en-US" sz="2200" dirty="0"/>
              <a:t>將與該檔案同時存在的 </a:t>
            </a:r>
            <a:r>
              <a:rPr lang="en-US" altLang="zh-TW" sz="2200" dirty="0"/>
              <a:t>.</a:t>
            </a:r>
            <a:r>
              <a:rPr lang="en-US" altLang="zh-TW" sz="2200" dirty="0" err="1"/>
              <a:t>filename.swp</a:t>
            </a:r>
            <a:r>
              <a:rPr lang="en-US" altLang="zh-TW" sz="2200" dirty="0"/>
              <a:t> </a:t>
            </a:r>
            <a:r>
              <a:rPr lang="zh-TW" altLang="en-US" sz="2200" dirty="0"/>
              <a:t>刪除；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285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264C8CFF-E570-42AC-95E5-A5C834216ACE}"/>
              </a:ext>
            </a:extLst>
          </p:cNvPr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0B9179-BCDF-44ED-9F6B-60DE0D7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不小心按到</a:t>
            </a:r>
            <a:r>
              <a:rPr lang="en-US" altLang="zh-TW" dirty="0" err="1"/>
              <a:t>Ctrl+Z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BEA98-896E-46C2-8BF4-F29769C3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當我們在 </a:t>
            </a:r>
            <a:r>
              <a:rPr lang="en-US" altLang="zh-TW" dirty="0"/>
              <a:t>vim </a:t>
            </a:r>
            <a:r>
              <a:rPr lang="zh-TW" altLang="en-US" dirty="0"/>
              <a:t>的一般指令模式下按下 </a:t>
            </a:r>
            <a:r>
              <a:rPr lang="en-US" altLang="zh-TW" dirty="0"/>
              <a:t>[ctrl]-z </a:t>
            </a:r>
            <a:r>
              <a:rPr lang="zh-TW" altLang="en-US" dirty="0"/>
              <a:t>的組合按鍵時，你的 </a:t>
            </a:r>
            <a:r>
              <a:rPr lang="en-US" altLang="zh-TW" dirty="0"/>
              <a:t>vim </a:t>
            </a:r>
            <a:r>
              <a:rPr lang="zh-TW" altLang="en-US" dirty="0"/>
              <a:t>會被丟到背景去執行！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jobs </a:t>
            </a:r>
            <a:r>
              <a:rPr lang="zh-TW" altLang="en-US" dirty="0"/>
              <a:t>查詢工作編號，然後用</a:t>
            </a:r>
            <a:r>
              <a:rPr lang="en-US" altLang="zh-TW" dirty="0" err="1"/>
              <a:t>fg</a:t>
            </a:r>
            <a:r>
              <a:rPr lang="en-US" altLang="zh-TW" dirty="0"/>
              <a:t> </a:t>
            </a:r>
            <a:r>
              <a:rPr lang="zh-TW" altLang="en-US" dirty="0"/>
              <a:t>工作編號，讓</a:t>
            </a:r>
            <a:r>
              <a:rPr lang="en-US" altLang="zh-TW" dirty="0"/>
              <a:t>vi</a:t>
            </a:r>
            <a:r>
              <a:rPr lang="zh-TW" altLang="en-US" dirty="0"/>
              <a:t>回到前景執行。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34FCAE-4C83-41A1-8DB1-AAE5FBB9C853}"/>
              </a:ext>
            </a:extLst>
          </p:cNvPr>
          <p:cNvSpPr txBox="1"/>
          <p:nvPr/>
        </p:nvSpPr>
        <p:spPr>
          <a:xfrm>
            <a:off x="1988190" y="4291360"/>
            <a:ext cx="785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[ksu@4070E999 ~]$ </a:t>
            </a:r>
            <a:r>
              <a:rPr lang="da-DK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 man_db.conf</a:t>
            </a:r>
          </a:p>
          <a:p>
            <a:endParaRPr lang="da-DK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a-DK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[1]+  Stopped                 vi man_db.conf</a:t>
            </a:r>
          </a:p>
          <a:p>
            <a:r>
              <a:rPr lang="da-DK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[ksu@4070E999 ~]$ </a:t>
            </a:r>
            <a:r>
              <a:rPr lang="da-DK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jobs</a:t>
            </a:r>
          </a:p>
          <a:p>
            <a:r>
              <a:rPr lang="da-DK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[1]+  Stopped                 vi man_db.conf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E6829A-6CDC-4994-8D7F-087CE197729D}"/>
              </a:ext>
            </a:extLst>
          </p:cNvPr>
          <p:cNvSpPr txBox="1"/>
          <p:nvPr/>
        </p:nvSpPr>
        <p:spPr>
          <a:xfrm>
            <a:off x="2097248" y="4567069"/>
            <a:ext cx="843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此時會進入到 </a:t>
            </a:r>
            <a:r>
              <a:rPr lang="en-US" altLang="zh-TW" dirty="0"/>
              <a:t>vi </a:t>
            </a:r>
            <a:r>
              <a:rPr lang="zh-TW" altLang="en-US" dirty="0"/>
              <a:t>的畫面，請在 </a:t>
            </a:r>
            <a:r>
              <a:rPr lang="en-US" altLang="zh-TW" dirty="0"/>
              <a:t>vi </a:t>
            </a:r>
            <a:r>
              <a:rPr lang="zh-TW" altLang="en-US" dirty="0"/>
              <a:t>的命令模式下按下</a:t>
            </a:r>
            <a:r>
              <a:rPr lang="en-US" altLang="zh-TW" dirty="0"/>
              <a:t>『 [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ctrl]-z </a:t>
            </a:r>
            <a:r>
              <a:rPr lang="en-US" altLang="zh-TW" dirty="0"/>
              <a:t>』</a:t>
            </a:r>
            <a:r>
              <a:rPr lang="zh-TW" altLang="en-US" dirty="0"/>
              <a:t>的組合鍵</a:t>
            </a:r>
          </a:p>
        </p:txBody>
      </p:sp>
    </p:spTree>
    <p:extLst>
      <p:ext uri="{BB962C8B-B14F-4D97-AF65-F5344CB8AC3E}">
        <p14:creationId xmlns:p14="http://schemas.microsoft.com/office/powerpoint/2010/main" val="7110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264C8CFF-E570-42AC-95E5-A5C834216ACE}"/>
              </a:ext>
            </a:extLst>
          </p:cNvPr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0B9179-BCDF-44ED-9F6B-60DE0D7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不小心按到</a:t>
            </a:r>
            <a:r>
              <a:rPr lang="en-US" altLang="zh-TW" dirty="0" err="1"/>
              <a:t>Ctrl+Z</a:t>
            </a:r>
            <a:r>
              <a:rPr lang="zh-TW" altLang="en-US" dirty="0"/>
              <a:t>，又不小心終止</a:t>
            </a:r>
            <a:r>
              <a:rPr lang="en-US" altLang="zh-TW" dirty="0"/>
              <a:t>vi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EA027-50E4-4C86-9D9D-6E14D11E3F98}"/>
              </a:ext>
            </a:extLst>
          </p:cNvPr>
          <p:cNvSpPr/>
          <p:nvPr/>
        </p:nvSpPr>
        <p:spPr>
          <a:xfrm>
            <a:off x="1043031" y="2682109"/>
            <a:ext cx="10022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[ksu@4070E999 ~]$ </a:t>
            </a:r>
            <a:r>
              <a:rPr lang="zh-TW" altLang="en-US" sz="2000" b="1" dirty="0">
                <a:latin typeface="Source Code Pro" panose="020B0509030403020204" pitchFamily="49" charset="0"/>
              </a:rPr>
              <a:t>kill -9 %1</a:t>
            </a:r>
          </a:p>
          <a:p>
            <a:endParaRPr lang="zh-TW" altLang="en-US" sz="2000" dirty="0">
              <a:latin typeface="Source Code Pro" panose="020B0509030403020204" pitchFamily="49" charset="0"/>
            </a:endParaRP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[1]+  Stopped                 vi man_db.conf</a:t>
            </a:r>
            <a:endParaRPr lang="en-US" altLang="zh-TW" sz="2000" dirty="0">
              <a:latin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</a:rPr>
              <a:t>[ksu@4070E999 ~]$ </a:t>
            </a:r>
            <a:r>
              <a:rPr lang="en-US" altLang="zh-TW" sz="2000" b="1" dirty="0">
                <a:latin typeface="Source Code Pro" panose="020B0509030403020204" pitchFamily="49" charset="0"/>
              </a:rPr>
              <a:t>ls -l .</a:t>
            </a:r>
            <a:r>
              <a:rPr lang="en-US" altLang="zh-TW" sz="2000" b="1" dirty="0" err="1">
                <a:latin typeface="Source Code Pro" panose="020B0509030403020204" pitchFamily="49" charset="0"/>
              </a:rPr>
              <a:t>man_db.conf.swp</a:t>
            </a:r>
            <a:endParaRPr lang="en-US" altLang="zh-TW" sz="2000" b="1" dirty="0">
              <a:latin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</a:rPr>
              <a:t>-</a:t>
            </a:r>
            <a:r>
              <a:rPr lang="en-US" altLang="zh-TW" sz="2000" dirty="0" err="1">
                <a:latin typeface="Source Code Pro" panose="020B0509030403020204" pitchFamily="49" charset="0"/>
              </a:rPr>
              <a:t>rw</a:t>
            </a:r>
            <a:r>
              <a:rPr lang="en-US" altLang="zh-TW" sz="2000" dirty="0">
                <a:latin typeface="Source Code Pro" panose="020B0509030403020204" pitchFamily="49" charset="0"/>
              </a:rPr>
              <a:t>-------. 1 </a:t>
            </a:r>
            <a:r>
              <a:rPr lang="en-US" altLang="zh-TW" sz="2000" dirty="0" err="1">
                <a:latin typeface="Source Code Pro" panose="020B0509030403020204" pitchFamily="49" charset="0"/>
              </a:rPr>
              <a:t>ksu</a:t>
            </a:r>
            <a:r>
              <a:rPr lang="en-US" altLang="zh-TW" sz="2000" dirty="0">
                <a:latin typeface="Source Code Pro" panose="020B0509030403020204" pitchFamily="49" charset="0"/>
              </a:rPr>
              <a:t> </a:t>
            </a:r>
            <a:r>
              <a:rPr lang="en-US" altLang="zh-TW" sz="2000" dirty="0" err="1">
                <a:latin typeface="Source Code Pro" panose="020B0509030403020204" pitchFamily="49" charset="0"/>
              </a:rPr>
              <a:t>ksu</a:t>
            </a:r>
            <a:r>
              <a:rPr lang="en-US" altLang="zh-TW" sz="2000" dirty="0">
                <a:latin typeface="Source Code Pro" panose="020B0509030403020204" pitchFamily="49" charset="0"/>
              </a:rPr>
              <a:t> 4096 10</a:t>
            </a:r>
            <a:r>
              <a:rPr lang="zh-TW" altLang="en-US" sz="2000" dirty="0">
                <a:latin typeface="Source Code Pro" panose="020B0509030403020204" pitchFamily="49" charset="0"/>
              </a:rPr>
              <a:t>月  </a:t>
            </a:r>
            <a:r>
              <a:rPr lang="en-US" altLang="zh-TW" sz="2000" dirty="0">
                <a:latin typeface="Source Code Pro" panose="020B0509030403020204" pitchFamily="49" charset="0"/>
              </a:rPr>
              <a:t>8 22:32 .</a:t>
            </a:r>
            <a:r>
              <a:rPr lang="en-US" altLang="zh-TW" sz="2000" dirty="0" err="1">
                <a:latin typeface="Source Code Pro" panose="020B0509030403020204" pitchFamily="49" charset="0"/>
              </a:rPr>
              <a:t>man_db.conf.swp</a:t>
            </a:r>
            <a:endParaRPr lang="en-US" altLang="zh-TW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38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vim </a:t>
            </a:r>
            <a:r>
              <a:rPr lang="zh-TW" altLang="en-US" dirty="0"/>
              <a:t>的額外功能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如果您有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yum install vim </a:t>
            </a:r>
            <a:r>
              <a:rPr lang="zh-TW" altLang="en-US" dirty="0"/>
              <a:t>安裝了 </a:t>
            </a:r>
            <a:r>
              <a:rPr lang="en-US" altLang="zh-TW" dirty="0"/>
              <a:t>vim</a:t>
            </a:r>
            <a:r>
              <a:rPr lang="zh-TW" altLang="en-US" dirty="0"/>
              <a:t>，並且使用</a:t>
            </a:r>
            <a:r>
              <a:rPr lang="en-US" altLang="zh-TW" dirty="0"/>
              <a:t>vim</a:t>
            </a:r>
            <a:r>
              <a:rPr lang="zh-TW" altLang="en-US" dirty="0"/>
              <a:t>而非</a:t>
            </a:r>
            <a:r>
              <a:rPr lang="en-US" altLang="zh-TW" dirty="0"/>
              <a:t>vi</a:t>
            </a:r>
            <a:r>
              <a:rPr lang="zh-TW" altLang="en-US" dirty="0"/>
              <a:t>，則具有</a:t>
            </a:r>
            <a:r>
              <a:rPr lang="en-US" altLang="zh-TW" dirty="0"/>
              <a:t>vim</a:t>
            </a:r>
            <a:r>
              <a:rPr lang="zh-TW" altLang="en-US" dirty="0"/>
              <a:t>的額外功能。</a:t>
            </a:r>
            <a:endParaRPr lang="en-US" altLang="zh-TW" dirty="0"/>
          </a:p>
          <a:p>
            <a:r>
              <a:rPr lang="en-US" altLang="zh-TW" dirty="0"/>
              <a:t>vim</a:t>
            </a:r>
            <a:r>
              <a:rPr lang="zh-TW" altLang="en-US" dirty="0"/>
              <a:t>有彩色的語法識別功能。</a:t>
            </a:r>
            <a:endParaRPr lang="en-US" altLang="zh-TW" dirty="0"/>
          </a:p>
          <a:p>
            <a:r>
              <a:rPr lang="zh-TW" altLang="en-US" dirty="0"/>
              <a:t>老師個人喜歡透過</a:t>
            </a:r>
            <a:r>
              <a:rPr lang="en-US" altLang="zh-TW" dirty="0"/>
              <a:t>.</a:t>
            </a:r>
            <a:r>
              <a:rPr lang="en-US" altLang="zh-TW" dirty="0" err="1"/>
              <a:t>vimrc</a:t>
            </a:r>
            <a:r>
              <a:rPr lang="zh-TW" altLang="en-US" dirty="0"/>
              <a:t>檔設定其顏色</a:t>
            </a:r>
            <a:r>
              <a:rPr lang="en-US" altLang="zh-TW" dirty="0"/>
              <a:t>(theme)</a:t>
            </a:r>
          </a:p>
          <a:p>
            <a:r>
              <a:rPr lang="en-US" altLang="zh-TW" dirty="0"/>
              <a:t>vim</a:t>
            </a:r>
            <a:r>
              <a:rPr lang="zh-TW" altLang="en-US" dirty="0"/>
              <a:t>也有區塊選擇功能。</a:t>
            </a:r>
            <a:r>
              <a:rPr lang="en-US" altLang="zh-TW" dirty="0"/>
              <a:t>Ctrl + v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AF8FC8-C75B-4ECE-9E85-9359E2FFC55C}"/>
              </a:ext>
            </a:extLst>
          </p:cNvPr>
          <p:cNvSpPr/>
          <p:nvPr/>
        </p:nvSpPr>
        <p:spPr>
          <a:xfrm>
            <a:off x="930057" y="6488668"/>
            <a:ext cx="492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http://linux.vbird.org/linux_basic/0310vi.php#hint</a:t>
            </a:r>
          </a:p>
        </p:txBody>
      </p:sp>
    </p:spTree>
    <p:extLst>
      <p:ext uri="{BB962C8B-B14F-4D97-AF65-F5344CB8AC3E}">
        <p14:creationId xmlns:p14="http://schemas.microsoft.com/office/powerpoint/2010/main" val="40775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vim </a:t>
            </a:r>
            <a:r>
              <a:rPr lang="zh-TW" altLang="en-US" dirty="0"/>
              <a:t>環境設定與記錄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452424"/>
          </a:xfrm>
        </p:spPr>
        <p:txBody>
          <a:bodyPr>
            <a:normAutofit/>
          </a:bodyPr>
          <a:lstStyle/>
          <a:p>
            <a:r>
              <a:rPr lang="en-US" altLang="zh-TW" dirty="0"/>
              <a:t>~/.</a:t>
            </a:r>
            <a:r>
              <a:rPr lang="en-US" altLang="zh-TW" dirty="0" err="1"/>
              <a:t>vimrc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en-US" altLang="zh-TW" dirty="0"/>
              <a:t>~/.</a:t>
            </a:r>
            <a:r>
              <a:rPr lang="en-US" altLang="zh-TW" dirty="0" err="1"/>
              <a:t>viminfo</a:t>
            </a:r>
            <a:r>
              <a:rPr lang="zh-TW" altLang="en-US" dirty="0"/>
              <a:t>檔案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AF8FC8-C75B-4ECE-9E85-9359E2FFC55C}"/>
              </a:ext>
            </a:extLst>
          </p:cNvPr>
          <p:cNvSpPr/>
          <p:nvPr/>
        </p:nvSpPr>
        <p:spPr>
          <a:xfrm>
            <a:off x="930057" y="6488668"/>
            <a:ext cx="492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http://linux.vbird.org/linux_basic/0310vi.php#hint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9009CC-E71B-4BEF-B45E-561920112CBC}"/>
              </a:ext>
            </a:extLst>
          </p:cNvPr>
          <p:cNvSpPr/>
          <p:nvPr/>
        </p:nvSpPr>
        <p:spPr>
          <a:xfrm>
            <a:off x="4191784" y="2669228"/>
            <a:ext cx="7378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</a:rPr>
              <a:t>[ksu@4070E999 ~]$ 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vim ~/.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vimrc</a:t>
            </a:r>
            <a:endParaRPr lang="en-US" altLang="zh-TW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zh-TW" altLang="en-US" dirty="0">
                <a:latin typeface="Source Code Pro" panose="020B0509030403020204" pitchFamily="49" charset="0"/>
              </a:rPr>
              <a:t>這個檔案的雙引號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(") </a:t>
            </a:r>
            <a:r>
              <a:rPr lang="zh-TW" altLang="en-US" dirty="0">
                <a:latin typeface="Source Code Pro" panose="020B0509030403020204" pitchFamily="49" charset="0"/>
              </a:rPr>
              <a:t>是註解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hlsearch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"</a:t>
            </a:r>
            <a:r>
              <a:rPr lang="zh-TW" altLang="en-US" dirty="0">
                <a:latin typeface="Source Code Pro" panose="020B0509030403020204" pitchFamily="49" charset="0"/>
              </a:rPr>
              <a:t>高亮度反白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backspace=2         "</a:t>
            </a:r>
            <a:r>
              <a:rPr lang="zh-TW" altLang="en-US" dirty="0">
                <a:latin typeface="Source Code Pro" panose="020B0509030403020204" pitchFamily="49" charset="0"/>
              </a:rPr>
              <a:t>可隨時用倒退鍵刪除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autoindent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"</a:t>
            </a:r>
            <a:r>
              <a:rPr lang="zh-TW" altLang="en-US" dirty="0">
                <a:latin typeface="Source Code Pro" panose="020B0509030403020204" pitchFamily="49" charset="0"/>
              </a:rPr>
              <a:t>自動縮排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ruler               "</a:t>
            </a:r>
            <a:r>
              <a:rPr lang="zh-TW" altLang="en-US" dirty="0">
                <a:latin typeface="Source Code Pro" panose="020B0509030403020204" pitchFamily="49" charset="0"/>
              </a:rPr>
              <a:t>可顯示最後一列的狀態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showmode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"</a:t>
            </a:r>
            <a:r>
              <a:rPr lang="zh-TW" altLang="en-US" dirty="0">
                <a:latin typeface="Source Code Pro" panose="020B0509030403020204" pitchFamily="49" charset="0"/>
              </a:rPr>
              <a:t>左下角那一列的狀態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nu                  "</a:t>
            </a:r>
            <a:r>
              <a:rPr lang="zh-TW" altLang="en-US" dirty="0">
                <a:latin typeface="Source Code Pro" panose="020B0509030403020204" pitchFamily="49" charset="0"/>
              </a:rPr>
              <a:t>可以在每一列的最前面顯示行號啦！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=dark             "</a:t>
            </a:r>
            <a:r>
              <a:rPr lang="zh-TW" altLang="en-US" dirty="0">
                <a:latin typeface="Source Code Pro" panose="020B0509030403020204" pitchFamily="49" charset="0"/>
              </a:rPr>
              <a:t>顯示不同的底色色調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syntax on               "</a:t>
            </a:r>
            <a:r>
              <a:rPr lang="zh-TW" altLang="en-US" dirty="0">
                <a:latin typeface="Source Code Pro" panose="020B0509030403020204" pitchFamily="49" charset="0"/>
              </a:rPr>
              <a:t>進行語法檢驗，顏色顯示。</a:t>
            </a:r>
          </a:p>
        </p:txBody>
      </p:sp>
    </p:spTree>
    <p:extLst>
      <p:ext uri="{BB962C8B-B14F-4D97-AF65-F5344CB8AC3E}">
        <p14:creationId xmlns:p14="http://schemas.microsoft.com/office/powerpoint/2010/main" val="307631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9F0713DC-4BD3-4317-A253-3EA41C450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/>
              <a:t>vim</a:t>
            </a:r>
            <a:r>
              <a:rPr lang="zh-TW" altLang="en-US"/>
              <a:t>（</a:t>
            </a:r>
            <a:r>
              <a:rPr lang="zh-TW" altLang="en-US" dirty="0"/>
              <a:t>續）</a:t>
            </a:r>
            <a:r>
              <a:rPr lang="en-US" altLang="zh-TW" dirty="0"/>
              <a:t>-- </a:t>
            </a:r>
            <a:r>
              <a:rPr lang="zh-TW" altLang="en-US" dirty="0"/>
              <a:t>練習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F204222-4836-4832-9995-519B29CEA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10515600" cy="389096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vim</a:t>
            </a:r>
            <a:r>
              <a:rPr lang="zh-TW" altLang="en-US" dirty="0"/>
              <a:t>建立一個檔名為 </a:t>
            </a:r>
            <a:r>
              <a:rPr lang="en-US" altLang="zh-TW" dirty="0"/>
              <a:t>/root/</a:t>
            </a:r>
            <a:r>
              <a:rPr lang="en-US" altLang="zh-TW" dirty="0" err="1"/>
              <a:t>newman.conf</a:t>
            </a:r>
            <a:endParaRPr lang="en-US" altLang="zh-TW" dirty="0"/>
          </a:p>
          <a:p>
            <a:r>
              <a:rPr lang="zh-TW" altLang="en-US" dirty="0"/>
              <a:t>將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man_db.conf</a:t>
            </a:r>
            <a:r>
              <a:rPr lang="en-US" altLang="zh-TW" dirty="0"/>
              <a:t> </a:t>
            </a:r>
            <a:r>
              <a:rPr lang="zh-TW" altLang="en-US" dirty="0"/>
              <a:t>的資料讀進來</a:t>
            </a:r>
          </a:p>
          <a:p>
            <a:r>
              <a:rPr lang="zh-TW" altLang="en-US" dirty="0"/>
              <a:t>在第一行輸入</a:t>
            </a:r>
          </a:p>
          <a:p>
            <a:pPr lvl="1"/>
            <a:r>
              <a:rPr lang="en-US" altLang="zh-TW" dirty="0"/>
              <a:t>This file comes from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man_db.conf</a:t>
            </a:r>
            <a:endParaRPr lang="en-US" altLang="zh-TW" dirty="0"/>
          </a:p>
          <a:p>
            <a:r>
              <a:rPr lang="zh-TW" altLang="en-US" dirty="0"/>
              <a:t>搜尋 </a:t>
            </a:r>
            <a:r>
              <a:rPr lang="en-US" altLang="zh-TW" dirty="0"/>
              <a:t>MANPATH </a:t>
            </a:r>
            <a:r>
              <a:rPr lang="zh-TW" altLang="en-US" dirty="0"/>
              <a:t>取代成為 </a:t>
            </a:r>
            <a:r>
              <a:rPr lang="en-US" altLang="zh-TW" dirty="0" err="1"/>
              <a:t>mywebname</a:t>
            </a:r>
            <a:endParaRPr lang="en-US" altLang="zh-TW" dirty="0"/>
          </a:p>
          <a:p>
            <a:r>
              <a:rPr lang="zh-TW" altLang="en-US" dirty="0"/>
              <a:t>搜尋 </a:t>
            </a:r>
            <a:r>
              <a:rPr lang="en-US" altLang="zh-TW" dirty="0" err="1"/>
              <a:t>mywebname</a:t>
            </a:r>
            <a:r>
              <a:rPr lang="en-US" altLang="zh-TW" dirty="0"/>
              <a:t> </a:t>
            </a:r>
            <a:r>
              <a:rPr lang="zh-TW" altLang="en-US" dirty="0"/>
              <a:t>字串</a:t>
            </a:r>
          </a:p>
          <a:p>
            <a:r>
              <a:rPr lang="zh-TW" altLang="en-US" dirty="0"/>
              <a:t>取消高亮度</a:t>
            </a:r>
          </a:p>
          <a:p>
            <a:r>
              <a:rPr lang="zh-TW" altLang="en-US" dirty="0"/>
              <a:t>刪除第 </a:t>
            </a:r>
            <a:r>
              <a:rPr lang="en-US" altLang="zh-TW" dirty="0"/>
              <a:t>51 </a:t>
            </a:r>
            <a:r>
              <a:rPr lang="zh-TW" altLang="en-US" dirty="0"/>
              <a:t>到 </a:t>
            </a:r>
            <a:r>
              <a:rPr lang="en-US" altLang="zh-TW" dirty="0"/>
              <a:t>60 </a:t>
            </a:r>
            <a:r>
              <a:rPr lang="zh-TW" altLang="en-US" dirty="0"/>
              <a:t>行</a:t>
            </a:r>
          </a:p>
          <a:p>
            <a:r>
              <a:rPr lang="zh-TW" altLang="en-US" dirty="0"/>
              <a:t>複製第 </a:t>
            </a:r>
            <a:r>
              <a:rPr lang="en-US" altLang="zh-TW" dirty="0"/>
              <a:t>1~10 </a:t>
            </a:r>
            <a:r>
              <a:rPr lang="zh-TW" altLang="en-US" dirty="0"/>
              <a:t>行，並且在第 </a:t>
            </a:r>
            <a:r>
              <a:rPr lang="en-US" altLang="zh-TW" dirty="0"/>
              <a:t>20 </a:t>
            </a:r>
            <a:r>
              <a:rPr lang="zh-TW" altLang="en-US" dirty="0"/>
              <a:t>行後貼上</a:t>
            </a:r>
            <a:r>
              <a:rPr lang="en-US" altLang="zh-TW" dirty="0"/>
              <a:t>(</a:t>
            </a:r>
            <a:r>
              <a:rPr lang="zh-TW" altLang="en-US" dirty="0"/>
              <a:t>新的行在 </a:t>
            </a:r>
            <a:r>
              <a:rPr lang="en-US" altLang="zh-TW" dirty="0"/>
              <a:t>21 </a:t>
            </a:r>
            <a:r>
              <a:rPr lang="zh-TW" altLang="en-US" dirty="0"/>
              <a:t>開始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連結第</a:t>
            </a:r>
            <a:r>
              <a:rPr lang="en-US" altLang="zh-TW" dirty="0"/>
              <a:t>2</a:t>
            </a:r>
            <a:r>
              <a:rPr lang="zh-TW" altLang="en-US" dirty="0"/>
              <a:t>與第</a:t>
            </a:r>
            <a:r>
              <a:rPr lang="en-US" altLang="zh-TW" dirty="0"/>
              <a:t>3</a:t>
            </a:r>
            <a:r>
              <a:rPr lang="zh-TW" altLang="en-US" dirty="0"/>
              <a:t>行</a:t>
            </a:r>
          </a:p>
          <a:p>
            <a:r>
              <a:rPr lang="zh-TW" altLang="en-US" dirty="0"/>
              <a:t>復原上個動作</a:t>
            </a:r>
          </a:p>
          <a:p>
            <a:r>
              <a:rPr lang="zh-TW" altLang="en-US" dirty="0"/>
              <a:t>強制儲存後離開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6A94B-F37C-4586-B90E-75F56178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0DC14-7AE0-4B81-956C-2F98D090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Linux基礎--vi 文書處理器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D830D-17D8-4CBC-A87D-B306ED5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4C7B-BB06-4616-82A1-7EF6EE1D75FA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18E4BC1F-1C58-43A9-AEBE-62E513E48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vi</a:t>
            </a:r>
            <a:r>
              <a:rPr lang="zh-TW" altLang="en-US"/>
              <a:t>（續）</a:t>
            </a:r>
            <a:r>
              <a:rPr lang="en-US" altLang="zh-TW"/>
              <a:t>-- </a:t>
            </a:r>
            <a:r>
              <a:rPr lang="zh-TW" altLang="en-US"/>
              <a:t>練習二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D18FFC9A-7904-4FEA-9058-6EB8D146F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4020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請在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 </a:t>
            </a:r>
            <a:r>
              <a:rPr lang="zh-TW" altLang="en-US" dirty="0"/>
              <a:t>這個目錄下建立一個名為 </a:t>
            </a:r>
            <a:r>
              <a:rPr lang="en-US" altLang="zh-TW" dirty="0" err="1"/>
              <a:t>vitest</a:t>
            </a:r>
            <a:r>
              <a:rPr lang="en-US" altLang="zh-TW" dirty="0"/>
              <a:t> </a:t>
            </a:r>
            <a:r>
              <a:rPr lang="zh-TW" altLang="en-US" dirty="0"/>
              <a:t>的目錄；</a:t>
            </a:r>
          </a:p>
          <a:p>
            <a:r>
              <a:rPr lang="zh-TW" altLang="en-US" dirty="0"/>
              <a:t>進入 </a:t>
            </a:r>
            <a:r>
              <a:rPr lang="en-US" altLang="zh-TW" dirty="0" err="1"/>
              <a:t>vitest</a:t>
            </a:r>
            <a:r>
              <a:rPr lang="en-US" altLang="zh-TW" dirty="0"/>
              <a:t> </a:t>
            </a:r>
            <a:r>
              <a:rPr lang="zh-TW" altLang="en-US" dirty="0"/>
              <a:t>這個目錄當中；</a:t>
            </a:r>
          </a:p>
          <a:p>
            <a:r>
              <a:rPr lang="zh-TW" altLang="en-US" dirty="0"/>
              <a:t>將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man_db.conf</a:t>
            </a:r>
            <a:r>
              <a:rPr lang="en-US" altLang="zh-TW" dirty="0"/>
              <a:t> </a:t>
            </a:r>
            <a:r>
              <a:rPr lang="zh-TW" altLang="en-US" dirty="0"/>
              <a:t>拷貝到本目錄底下；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vi </a:t>
            </a:r>
            <a:r>
              <a:rPr lang="zh-TW" altLang="en-US" dirty="0"/>
              <a:t>開啟本目錄下的 </a:t>
            </a:r>
            <a:r>
              <a:rPr lang="en-US" altLang="zh-TW" dirty="0" err="1"/>
              <a:t>man.config</a:t>
            </a:r>
            <a:r>
              <a:rPr lang="en-US" altLang="zh-TW" dirty="0"/>
              <a:t> </a:t>
            </a:r>
            <a:r>
              <a:rPr lang="zh-TW" altLang="en-US" dirty="0"/>
              <a:t>這個檔案；</a:t>
            </a:r>
          </a:p>
          <a:p>
            <a:r>
              <a:rPr lang="zh-TW" altLang="en-US" dirty="0"/>
              <a:t>移動到第 </a:t>
            </a:r>
            <a:r>
              <a:rPr lang="en-US" altLang="zh-TW" dirty="0"/>
              <a:t>58 </a:t>
            </a:r>
            <a:r>
              <a:rPr lang="zh-TW" altLang="en-US" dirty="0"/>
              <a:t>行，向右移動 </a:t>
            </a:r>
            <a:r>
              <a:rPr lang="en-US" altLang="zh-TW" dirty="0"/>
              <a:t>40 </a:t>
            </a:r>
            <a:r>
              <a:rPr lang="zh-TW" altLang="en-US" dirty="0"/>
              <a:t>個字元，請問您看到的雙引號內是什麼目錄？</a:t>
            </a:r>
          </a:p>
          <a:p>
            <a:r>
              <a:rPr lang="zh-TW" altLang="en-US" dirty="0"/>
              <a:t>移動到第一行，並且向下搜尋一下</a:t>
            </a:r>
            <a:r>
              <a:rPr lang="en-US" altLang="zh-TW" dirty="0"/>
              <a:t>『 bzip2 』</a:t>
            </a:r>
            <a:r>
              <a:rPr lang="zh-TW" altLang="en-US" dirty="0"/>
              <a:t>這個字串，請問他在第幾行？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EADF8-D892-4FF8-93A9-13A55AF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F04FC-701C-4C6D-B0B3-265D6FAB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Linux基礎--vi 文書處理器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A83AB-B860-4A28-995D-EF9713FA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661-EC49-495E-BD7E-87EE985F05B6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98748-79C5-47B9-B469-883CEECF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413AF-B15D-493B-8515-EA0C8F84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Linux基礎--vi 文書處理器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455EB-DFFE-4D4C-B022-51E9212A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3B87-2BBE-4784-B0F4-B76A3C34A3E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3D59AE5-BD45-49BB-97DA-597096E81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vi</a:t>
            </a:r>
            <a:r>
              <a:rPr lang="zh-TW" altLang="en-US"/>
              <a:t>（續）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3FA9408F-0E17-4267-9236-70F4EC2F2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6091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接著下來，我要將 </a:t>
            </a:r>
            <a:r>
              <a:rPr lang="en-US" altLang="zh-TW" sz="2400" dirty="0"/>
              <a:t>50 </a:t>
            </a:r>
            <a:r>
              <a:rPr lang="zh-TW" altLang="en-US" sz="2400" dirty="0"/>
              <a:t>到 </a:t>
            </a:r>
            <a:r>
              <a:rPr lang="en-US" altLang="zh-TW" sz="2400" dirty="0"/>
              <a:t>100 </a:t>
            </a:r>
            <a:r>
              <a:rPr lang="zh-TW" altLang="en-US" sz="2400" dirty="0"/>
              <a:t>行之間的 </a:t>
            </a:r>
            <a:r>
              <a:rPr lang="en-US" altLang="zh-TW" sz="2400" dirty="0"/>
              <a:t>man </a:t>
            </a:r>
            <a:r>
              <a:rPr lang="zh-TW" altLang="en-US" sz="2400" dirty="0"/>
              <a:t>改為 </a:t>
            </a:r>
            <a:r>
              <a:rPr lang="en-US" altLang="zh-TW" sz="2400" dirty="0"/>
              <a:t>MAN</a:t>
            </a:r>
            <a:r>
              <a:rPr lang="zh-TW" altLang="en-US" sz="2400" dirty="0"/>
              <a:t>，並且一個一個挑選是否需要修改，如何下達指令？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修改完之後，突然反悔了，要全部復原，有哪些方法？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我要複製 </a:t>
            </a:r>
            <a:r>
              <a:rPr lang="en-US" altLang="zh-TW" sz="2400" dirty="0"/>
              <a:t>51 </a:t>
            </a:r>
            <a:r>
              <a:rPr lang="zh-TW" altLang="en-US" sz="2400" dirty="0"/>
              <a:t>到 </a:t>
            </a:r>
            <a:r>
              <a:rPr lang="en-US" altLang="zh-TW" sz="2400" dirty="0"/>
              <a:t>60 </a:t>
            </a:r>
            <a:r>
              <a:rPr lang="zh-TW" altLang="en-US" sz="2400" dirty="0"/>
              <a:t>行這十行的內容，並且貼到最後一行之後；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刪除 </a:t>
            </a:r>
            <a:r>
              <a:rPr lang="en-US" altLang="zh-TW" sz="2400" dirty="0"/>
              <a:t>11 </a:t>
            </a:r>
            <a:r>
              <a:rPr lang="zh-TW" altLang="en-US" sz="2400" dirty="0"/>
              <a:t>到 </a:t>
            </a:r>
            <a:r>
              <a:rPr lang="en-US" altLang="zh-TW" sz="2400" dirty="0"/>
              <a:t>30 </a:t>
            </a:r>
            <a:r>
              <a:rPr lang="zh-TW" altLang="en-US" sz="2400" dirty="0"/>
              <a:t>行之間的 </a:t>
            </a:r>
            <a:r>
              <a:rPr lang="en-US" altLang="zh-TW" sz="2400" dirty="0"/>
              <a:t>20 </a:t>
            </a:r>
            <a:r>
              <a:rPr lang="zh-TW" altLang="en-US" sz="2400" dirty="0"/>
              <a:t>行；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將這個檔案另存成一個 </a:t>
            </a:r>
            <a:r>
              <a:rPr lang="en-US" altLang="zh-TW" sz="2400" dirty="0" err="1"/>
              <a:t>man.test.config</a:t>
            </a:r>
            <a:r>
              <a:rPr lang="en-US" altLang="zh-TW" sz="2400" dirty="0"/>
              <a:t> </a:t>
            </a:r>
            <a:r>
              <a:rPr lang="zh-TW" altLang="en-US" sz="2400" dirty="0"/>
              <a:t>的檔名；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去到第 </a:t>
            </a:r>
            <a:r>
              <a:rPr lang="en-US" altLang="zh-TW" sz="2400" dirty="0"/>
              <a:t>29 </a:t>
            </a:r>
            <a:r>
              <a:rPr lang="zh-TW" altLang="en-US" sz="2400" dirty="0"/>
              <a:t>行，並且刪除 </a:t>
            </a:r>
            <a:r>
              <a:rPr lang="en-US" altLang="zh-TW" sz="2400" dirty="0"/>
              <a:t>15 </a:t>
            </a:r>
            <a:r>
              <a:rPr lang="zh-TW" altLang="en-US" sz="2400" dirty="0"/>
              <a:t>個字元；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儲存後離開吧！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</a:t>
            </a:r>
            <a:r>
              <a:rPr lang="en-US" altLang="zh-TW" dirty="0">
                <a:latin typeface="微軟正黑體" panose="020B0604030504040204" pitchFamily="34" charset="-120"/>
              </a:rPr>
              <a:t> </a:t>
            </a:r>
            <a:r>
              <a:rPr lang="zh-TW" altLang="en-US" dirty="0"/>
              <a:t>的三種模式：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9D4116-4EB3-4009-ABF6-56A0B4F6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891255"/>
          </a:xfrm>
        </p:spPr>
        <p:txBody>
          <a:bodyPr/>
          <a:lstStyle/>
          <a:p>
            <a:r>
              <a:rPr lang="zh-TW" altLang="en-US" sz="2400" dirty="0"/>
              <a:t>命令</a:t>
            </a:r>
            <a:r>
              <a:rPr lang="en-US" altLang="zh-TW" sz="2400" dirty="0"/>
              <a:t>(</a:t>
            </a:r>
            <a:r>
              <a:rPr lang="zh-TW" altLang="en-US" sz="2400" dirty="0"/>
              <a:t>一般</a:t>
            </a:r>
            <a:r>
              <a:rPr lang="en-US" altLang="zh-TW" sz="2400" dirty="0"/>
              <a:t>)</a:t>
            </a:r>
            <a:r>
              <a:rPr lang="zh-TW" altLang="en-US" sz="2400" dirty="0"/>
              <a:t>模式： </a:t>
            </a:r>
            <a:r>
              <a:rPr lang="en-US" altLang="zh-TW" sz="2400" dirty="0"/>
              <a:t>command mode</a:t>
            </a:r>
          </a:p>
          <a:p>
            <a:pPr lvl="1"/>
            <a:r>
              <a:rPr lang="zh-TW" altLang="en-US" sz="2200" dirty="0"/>
              <a:t>可進行刪除、複製、搜尋、取代等</a:t>
            </a:r>
          </a:p>
          <a:p>
            <a:r>
              <a:rPr lang="zh-TW" altLang="en-US" sz="2400" dirty="0"/>
              <a:t>輸入</a:t>
            </a:r>
            <a:r>
              <a:rPr lang="en-US" altLang="zh-TW" sz="2400" dirty="0"/>
              <a:t>(</a:t>
            </a:r>
            <a:r>
              <a:rPr lang="zh-TW" altLang="en-US" sz="2400" dirty="0"/>
              <a:t>編輯</a:t>
            </a:r>
            <a:r>
              <a:rPr lang="en-US" altLang="zh-TW" sz="2400" dirty="0"/>
              <a:t>)</a:t>
            </a:r>
            <a:r>
              <a:rPr lang="zh-TW" altLang="en-US" sz="2400" dirty="0"/>
              <a:t>模式： </a:t>
            </a:r>
            <a:r>
              <a:rPr lang="en-US" altLang="zh-TW" sz="2400" dirty="0"/>
              <a:t>input mode</a:t>
            </a:r>
          </a:p>
          <a:p>
            <a:pPr lvl="1"/>
            <a:r>
              <a:rPr lang="zh-TW" altLang="en-US" sz="2200" dirty="0"/>
              <a:t>可進行資料的輸入</a:t>
            </a:r>
          </a:p>
          <a:p>
            <a:pPr lvl="1"/>
            <a:r>
              <a:rPr lang="zh-TW" altLang="en-US" sz="2200" dirty="0"/>
              <a:t>下角會出現 </a:t>
            </a:r>
            <a:r>
              <a:rPr lang="en-US" altLang="zh-TW" sz="2200" dirty="0"/>
              <a:t>--INSERT-- </a:t>
            </a:r>
            <a:r>
              <a:rPr lang="zh-TW" altLang="en-US" sz="2200" dirty="0"/>
              <a:t>或 </a:t>
            </a:r>
            <a:r>
              <a:rPr lang="en-US" altLang="zh-TW" sz="2200" dirty="0"/>
              <a:t>--REPLACE-- </a:t>
            </a:r>
          </a:p>
          <a:p>
            <a:r>
              <a:rPr lang="zh-TW" altLang="en-US" sz="2400" dirty="0"/>
              <a:t>命令列模式： </a:t>
            </a:r>
            <a:r>
              <a:rPr lang="en-US" altLang="zh-TW" sz="2400" dirty="0"/>
              <a:t>command-line mode</a:t>
            </a:r>
          </a:p>
          <a:p>
            <a:pPr lvl="1"/>
            <a:r>
              <a:rPr lang="zh-TW" altLang="en-US" sz="2200" dirty="0"/>
              <a:t>可進行儲存、讀取其他檔案等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0EC14A-70B7-4DA3-B9E4-294F16888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8" y="2437426"/>
            <a:ext cx="4756847" cy="33556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E4A440B-2E54-4694-8BC2-B56317773F5A}"/>
              </a:ext>
            </a:extLst>
          </p:cNvPr>
          <p:cNvSpPr/>
          <p:nvPr/>
        </p:nvSpPr>
        <p:spPr>
          <a:xfrm>
            <a:off x="961571" y="6448780"/>
            <a:ext cx="41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https://footmark.info/linux/centos/vi-vim/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9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命令模式─游標移動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74906"/>
            <a:ext cx="10515600" cy="305217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單一字元移動：</a:t>
            </a:r>
          </a:p>
          <a:p>
            <a:pPr lvl="1">
              <a:lnSpc>
                <a:spcPct val="80000"/>
              </a:lnSpc>
            </a:pPr>
            <a:r>
              <a:rPr lang="zh-TW" altLang="en-US" sz="2200" dirty="0"/>
              <a:t>方向鍵移動游標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hjkl</a:t>
            </a:r>
            <a:r>
              <a:rPr lang="en-US" altLang="zh-TW" sz="2200" dirty="0"/>
              <a:t> </a:t>
            </a:r>
            <a:r>
              <a:rPr lang="zh-TW" altLang="en-US" sz="2200" dirty="0"/>
              <a:t>四個按鍵 </a:t>
            </a:r>
            <a:r>
              <a:rPr lang="en-US" altLang="zh-TW" sz="2200" dirty="0"/>
              <a:t>(</a:t>
            </a:r>
            <a:r>
              <a:rPr lang="zh-TW" altLang="en-US" sz="2200" dirty="0"/>
              <a:t>左下上右</a:t>
            </a:r>
            <a:r>
              <a:rPr lang="en-US" altLang="zh-TW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zh-TW" altLang="en-US" sz="2200" dirty="0"/>
              <a:t>：移動到該行行首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zh-TW" altLang="en-US" sz="2200" dirty="0"/>
              <a:t>：移動到該行行尾</a:t>
            </a:r>
          </a:p>
          <a:p>
            <a:pPr>
              <a:lnSpc>
                <a:spcPct val="80000"/>
              </a:lnSpc>
            </a:pPr>
            <a:r>
              <a:rPr lang="zh-TW" altLang="en-US" sz="2200" dirty="0"/>
              <a:t>移動</a:t>
            </a:r>
            <a:r>
              <a:rPr lang="en-US" altLang="zh-TW" sz="22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w,W</a:t>
            </a:r>
            <a:r>
              <a:rPr lang="en-US" altLang="zh-TW" sz="2200" dirty="0"/>
              <a:t>	(</a:t>
            </a:r>
            <a:r>
              <a:rPr lang="en-US" altLang="zh-TW" sz="2200" b="1" dirty="0"/>
              <a:t>w</a:t>
            </a:r>
            <a:r>
              <a:rPr lang="en-US" altLang="zh-TW" sz="2200" dirty="0"/>
              <a:t>ord)	</a:t>
            </a:r>
            <a:r>
              <a:rPr lang="zh-TW" altLang="en-US" sz="2200" dirty="0"/>
              <a:t>到下個字</a:t>
            </a:r>
            <a:r>
              <a:rPr lang="en-US" altLang="zh-TW" sz="2200" dirty="0"/>
              <a:t>, </a:t>
            </a:r>
            <a:r>
              <a:rPr lang="zh-TW" altLang="en-US" sz="2200" dirty="0"/>
              <a:t>到下個非空白的字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b,B</a:t>
            </a:r>
            <a:r>
              <a:rPr lang="en-US" altLang="zh-TW" sz="2200" dirty="0"/>
              <a:t>	(</a:t>
            </a:r>
            <a:r>
              <a:rPr lang="en-US" altLang="zh-TW" sz="2200" b="1" dirty="0"/>
              <a:t>b</a:t>
            </a:r>
            <a:r>
              <a:rPr lang="en-US" altLang="zh-TW" sz="2200" dirty="0"/>
              <a:t>egin)	</a:t>
            </a:r>
            <a:r>
              <a:rPr lang="zh-TW" altLang="en-US" sz="2200" dirty="0"/>
              <a:t>回上個字</a:t>
            </a:r>
            <a:r>
              <a:rPr lang="en-US" altLang="zh-TW" sz="2200" dirty="0"/>
              <a:t>, </a:t>
            </a:r>
            <a:r>
              <a:rPr lang="zh-TW" altLang="en-US" sz="2200" dirty="0"/>
              <a:t>到上個非空白的字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e,E</a:t>
            </a:r>
            <a:r>
              <a:rPr lang="en-US" altLang="zh-TW" sz="2200" dirty="0"/>
              <a:t>	(</a:t>
            </a:r>
            <a:r>
              <a:rPr lang="en-US" altLang="zh-TW" sz="2200" b="1" dirty="0"/>
              <a:t>e</a:t>
            </a:r>
            <a:r>
              <a:rPr lang="en-US" altLang="zh-TW" sz="2200" dirty="0"/>
              <a:t>nd)	</a:t>
            </a:r>
            <a:r>
              <a:rPr lang="zh-TW" altLang="en-US" sz="2200" dirty="0"/>
              <a:t>到這個字的字尾</a:t>
            </a:r>
            <a:r>
              <a:rPr lang="en-US" altLang="zh-TW" sz="2200" dirty="0"/>
              <a:t>, </a:t>
            </a:r>
            <a:r>
              <a:rPr lang="zh-TW" altLang="en-US" sz="2200" dirty="0"/>
              <a:t>到下個非空白的字字尾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4B5F5A-22AE-4A55-86A7-0189CFDB69FC}"/>
              </a:ext>
            </a:extLst>
          </p:cNvPr>
          <p:cNvSpPr/>
          <p:nvPr/>
        </p:nvSpPr>
        <p:spPr>
          <a:xfrm>
            <a:off x="967272" y="6417322"/>
            <a:ext cx="742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http://www.study-area.org/cyril/opentools/opentools/x62.html</a:t>
            </a:r>
          </a:p>
        </p:txBody>
      </p:sp>
    </p:spTree>
    <p:extLst>
      <p:ext uri="{BB962C8B-B14F-4D97-AF65-F5344CB8AC3E}">
        <p14:creationId xmlns:p14="http://schemas.microsoft.com/office/powerpoint/2010/main" val="190038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命令模式─游標移動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2574906"/>
            <a:ext cx="10515600" cy="30521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整頁翻動：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[ctrl] + f 		(</a:t>
            </a:r>
            <a:r>
              <a:rPr lang="en-US" altLang="zh-TW" sz="2200" b="1" dirty="0"/>
              <a:t>f</a:t>
            </a:r>
            <a:r>
              <a:rPr lang="en-US" altLang="zh-TW" sz="2200" dirty="0"/>
              <a:t>orward)	</a:t>
            </a:r>
            <a:r>
              <a:rPr lang="zh-TW" altLang="en-US" sz="2200" dirty="0"/>
              <a:t>向下移動一頁</a:t>
            </a:r>
            <a:r>
              <a:rPr lang="en-US" altLang="zh-TW" sz="2200" dirty="0"/>
              <a:t>(</a:t>
            </a:r>
            <a:r>
              <a:rPr lang="zh-TW" altLang="en-US" sz="2200" dirty="0"/>
              <a:t>等於 </a:t>
            </a:r>
            <a:r>
              <a:rPr lang="en-US" altLang="zh-TW" sz="2200" dirty="0" err="1"/>
              <a:t>pagedown</a:t>
            </a:r>
            <a:r>
              <a:rPr lang="en-US" altLang="zh-TW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[ctrl] + b 		(</a:t>
            </a:r>
            <a:r>
              <a:rPr lang="en-US" altLang="zh-TW" sz="2200" b="1" dirty="0"/>
              <a:t>b</a:t>
            </a:r>
            <a:r>
              <a:rPr lang="en-US" altLang="zh-TW" sz="2200" dirty="0"/>
              <a:t>ackward)	</a:t>
            </a:r>
            <a:r>
              <a:rPr lang="zh-TW" altLang="en-US" sz="2200" dirty="0"/>
              <a:t>向上移動一頁</a:t>
            </a:r>
            <a:r>
              <a:rPr lang="en-US" altLang="zh-TW" sz="2200" dirty="0"/>
              <a:t>(</a:t>
            </a:r>
            <a:r>
              <a:rPr lang="zh-TW" altLang="en-US" sz="2200" dirty="0"/>
              <a:t>等於 </a:t>
            </a:r>
            <a:r>
              <a:rPr lang="en-US" altLang="zh-TW" sz="2200" dirty="0" err="1"/>
              <a:t>pageup</a:t>
            </a:r>
            <a:r>
              <a:rPr lang="en-US" altLang="zh-TW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1G		</a:t>
            </a:r>
            <a:r>
              <a:rPr lang="zh-TW" altLang="en-US" sz="2200" dirty="0"/>
              <a:t>到第一行，相當於 </a:t>
            </a:r>
            <a:r>
              <a:rPr lang="en-US" altLang="zh-TW" sz="2200" dirty="0"/>
              <a:t>gg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G		</a:t>
            </a:r>
            <a:r>
              <a:rPr lang="zh-TW" altLang="en-US" sz="2200" dirty="0"/>
              <a:t>到最後一行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[number]G	</a:t>
            </a:r>
            <a:r>
              <a:rPr lang="zh-TW" altLang="en-US" sz="2200" dirty="0"/>
              <a:t>到第 </a:t>
            </a:r>
            <a:r>
              <a:rPr lang="en-US" altLang="zh-TW" sz="2200" dirty="0"/>
              <a:t>number </a:t>
            </a:r>
            <a:r>
              <a:rPr lang="zh-TW" altLang="en-US" sz="2200" dirty="0"/>
              <a:t>行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[Number][Enter]	</a:t>
            </a:r>
            <a:r>
              <a:rPr lang="zh-TW" altLang="en-US" sz="2200" dirty="0"/>
              <a:t>向下移動 </a:t>
            </a:r>
            <a:r>
              <a:rPr lang="en-US" altLang="zh-TW" sz="2200" dirty="0"/>
              <a:t>number </a:t>
            </a:r>
            <a:r>
              <a:rPr lang="zh-TW" altLang="en-US" sz="2200" dirty="0"/>
              <a:t>行</a:t>
            </a:r>
          </a:p>
          <a:p>
            <a:pPr>
              <a:lnSpc>
                <a:spcPct val="80000"/>
              </a:lnSpc>
            </a:pPr>
            <a:r>
              <a:rPr lang="zh-TW" altLang="en-US" sz="2300" dirty="0"/>
              <a:t>螢幕上游標移動：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H(</a:t>
            </a:r>
            <a:r>
              <a:rPr lang="zh-TW" altLang="en-US" sz="2200" dirty="0"/>
              <a:t>最上方</a:t>
            </a:r>
            <a:r>
              <a:rPr lang="en-US" altLang="zh-TW" sz="2200" dirty="0"/>
              <a:t>)</a:t>
            </a:r>
            <a:r>
              <a:rPr lang="zh-TW" altLang="en-US" sz="2200" dirty="0"/>
              <a:t>、</a:t>
            </a:r>
            <a:r>
              <a:rPr lang="en-US" altLang="zh-TW" sz="2200" dirty="0"/>
              <a:t>M(</a:t>
            </a:r>
            <a:r>
              <a:rPr lang="zh-TW" altLang="en-US" sz="2200" dirty="0"/>
              <a:t>中間</a:t>
            </a:r>
            <a:r>
              <a:rPr lang="en-US" altLang="zh-TW" sz="2200" dirty="0"/>
              <a:t>)</a:t>
            </a:r>
            <a:r>
              <a:rPr lang="zh-TW" altLang="en-US" sz="2200" dirty="0"/>
              <a:t>、</a:t>
            </a:r>
            <a:r>
              <a:rPr lang="en-US" altLang="zh-TW" sz="2200" dirty="0"/>
              <a:t>L(</a:t>
            </a:r>
            <a:r>
              <a:rPr lang="zh-TW" altLang="en-US" sz="2200" dirty="0"/>
              <a:t>最下方一行</a:t>
            </a:r>
            <a:r>
              <a:rPr lang="en-US" altLang="zh-TW" sz="2200" dirty="0"/>
              <a:t>) </a:t>
            </a:r>
            <a:r>
              <a:rPr lang="zh-TW" altLang="en-US" sz="2200" dirty="0"/>
              <a:t>的行首</a:t>
            </a:r>
            <a:endParaRPr lang="en-US" altLang="zh-TW" sz="2200" dirty="0"/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2200" dirty="0"/>
              <a:t>	</a:t>
            </a:r>
            <a:r>
              <a:rPr lang="zh-TW" altLang="en-US" sz="2200" dirty="0"/>
              <a:t>游標移動到非空白字元的下一列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200" dirty="0"/>
              <a:t>	</a:t>
            </a:r>
            <a:r>
              <a:rPr lang="zh-TW" altLang="en-US" sz="2200" dirty="0"/>
              <a:t>游標移動到非空白字元的上一列</a:t>
            </a:r>
          </a:p>
        </p:txBody>
      </p:sp>
    </p:spTree>
    <p:extLst>
      <p:ext uri="{BB962C8B-B14F-4D97-AF65-F5344CB8AC3E}">
        <p14:creationId xmlns:p14="http://schemas.microsoft.com/office/powerpoint/2010/main" val="166982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命令模式─刪除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altLang="zh-TW" sz="2600" dirty="0"/>
              <a:t>			</a:t>
            </a:r>
            <a:r>
              <a:rPr lang="zh-TW" altLang="en-US" sz="2600" dirty="0"/>
              <a:t>向右刪除字元 </a:t>
            </a:r>
            <a:r>
              <a:rPr lang="en-US" altLang="zh-TW" sz="2600" dirty="0"/>
              <a:t>(</a:t>
            </a:r>
            <a:r>
              <a:rPr lang="zh-TW" altLang="en-US" sz="2600" dirty="0"/>
              <a:t>相當於 </a:t>
            </a:r>
            <a:r>
              <a:rPr lang="en-US" altLang="zh-TW" sz="2600" dirty="0"/>
              <a:t>delete)</a:t>
            </a:r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altLang="zh-TW" sz="2600" dirty="0"/>
              <a:t>			</a:t>
            </a:r>
            <a:r>
              <a:rPr lang="zh-TW" altLang="en-US" sz="2600" dirty="0"/>
              <a:t>向左刪除字元 </a:t>
            </a:r>
            <a:r>
              <a:rPr lang="en-US" altLang="zh-TW" sz="2600" dirty="0"/>
              <a:t>(</a:t>
            </a:r>
            <a:r>
              <a:rPr lang="zh-TW" altLang="en-US" sz="2600" dirty="0"/>
              <a:t>相當於 </a:t>
            </a:r>
            <a:r>
              <a:rPr lang="en-US" altLang="zh-TW" sz="2600" dirty="0"/>
              <a:t>backspace)</a:t>
            </a:r>
          </a:p>
          <a:p>
            <a:r>
              <a:rPr lang="en-US" altLang="zh-TW" sz="2600" dirty="0"/>
              <a:t>[Number]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	</a:t>
            </a:r>
            <a:r>
              <a:rPr lang="zh-TW" altLang="en-US" sz="2600" dirty="0"/>
              <a:t>向右刪除 </a:t>
            </a:r>
            <a:r>
              <a:rPr lang="en-US" altLang="zh-TW" sz="2600" dirty="0"/>
              <a:t>number </a:t>
            </a:r>
            <a:r>
              <a:rPr lang="zh-TW" altLang="en-US" sz="2600" dirty="0"/>
              <a:t>個字元</a:t>
            </a:r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dd</a:t>
            </a:r>
            <a:r>
              <a:rPr lang="en-US" altLang="zh-TW" sz="2600" dirty="0"/>
              <a:t>			</a:t>
            </a:r>
            <a:r>
              <a:rPr lang="zh-TW" altLang="en-US" sz="2600" dirty="0"/>
              <a:t>刪除一整列</a:t>
            </a:r>
          </a:p>
          <a:p>
            <a:r>
              <a:rPr lang="en-US" altLang="zh-TW" sz="2600" dirty="0"/>
              <a:t>[Number]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dd	</a:t>
            </a:r>
            <a:r>
              <a:rPr lang="zh-TW" altLang="en-US" sz="2600" dirty="0"/>
              <a:t>刪除 </a:t>
            </a:r>
            <a:r>
              <a:rPr lang="en-US" altLang="zh-TW" sz="2600" dirty="0"/>
              <a:t>number </a:t>
            </a:r>
            <a:r>
              <a:rPr lang="zh-TW" altLang="en-US" sz="2600" dirty="0"/>
              <a:t>列</a:t>
            </a:r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d1G	</a:t>
            </a:r>
            <a:r>
              <a:rPr lang="en-US" altLang="zh-TW" sz="2600" dirty="0"/>
              <a:t>		</a:t>
            </a:r>
            <a:r>
              <a:rPr lang="zh-TW" altLang="en-US" sz="2600" dirty="0"/>
              <a:t>刪除游標到第一行的所有資料</a:t>
            </a:r>
          </a:p>
          <a:p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dG</a:t>
            </a:r>
            <a:r>
              <a:rPr lang="en-US" altLang="zh-TW" sz="2600" dirty="0"/>
              <a:t>			</a:t>
            </a:r>
            <a:r>
              <a:rPr lang="zh-TW" altLang="en-US" sz="2600" dirty="0"/>
              <a:t>刪除游標到最後一行的所有資料</a:t>
            </a:r>
          </a:p>
        </p:txBody>
      </p:sp>
    </p:spTree>
    <p:extLst>
      <p:ext uri="{BB962C8B-B14F-4D97-AF65-F5344CB8AC3E}">
        <p14:creationId xmlns:p14="http://schemas.microsoft.com/office/powerpoint/2010/main" val="75516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1804" y="2567768"/>
            <a:ext cx="10898155" cy="34022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命令模式─刪除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D3C2C5-B36E-44FE-ABBA-EEE234DC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d$</a:t>
            </a:r>
            <a:r>
              <a:rPr lang="en-US" altLang="zh-TW" dirty="0"/>
              <a:t>	</a:t>
            </a:r>
            <a:r>
              <a:rPr lang="zh-TW" altLang="zh-TW" dirty="0"/>
              <a:t>刪除游標所在處，到該列的最後一個字元</a:t>
            </a:r>
          </a:p>
          <a:p>
            <a:pPr fontAlgn="ctr"/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d0</a:t>
            </a:r>
            <a:r>
              <a:rPr lang="en-US" altLang="zh-TW" dirty="0"/>
              <a:t>	</a:t>
            </a:r>
            <a:r>
              <a:rPr lang="zh-TW" altLang="zh-TW" dirty="0"/>
              <a:t>刪除游標所在處，到該列的最前面一個字元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5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命令模式─複製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yy</a:t>
            </a:r>
            <a:r>
              <a:rPr lang="en-US" altLang="zh-TW" sz="2600" dirty="0"/>
              <a:t>			(</a:t>
            </a:r>
            <a:r>
              <a:rPr lang="en-US" altLang="zh-TW" sz="2600" b="1" dirty="0"/>
              <a:t>y</a:t>
            </a:r>
            <a:r>
              <a:rPr lang="en-US" altLang="zh-TW" sz="2600" dirty="0"/>
              <a:t>ank)</a:t>
            </a:r>
            <a:r>
              <a:rPr lang="zh-TW" altLang="en-US" sz="2600" dirty="0"/>
              <a:t>複製一行</a:t>
            </a:r>
          </a:p>
          <a:p>
            <a:r>
              <a:rPr lang="en-US" altLang="zh-TW" sz="2600" dirty="0"/>
              <a:t>[Number]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yy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zh-TW" altLang="en-US" sz="2600" dirty="0"/>
              <a:t>複製 </a:t>
            </a:r>
            <a:r>
              <a:rPr lang="en-US" altLang="zh-TW" sz="2600" dirty="0"/>
              <a:t>number </a:t>
            </a:r>
            <a:r>
              <a:rPr lang="zh-TW" altLang="en-US" sz="2600" dirty="0"/>
              <a:t>行</a:t>
            </a:r>
            <a:endParaRPr lang="en-US" altLang="zh-TW" sz="2600" dirty="0"/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ye</a:t>
            </a:r>
            <a:r>
              <a:rPr lang="en-US" altLang="zh-TW" sz="2600" dirty="0"/>
              <a:t>			</a:t>
            </a:r>
            <a:r>
              <a:rPr lang="zh-TW" altLang="en-US" sz="2600" dirty="0"/>
              <a:t>拷貝到這個字尾</a:t>
            </a:r>
            <a:endParaRPr lang="en-US" altLang="zh-TW" sz="2600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y1G</a:t>
            </a:r>
            <a:r>
              <a:rPr lang="en-US" altLang="zh-TW" sz="2400" dirty="0"/>
              <a:t>			</a:t>
            </a:r>
            <a:r>
              <a:rPr lang="zh-TW" altLang="en-US" sz="2400" dirty="0"/>
              <a:t>複製游標所在列到第一列的所有資料</a:t>
            </a:r>
          </a:p>
          <a:p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yG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zh-TW" altLang="en-US" sz="2400" dirty="0"/>
              <a:t>複製游標所在列到最後一列的所有資料</a:t>
            </a:r>
            <a:endParaRPr lang="en-US" altLang="zh-TW" sz="2400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y0</a:t>
            </a:r>
            <a:r>
              <a:rPr lang="en-US" altLang="zh-TW" sz="2400" dirty="0"/>
              <a:t>			</a:t>
            </a:r>
            <a:r>
              <a:rPr lang="zh-TW" altLang="en-US" sz="2400" dirty="0"/>
              <a:t>複製游標所在的那個字元到該列行首的所有資料</a:t>
            </a:r>
            <a:endParaRPr lang="en-US" altLang="zh-TW" sz="2400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US" altLang="zh-TW" sz="2400" dirty="0"/>
              <a:t>$			</a:t>
            </a:r>
            <a:r>
              <a:rPr lang="zh-TW" altLang="en-US" sz="2400" dirty="0"/>
              <a:t>複製游標所在的那個字元到該列行尾的所有資料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5292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1804" y="2567768"/>
            <a:ext cx="10898155" cy="33054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命令模式─貼上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2961366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 altLang="zh-TW" sz="2600" dirty="0"/>
              <a:t>, 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 altLang="zh-TW" sz="2600" dirty="0"/>
              <a:t>		(</a:t>
            </a:r>
            <a:r>
              <a:rPr lang="en-US" altLang="zh-TW" sz="2600" b="1" dirty="0"/>
              <a:t>p</a:t>
            </a:r>
            <a:r>
              <a:rPr lang="en-US" altLang="zh-TW" sz="2600" dirty="0"/>
              <a:t>aste)</a:t>
            </a:r>
            <a:r>
              <a:rPr lang="zh-TW" altLang="en-US" sz="2600" dirty="0"/>
              <a:t>貼上複製的資料</a:t>
            </a:r>
            <a:endParaRPr lang="en-US" altLang="zh-TW" sz="2600" dirty="0"/>
          </a:p>
          <a:p>
            <a:pPr lvl="1"/>
            <a:r>
              <a:rPr lang="en-US" altLang="zh-TW" dirty="0"/>
              <a:t>p </a:t>
            </a:r>
            <a:r>
              <a:rPr lang="zh-TW" altLang="en-US" dirty="0"/>
              <a:t>為將已複製的資料在游標下一列貼上</a:t>
            </a:r>
            <a:endParaRPr lang="en-US" altLang="zh-TW" dirty="0"/>
          </a:p>
          <a:p>
            <a:pPr lvl="1"/>
            <a:r>
              <a:rPr lang="en-US" altLang="zh-TW" dirty="0"/>
              <a:t>P </a:t>
            </a:r>
            <a:r>
              <a:rPr lang="zh-TW" altLang="en-US" dirty="0"/>
              <a:t>則為貼在游標上一列！</a:t>
            </a:r>
            <a:endParaRPr lang="zh-TW" altLang="en-US" sz="2200" dirty="0"/>
          </a:p>
          <a:p>
            <a:pPr marL="0" indent="0">
              <a:buNone/>
            </a:pPr>
            <a:r>
              <a:rPr lang="zh-TW" altLang="en-US" sz="2600" dirty="0"/>
              <a:t>註</a:t>
            </a:r>
            <a:r>
              <a:rPr lang="en-US" altLang="zh-TW" sz="2600" dirty="0"/>
              <a:t>: 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dd</a:t>
            </a:r>
            <a:r>
              <a:rPr lang="en-US" altLang="zh-TW" sz="2600" dirty="0"/>
              <a:t> (</a:t>
            </a:r>
            <a:r>
              <a:rPr lang="zh-TW" altLang="en-US" sz="2600" dirty="0"/>
              <a:t>刪</a:t>
            </a:r>
            <a:r>
              <a:rPr lang="en-US" altLang="zh-TW" sz="2600" dirty="0"/>
              <a:t>)</a:t>
            </a:r>
            <a:r>
              <a:rPr lang="zh-TW" altLang="en-US" sz="2600" dirty="0"/>
              <a:t>再 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 altLang="zh-TW" sz="2600" dirty="0"/>
              <a:t> (</a:t>
            </a:r>
            <a:r>
              <a:rPr lang="zh-TW" altLang="en-US" sz="2600" dirty="0"/>
              <a:t>貼</a:t>
            </a:r>
            <a:r>
              <a:rPr lang="en-US" altLang="zh-TW" sz="2600" dirty="0"/>
              <a:t>)</a:t>
            </a:r>
            <a:r>
              <a:rPr lang="zh-TW" altLang="en-US" sz="2600" dirty="0"/>
              <a:t>可以用來搬移</a:t>
            </a:r>
            <a:endParaRPr lang="en-US" altLang="zh-TW" sz="2600" dirty="0"/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lang="en-US" altLang="zh-TW" sz="2600" dirty="0"/>
              <a:t>		</a:t>
            </a:r>
            <a:r>
              <a:rPr lang="zh-TW" altLang="en-US" sz="2600" dirty="0"/>
              <a:t>連結兩行成為一行</a:t>
            </a:r>
            <a:endParaRPr lang="en-US" altLang="zh-TW" sz="2600" dirty="0"/>
          </a:p>
          <a:p>
            <a:r>
              <a:rPr lang="en-US" altLang="zh-TW" sz="2400" dirty="0"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[number]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cj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/>
              <a:t> (</a:t>
            </a:r>
            <a:r>
              <a:rPr lang="en-US" altLang="zh-TW" b="1" dirty="0"/>
              <a:t>c</a:t>
            </a:r>
            <a:r>
              <a:rPr lang="en-US" altLang="zh-TW" dirty="0"/>
              <a:t>hange)</a:t>
            </a:r>
            <a:r>
              <a:rPr lang="zh-TW" altLang="en-US" dirty="0"/>
              <a:t>更改連續的多個資料</a:t>
            </a:r>
            <a:r>
              <a:rPr lang="en-US" altLang="zh-TW" dirty="0"/>
              <a:t>(</a:t>
            </a:r>
            <a:r>
              <a:rPr lang="zh-TW" altLang="en-US" dirty="0"/>
              <a:t>原資料被刪除</a:t>
            </a:r>
            <a:r>
              <a:rPr lang="en-US" altLang="zh-TW" dirty="0"/>
              <a:t>)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4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9061</TotalTime>
  <Words>1383</Words>
  <Application>Microsoft Office PowerPoint</Application>
  <PresentationFormat>寬螢幕</PresentationFormat>
  <Paragraphs>218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Courier New</vt:lpstr>
      <vt:lpstr>Source Code Pro</vt:lpstr>
      <vt:lpstr>Source Sans Pro</vt:lpstr>
      <vt:lpstr>Source Serif Pro</vt:lpstr>
      <vt:lpstr>Office 佈景主題</vt:lpstr>
      <vt:lpstr>Linux作業4 vi編輯器</vt:lpstr>
      <vt:lpstr>課程目標</vt:lpstr>
      <vt:lpstr>Vi 的三種模式：</vt:lpstr>
      <vt:lpstr>命令模式─游標移動</vt:lpstr>
      <vt:lpstr>命令模式─游標移動</vt:lpstr>
      <vt:lpstr>命令模式─刪除</vt:lpstr>
      <vt:lpstr>命令模式─刪除</vt:lpstr>
      <vt:lpstr>命令模式─複製</vt:lpstr>
      <vt:lpstr>命令模式─貼上</vt:lpstr>
      <vt:lpstr>命令模式─搜尋</vt:lpstr>
      <vt:lpstr>命令模式─重做與復原</vt:lpstr>
      <vt:lpstr>命令模式─進入輸入模式</vt:lpstr>
      <vt:lpstr>命令模式─進入輸入模式</vt:lpstr>
      <vt:lpstr>命令列模式─存檔與離開</vt:lpstr>
      <vt:lpstr>命令列模式─搜尋與取代</vt:lpstr>
      <vt:lpstr>命令列模式─讀取其他檔案或另存新檔</vt:lpstr>
      <vt:lpstr>命令列模式─分割視窗</vt:lpstr>
      <vt:lpstr>命令列模式─其他</vt:lpstr>
      <vt:lpstr>命令列模式─其他</vt:lpstr>
      <vt:lpstr>產生 .filename.swp 檔案問題</vt:lpstr>
      <vt:lpstr>不小心按到Ctrl+Z</vt:lpstr>
      <vt:lpstr>不小心按到Ctrl+Z，又不小心終止vi</vt:lpstr>
      <vt:lpstr>使用 vim 的額外功能</vt:lpstr>
      <vt:lpstr>vim 環境設定與記錄</vt:lpstr>
      <vt:lpstr>使用 vim（續）-- 練習</vt:lpstr>
      <vt:lpstr>使用 vi（續）-- 練習二</vt:lpstr>
      <vt:lpstr>使用 vi（續）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472</cp:revision>
  <cp:lastPrinted>2019-03-09T03:00:35Z</cp:lastPrinted>
  <dcterms:created xsi:type="dcterms:W3CDTF">2018-09-25T13:34:55Z</dcterms:created>
  <dcterms:modified xsi:type="dcterms:W3CDTF">2019-10-15T01:43:15Z</dcterms:modified>
</cp:coreProperties>
</file>