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319924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12618" y="4508500"/>
            <a:ext cx="11811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文字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03160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字串函式 - 內容</a:t>
            </a:r>
          </a:p>
        </p:txBody>
      </p:sp>
      <p:graphicFrame>
        <p:nvGraphicFramePr>
          <p:cNvPr id="63" name="Table 63"/>
          <p:cNvGraphicFramePr/>
          <p:nvPr/>
        </p:nvGraphicFramePr>
        <p:xfrm>
          <a:off x="787400" y="2628688"/>
          <a:ext cx="11442700" cy="670475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108118"/>
                <a:gridCol w="1312177"/>
                <a:gridCol w="5009704"/>
              </a:tblGrid>
              <a:tr h="669840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函式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回傳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669840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LOWER(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將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轉換為小寫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69840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UPPER(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將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轉換為大寫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69840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LPAD(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1, 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如果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的長度小於指定的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，就在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左邊使用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MingLiU"/>
                          <a:ea typeface="MingLiU"/>
                          <a:cs typeface="MingLiU"/>
                          <a:sym typeface="MingLiU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補滿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69840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RPAD(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1, 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如果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的長度小於指定的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，就在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右邊使用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補滿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69840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LTRIM(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移除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左邊的空白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69840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RTRIM(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移除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右邊的空白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69840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TRIM(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移除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左、右的空白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69840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REPEAT(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個數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重複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指定的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個數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69840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REPLACE(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1, 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2, 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將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中的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2]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替換為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19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1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字串函式 - 截取</a:t>
            </a:r>
          </a:p>
        </p:txBody>
      </p:sp>
      <p:graphicFrame>
        <p:nvGraphicFramePr>
          <p:cNvPr id="66" name="Table 66"/>
          <p:cNvGraphicFramePr/>
          <p:nvPr/>
        </p:nvGraphicFramePr>
        <p:xfrm>
          <a:off x="934508" y="3807301"/>
          <a:ext cx="11148484" cy="364394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976631"/>
                <a:gridCol w="1278400"/>
                <a:gridCol w="4880751"/>
              </a:tblGrid>
              <a:tr h="727519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函式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回傳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727519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左邊指定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的內容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27519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右邊指定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的內容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27519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SUBSTRING(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位置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中從指定的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位置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開始到結尾的內容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27519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SUBSTRING(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位置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MingLiU"/>
                          <a:ea typeface="MingLiU"/>
                          <a:cs typeface="MingLiU"/>
                          <a:sym typeface="MingLiU"/>
                        </a:rPr>
                        <a:t>字串‭]‬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中從指定的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位置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開始，到指定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長度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的內容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字串函式 - 連接</a:t>
            </a:r>
          </a:p>
        </p:txBody>
      </p:sp>
      <p:graphicFrame>
        <p:nvGraphicFramePr>
          <p:cNvPr id="69" name="Table 69"/>
          <p:cNvGraphicFramePr/>
          <p:nvPr/>
        </p:nvGraphicFramePr>
        <p:xfrm>
          <a:off x="1467908" y="4341812"/>
          <a:ext cx="10081684" cy="25749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499873"/>
                <a:gridCol w="1155930"/>
                <a:gridCol w="4413178"/>
              </a:tblGrid>
              <a:tr h="856191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函式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回傳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856191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CONCAT(</a:t>
                      </a: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參數</a:t>
                      </a: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[,</a:t>
                      </a: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…</a:t>
                      </a: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傳回所有參數連接起來的字串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856191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CONCAT_WS(</a:t>
                      </a: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分隔字串</a:t>
                      </a: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參數</a:t>
                      </a: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[,</a:t>
                      </a: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…</a:t>
                      </a: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傳回所有參數連接起來的字串，參數之間插入指定的</a:t>
                      </a: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分隔字串</a:t>
                      </a:r>
                      <a:r>
                        <a:rPr sz="20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字串函式 - 資訊</a:t>
            </a:r>
          </a:p>
        </p:txBody>
      </p:sp>
      <p:graphicFrame>
        <p:nvGraphicFramePr>
          <p:cNvPr id="72" name="Table 72"/>
          <p:cNvGraphicFramePr/>
          <p:nvPr/>
        </p:nvGraphicFramePr>
        <p:xfrm>
          <a:off x="1018447" y="4219045"/>
          <a:ext cx="10980606" cy="28204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901606"/>
                <a:gridCol w="1259128"/>
                <a:gridCol w="4807171"/>
              </a:tblGrid>
              <a:tr h="703527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函式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回傳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703527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的長度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(bytes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）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03527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CHAR_LENGTH(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的長度（字元個數）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03527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LOCATE(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1, 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MingLiU"/>
                          <a:ea typeface="MingLiU"/>
                          <a:cs typeface="MingLiU"/>
                          <a:sym typeface="MingLiU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在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中的位置，如果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中沒有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指定的內容就傳回</a:t>
                      </a: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數學函式 - 捨去與進位</a:t>
            </a:r>
          </a:p>
        </p:txBody>
      </p:sp>
      <p:graphicFrame>
        <p:nvGraphicFramePr>
          <p:cNvPr id="75" name="Table 75"/>
          <p:cNvGraphicFramePr/>
          <p:nvPr/>
        </p:nvGraphicFramePr>
        <p:xfrm>
          <a:off x="1340279" y="3744912"/>
          <a:ext cx="10336942" cy="37687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613949"/>
                <a:gridCol w="1185234"/>
                <a:gridCol w="4525056"/>
              </a:tblGrid>
              <a:tr h="627062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函式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回傳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ROUND(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四捨五入到整數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ROUND(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位數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四捨五入到指定的位數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CEIL(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、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CEILING(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進位到整數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FLOOR(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捨去所有小數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TRUNCATE(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位數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將指定的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捨去指定的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位數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數學函式 - 運算</a:t>
            </a:r>
          </a:p>
        </p:txBody>
      </p:sp>
      <p:graphicFrame>
        <p:nvGraphicFramePr>
          <p:cNvPr id="78" name="Table 78"/>
          <p:cNvGraphicFramePr/>
          <p:nvPr/>
        </p:nvGraphicFramePr>
        <p:xfrm>
          <a:off x="1116475" y="4049183"/>
          <a:ext cx="10784550" cy="316018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811903"/>
                <a:gridCol w="1492966"/>
                <a:gridCol w="3466979"/>
              </a:tblGrid>
              <a:tr h="630766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函式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回傳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630766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圓周率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30766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POW(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1, 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2)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、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POWER(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平方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30766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RAND()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亂數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30766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SQRT(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的平方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日期時間函式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1088495" y="2664354"/>
          <a:ext cx="10840510" cy="676977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639221"/>
                <a:gridCol w="1442820"/>
                <a:gridCol w="4745767"/>
              </a:tblGrid>
              <a:tr h="733506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函式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回傳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1177431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CURDATE()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457200" lvl="0" indent="-304800" algn="just" defTabSz="914400">
                        <a:tabLst>
                          <a:tab pos="3048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	取得目前日期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04800" marR="457200" lvl="0" indent="-304800" algn="just" defTabSz="914400">
                        <a:tabLst>
                          <a:tab pos="3048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	相同功能：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CURRENT_DATE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、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CURRENT_DATE()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1184953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CURTIME()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時間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457200" lvl="0" indent="-304800" algn="just" defTabSz="914400">
                        <a:tabLst>
                          <a:tab pos="3048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	取得目前時間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04800" marR="457200" lvl="0" indent="-304800" algn="just" defTabSz="914400">
                        <a:tabLst>
                          <a:tab pos="3048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	相同功能：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CURRENT_TIME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、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CURRENT_TIME()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33506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YEAR(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的年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33506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MONTH(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的月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33506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DAY(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04800" marR="457200" lvl="0" indent="-304800" algn="just" defTabSz="914400">
                        <a:tabLst>
                          <a:tab pos="3048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	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的日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04800" marR="457200" lvl="0" indent="-304800" algn="just" defTabSz="914400">
                        <a:tabLst>
                          <a:tab pos="3048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	相同功能：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DAYOFMONTH()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33506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MONTHNAME(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的月份名稱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33506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DAYNAME(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字串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的星期名稱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日期時間函式</a:t>
            </a:r>
          </a:p>
        </p:txBody>
      </p:sp>
      <p:graphicFrame>
        <p:nvGraphicFramePr>
          <p:cNvPr id="84" name="Table 84"/>
          <p:cNvGraphicFramePr/>
          <p:nvPr/>
        </p:nvGraphicFramePr>
        <p:xfrm>
          <a:off x="1611841" y="2478087"/>
          <a:ext cx="9793818" cy="7024689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190761"/>
                <a:gridCol w="1303346"/>
                <a:gridCol w="4287008"/>
              </a:tblGrid>
              <a:tr h="877292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函式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回傳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87729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DAYOFWEEK(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的星期，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到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的數字，表示星期日、一、二</a:t>
                      </a: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...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87729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DAYOFYEAR(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的日數，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到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366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的數字，表示一年中的第幾天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87729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QUARTER(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的季，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到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的數字，代表春、夏、秋、冬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87729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EXTRACT(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單位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FROM 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時間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中指定的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單位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資料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87729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HOUR(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時間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時間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的時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87729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MINUTE(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時間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時間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的分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877292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SECOND(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時間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數字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時間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的秒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流程控制函式 - IF</a:t>
            </a:r>
          </a:p>
        </p:txBody>
      </p:sp>
      <p:pic>
        <p:nvPicPr>
          <p:cNvPr id="87" name="03_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4965" y="4216972"/>
            <a:ext cx="8514870" cy="281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流程控制函式 - CASE</a:t>
            </a:r>
          </a:p>
        </p:txBody>
      </p:sp>
      <p:pic>
        <p:nvPicPr>
          <p:cNvPr id="90" name="03_3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6845" y="3719264"/>
            <a:ext cx="9251110" cy="3813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787326" y="7747142"/>
            <a:ext cx="11430000" cy="1562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第三章 運算式與函式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370409" y="910166"/>
            <a:ext cx="10263834" cy="5531799"/>
            <a:chOff x="-190500" y="-190500"/>
            <a:chExt cx="10263833" cy="5531797"/>
          </a:xfrm>
        </p:grpSpPr>
        <p:pic>
          <p:nvPicPr>
            <p:cNvPr id="36" name="cover.001.jpg"/>
            <p:cNvPicPr/>
            <p:nvPr/>
          </p:nvPicPr>
          <p:blipFill>
            <a:blip r:embed="rId2">
              <a:alphaModFix amt="60167"/>
              <a:extLst/>
            </a:blip>
            <a:srcRect t="21017" b="9833"/>
            <a:stretch>
              <a:fillRect/>
            </a:stretch>
          </p:blipFill>
          <p:spPr>
            <a:xfrm>
              <a:off x="0" y="0"/>
              <a:ext cx="9882834" cy="512539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" name="圖片 34"/>
            <p:cNvPicPr/>
            <p:nvPr/>
          </p:nvPicPr>
          <p:blipFill>
            <a:blip r:embed="rId3">
              <a:alphaModFix amt="60167"/>
              <a:extLst/>
            </a:blip>
            <a:stretch>
              <a:fillRect/>
            </a:stretch>
          </p:blipFill>
          <p:spPr>
            <a:xfrm>
              <a:off x="-190500" y="-190500"/>
              <a:ext cx="10263834" cy="5531798"/>
            </a:xfrm>
            <a:prstGeom prst="rect">
              <a:avLst/>
            </a:prstGeom>
            <a:effectLst/>
          </p:spPr>
        </p:pic>
      </p:grpSp>
      <p:pic>
        <p:nvPicPr>
          <p:cNvPr id="38" name="Mysql_Logo2.png"/>
          <p:cNvPicPr/>
          <p:nvPr/>
        </p:nvPicPr>
        <p:blipFill>
          <a:blip r:embed="rId4">
            <a:alphaModFix amt="34965"/>
            <a:extLst/>
          </a:blip>
          <a:stretch>
            <a:fillRect/>
          </a:stretch>
        </p:blipFill>
        <p:spPr>
          <a:xfrm>
            <a:off x="9454191" y="4183842"/>
            <a:ext cx="1941995" cy="194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ariadb-seal-shaded-browntext-alt.png"/>
          <p:cNvPicPr/>
          <p:nvPr/>
        </p:nvPicPr>
        <p:blipFill>
          <a:blip r:embed="rId5">
            <a:alphaModFix amt="34965"/>
            <a:extLst/>
          </a:blip>
          <a:srcRect b="30270"/>
          <a:stretch>
            <a:fillRect/>
          </a:stretch>
        </p:blipFill>
        <p:spPr>
          <a:xfrm>
            <a:off x="1190823" y="4561945"/>
            <a:ext cx="31242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流程控制函式 - CASE</a:t>
            </a:r>
          </a:p>
        </p:txBody>
      </p:sp>
      <p:pic>
        <p:nvPicPr>
          <p:cNvPr id="93" name="03_3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1223" y="3500046"/>
            <a:ext cx="10022354" cy="4252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其它函式</a:t>
            </a:r>
          </a:p>
        </p:txBody>
      </p:sp>
      <p:graphicFrame>
        <p:nvGraphicFramePr>
          <p:cNvPr id="96" name="Table 96"/>
          <p:cNvGraphicFramePr/>
          <p:nvPr/>
        </p:nvGraphicFramePr>
        <p:xfrm>
          <a:off x="1732193" y="4232349"/>
          <a:ext cx="9553114" cy="279385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500724"/>
                <a:gridCol w="1485495"/>
                <a:gridCol w="4554193"/>
              </a:tblGrid>
              <a:tr h="929167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函式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回傳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929167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IFNULL(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參數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運算式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不一定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如果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參數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為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就傳回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運算式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的值；否則傳回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參數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的值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929167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ISNULL(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參數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布林值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如果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參數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為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就傳回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sz="20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；否則傳回</a:t>
                      </a:r>
                      <a:r>
                        <a:rPr sz="2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群組查詢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群組函式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GROUP_CONCAT函式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GROUP BY與HAVING子句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群組函式</a:t>
            </a:r>
          </a:p>
        </p:txBody>
      </p:sp>
      <p:graphicFrame>
        <p:nvGraphicFramePr>
          <p:cNvPr id="102" name="Table 102"/>
          <p:cNvGraphicFramePr/>
          <p:nvPr/>
        </p:nvGraphicFramePr>
        <p:xfrm>
          <a:off x="3522000" y="4220527"/>
          <a:ext cx="2506399" cy="281114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163887"/>
                <a:gridCol w="2796910"/>
              </a:tblGrid>
              <a:tr h="562228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函式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說明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562228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MAX(</a:t>
                      </a: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運算式</a:t>
                      </a: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最大值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62228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MIN(</a:t>
                      </a: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運算式</a:t>
                      </a: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最小值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62228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SUM(</a:t>
                      </a: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運算式</a:t>
                      </a: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合計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562228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AVG(</a:t>
                      </a: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運算式</a:t>
                      </a: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effectLst>
                            <a:outerShdw blurRad="38100" dist="63500" dir="5400000" rotWithShape="0">
                              <a:srgbClr val="000000">
                                <a:alpha val="48275"/>
                              </a:srgbClr>
                            </a:outerShdw>
                          </a:effectLst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平均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GROUP_CONCAT函式</a:t>
            </a:r>
          </a:p>
        </p:txBody>
      </p:sp>
      <p:pic>
        <p:nvPicPr>
          <p:cNvPr id="105" name="03_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870" y="3856914"/>
            <a:ext cx="9753060" cy="3538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GROUP BY子句</a:t>
            </a:r>
          </a:p>
        </p:txBody>
      </p:sp>
      <p:pic>
        <p:nvPicPr>
          <p:cNvPr id="108" name="03_5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710" y="2663975"/>
            <a:ext cx="10761380" cy="5924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HAVING子句</a:t>
            </a:r>
          </a:p>
        </p:txBody>
      </p:sp>
      <p:pic>
        <p:nvPicPr>
          <p:cNvPr id="111" name="03_6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852" y="3695657"/>
            <a:ext cx="10645096" cy="3860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運算式與函式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值與運算式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函式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群組查詢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值與運算式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數值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字串值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日期與時間值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NULL值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數值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整數</a:t>
            </a:r>
          </a:p>
          <a:p>
            <a:pPr lvl="1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沒有小數的數字，範圍從-9223372036854775808到9223372036854775807。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小數</a:t>
            </a:r>
          </a:p>
          <a:p>
            <a:pPr lvl="1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包含小數的數字，整數範圍與上面一樣，小數位數最多可以有30個。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字串值</a:t>
            </a:r>
          </a:p>
        </p:txBody>
      </p:sp>
      <p:pic>
        <p:nvPicPr>
          <p:cNvPr id="51" name="03_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855" y="4353628"/>
            <a:ext cx="7649090" cy="2544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日期與時間值</a:t>
            </a:r>
          </a:p>
        </p:txBody>
      </p:sp>
      <p:graphicFrame>
        <p:nvGraphicFramePr>
          <p:cNvPr id="54" name="Table 54"/>
          <p:cNvGraphicFramePr/>
          <p:nvPr/>
        </p:nvGraphicFramePr>
        <p:xfrm>
          <a:off x="573715" y="4185179"/>
          <a:ext cx="11927217" cy="28818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821301"/>
                <a:gridCol w="5611673"/>
                <a:gridCol w="4494243"/>
              </a:tblGrid>
              <a:tr h="720460"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資料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格式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57200" lvl="0" algn="l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範例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  <a:solidFill>
                      <a:srgbClr val="F5F5F5"/>
                    </a:solidFill>
                  </a:tcPr>
                </a:tc>
              </a:tr>
              <a:tr h="720460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年年年年</a:t>
                      </a: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月月</a:t>
                      </a: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日日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'2007-01-01'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20460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日期時間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年年年年</a:t>
                      </a: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月月</a:t>
                      </a: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日日</a:t>
                      </a: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時時</a:t>
                      </a: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分分</a:t>
                      </a: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秒秒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'2007-01-01 12:00:00'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720460"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時間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時時</a:t>
                      </a: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分分</a:t>
                      </a: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sz="2400">
                          <a:latin typeface="新細明體"/>
                          <a:ea typeface="新細明體"/>
                          <a:cs typeface="新細明體"/>
                          <a:sym typeface="新細明體"/>
                        </a:rPr>
                        <a:t>秒秒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lvl="0" algn="just" defTabSz="914400">
                        <a:tabLst>
                          <a:tab pos="11684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'12:00:00'</a:t>
                      </a:r>
                    </a:p>
                  </a:txBody>
                  <a:tcPr marL="63500" marR="63500" marT="0" marB="0" anchor="ctr" horzOverflow="overflow">
                    <a:lnL w="12700">
                      <a:solidFill>
                        <a:srgbClr val="CBCBCB"/>
                      </a:solidFill>
                      <a:miter lim="400000"/>
                    </a:lnL>
                    <a:lnR w="1270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NULL值</a:t>
            </a:r>
          </a:p>
        </p:txBody>
      </p:sp>
      <p:pic>
        <p:nvPicPr>
          <p:cNvPr id="57" name="03_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9749" y="4016209"/>
            <a:ext cx="9165302" cy="3219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函式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字串函式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數學函式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日期時間函式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流程控制函式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其它函式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自訂</PresentationFormat>
  <Paragraphs>225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Helvetica Neue Light</vt:lpstr>
      <vt:lpstr>MingLiU</vt:lpstr>
      <vt:lpstr>新細明體</vt:lpstr>
      <vt:lpstr>Courier New</vt:lpstr>
      <vt:lpstr>Helvetica Neue</vt:lpstr>
      <vt:lpstr>Times New Roman</vt:lpstr>
      <vt:lpstr>Industrial</vt:lpstr>
      <vt:lpstr>PowerPoint 簡報</vt:lpstr>
      <vt:lpstr>PowerPoint 簡報</vt:lpstr>
      <vt:lpstr>運算式與函式</vt:lpstr>
      <vt:lpstr>值與運算式</vt:lpstr>
      <vt:lpstr>數值</vt:lpstr>
      <vt:lpstr>字串值</vt:lpstr>
      <vt:lpstr>日期與時間值</vt:lpstr>
      <vt:lpstr>NULL值</vt:lpstr>
      <vt:lpstr>函式</vt:lpstr>
      <vt:lpstr>字串函式 - 內容</vt:lpstr>
      <vt:lpstr>字串函式 - 截取</vt:lpstr>
      <vt:lpstr>字串函式 - 連接</vt:lpstr>
      <vt:lpstr>字串函式 - 資訊</vt:lpstr>
      <vt:lpstr>數學函式 - 捨去與進位</vt:lpstr>
      <vt:lpstr>數學函式 - 運算</vt:lpstr>
      <vt:lpstr>日期時間函式</vt:lpstr>
      <vt:lpstr>日期時間函式</vt:lpstr>
      <vt:lpstr>流程控制函式 - IF</vt:lpstr>
      <vt:lpstr>流程控制函式 - CASE</vt:lpstr>
      <vt:lpstr>流程控制函式 - CASE</vt:lpstr>
      <vt:lpstr>其它函式</vt:lpstr>
      <vt:lpstr>群組查詢</vt:lpstr>
      <vt:lpstr>群組函式</vt:lpstr>
      <vt:lpstr>GROUP_CONCAT函式</vt:lpstr>
      <vt:lpstr>GROUP BY子句</vt:lpstr>
      <vt:lpstr>HAVING子句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novia_chiang 江佳慧\838\0921607855</cp:lastModifiedBy>
  <cp:revision>2</cp:revision>
  <dcterms:modified xsi:type="dcterms:W3CDTF">2015-06-15T03:12:09Z</dcterms:modified>
</cp:coreProperties>
</file>