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2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6407880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912618" y="4508500"/>
            <a:ext cx="118110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文字</a:t>
            </a:r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24258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MyISAM</a:t>
            </a:r>
          </a:p>
        </p:txBody>
      </p:sp>
      <p:pic>
        <p:nvPicPr>
          <p:cNvPr id="63" name="07_0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2117" y="3417584"/>
            <a:ext cx="8960566" cy="44170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InnoDB</a:t>
            </a:r>
          </a:p>
        </p:txBody>
      </p:sp>
      <p:pic>
        <p:nvPicPr>
          <p:cNvPr id="66" name="07_0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4532" y="3549981"/>
            <a:ext cx="7035736" cy="4152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InnoDB</a:t>
            </a:r>
          </a:p>
        </p:txBody>
      </p:sp>
      <p:pic>
        <p:nvPicPr>
          <p:cNvPr id="69" name="07_0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2644" y="3733482"/>
            <a:ext cx="7959512" cy="3785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InnoDB</a:t>
            </a:r>
          </a:p>
        </p:txBody>
      </p:sp>
      <p:pic>
        <p:nvPicPr>
          <p:cNvPr id="72" name="07_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2308" y="3524706"/>
            <a:ext cx="9920184" cy="4202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InnoDB</a:t>
            </a:r>
          </a:p>
        </p:txBody>
      </p:sp>
      <p:pic>
        <p:nvPicPr>
          <p:cNvPr id="75" name="07_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4957" y="2806322"/>
            <a:ext cx="9934886" cy="56395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InnoDB</a:t>
            </a:r>
          </a:p>
        </p:txBody>
      </p:sp>
      <p:pic>
        <p:nvPicPr>
          <p:cNvPr id="78" name="07_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4857" y="3811378"/>
            <a:ext cx="9155086" cy="3629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MEMORY</a:t>
            </a:r>
          </a:p>
        </p:txBody>
      </p:sp>
      <p:pic>
        <p:nvPicPr>
          <p:cNvPr id="81" name="07_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0944" y="4613831"/>
            <a:ext cx="7942912" cy="2024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MEMORY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只要MySQL伺服器關閉、重新啟動、當機，所有使用MEMORY儲存引擎的表格資料都會全部消失，只剩下表格結構。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 不適合儲存大量資料的表格，會耗用太多記憶體。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儲存引擎與作業系統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使用MyISAM儲存引擎可以避免違反檔案大小的限制。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使用InnoDB儲存引擎可以避免違反檔案數量的限制。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如果在檔案數量與大小的限制都遇到問題的話，你只好增加硬體和修改作業系統在檔案系統上的設定。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欄位資料型態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數值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位元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字串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列舉與集合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日期與時間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787400" y="7874554"/>
            <a:ext cx="11430000" cy="1562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000" dirty="0" err="1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第七章</a:t>
            </a:r>
            <a:r>
              <a:rPr sz="6000" dirty="0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 </a:t>
            </a:r>
            <a:r>
              <a:rPr sz="6000" dirty="0" err="1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儲存引擎與資料型態</a:t>
            </a:r>
            <a:endParaRPr sz="6000" dirty="0">
              <a:solidFill>
                <a:srgbClr val="0070C0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grpSp>
        <p:nvGrpSpPr>
          <p:cNvPr id="37" name="Group 37"/>
          <p:cNvGrpSpPr/>
          <p:nvPr/>
        </p:nvGrpSpPr>
        <p:grpSpPr>
          <a:xfrm>
            <a:off x="1370409" y="910166"/>
            <a:ext cx="10263834" cy="5531799"/>
            <a:chOff x="-190500" y="-190500"/>
            <a:chExt cx="10263833" cy="5531797"/>
          </a:xfrm>
        </p:grpSpPr>
        <p:pic>
          <p:nvPicPr>
            <p:cNvPr id="36" name="cover.001.jpg"/>
            <p:cNvPicPr/>
            <p:nvPr/>
          </p:nvPicPr>
          <p:blipFill>
            <a:blip r:embed="rId2">
              <a:alphaModFix amt="60167"/>
              <a:extLst/>
            </a:blip>
            <a:srcRect t="21017" b="9833"/>
            <a:stretch>
              <a:fillRect/>
            </a:stretch>
          </p:blipFill>
          <p:spPr>
            <a:xfrm>
              <a:off x="0" y="0"/>
              <a:ext cx="9882834" cy="512539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5" name="圖片 34"/>
            <p:cNvPicPr/>
            <p:nvPr/>
          </p:nvPicPr>
          <p:blipFill>
            <a:blip r:embed="rId3">
              <a:alphaModFix amt="60167"/>
              <a:extLst/>
            </a:blip>
            <a:stretch>
              <a:fillRect/>
            </a:stretch>
          </p:blipFill>
          <p:spPr>
            <a:xfrm>
              <a:off x="-190500" y="-190500"/>
              <a:ext cx="10263834" cy="5531798"/>
            </a:xfrm>
            <a:prstGeom prst="rect">
              <a:avLst/>
            </a:prstGeom>
            <a:effectLst/>
          </p:spPr>
        </p:pic>
      </p:grpSp>
      <p:pic>
        <p:nvPicPr>
          <p:cNvPr id="38" name="Mysql_Logo2.png"/>
          <p:cNvPicPr/>
          <p:nvPr/>
        </p:nvPicPr>
        <p:blipFill>
          <a:blip r:embed="rId4">
            <a:alphaModFix amt="34965"/>
            <a:extLst/>
          </a:blip>
          <a:stretch>
            <a:fillRect/>
          </a:stretch>
        </p:blipFill>
        <p:spPr>
          <a:xfrm>
            <a:off x="9454191" y="4183842"/>
            <a:ext cx="1941995" cy="1944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Mariadb-seal-shaded-browntext-alt.png"/>
          <p:cNvPicPr/>
          <p:nvPr/>
        </p:nvPicPr>
        <p:blipFill>
          <a:blip r:embed="rId5">
            <a:alphaModFix amt="34965"/>
            <a:extLst/>
          </a:blip>
          <a:srcRect b="30270"/>
          <a:stretch>
            <a:fillRect/>
          </a:stretch>
        </p:blipFill>
        <p:spPr>
          <a:xfrm>
            <a:off x="1190823" y="4561945"/>
            <a:ext cx="3124201" cy="163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欄位資料型態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數值：任何包含正、負號的整數與小數資料。另外還有位元（bit）的數值資料，它使用二進位表示一個數字。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字串：包含「non-binary」與「binary」兩種字串值。non-binary字串值是一些使用字元集與collation的字元（character）組合起來的。binary字串值是一些位元組（bytes）組合的資料。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日期與時間：包含日期、時間與日期加時間。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數值型態</a:t>
            </a:r>
          </a:p>
        </p:txBody>
      </p:sp>
      <p:graphicFrame>
        <p:nvGraphicFramePr>
          <p:cNvPr id="96" name="Table 96"/>
          <p:cNvGraphicFramePr/>
          <p:nvPr/>
        </p:nvGraphicFramePr>
        <p:xfrm>
          <a:off x="660160" y="3546430"/>
          <a:ext cx="11697180" cy="416569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867214"/>
                <a:gridCol w="1222970"/>
                <a:gridCol w="1082209"/>
                <a:gridCol w="3601687"/>
                <a:gridCol w="2910397"/>
              </a:tblGrid>
              <a:tr h="655284"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型態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（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）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預設長度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有號數範圍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無號數範圍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655284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TINYINT[(</a:t>
                      </a: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長度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)]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-128~127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0~255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55284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SMALLINT[(</a:t>
                      </a: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長度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)]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-32768~32767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0~65535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55284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MEDIUMINT[(</a:t>
                      </a: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長度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)]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-8388608~8388607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0~16777215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55284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INT[(</a:t>
                      </a: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長度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)]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-2147683648~2147683647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0~4294967295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882914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BIGINT[(</a:t>
                      </a: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長度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)]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-9223372036854775808~
9223372036854775807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0~18446744073709551615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數值型態</a:t>
            </a:r>
          </a:p>
        </p:txBody>
      </p:sp>
      <p:graphicFrame>
        <p:nvGraphicFramePr>
          <p:cNvPr id="99" name="Table 99"/>
          <p:cNvGraphicFramePr/>
          <p:nvPr/>
        </p:nvGraphicFramePr>
        <p:xfrm>
          <a:off x="885825" y="4219045"/>
          <a:ext cx="11245850" cy="282046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564449"/>
                <a:gridCol w="1418349"/>
                <a:gridCol w="1409607"/>
                <a:gridCol w="1412885"/>
                <a:gridCol w="3427859"/>
              </a:tblGrid>
              <a:tr h="703527"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型態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（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）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預設長度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最大長度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說明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703527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FLOAT[(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長度</a:t>
                      </a: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小數位數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)]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註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255, 30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單精確度浮點數（近似值）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03527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DOUBLE[(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長度</a:t>
                      </a: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小數位數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)]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255, 30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雙精確度浮點數（近似值）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03527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DECIMAL[(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長度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小數位數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])]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註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10, 0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65, 30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自行指定位數的精確值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位元型態</a:t>
            </a:r>
          </a:p>
        </p:txBody>
      </p:sp>
      <p:graphicFrame>
        <p:nvGraphicFramePr>
          <p:cNvPr id="102" name="Table 102"/>
          <p:cNvGraphicFramePr/>
          <p:nvPr/>
        </p:nvGraphicFramePr>
        <p:xfrm>
          <a:off x="2564341" y="4967287"/>
          <a:ext cx="7888818" cy="132397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036575"/>
                <a:gridCol w="1449490"/>
                <a:gridCol w="1634531"/>
                <a:gridCol w="1755520"/>
              </a:tblGrid>
              <a:tr h="658812"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型態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預設長度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最大長度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數字範圍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658812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BIT[(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長度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)]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0~2</a:t>
                      </a:r>
                      <a:r>
                        <a:rPr sz="2000" baseline="31999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長度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字串型態</a:t>
            </a:r>
          </a:p>
        </p:txBody>
      </p:sp>
      <p:graphicFrame>
        <p:nvGraphicFramePr>
          <p:cNvPr id="105" name="Table 105"/>
          <p:cNvGraphicFramePr/>
          <p:nvPr/>
        </p:nvGraphicFramePr>
        <p:xfrm>
          <a:off x="477308" y="3517900"/>
          <a:ext cx="12069234" cy="423227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367316"/>
                <a:gridCol w="2217906"/>
                <a:gridCol w="2918472"/>
                <a:gridCol w="4546487"/>
              </a:tblGrid>
              <a:tr h="602342"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型態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最大長度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實際儲存的空間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說明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602342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CHAR[(</a:t>
                      </a: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長度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)]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255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指定的長度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固定長度的字串，預設長度為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02342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VARCHAR(</a:t>
                      </a: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長度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65535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字元個數加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或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2bytes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 rowSpan="5"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變動長度的字串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2342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TINYTEXT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255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字元個數加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1byte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</a:tr>
              <a:tr h="602342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65535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字元個數加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2bytes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</a:tr>
              <a:tr h="602342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MEDIUMTEXT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16,772,215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字元個數加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3bytes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</a:tr>
              <a:tr h="602342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LONGTEXT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4,294,967,295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字元個數加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4bytes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列舉與集合型態</a:t>
            </a:r>
          </a:p>
        </p:txBody>
      </p:sp>
      <p:graphicFrame>
        <p:nvGraphicFramePr>
          <p:cNvPr id="108" name="Table 108"/>
          <p:cNvGraphicFramePr/>
          <p:nvPr/>
        </p:nvGraphicFramePr>
        <p:xfrm>
          <a:off x="432229" y="3885014"/>
          <a:ext cx="12153042" cy="348852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853900"/>
                <a:gridCol w="1449246"/>
                <a:gridCol w="3779303"/>
                <a:gridCol w="4057890"/>
              </a:tblGrid>
              <a:tr h="562228"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型態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最大個數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儲存空間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說明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945951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字串值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[,...])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65535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1byte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（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255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個）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2bytes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（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256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到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65535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個）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包含一組合法的字串值（單一值）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1973990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字串值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[,...])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1byte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（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個）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2bytes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（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個）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3bytes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（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個）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4bytes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（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個）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8bytes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（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個）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包含一組合法的字串值（多個值）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日期與時間型態</a:t>
            </a:r>
          </a:p>
        </p:txBody>
      </p:sp>
      <p:graphicFrame>
        <p:nvGraphicFramePr>
          <p:cNvPr id="111" name="Table 111"/>
          <p:cNvGraphicFramePr/>
          <p:nvPr/>
        </p:nvGraphicFramePr>
        <p:xfrm>
          <a:off x="515077" y="3490912"/>
          <a:ext cx="11987346" cy="427672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258769"/>
                <a:gridCol w="1234955"/>
                <a:gridCol w="1854414"/>
                <a:gridCol w="6626506"/>
              </a:tblGrid>
              <a:tr h="711729"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型態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（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）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說明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範圍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711729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1000-01-01'~'9999-12-31'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11729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TIME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時間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-838:59:59'~'838:59:59'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11729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DATETIME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日期與時間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1000-01-01 00:00:00'~'9999-12-31 23:59:59'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11729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YEAR[(4|2)]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西元年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1901~2155[YEAR(4)]
1970~2069[YEAR(2)]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11729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TIMESTAMP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日期與時間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1970-01-01 00:00:00'~2037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儲存引擎與資料型態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表格與儲存引擎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欄位資料型態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表格與儲存引擎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MyISAM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InnoDB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MEMORY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儲存引擎與作業系統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表格與儲存引擎</a:t>
            </a:r>
          </a:p>
        </p:txBody>
      </p:sp>
      <p:pic>
        <p:nvPicPr>
          <p:cNvPr id="48" name="07_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0598" y="3280828"/>
            <a:ext cx="9503604" cy="46905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表格與儲存引擎</a:t>
            </a:r>
          </a:p>
        </p:txBody>
      </p:sp>
      <p:pic>
        <p:nvPicPr>
          <p:cNvPr id="51" name="07_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8347" y="3990789"/>
            <a:ext cx="6968106" cy="3270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表格與儲存引擎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00050" lvl="0" indent="-400050" defTabSz="525779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239">
                <a:effectLst>
                  <a:outerShdw blurRad="45720" dist="34289" dir="5400000" rotWithShape="0">
                    <a:srgbClr val="000000"/>
                  </a:outerShdw>
                </a:effectLst>
              </a:rPr>
              <a:t>MyISAM：MySQL 5.5之前預設的儲存引擎，雖然它支援的功能並沒有像其它資料庫那麼多（例如交易、transaction），不過也因為它比較簡單，所以運作的效率相對也比較好。</a:t>
            </a:r>
          </a:p>
          <a:p>
            <a:pPr marL="400050" lvl="0" indent="-400050" defTabSz="525779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239">
                <a:effectLst>
                  <a:outerShdw blurRad="45720" dist="34289" dir="5400000" rotWithShape="0">
                    <a:srgbClr val="000000"/>
                  </a:outerShdw>
                </a:effectLst>
              </a:rPr>
              <a:t>InnoDB：從MySQL 5.5開始預設的儲存引擎，這種儲存引擎提供的功能已經跟大型商用資料庫軟體類似，像是交易（transaction）、紀錄鎖定（row-level locking）與自動回復（auto-recovery）。</a:t>
            </a:r>
          </a:p>
          <a:p>
            <a:pPr marL="400050" lvl="0" indent="-400050" defTabSz="525779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239">
                <a:effectLst>
                  <a:outerShdw blurRad="45720" dist="34289" dir="5400000" rotWithShape="0">
                    <a:srgbClr val="000000"/>
                  </a:outerShdw>
                </a:effectLst>
              </a:rPr>
              <a:t>MEMORY：這是一個比較特殊的儲存引擎，它把資料儲存在記憶體中，所以運作的效率是最快的。不過只要MySQL伺服器關閉後，儲存的資料就全部不見了。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MyISAM</a:t>
            </a:r>
          </a:p>
        </p:txBody>
      </p:sp>
      <p:pic>
        <p:nvPicPr>
          <p:cNvPr id="57" name="07_0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582" y="3502762"/>
            <a:ext cx="9831636" cy="42466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MyISAM</a:t>
            </a:r>
          </a:p>
        </p:txBody>
      </p:sp>
      <p:pic>
        <p:nvPicPr>
          <p:cNvPr id="60" name="07_0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2320" y="4572096"/>
            <a:ext cx="6840160" cy="2108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自訂</PresentationFormat>
  <Paragraphs>169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Helvetica Neue Light</vt:lpstr>
      <vt:lpstr>新細明體</vt:lpstr>
      <vt:lpstr>Courier New</vt:lpstr>
      <vt:lpstr>Helvetica Neue</vt:lpstr>
      <vt:lpstr>Times New Roman</vt:lpstr>
      <vt:lpstr>Industrial</vt:lpstr>
      <vt:lpstr>PowerPoint 簡報</vt:lpstr>
      <vt:lpstr>PowerPoint 簡報</vt:lpstr>
      <vt:lpstr>儲存引擎與資料型態</vt:lpstr>
      <vt:lpstr>表格與儲存引擎</vt:lpstr>
      <vt:lpstr>表格與儲存引擎</vt:lpstr>
      <vt:lpstr>表格與儲存引擎</vt:lpstr>
      <vt:lpstr>表格與儲存引擎</vt:lpstr>
      <vt:lpstr>MyISAM</vt:lpstr>
      <vt:lpstr>MyISAM</vt:lpstr>
      <vt:lpstr>MyISAM</vt:lpstr>
      <vt:lpstr>InnoDB</vt:lpstr>
      <vt:lpstr>InnoDB</vt:lpstr>
      <vt:lpstr>InnoDB</vt:lpstr>
      <vt:lpstr>InnoDB</vt:lpstr>
      <vt:lpstr>InnoDB</vt:lpstr>
      <vt:lpstr>MEMORY</vt:lpstr>
      <vt:lpstr>MEMORY</vt:lpstr>
      <vt:lpstr>儲存引擎與作業系統</vt:lpstr>
      <vt:lpstr>欄位資料型態</vt:lpstr>
      <vt:lpstr>欄位資料型態</vt:lpstr>
      <vt:lpstr>數值型態</vt:lpstr>
      <vt:lpstr>數值型態</vt:lpstr>
      <vt:lpstr>位元型態</vt:lpstr>
      <vt:lpstr>字串型態</vt:lpstr>
      <vt:lpstr>列舉與集合型態</vt:lpstr>
      <vt:lpstr>日期與時間型態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novia_chiang 江佳慧\838\0921607855</cp:lastModifiedBy>
  <cp:revision>2</cp:revision>
  <dcterms:modified xsi:type="dcterms:W3CDTF">2015-06-15T03:29:39Z</dcterms:modified>
</cp:coreProperties>
</file>