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57" r:id="rId3"/>
    <p:sldId id="259"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17" d="100"/>
          <a:sy n="117" d="100"/>
        </p:scale>
        <p:origin x="-3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39133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49756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223070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185328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386081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20578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344850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106305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32070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29308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5340A61-E000-4F38-B53D-EC0CF6DF5EB5}" type="datetimeFigureOut">
              <a:rPr lang="zh-TW" altLang="en-US" smtClean="0"/>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167311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40A61-E000-4F38-B53D-EC0CF6DF5EB5}" type="datetimeFigureOut">
              <a:rPr lang="zh-TW" altLang="en-US" smtClean="0"/>
              <a:t>2020/4/26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414A3-D8F6-450A-9B4C-B13B1D86A11A}" type="slidenum">
              <a:rPr lang="zh-TW" altLang="en-US" smtClean="0"/>
              <a:t>‹#›</a:t>
            </a:fld>
            <a:endParaRPr lang="zh-TW" altLang="en-US"/>
          </a:p>
        </p:txBody>
      </p:sp>
    </p:spTree>
    <p:extLst>
      <p:ext uri="{BB962C8B-B14F-4D97-AF65-F5344CB8AC3E}">
        <p14:creationId xmlns:p14="http://schemas.microsoft.com/office/powerpoint/2010/main" val="41443622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471055"/>
            <a:ext cx="10515600" cy="5705908"/>
          </a:xfrm>
        </p:spPr>
        <p:txBody>
          <a:bodyPr/>
          <a:lstStyle/>
          <a:p>
            <a:r>
              <a:rPr lang="en-US" altLang="zh-TW" dirty="0" smtClean="0"/>
              <a:t>Grading  Criterion (use </a:t>
            </a:r>
            <a:r>
              <a:rPr lang="en-US" altLang="zh-TW" dirty="0" smtClean="0">
                <a:solidFill>
                  <a:schemeClr val="accent1">
                    <a:lumMod val="75000"/>
                  </a:schemeClr>
                </a:solidFill>
                <a:latin typeface="Comic Sans MS" panose="030F0702030302020204" pitchFamily="66" charset="0"/>
              </a:rPr>
              <a:t>pts</a:t>
            </a:r>
            <a:r>
              <a:rPr lang="en-US" altLang="zh-TW" dirty="0" smtClean="0"/>
              <a:t> instead of points for short):</a:t>
            </a:r>
          </a:p>
          <a:p>
            <a:pPr lvl="1"/>
            <a:r>
              <a:rPr lang="en-US" altLang="zh-TW" dirty="0" smtClean="0"/>
              <a:t>25 pts for each question.</a:t>
            </a:r>
          </a:p>
          <a:p>
            <a:pPr lvl="1"/>
            <a:r>
              <a:rPr lang="en-US" altLang="zh-TW" dirty="0" smtClean="0">
                <a:latin typeface="+mj-lt"/>
                <a:cs typeface="Times New Roman" panose="02020603050405020304" pitchFamily="18" charset="0"/>
              </a:rPr>
              <a:t>Q1: </a:t>
            </a:r>
          </a:p>
          <a:p>
            <a:pPr lvl="2"/>
            <a:r>
              <a:rPr lang="en-US" altLang="zh-TW" dirty="0" smtClean="0"/>
              <a:t>-25 pts: </a:t>
            </a:r>
            <a:r>
              <a:rPr lang="en-US" altLang="zh-TW" dirty="0"/>
              <a:t>The program </a:t>
            </a:r>
            <a:r>
              <a:rPr lang="en-US" altLang="zh-TW" dirty="0" smtClean="0"/>
              <a:t>cannot run. Or, no ideas how to run it.</a:t>
            </a:r>
          </a:p>
          <a:p>
            <a:pPr lvl="2"/>
            <a:r>
              <a:rPr lang="en-US" altLang="zh-TW" dirty="0" smtClean="0"/>
              <a:t>-20 pts: The program can run and get the same results without looping programming </a:t>
            </a:r>
          </a:p>
          <a:p>
            <a:pPr lvl="2"/>
            <a:r>
              <a:rPr lang="en-US" altLang="zh-TW" dirty="0" smtClean="0"/>
              <a:t>-5  ~ </a:t>
            </a:r>
            <a:r>
              <a:rPr lang="en-US" altLang="zh-TW" dirty="0" smtClean="0"/>
              <a:t>-20 </a:t>
            </a:r>
            <a:r>
              <a:rPr lang="en-US" altLang="zh-TW" dirty="0" smtClean="0"/>
              <a:t>pts:  Some outputs are not matched with the requests.  </a:t>
            </a:r>
          </a:p>
          <a:p>
            <a:pPr lvl="1"/>
            <a:r>
              <a:rPr lang="en-US" altLang="zh-TW" dirty="0"/>
              <a:t> </a:t>
            </a:r>
            <a:r>
              <a:rPr lang="en-US" altLang="zh-TW" dirty="0" smtClean="0"/>
              <a:t>Q2~Q4: </a:t>
            </a:r>
          </a:p>
          <a:p>
            <a:pPr lvl="2"/>
            <a:r>
              <a:rPr lang="en-US" altLang="zh-TW" dirty="0"/>
              <a:t>-25 pts</a:t>
            </a:r>
            <a:r>
              <a:rPr lang="en-US" altLang="zh-TW" dirty="0" smtClean="0"/>
              <a:t>: </a:t>
            </a:r>
            <a:r>
              <a:rPr lang="en-US" altLang="zh-TW" dirty="0"/>
              <a:t>The program cannot run. Or, no ideas how to run it</a:t>
            </a:r>
            <a:r>
              <a:rPr lang="en-US" altLang="zh-TW" dirty="0" smtClean="0"/>
              <a:t>. </a:t>
            </a:r>
          </a:p>
          <a:p>
            <a:pPr lvl="2"/>
            <a:r>
              <a:rPr lang="en-US" altLang="zh-TW" dirty="0" smtClean="0"/>
              <a:t>-20 pts: The programs cannot fulfill the main purpose of this question. </a:t>
            </a:r>
          </a:p>
          <a:p>
            <a:pPr lvl="2"/>
            <a:r>
              <a:rPr lang="en-US" altLang="zh-TW" dirty="0" smtClean="0"/>
              <a:t>-</a:t>
            </a:r>
            <a:r>
              <a:rPr lang="en-US" altLang="zh-TW" dirty="0"/>
              <a:t>5  ~ 20 pts:  Some outputs are not matched with the requests.  </a:t>
            </a:r>
          </a:p>
          <a:p>
            <a:pPr lvl="2"/>
            <a:endParaRPr lang="en-US" altLang="zh-TW" dirty="0" smtClean="0"/>
          </a:p>
          <a:p>
            <a:pPr lvl="1"/>
            <a:endParaRPr lang="en-US" altLang="zh-TW" dirty="0" smtClean="0"/>
          </a:p>
          <a:p>
            <a:pPr lvl="1"/>
            <a:endParaRPr lang="en-US" altLang="zh-TW" dirty="0" smtClean="0"/>
          </a:p>
          <a:p>
            <a:pPr lvl="2"/>
            <a:endParaRPr lang="en-US" altLang="zh-TW" dirty="0" smtClean="0"/>
          </a:p>
          <a:p>
            <a:pPr marL="457200" lvl="1" indent="0">
              <a:buNone/>
            </a:pPr>
            <a:endParaRPr lang="en-US" altLang="zh-TW" dirty="0" smtClean="0"/>
          </a:p>
          <a:p>
            <a:endParaRPr lang="zh-TW" altLang="en-US" dirty="0"/>
          </a:p>
        </p:txBody>
      </p:sp>
    </p:spTree>
    <p:extLst>
      <p:ext uri="{BB962C8B-B14F-4D97-AF65-F5344CB8AC3E}">
        <p14:creationId xmlns:p14="http://schemas.microsoft.com/office/powerpoint/2010/main" val="177561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08000" y="341746"/>
            <a:ext cx="11286836" cy="6059054"/>
          </a:xfrm>
        </p:spPr>
        <p:txBody>
          <a:bodyPr/>
          <a:lstStyle/>
          <a:p>
            <a:pPr marL="0" indent="0">
              <a:buNone/>
            </a:pPr>
            <a:r>
              <a:rPr lang="en-US" altLang="zh-TW" dirty="0" smtClean="0">
                <a:latin typeface="標楷體" panose="03000509000000000000" pitchFamily="65" charset="-120"/>
                <a:ea typeface="標楷體" panose="03000509000000000000" pitchFamily="65" charset="-120"/>
              </a:rPr>
              <a:t>Q1)</a:t>
            </a:r>
            <a:r>
              <a:rPr lang="zh-TW" altLang="en-US" dirty="0">
                <a:latin typeface="標楷體" panose="03000509000000000000" pitchFamily="65" charset="-120"/>
                <a:ea typeface="標楷體" panose="03000509000000000000" pitchFamily="65" charset="-120"/>
              </a:rPr>
              <a:t>搭配</a:t>
            </a:r>
            <a:r>
              <a:rPr lang="en-US" altLang="zh-TW" dirty="0" smtClean="0">
                <a:latin typeface="標楷體" panose="03000509000000000000" pitchFamily="65" charset="-120"/>
                <a:ea typeface="標楷體" panose="03000509000000000000" pitchFamily="65" charset="-120"/>
              </a:rPr>
              <a:t>loop</a:t>
            </a:r>
            <a:r>
              <a:rPr lang="zh-TW" altLang="en-US" dirty="0" smtClean="0">
                <a:latin typeface="標楷體" panose="03000509000000000000" pitchFamily="65" charset="-120"/>
                <a:ea typeface="標楷體" panose="03000509000000000000" pitchFamily="65" charset="-120"/>
              </a:rPr>
              <a:t>與變數</a:t>
            </a:r>
            <a:r>
              <a:rPr lang="en-US" altLang="zh-TW" dirty="0" smtClean="0">
                <a:latin typeface="標楷體" panose="03000509000000000000" pitchFamily="65" charset="-120"/>
                <a:ea typeface="標楷體" panose="03000509000000000000" pitchFamily="65" charset="-120"/>
              </a:rPr>
              <a:t>$</a:t>
            </a:r>
            <a:r>
              <a:rPr lang="en-US" altLang="zh-TW" dirty="0" err="1" smtClean="0">
                <a:latin typeface="標楷體" panose="03000509000000000000" pitchFamily="65" charset="-120"/>
                <a:ea typeface="標楷體" panose="03000509000000000000" pitchFamily="65" charset="-120"/>
              </a:rPr>
              <a:t>i</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變數</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的起始值為</a:t>
            </a:r>
            <a:r>
              <a:rPr lang="en-US" altLang="zh-TW" dirty="0">
                <a:latin typeface="標楷體" panose="03000509000000000000" pitchFamily="65" charset="-120"/>
                <a:ea typeface="標楷體" panose="03000509000000000000" pitchFamily="65" charset="-120"/>
              </a:rPr>
              <a:t>8</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終止</a:t>
            </a:r>
            <a:r>
              <a:rPr lang="zh-TW" altLang="en-US" dirty="0">
                <a:latin typeface="標楷體" panose="03000509000000000000" pitchFamily="65" charset="-120"/>
                <a:ea typeface="標楷體" panose="03000509000000000000" pitchFamily="65" charset="-120"/>
              </a:rPr>
              <a:t>值為</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每次</a:t>
            </a:r>
            <a:r>
              <a:rPr lang="zh-TW" altLang="en-US" dirty="0">
                <a:latin typeface="標楷體" panose="03000509000000000000" pitchFamily="65" charset="-120"/>
                <a:ea typeface="標楷體" panose="03000509000000000000" pitchFamily="65" charset="-120"/>
              </a:rPr>
              <a:t>減</a:t>
            </a:r>
            <a:r>
              <a:rPr lang="en-US" altLang="zh-TW" dirty="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呈現在</a:t>
            </a:r>
            <a:r>
              <a:rPr lang="en-US" altLang="zh-TW" dirty="0" smtClean="0">
                <a:latin typeface="標楷體" panose="03000509000000000000" pitchFamily="65" charset="-120"/>
                <a:ea typeface="標楷體" panose="03000509000000000000" pitchFamily="65" charset="-120"/>
              </a:rPr>
              <a:t>Browser</a:t>
            </a:r>
            <a:r>
              <a:rPr lang="zh-TW" altLang="en-US" dirty="0" smtClean="0">
                <a:latin typeface="標楷體" panose="03000509000000000000" pitchFamily="65" charset="-120"/>
                <a:ea typeface="標楷體" panose="03000509000000000000" pitchFamily="65" charset="-120"/>
              </a:rPr>
              <a:t>如下</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2" name="文字方塊 1"/>
          <p:cNvSpPr txBox="1"/>
          <p:nvPr/>
        </p:nvSpPr>
        <p:spPr>
          <a:xfrm>
            <a:off x="9601200" y="6286500"/>
            <a:ext cx="1865062" cy="369332"/>
          </a:xfrm>
          <a:prstGeom prst="rect">
            <a:avLst/>
          </a:prstGeom>
          <a:noFill/>
        </p:spPr>
        <p:txBody>
          <a:bodyPr wrap="none" rtlCol="0">
            <a:spAutoFit/>
          </a:bodyPr>
          <a:lstStyle/>
          <a:p>
            <a:r>
              <a:rPr lang="en-US" altLang="zh-TW" dirty="0" smtClean="0">
                <a:solidFill>
                  <a:srgbClr val="0070C0"/>
                </a:solidFill>
              </a:rPr>
              <a:t>midterm_ex1.php</a:t>
            </a:r>
            <a:endParaRPr lang="zh-TW" altLang="en-US" dirty="0">
              <a:solidFill>
                <a:srgbClr val="0070C0"/>
              </a:solidFill>
            </a:endParaRPr>
          </a:p>
        </p:txBody>
      </p:sp>
      <p:pic>
        <p:nvPicPr>
          <p:cNvPr id="5" name="圖片 4"/>
          <p:cNvPicPr>
            <a:picLocks noChangeAspect="1"/>
          </p:cNvPicPr>
          <p:nvPr/>
        </p:nvPicPr>
        <p:blipFill>
          <a:blip r:embed="rId2"/>
          <a:stretch>
            <a:fillRect/>
          </a:stretch>
        </p:blipFill>
        <p:spPr>
          <a:xfrm>
            <a:off x="1351816" y="1606950"/>
            <a:ext cx="4476750" cy="4038600"/>
          </a:xfrm>
          <a:prstGeom prst="rect">
            <a:avLst/>
          </a:prstGeom>
        </p:spPr>
      </p:pic>
    </p:spTree>
    <p:extLst>
      <p:ext uri="{BB962C8B-B14F-4D97-AF65-F5344CB8AC3E}">
        <p14:creationId xmlns:p14="http://schemas.microsoft.com/office/powerpoint/2010/main" val="361435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6664569" y="2037436"/>
            <a:ext cx="5397648" cy="4139528"/>
          </a:xfrm>
          <a:prstGeom prst="rect">
            <a:avLst/>
          </a:prstGeom>
        </p:spPr>
      </p:pic>
      <p:sp>
        <p:nvSpPr>
          <p:cNvPr id="3" name="內容版面配置區 2"/>
          <p:cNvSpPr>
            <a:spLocks noGrp="1"/>
          </p:cNvSpPr>
          <p:nvPr>
            <p:ph idx="1"/>
          </p:nvPr>
        </p:nvSpPr>
        <p:spPr>
          <a:xfrm>
            <a:off x="263769" y="509954"/>
            <a:ext cx="11798448" cy="5667009"/>
          </a:xfrm>
        </p:spPr>
        <p:txBody>
          <a:bodyPr/>
          <a:lstStyle/>
          <a:p>
            <a:pPr marL="0" indent="0">
              <a:buNone/>
            </a:pPr>
            <a:r>
              <a:rPr lang="en-US" altLang="zh-TW" dirty="0" smtClean="0"/>
              <a:t>Q2)  Please show the results as follows.  The student name being searched and new one will be passed to the backend program. Additionally, the new one is used and showed on the output  instead of the searched name.  </a:t>
            </a:r>
            <a:endParaRPr lang="zh-TW" altLang="en-US" dirty="0"/>
          </a:p>
        </p:txBody>
      </p:sp>
      <p:pic>
        <p:nvPicPr>
          <p:cNvPr id="4" name="圖片 3"/>
          <p:cNvPicPr>
            <a:picLocks noChangeAspect="1"/>
          </p:cNvPicPr>
          <p:nvPr/>
        </p:nvPicPr>
        <p:blipFill>
          <a:blip r:embed="rId3"/>
          <a:stretch>
            <a:fillRect/>
          </a:stretch>
        </p:blipFill>
        <p:spPr>
          <a:xfrm>
            <a:off x="608867" y="2242038"/>
            <a:ext cx="4736856" cy="4295640"/>
          </a:xfrm>
          <a:prstGeom prst="rect">
            <a:avLst/>
          </a:prstGeom>
        </p:spPr>
      </p:pic>
      <p:sp>
        <p:nvSpPr>
          <p:cNvPr id="5" name="文字方塊 4"/>
          <p:cNvSpPr txBox="1"/>
          <p:nvPr/>
        </p:nvSpPr>
        <p:spPr>
          <a:xfrm>
            <a:off x="10128739" y="6176963"/>
            <a:ext cx="1933478" cy="646331"/>
          </a:xfrm>
          <a:prstGeom prst="rect">
            <a:avLst/>
          </a:prstGeom>
          <a:noFill/>
        </p:spPr>
        <p:txBody>
          <a:bodyPr wrap="none" rtlCol="0">
            <a:spAutoFit/>
          </a:bodyPr>
          <a:lstStyle/>
          <a:p>
            <a:r>
              <a:rPr lang="en-US" altLang="zh-TW" dirty="0" smtClean="0">
                <a:solidFill>
                  <a:srgbClr val="0070C0"/>
                </a:solidFill>
              </a:rPr>
              <a:t>midterm_ex3.html</a:t>
            </a:r>
          </a:p>
          <a:p>
            <a:r>
              <a:rPr lang="en-US" altLang="zh-TW" dirty="0" smtClean="0">
                <a:solidFill>
                  <a:srgbClr val="0070C0"/>
                </a:solidFill>
              </a:rPr>
              <a:t>Midterm_ex3.php</a:t>
            </a:r>
            <a:endParaRPr lang="zh-TW" altLang="en-US" dirty="0">
              <a:solidFill>
                <a:srgbClr val="0070C0"/>
              </a:solidFill>
            </a:endParaRPr>
          </a:p>
        </p:txBody>
      </p:sp>
      <p:sp>
        <p:nvSpPr>
          <p:cNvPr id="7" name="向右箭號 6"/>
          <p:cNvSpPr/>
          <p:nvPr/>
        </p:nvSpPr>
        <p:spPr>
          <a:xfrm>
            <a:off x="5494555" y="3771900"/>
            <a:ext cx="923193" cy="3429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098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6359131" y="2163823"/>
            <a:ext cx="5486400" cy="4173415"/>
          </a:xfrm>
          <a:prstGeom prst="rect">
            <a:avLst/>
          </a:prstGeom>
        </p:spPr>
      </p:pic>
      <p:sp>
        <p:nvSpPr>
          <p:cNvPr id="3" name="內容版面配置區 2"/>
          <p:cNvSpPr>
            <a:spLocks noGrp="1"/>
          </p:cNvSpPr>
          <p:nvPr>
            <p:ph idx="1"/>
          </p:nvPr>
        </p:nvSpPr>
        <p:spPr>
          <a:xfrm>
            <a:off x="429725" y="439615"/>
            <a:ext cx="10924075" cy="5737348"/>
          </a:xfrm>
        </p:spPr>
        <p:txBody>
          <a:bodyPr/>
          <a:lstStyle/>
          <a:p>
            <a:pPr marL="0" indent="0">
              <a:buNone/>
            </a:pPr>
            <a:r>
              <a:rPr lang="en-US" altLang="zh-TW" dirty="0" smtClean="0"/>
              <a:t>Q3) </a:t>
            </a:r>
            <a:r>
              <a:rPr lang="en-US" altLang="zh-TW" dirty="0"/>
              <a:t>Please show the results as follows</a:t>
            </a:r>
            <a:r>
              <a:rPr lang="en-US" altLang="zh-TW" dirty="0" smtClean="0"/>
              <a:t>. The backend program just search the students that department is not the same as the one passed by the frontend interface. Your results need to demonstrate the total number of students found, the number of students failed, and the number of students’ grades than 79.     </a:t>
            </a:r>
            <a:endParaRPr lang="zh-TW" altLang="en-US" dirty="0"/>
          </a:p>
        </p:txBody>
      </p:sp>
      <p:sp>
        <p:nvSpPr>
          <p:cNvPr id="4" name="文字方塊 3"/>
          <p:cNvSpPr txBox="1"/>
          <p:nvPr/>
        </p:nvSpPr>
        <p:spPr>
          <a:xfrm>
            <a:off x="10221102" y="6273225"/>
            <a:ext cx="1737207" cy="584775"/>
          </a:xfrm>
          <a:prstGeom prst="rect">
            <a:avLst/>
          </a:prstGeom>
          <a:noFill/>
        </p:spPr>
        <p:txBody>
          <a:bodyPr wrap="none" rtlCol="0">
            <a:spAutoFit/>
          </a:bodyPr>
          <a:lstStyle/>
          <a:p>
            <a:r>
              <a:rPr lang="en-US" altLang="zh-TW" sz="1600" dirty="0" smtClean="0">
                <a:solidFill>
                  <a:srgbClr val="0070C0"/>
                </a:solidFill>
              </a:rPr>
              <a:t>midterm_ex4.html</a:t>
            </a:r>
          </a:p>
          <a:p>
            <a:r>
              <a:rPr lang="en-US" altLang="zh-TW" sz="1600" dirty="0" smtClean="0">
                <a:solidFill>
                  <a:srgbClr val="0070C0"/>
                </a:solidFill>
              </a:rPr>
              <a:t>Midterm_ex4.php</a:t>
            </a:r>
            <a:endParaRPr lang="zh-TW" altLang="en-US" sz="1600" dirty="0">
              <a:solidFill>
                <a:srgbClr val="0070C0"/>
              </a:solidFill>
            </a:endParaRPr>
          </a:p>
        </p:txBody>
      </p:sp>
      <p:pic>
        <p:nvPicPr>
          <p:cNvPr id="5" name="圖片 4"/>
          <p:cNvPicPr>
            <a:picLocks noChangeAspect="1"/>
          </p:cNvPicPr>
          <p:nvPr/>
        </p:nvPicPr>
        <p:blipFill>
          <a:blip r:embed="rId3"/>
          <a:stretch>
            <a:fillRect/>
          </a:stretch>
        </p:blipFill>
        <p:spPr>
          <a:xfrm>
            <a:off x="429725" y="2875085"/>
            <a:ext cx="3737830" cy="3093792"/>
          </a:xfrm>
          <a:prstGeom prst="rect">
            <a:avLst/>
          </a:prstGeom>
        </p:spPr>
      </p:pic>
      <p:sp>
        <p:nvSpPr>
          <p:cNvPr id="6" name="向右箭號 5"/>
          <p:cNvSpPr/>
          <p:nvPr/>
        </p:nvSpPr>
        <p:spPr>
          <a:xfrm>
            <a:off x="4659286" y="4079081"/>
            <a:ext cx="923193" cy="3429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481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7164" y="341745"/>
            <a:ext cx="10956636" cy="5835218"/>
          </a:xfrm>
        </p:spPr>
        <p:txBody>
          <a:bodyPr/>
          <a:lstStyle/>
          <a:p>
            <a:pPr marL="0" indent="0">
              <a:buNone/>
            </a:pPr>
            <a:r>
              <a:rPr lang="en-US" altLang="zh-TW" dirty="0" smtClean="0"/>
              <a:t>Q4) </a:t>
            </a:r>
            <a:r>
              <a:rPr lang="en-US" altLang="zh-TW" dirty="0"/>
              <a:t>Please show the results as follows</a:t>
            </a:r>
            <a:r>
              <a:rPr lang="en-US" altLang="zh-TW" dirty="0" smtClean="0"/>
              <a:t>. Your backend program has to process the assigned table,  and classify the department number and calculate the its corresponding student numbers.    </a:t>
            </a:r>
            <a:endParaRPr lang="zh-TW" altLang="en-US" dirty="0"/>
          </a:p>
        </p:txBody>
      </p:sp>
      <p:sp>
        <p:nvSpPr>
          <p:cNvPr id="4" name="文字方塊 3"/>
          <p:cNvSpPr txBox="1"/>
          <p:nvPr/>
        </p:nvSpPr>
        <p:spPr>
          <a:xfrm>
            <a:off x="10221102" y="6273225"/>
            <a:ext cx="1737207" cy="584775"/>
          </a:xfrm>
          <a:prstGeom prst="rect">
            <a:avLst/>
          </a:prstGeom>
          <a:noFill/>
        </p:spPr>
        <p:txBody>
          <a:bodyPr wrap="none" rtlCol="0">
            <a:spAutoFit/>
          </a:bodyPr>
          <a:lstStyle/>
          <a:p>
            <a:r>
              <a:rPr lang="en-US" altLang="zh-TW" sz="1600" dirty="0" smtClean="0">
                <a:solidFill>
                  <a:srgbClr val="0070C0"/>
                </a:solidFill>
              </a:rPr>
              <a:t>midterm_ex5.html</a:t>
            </a:r>
          </a:p>
          <a:p>
            <a:r>
              <a:rPr lang="en-US" altLang="zh-TW" sz="1600" dirty="0" smtClean="0">
                <a:solidFill>
                  <a:srgbClr val="0070C0"/>
                </a:solidFill>
              </a:rPr>
              <a:t>Midterm_ex5.php</a:t>
            </a:r>
            <a:endParaRPr lang="zh-TW" altLang="en-US" sz="1600" dirty="0">
              <a:solidFill>
                <a:srgbClr val="0070C0"/>
              </a:solidFill>
            </a:endParaRPr>
          </a:p>
        </p:txBody>
      </p:sp>
      <p:pic>
        <p:nvPicPr>
          <p:cNvPr id="5" name="圖片 4"/>
          <p:cNvPicPr>
            <a:picLocks noChangeAspect="1"/>
          </p:cNvPicPr>
          <p:nvPr/>
        </p:nvPicPr>
        <p:blipFill>
          <a:blip r:embed="rId2"/>
          <a:stretch>
            <a:fillRect/>
          </a:stretch>
        </p:blipFill>
        <p:spPr>
          <a:xfrm>
            <a:off x="157595" y="2891126"/>
            <a:ext cx="4950114" cy="2886075"/>
          </a:xfrm>
          <a:prstGeom prst="rect">
            <a:avLst/>
          </a:prstGeom>
        </p:spPr>
      </p:pic>
      <p:sp>
        <p:nvSpPr>
          <p:cNvPr id="6" name="向右箭號 5"/>
          <p:cNvSpPr/>
          <p:nvPr/>
        </p:nvSpPr>
        <p:spPr>
          <a:xfrm>
            <a:off x="5107709" y="3857408"/>
            <a:ext cx="923193" cy="3429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6667355" y="1985818"/>
            <a:ext cx="5419725" cy="3761436"/>
          </a:xfrm>
          <a:prstGeom prst="rect">
            <a:avLst/>
          </a:prstGeom>
        </p:spPr>
      </p:pic>
    </p:spTree>
    <p:extLst>
      <p:ext uri="{BB962C8B-B14F-4D97-AF65-F5344CB8AC3E}">
        <p14:creationId xmlns:p14="http://schemas.microsoft.com/office/powerpoint/2010/main" val="16642686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293</Words>
  <Application>Microsoft Office PowerPoint</Application>
  <PresentationFormat>自訂</PresentationFormat>
  <Paragraphs>25</Paragraphs>
  <Slides>5</Slides>
  <Notes>0</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Office 佈景主題</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user7</cp:lastModifiedBy>
  <cp:revision>29</cp:revision>
  <dcterms:created xsi:type="dcterms:W3CDTF">2020-04-21T05:01:36Z</dcterms:created>
  <dcterms:modified xsi:type="dcterms:W3CDTF">2020-04-26T05:21:48Z</dcterms:modified>
</cp:coreProperties>
</file>