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5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7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9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035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多雲的天空">
            <a:extLst>
              <a:ext uri="{FF2B5EF4-FFF2-40B4-BE49-F238E27FC236}">
                <a16:creationId xmlns:a16="http://schemas.microsoft.com/office/drawing/2014/main" id="{8C38C204-E24D-43CC-98A4-BE1284D51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4" b="73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0957991-6B49-4FE3-9B6A-7188888D9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3379" y="1495425"/>
            <a:ext cx="3456599" cy="349743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阿拉伯數字辨識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45B9B6-1B57-4D1F-9C4D-1F49EC106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>
                    <a:alpha val="75000"/>
                  </a:srgbClr>
                </a:solidFill>
              </a:rPr>
              <a:t>資工三</a:t>
            </a:r>
            <a:r>
              <a:rPr lang="en-US" altLang="zh-TW" dirty="0">
                <a:solidFill>
                  <a:srgbClr val="FFFFFF">
                    <a:alpha val="75000"/>
                  </a:srgbClr>
                </a:solidFill>
              </a:rPr>
              <a:t>A</a:t>
            </a:r>
            <a:r>
              <a:rPr lang="zh-TW" altLang="en-US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FFFFFF">
                    <a:alpha val="75000"/>
                  </a:srgbClr>
                </a:solidFill>
              </a:rPr>
              <a:t>4070E022</a:t>
            </a:r>
            <a:r>
              <a:rPr lang="zh-TW" altLang="en-US">
                <a:solidFill>
                  <a:srgbClr val="FFFFFF">
                    <a:alpha val="75000"/>
                  </a:srgbClr>
                </a:solidFill>
              </a:rPr>
              <a:t> 沈明楷</a:t>
            </a:r>
            <a:endParaRPr lang="en-US" altLang="zh-TW" dirty="0">
              <a:solidFill>
                <a:srgbClr val="FFFFFF">
                  <a:alpha val="75000"/>
                </a:srgbClr>
              </a:solidFill>
            </a:endParaRPr>
          </a:p>
          <a:p>
            <a:endParaRPr lang="zh-TW" altLang="en-US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4BCF6-C65E-4FC3-81BB-A1B84738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優化過程的損失函數</a:t>
            </a:r>
            <a:r>
              <a:rPr lang="en-US" altLang="zh-TW" dirty="0"/>
              <a:t>(Loss)</a:t>
            </a:r>
            <a:r>
              <a:rPr lang="zh-TW" altLang="en-US" dirty="0"/>
              <a:t>的變化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36396C-305D-4809-A500-1D3F81BDF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825" r="34582"/>
          <a:stretch/>
        </p:blipFill>
        <p:spPr>
          <a:xfrm>
            <a:off x="252412" y="3057526"/>
            <a:ext cx="4405313" cy="163909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9B7F3B-992E-415E-BB72-0A4C9274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487" y="2422044"/>
            <a:ext cx="67532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4B837-36AC-4272-B565-4C7577F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MNIST </a:t>
            </a:r>
            <a:r>
              <a:rPr lang="zh-TW" altLang="en-US" dirty="0">
                <a:latin typeface="+mj-ea"/>
              </a:rPr>
              <a:t>資料集</a:t>
            </a:r>
          </a:p>
        </p:txBody>
      </p:sp>
      <p:pic>
        <p:nvPicPr>
          <p:cNvPr id="1026" name="Picture 2" descr="MNIST/Python】手寫體數字訓練/測試資料集(圖片格式)下載及分割預處理- IT閱讀">
            <a:extLst>
              <a:ext uri="{FF2B5EF4-FFF2-40B4-BE49-F238E27FC236}">
                <a16:creationId xmlns:a16="http://schemas.microsoft.com/office/drawing/2014/main" id="{3A44E86C-6F85-40DB-AD98-E73F6EE1BA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89854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6C2E82-6E25-4CA5-857B-1511899931C1}"/>
              </a:ext>
            </a:extLst>
          </p:cNvPr>
          <p:cNvSpPr txBox="1"/>
          <p:nvPr/>
        </p:nvSpPr>
        <p:spPr>
          <a:xfrm>
            <a:off x="781049" y="2099786"/>
            <a:ext cx="107156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TW" altLang="en-US" dirty="0"/>
            </a:br>
            <a:r>
              <a:rPr lang="en-US" altLang="zh-TW" sz="3600" b="0" i="0" dirty="0">
                <a:effectLst/>
                <a:latin typeface="+mn-ea"/>
              </a:rPr>
              <a:t>MNIST</a:t>
            </a:r>
            <a:r>
              <a:rPr lang="zh-TW" altLang="en-US" sz="3600" b="0" i="0" dirty="0">
                <a:effectLst/>
                <a:latin typeface="+mn-ea"/>
              </a:rPr>
              <a:t>資料集是由</a:t>
            </a:r>
            <a:r>
              <a:rPr lang="en-US" altLang="zh-TW" sz="3600" b="0" i="0" dirty="0">
                <a:effectLst/>
                <a:latin typeface="+mn-ea"/>
              </a:rPr>
              <a:t>60,000</a:t>
            </a:r>
            <a:r>
              <a:rPr lang="zh-TW" altLang="en-US" sz="3600" b="0" i="0" dirty="0">
                <a:effectLst/>
                <a:latin typeface="+mn-ea"/>
              </a:rPr>
              <a:t>筆訓練資料、</a:t>
            </a:r>
            <a:r>
              <a:rPr lang="en-US" altLang="zh-TW" sz="3600" b="0" i="0" dirty="0">
                <a:effectLst/>
                <a:latin typeface="+mn-ea"/>
              </a:rPr>
              <a:t>10,000</a:t>
            </a:r>
            <a:r>
              <a:rPr lang="zh-TW" altLang="en-US" sz="3600" b="0" i="0" dirty="0">
                <a:effectLst/>
                <a:latin typeface="+mn-ea"/>
              </a:rPr>
              <a:t>筆測試資料所組成。</a:t>
            </a:r>
            <a:r>
              <a:rPr lang="en-US" altLang="zh-TW" sz="3600" b="0" i="0" dirty="0">
                <a:effectLst/>
                <a:latin typeface="+mn-ea"/>
              </a:rPr>
              <a:t>MNIST</a:t>
            </a:r>
            <a:r>
              <a:rPr lang="zh-TW" altLang="en-US" sz="3600" b="0" i="0" dirty="0">
                <a:effectLst/>
                <a:latin typeface="+mn-ea"/>
              </a:rPr>
              <a:t>資料集裡的每一筆資料皆由</a:t>
            </a:r>
            <a:r>
              <a:rPr lang="en-US" altLang="zh-TW" sz="3600" b="0" i="0" dirty="0">
                <a:effectLst/>
                <a:latin typeface="+mn-ea"/>
              </a:rPr>
              <a:t>images(</a:t>
            </a:r>
            <a:r>
              <a:rPr lang="zh-TW" altLang="en-US" sz="3600" b="0" i="0" dirty="0">
                <a:effectLst/>
                <a:latin typeface="+mn-ea"/>
              </a:rPr>
              <a:t>數字的影像</a:t>
            </a:r>
            <a:r>
              <a:rPr lang="en-US" altLang="zh-TW" sz="3600" b="0" i="0" dirty="0">
                <a:effectLst/>
                <a:latin typeface="+mn-ea"/>
              </a:rPr>
              <a:t>)</a:t>
            </a:r>
            <a:r>
              <a:rPr lang="zh-TW" altLang="en-US" sz="3600" b="0" i="0" dirty="0">
                <a:effectLst/>
                <a:latin typeface="+mn-ea"/>
              </a:rPr>
              <a:t>與</a:t>
            </a:r>
            <a:r>
              <a:rPr lang="en-US" altLang="zh-TW" sz="3600" b="0" i="0" dirty="0">
                <a:effectLst/>
                <a:latin typeface="+mn-ea"/>
              </a:rPr>
              <a:t>labels(</a:t>
            </a:r>
            <a:r>
              <a:rPr lang="zh-TW" altLang="en-US" sz="3600" b="0" i="0" dirty="0">
                <a:effectLst/>
                <a:latin typeface="+mn-ea"/>
              </a:rPr>
              <a:t>該圖片的真實數字，其實就是答案</a:t>
            </a:r>
            <a:r>
              <a:rPr lang="en-US" altLang="zh-TW" sz="3600" b="0" i="0" dirty="0">
                <a:effectLst/>
                <a:latin typeface="+mn-ea"/>
              </a:rPr>
              <a:t>)</a:t>
            </a:r>
            <a:r>
              <a:rPr lang="zh-TW" altLang="en-US" sz="3600" b="0" i="0" dirty="0">
                <a:effectLst/>
                <a:latin typeface="+mn-ea"/>
              </a:rPr>
              <a:t>所組成</a:t>
            </a:r>
            <a:endParaRPr lang="zh-TW" altLang="en-US" sz="3600" dirty="0">
              <a:latin typeface="+mn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2EE873-6F49-413E-ACDE-D8C11059046A}"/>
              </a:ext>
            </a:extLst>
          </p:cNvPr>
          <p:cNvSpPr txBox="1"/>
          <p:nvPr/>
        </p:nvSpPr>
        <p:spPr>
          <a:xfrm>
            <a:off x="6267450" y="59711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http://yann.lecun.com/exdb/mnist/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8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5510-911C-432F-98ED-50C925B9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25E88-CB09-415A-B656-363D1B8F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導入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(import)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要使用的函式庫，包括 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NumPy(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矩陣運算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TW" sz="2000" dirty="0" err="1">
                <a:solidFill>
                  <a:schemeClr val="tx1"/>
                </a:solidFill>
                <a:latin typeface="+mn-ea"/>
              </a:rPr>
              <a:t>Keras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matplotlib(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繪圖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從網路載入 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MNIST 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資料集，請 </a:t>
            </a:r>
            <a:r>
              <a:rPr lang="en-US" altLang="zh-TW" sz="2000" dirty="0" err="1">
                <a:solidFill>
                  <a:schemeClr val="tx1"/>
                </a:solidFill>
                <a:latin typeface="+mn-ea"/>
              </a:rPr>
              <a:t>Keras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自動分為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『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訓練組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』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及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『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測試組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』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資料，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MNIST 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是由 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AI 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大師 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Yann </a:t>
            </a:r>
            <a:r>
              <a:rPr lang="en-US" altLang="zh-TW" sz="2000" dirty="0" err="1">
                <a:solidFill>
                  <a:schemeClr val="tx1"/>
                </a:solidFill>
                <a:latin typeface="+mn-ea"/>
              </a:rPr>
              <a:t>LeCun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所建立的手寫阿拉伯數字資料集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(Dataset)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建立最簡單的線性模型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(Sequential)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，就是一層層往下執行，沒有分叉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(If)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，也沒有迴圈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(loop)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，這裡只設一層隱藏層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(Dense)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選擇損失函數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latin typeface="+mn-ea"/>
              </a:rPr>
              <a:t>crossentropy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及優化方法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latin typeface="+mn-ea"/>
              </a:rPr>
              <a:t>adam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及成效衡量方式</a:t>
            </a:r>
            <a:r>
              <a:rPr lang="en-US" altLang="zh-TW" sz="2000" dirty="0">
                <a:solidFill>
                  <a:schemeClr val="tx1"/>
                </a:solidFill>
                <a:latin typeface="+mn-ea"/>
              </a:rPr>
              <a:t>(accuracy)</a:t>
            </a: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，就可以開始訓練。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執行模型評估，計算模型參數，模型就算完成了。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+mn-ea"/>
              </a:rPr>
              <a:t>接著就可以使用這個模型，預測新資料了。</a:t>
            </a:r>
          </a:p>
        </p:txBody>
      </p:sp>
    </p:spTree>
    <p:extLst>
      <p:ext uri="{BB962C8B-B14F-4D97-AF65-F5344CB8AC3E}">
        <p14:creationId xmlns:p14="http://schemas.microsoft.com/office/powerpoint/2010/main" val="243082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857FF-E240-4196-9723-3C1EA14E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</a:t>
            </a:r>
            <a:r>
              <a:rPr lang="zh-TW" altLang="en-US" dirty="0"/>
              <a:t>套件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886A00-DDAB-4988-A3BF-8C14DB78E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37" y="3339306"/>
            <a:ext cx="6715125" cy="1638300"/>
          </a:xfrm>
        </p:spPr>
      </p:pic>
    </p:spTree>
    <p:extLst>
      <p:ext uri="{BB962C8B-B14F-4D97-AF65-F5344CB8AC3E}">
        <p14:creationId xmlns:p14="http://schemas.microsoft.com/office/powerpoint/2010/main" val="35881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3B5EA-8266-4F1F-A6B8-72992DA9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+mn-ea"/>
              </a:rPr>
              <a:t>MNIST </a:t>
            </a:r>
            <a:r>
              <a:rPr lang="zh-TW" altLang="en-US" sz="4400" dirty="0">
                <a:latin typeface="+mn-ea"/>
              </a:rPr>
              <a:t>資料集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D7249A-99CC-4C5A-B098-0846067C7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687" y="4020344"/>
            <a:ext cx="5000625" cy="276225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311AC9E-6183-49AD-96A2-19F04336664D}"/>
              </a:ext>
            </a:extLst>
          </p:cNvPr>
          <p:cNvSpPr txBox="1"/>
          <p:nvPr/>
        </p:nvSpPr>
        <p:spPr>
          <a:xfrm>
            <a:off x="733425" y="2266018"/>
            <a:ext cx="10344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+mn-ea"/>
              </a:rPr>
              <a:t>載入 </a:t>
            </a:r>
            <a:r>
              <a:rPr lang="en-US" altLang="zh-TW" sz="3600" dirty="0">
                <a:latin typeface="+mn-ea"/>
              </a:rPr>
              <a:t>MNIST </a:t>
            </a:r>
            <a:r>
              <a:rPr lang="zh-TW" altLang="en-US" sz="3600" dirty="0">
                <a:latin typeface="+mn-ea"/>
              </a:rPr>
              <a:t>資料集，請 </a:t>
            </a:r>
            <a:r>
              <a:rPr lang="en-US" altLang="zh-TW" sz="3600" dirty="0" err="1">
                <a:latin typeface="+mn-ea"/>
              </a:rPr>
              <a:t>Keras</a:t>
            </a:r>
            <a:r>
              <a:rPr lang="en-US" altLang="zh-TW" sz="3600" dirty="0">
                <a:latin typeface="+mn-ea"/>
              </a:rPr>
              <a:t> </a:t>
            </a:r>
            <a:r>
              <a:rPr lang="zh-TW" altLang="en-US" sz="3600" dirty="0">
                <a:latin typeface="+mn-ea"/>
              </a:rPr>
              <a:t>自動分為</a:t>
            </a:r>
            <a:r>
              <a:rPr lang="en-US" altLang="zh-TW" sz="3600" dirty="0">
                <a:latin typeface="+mn-ea"/>
              </a:rPr>
              <a:t>『</a:t>
            </a:r>
            <a:r>
              <a:rPr lang="zh-TW" altLang="en-US" sz="3600" dirty="0">
                <a:latin typeface="+mn-ea"/>
              </a:rPr>
              <a:t>訓練組</a:t>
            </a:r>
            <a:r>
              <a:rPr lang="en-US" altLang="zh-TW" sz="3600" dirty="0">
                <a:latin typeface="+mn-ea"/>
              </a:rPr>
              <a:t>』</a:t>
            </a:r>
            <a:r>
              <a:rPr lang="zh-TW" altLang="en-US" sz="3600" dirty="0">
                <a:latin typeface="+mn-ea"/>
              </a:rPr>
              <a:t>及</a:t>
            </a:r>
            <a:r>
              <a:rPr lang="en-US" altLang="zh-TW" sz="3600" dirty="0">
                <a:latin typeface="+mn-ea"/>
              </a:rPr>
              <a:t>『</a:t>
            </a:r>
            <a:r>
              <a:rPr lang="zh-TW" altLang="en-US" sz="3600" dirty="0">
                <a:latin typeface="+mn-ea"/>
              </a:rPr>
              <a:t>測試組</a:t>
            </a:r>
            <a:r>
              <a:rPr lang="en-US" altLang="zh-TW" sz="3600" dirty="0">
                <a:latin typeface="+mn-ea"/>
              </a:rPr>
              <a:t>』</a:t>
            </a:r>
            <a:r>
              <a:rPr lang="zh-TW" altLang="en-US" sz="3600" dirty="0">
                <a:latin typeface="+mn-ea"/>
              </a:rPr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349937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BA3A9-AAAA-4F67-B179-8F213FCC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</a:t>
            </a:r>
            <a:r>
              <a:rPr lang="zh-TW" altLang="en-US" dirty="0"/>
              <a:t>模型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275AD8-0439-4AB8-828C-4D0799B66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3191669"/>
            <a:ext cx="7848600" cy="1933575"/>
          </a:xfrm>
        </p:spPr>
      </p:pic>
    </p:spTree>
    <p:extLst>
      <p:ext uri="{BB962C8B-B14F-4D97-AF65-F5344CB8AC3E}">
        <p14:creationId xmlns:p14="http://schemas.microsoft.com/office/powerpoint/2010/main" val="67714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EFCD3E-39D7-46C7-8EBA-3C9D6F8D6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2472531"/>
            <a:ext cx="10296525" cy="2762250"/>
          </a:xfrm>
        </p:spPr>
      </p:pic>
    </p:spTree>
    <p:extLst>
      <p:ext uri="{BB962C8B-B14F-4D97-AF65-F5344CB8AC3E}">
        <p14:creationId xmlns:p14="http://schemas.microsoft.com/office/powerpoint/2010/main" val="381305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A831B7-3C09-4830-9F57-27CF683E2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5" y="2839244"/>
            <a:ext cx="6800850" cy="2638425"/>
          </a:xfrm>
        </p:spPr>
      </p:pic>
    </p:spTree>
    <p:extLst>
      <p:ext uri="{BB962C8B-B14F-4D97-AF65-F5344CB8AC3E}">
        <p14:creationId xmlns:p14="http://schemas.microsoft.com/office/powerpoint/2010/main" val="420644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BA2E8-84B0-4B87-98FF-5960B8AD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9EDDD4-F100-4744-A637-58E0A3C7D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" y="2351087"/>
            <a:ext cx="6368303" cy="363378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51D77B-A145-40F9-91E0-DD65705DF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56" t="-342" r="9732"/>
          <a:stretch/>
        </p:blipFill>
        <p:spPr>
          <a:xfrm>
            <a:off x="6795080" y="2304256"/>
            <a:ext cx="5130053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63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7D86DF"/>
      </a:accent1>
      <a:accent2>
        <a:srgbClr val="609DD8"/>
      </a:accent2>
      <a:accent3>
        <a:srgbClr val="55B0B8"/>
      </a:accent3>
      <a:accent4>
        <a:srgbClr val="51B594"/>
      </a:accent4>
      <a:accent5>
        <a:srgbClr val="55B86E"/>
      </a:accent5>
      <a:accent6>
        <a:srgbClr val="63B751"/>
      </a:accent6>
      <a:hlink>
        <a:srgbClr val="898453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268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Univers</vt:lpstr>
      <vt:lpstr>Univers Condensed</vt:lpstr>
      <vt:lpstr>Wingdings 2</vt:lpstr>
      <vt:lpstr>DividendVTI</vt:lpstr>
      <vt:lpstr>阿拉伯數字辨識</vt:lpstr>
      <vt:lpstr>MNIST 資料集</vt:lpstr>
      <vt:lpstr>步驟</vt:lpstr>
      <vt:lpstr>Import套件</vt:lpstr>
      <vt:lpstr>MNIST 資料集</vt:lpstr>
      <vt:lpstr>sequential模型</vt:lpstr>
      <vt:lpstr>PowerPoint 簡報</vt:lpstr>
      <vt:lpstr>PowerPoint 簡報</vt:lpstr>
      <vt:lpstr>執行結果</vt:lpstr>
      <vt:lpstr>優化過程的損失函數(Loss)的變化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20</cp:revision>
  <dcterms:created xsi:type="dcterms:W3CDTF">2021-04-08T07:50:44Z</dcterms:created>
  <dcterms:modified xsi:type="dcterms:W3CDTF">2021-04-08T09:04:27Z</dcterms:modified>
</cp:coreProperties>
</file>