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739" r:id="rId2"/>
    <p:sldId id="773" r:id="rId3"/>
    <p:sldId id="774" r:id="rId4"/>
    <p:sldId id="811" r:id="rId5"/>
    <p:sldId id="775" r:id="rId6"/>
    <p:sldId id="776" r:id="rId7"/>
    <p:sldId id="786" r:id="rId8"/>
    <p:sldId id="788" r:id="rId9"/>
    <p:sldId id="777" r:id="rId10"/>
    <p:sldId id="778" r:id="rId11"/>
    <p:sldId id="779" r:id="rId12"/>
    <p:sldId id="789" r:id="rId13"/>
    <p:sldId id="790" r:id="rId14"/>
    <p:sldId id="791" r:id="rId15"/>
    <p:sldId id="792" r:id="rId16"/>
    <p:sldId id="793" r:id="rId17"/>
    <p:sldId id="795" r:id="rId18"/>
    <p:sldId id="780" r:id="rId19"/>
    <p:sldId id="794" r:id="rId20"/>
    <p:sldId id="781" r:id="rId21"/>
    <p:sldId id="782" r:id="rId22"/>
    <p:sldId id="799" r:id="rId23"/>
    <p:sldId id="800" r:id="rId24"/>
    <p:sldId id="801" r:id="rId25"/>
    <p:sldId id="802" r:id="rId26"/>
    <p:sldId id="803" r:id="rId27"/>
    <p:sldId id="804" r:id="rId28"/>
    <p:sldId id="783" r:id="rId29"/>
    <p:sldId id="784" r:id="rId30"/>
    <p:sldId id="785" r:id="rId31"/>
    <p:sldId id="805" r:id="rId32"/>
    <p:sldId id="806" r:id="rId33"/>
    <p:sldId id="807" r:id="rId34"/>
    <p:sldId id="808" r:id="rId35"/>
    <p:sldId id="809" r:id="rId36"/>
    <p:sldId id="810" r:id="rId37"/>
    <p:sldId id="796" r:id="rId38"/>
    <p:sldId id="797" r:id="rId39"/>
    <p:sldId id="7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7A48"/>
    <a:srgbClr val="786CAE"/>
    <a:srgbClr val="6EB5AF"/>
    <a:srgbClr val="8FC320"/>
    <a:srgbClr val="33CCCC"/>
    <a:srgbClr val="B5D14F"/>
    <a:srgbClr val="EB5405"/>
    <a:srgbClr val="FFE33A"/>
    <a:srgbClr val="46799E"/>
    <a:srgbClr val="D8E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>
        <p:scale>
          <a:sx n="87" d="100"/>
          <a:sy n="87" d="100"/>
        </p:scale>
        <p:origin x="-7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chemeClr val="bg2">
                <a:lumMod val="10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Tx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spcAft>
                <a:spcPts val="200"/>
              </a:spcAft>
              <a:buSzPct val="100000"/>
              <a:buFontTx/>
              <a:buNone/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 marL="0" indent="0">
              <a:spcAft>
                <a:spcPts val="200"/>
              </a:spcAft>
              <a:buSzPct val="100000"/>
              <a:buFontTx/>
              <a:buNone/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28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2.2.2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的屬性和方法</a:t>
            </a:r>
          </a:p>
          <a:p>
            <a:pPr lvl="3"/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常用的屬性和方法如下：</a:t>
            </a:r>
            <a:r>
              <a:rPr lang="en-US" altLang="zh-TW" dirty="0"/>
              <a:t>( </a:t>
            </a:r>
            <a:r>
              <a:rPr lang="zh-TW" altLang="en-US" dirty="0"/>
              <a:t>表中假設已建立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型別</a:t>
            </a:r>
            <a:r>
              <a:rPr lang="zh-TW" altLang="en-US" dirty="0" smtClean="0"/>
              <a:t>物件 </a:t>
            </a:r>
            <a:r>
              <a:rPr lang="en-US" altLang="zh-TW" dirty="0" err="1"/>
              <a:t>sp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2060848"/>
            <a:ext cx="7991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find()</a:t>
            </a:r>
            <a:r>
              <a:rPr lang="zh-TW" altLang="en-US" dirty="0"/>
              <a:t>、</a:t>
            </a:r>
            <a:r>
              <a:rPr lang="en-US" altLang="zh-TW" dirty="0" err="1"/>
              <a:t>find_all</a:t>
            </a:r>
            <a:r>
              <a:rPr lang="en-US" altLang="zh-TW" dirty="0"/>
              <a:t>()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find() </a:t>
            </a:r>
            <a:r>
              <a:rPr lang="zh-TW" altLang="en-US" dirty="0"/>
              <a:t>和 </a:t>
            </a:r>
            <a:r>
              <a:rPr lang="en-US" altLang="zh-TW" dirty="0" err="1"/>
              <a:t>find_all</a:t>
            </a:r>
            <a:r>
              <a:rPr lang="en-US" altLang="zh-TW" dirty="0"/>
              <a:t>() </a:t>
            </a:r>
            <a:r>
              <a:rPr lang="zh-TW" altLang="en-US" dirty="0"/>
              <a:t>方法用以尋找指定標籤的內容。語法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例如：讀取第一個 </a:t>
            </a:r>
            <a:r>
              <a:rPr lang="en-US" altLang="zh-TW" dirty="0"/>
              <a:t>&lt;a&gt; </a:t>
            </a:r>
            <a:r>
              <a:rPr lang="zh-TW" altLang="en-US" dirty="0"/>
              <a:t>標籤內容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例如：讀取所有的 </a:t>
            </a:r>
            <a:r>
              <a:rPr lang="en-US" altLang="zh-TW" dirty="0"/>
              <a:t>&lt;a&gt; </a:t>
            </a:r>
            <a:r>
              <a:rPr lang="zh-TW" altLang="en-US" dirty="0"/>
              <a:t>的標籤內容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也可以尋找指定標籤中符合屬性條件的內容。語法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例如：讀取所有的 </a:t>
            </a:r>
            <a:r>
              <a:rPr lang="en-US" altLang="zh-TW" dirty="0"/>
              <a:t>&lt;a&gt; </a:t>
            </a:r>
            <a:r>
              <a:rPr lang="zh-TW" altLang="en-US" dirty="0"/>
              <a:t>標籤中 </a:t>
            </a:r>
            <a:r>
              <a:rPr lang="en-US" altLang="zh-TW" dirty="0"/>
              <a:t>id=link2 </a:t>
            </a:r>
            <a:r>
              <a:rPr lang="zh-TW" altLang="en-US" dirty="0"/>
              <a:t>的內容。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6672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1" y="3567114"/>
            <a:ext cx="4124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5" y="2724347"/>
            <a:ext cx="4191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" y="4636368"/>
            <a:ext cx="561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1" y="5623384"/>
            <a:ext cx="5686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select()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select() </a:t>
            </a:r>
            <a:r>
              <a:rPr lang="zh-TW" altLang="en-US" dirty="0"/>
              <a:t>方法以 </a:t>
            </a:r>
            <a:r>
              <a:rPr lang="en-US" altLang="zh-TW" dirty="0"/>
              <a:t>CSS </a:t>
            </a:r>
            <a:r>
              <a:rPr lang="zh-TW" altLang="en-US" dirty="0"/>
              <a:t>選擇器的方式，讀取指定的資料，它的傳回值是串列。</a:t>
            </a:r>
          </a:p>
          <a:p>
            <a:pPr lvl="3"/>
            <a:r>
              <a:rPr lang="zh-TW" altLang="en-US" dirty="0"/>
              <a:t>例如：讀取 </a:t>
            </a:r>
            <a:r>
              <a:rPr lang="en-US" altLang="zh-TW" dirty="0"/>
              <a:t>&lt;title&gt; </a:t>
            </a:r>
            <a:r>
              <a:rPr lang="zh-TW" altLang="en-US" dirty="0"/>
              <a:t>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/>
            <a:endParaRPr lang="en-US" altLang="zh-TW" dirty="0"/>
          </a:p>
          <a:p>
            <a:pPr lvl="3"/>
            <a:r>
              <a:rPr lang="en-US" altLang="zh-TW" dirty="0"/>
              <a:t>select() </a:t>
            </a:r>
            <a:r>
              <a:rPr lang="zh-TW" altLang="en-US" dirty="0"/>
              <a:t>方法可以讀取指定的標籤 </a:t>
            </a:r>
            <a:r>
              <a:rPr lang="en-US" altLang="zh-TW" dirty="0" smtClean="0"/>
              <a:t>id</a:t>
            </a:r>
          </a:p>
          <a:p>
            <a:pPr lvl="5"/>
            <a:endParaRPr lang="en-US" altLang="zh-TW" dirty="0" smtClean="0"/>
          </a:p>
          <a:p>
            <a:pPr lvl="5"/>
            <a:endParaRPr lang="en-US" altLang="zh-TW" dirty="0"/>
          </a:p>
          <a:p>
            <a:pPr lvl="3"/>
            <a:r>
              <a:rPr lang="zh-TW" altLang="en-US" dirty="0" smtClean="0"/>
              <a:t>使用 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zh-TW" altLang="en-US" dirty="0"/>
              <a:t>類別名稱 </a:t>
            </a:r>
            <a:r>
              <a:rPr lang="en-US" altLang="zh-TW" dirty="0"/>
              <a:t>title </a:t>
            </a:r>
            <a:r>
              <a:rPr lang="zh-TW" altLang="en-US" dirty="0"/>
              <a:t>尋找，請記得類別名稱前必須加上「</a:t>
            </a:r>
            <a:r>
              <a:rPr lang="en-US" altLang="zh-TW" dirty="0"/>
              <a:t>.</a:t>
            </a:r>
            <a:r>
              <a:rPr lang="zh-TW" altLang="en-US" dirty="0"/>
              <a:t>」符號。例如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6"/>
            <a:endParaRPr lang="en-US" altLang="zh-TW" dirty="0" smtClean="0"/>
          </a:p>
          <a:p>
            <a:pPr lvl="6"/>
            <a:endParaRPr lang="en-US" altLang="zh-TW" dirty="0"/>
          </a:p>
          <a:p>
            <a:pPr lvl="3"/>
            <a:r>
              <a:rPr lang="zh-TW" altLang="en-US" dirty="0"/>
              <a:t>當有多層標籤、</a:t>
            </a:r>
            <a:r>
              <a:rPr lang="en-US" altLang="zh-TW" dirty="0"/>
              <a:t>id </a:t>
            </a:r>
            <a:r>
              <a:rPr lang="zh-TW" altLang="en-US" dirty="0"/>
              <a:t>或類別嵌套時，也可以使用</a:t>
            </a:r>
            <a:r>
              <a:rPr lang="en-US" altLang="zh-TW" dirty="0"/>
              <a:t>select </a:t>
            </a:r>
            <a:r>
              <a:rPr lang="zh-TW" altLang="en-US" dirty="0"/>
              <a:t>方法逐層尋找。例如：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0" y="3092574"/>
            <a:ext cx="548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8" y="4293291"/>
            <a:ext cx="6343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0" y="2204864"/>
            <a:ext cx="50101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2" y="5517232"/>
            <a:ext cx="8001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0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例如將原始碼儲存在 </a:t>
            </a:r>
            <a:r>
              <a:rPr lang="en-US" altLang="zh-TW" dirty="0"/>
              <a:t>html </a:t>
            </a:r>
            <a:r>
              <a:rPr lang="zh-TW" altLang="en-US" dirty="0"/>
              <a:t>變數中，請使用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依需求顯示選取內容：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6" y="1174526"/>
            <a:ext cx="7802108" cy="549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4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/>
            <a:r>
              <a:rPr lang="zh-TW" altLang="en-US" dirty="0"/>
              <a:t>以 </a:t>
            </a:r>
            <a:r>
              <a:rPr lang="en-US" altLang="zh-TW" dirty="0" err="1"/>
              <a:t>sp.title</a:t>
            </a:r>
            <a:r>
              <a:rPr lang="en-US" altLang="zh-TW" dirty="0"/>
              <a:t> </a:t>
            </a:r>
            <a:r>
              <a:rPr lang="zh-TW" altLang="en-US" dirty="0"/>
              <a:t>可以取得 </a:t>
            </a:r>
            <a:r>
              <a:rPr lang="en-US" altLang="zh-TW" dirty="0"/>
              <a:t>&lt;title&gt; </a:t>
            </a:r>
            <a:r>
              <a:rPr lang="zh-TW" altLang="en-US" dirty="0"/>
              <a:t>的標籤內容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/>
            <a:endParaRPr lang="en-US" altLang="zh-TW" dirty="0"/>
          </a:p>
          <a:p>
            <a:pPr lvl="4"/>
            <a:r>
              <a:rPr lang="zh-TW" altLang="en-US" dirty="0"/>
              <a:t>以 </a:t>
            </a:r>
            <a:r>
              <a:rPr lang="en-US" altLang="zh-TW" dirty="0" err="1"/>
              <a:t>sp.find</a:t>
            </a:r>
            <a:r>
              <a:rPr lang="en-US" altLang="zh-TW" dirty="0"/>
              <a:t>('h2') </a:t>
            </a:r>
            <a:r>
              <a:rPr lang="zh-TW" altLang="en-US" dirty="0"/>
              <a:t>可以取得 </a:t>
            </a:r>
            <a:r>
              <a:rPr lang="en-US" altLang="zh-TW" dirty="0"/>
              <a:t>&lt;h2&gt; </a:t>
            </a:r>
            <a:r>
              <a:rPr lang="zh-TW" altLang="en-US" dirty="0"/>
              <a:t>的標籤內容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/>
            <a:endParaRPr lang="en-US" altLang="zh-TW" dirty="0"/>
          </a:p>
          <a:p>
            <a:pPr lvl="4"/>
            <a:r>
              <a:rPr lang="zh-TW" altLang="en-US" dirty="0"/>
              <a:t>以 </a:t>
            </a:r>
            <a:r>
              <a:rPr lang="en-US" altLang="zh-TW" dirty="0" err="1"/>
              <a:t>sp.find_all</a:t>
            </a:r>
            <a:r>
              <a:rPr lang="en-US" altLang="zh-TW" dirty="0"/>
              <a:t>('a') </a:t>
            </a:r>
            <a:r>
              <a:rPr lang="zh-TW" altLang="en-US" dirty="0"/>
              <a:t>讀取所有 </a:t>
            </a:r>
            <a:r>
              <a:rPr lang="en-US" altLang="zh-TW" dirty="0"/>
              <a:t>&lt;a&gt; </a:t>
            </a:r>
            <a:r>
              <a:rPr lang="zh-TW" altLang="en-US" dirty="0"/>
              <a:t>的標籤內容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/>
            <a:endParaRPr lang="en-US" altLang="zh-TW" dirty="0"/>
          </a:p>
          <a:p>
            <a:pPr marL="17100" lvl="4" indent="0">
              <a:buNone/>
            </a:pPr>
            <a:r>
              <a:rPr lang="zh-TW" altLang="en-US" dirty="0" smtClean="0"/>
              <a:t>    結果</a:t>
            </a:r>
            <a:r>
              <a:rPr lang="zh-TW" altLang="en-US" dirty="0"/>
              <a:t>如下：</a:t>
            </a:r>
            <a:endParaRPr lang="en-US" altLang="zh-TW" dirty="0" smtClean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9" y="1196752"/>
            <a:ext cx="7791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9" y="2060848"/>
            <a:ext cx="774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11" y="2996952"/>
            <a:ext cx="77247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11" y="3789040"/>
            <a:ext cx="7810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5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8" y="741600"/>
            <a:ext cx="8388473" cy="5760000"/>
          </a:xfrm>
        </p:spPr>
        <p:txBody>
          <a:bodyPr/>
          <a:lstStyle/>
          <a:p>
            <a:pPr lvl="4">
              <a:buFont typeface="+mj-lt"/>
              <a:buAutoNum type="arabicPeriod" startAt="4"/>
            </a:pPr>
            <a:r>
              <a:rPr lang="zh-TW" altLang="en-US" dirty="0"/>
              <a:t>以 </a:t>
            </a:r>
            <a:r>
              <a:rPr lang="en-US" altLang="zh-TW" dirty="0" err="1"/>
              <a:t>find_all</a:t>
            </a:r>
            <a:r>
              <a:rPr lang="en-US" altLang="zh-TW" dirty="0"/>
              <a:t>( </a:t>
            </a:r>
            <a:r>
              <a:rPr lang="zh-TW" altLang="en-US" dirty="0"/>
              <a:t>標籤名稱</a:t>
            </a:r>
            <a:r>
              <a:rPr lang="en-US" altLang="zh-TW" dirty="0"/>
              <a:t>,{ </a:t>
            </a:r>
            <a:r>
              <a:rPr lang="zh-TW" altLang="en-US" dirty="0"/>
              <a:t>屬性名稱：屬性內容</a:t>
            </a:r>
            <a:r>
              <a:rPr lang="en-US" altLang="zh-TW" dirty="0"/>
              <a:t>}) </a:t>
            </a:r>
            <a:r>
              <a:rPr lang="zh-TW" altLang="en-US" dirty="0"/>
              <a:t>可以選出符合屬性的標籤內容</a:t>
            </a:r>
            <a:r>
              <a:rPr lang="zh-TW" altLang="en-US" dirty="0" smtClean="0"/>
              <a:t>，回</a:t>
            </a:r>
            <a:r>
              <a:rPr lang="zh-TW" altLang="en-US" dirty="0"/>
              <a:t>傳值是串列。例如：選取標籤 </a:t>
            </a:r>
            <a:r>
              <a:rPr lang="en-US" altLang="zh-TW" dirty="0"/>
              <a:t>&lt;a&gt; </a:t>
            </a:r>
            <a:r>
              <a:rPr lang="zh-TW" altLang="en-US" dirty="0"/>
              <a:t>中屬性「 </a:t>
            </a:r>
            <a:r>
              <a:rPr lang="en-US" altLang="zh-TW" dirty="0"/>
              <a:t>class="red"</a:t>
            </a:r>
            <a:r>
              <a:rPr lang="zh-TW" altLang="en-US" dirty="0"/>
              <a:t>」 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+mj-lt"/>
              <a:buAutoNum type="arabicPeriod" startAt="4"/>
            </a:pPr>
            <a:endParaRPr lang="en-US" altLang="zh-TW" dirty="0"/>
          </a:p>
          <a:p>
            <a:pPr marL="18000" lvl="5" indent="0">
              <a:buNone/>
            </a:pPr>
            <a:r>
              <a:rPr lang="zh-TW" altLang="en-US" dirty="0" smtClean="0"/>
              <a:t>    結果</a:t>
            </a:r>
            <a:r>
              <a:rPr lang="zh-TW" altLang="en-US" dirty="0"/>
              <a:t>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5">
              <a:buFont typeface="+mj-lt"/>
              <a:buAutoNum type="arabicPeriod" startAt="4"/>
            </a:pPr>
            <a:endParaRPr lang="en-US" altLang="zh-TW" dirty="0"/>
          </a:p>
          <a:p>
            <a:pPr lvl="5">
              <a:buFont typeface="+mj-lt"/>
              <a:buAutoNum type="arabicPeriod" startAt="4"/>
            </a:pPr>
            <a:endParaRPr lang="en-US" altLang="zh-TW" dirty="0" smtClean="0"/>
          </a:p>
          <a:p>
            <a:pPr lvl="4">
              <a:buFont typeface="+mj-lt"/>
              <a:buAutoNum type="arabicPeriod" startAt="4"/>
            </a:pPr>
            <a:r>
              <a:rPr lang="zh-TW" altLang="en-US" dirty="0"/>
              <a:t>以 </a:t>
            </a:r>
            <a:r>
              <a:rPr lang="en-US" altLang="zh-TW" dirty="0"/>
              <a:t>find( </a:t>
            </a:r>
            <a:r>
              <a:rPr lang="zh-TW" altLang="en-US" dirty="0"/>
              <a:t>標籤名稱</a:t>
            </a:r>
            <a:r>
              <a:rPr lang="en-US" altLang="zh-TW" dirty="0"/>
              <a:t>,{ </a:t>
            </a:r>
            <a:r>
              <a:rPr lang="zh-TW" altLang="en-US" dirty="0"/>
              <a:t>屬性名稱：屬性內容</a:t>
            </a:r>
            <a:r>
              <a:rPr lang="en-US" altLang="zh-TW" dirty="0"/>
              <a:t>}) </a:t>
            </a:r>
            <a:r>
              <a:rPr lang="zh-TW" altLang="en-US" dirty="0"/>
              <a:t>可以選出符合屬性的標籤內容，</a:t>
            </a:r>
            <a:r>
              <a:rPr lang="zh-TW" altLang="en-US" dirty="0" smtClean="0"/>
              <a:t>回傳</a:t>
            </a:r>
            <a:r>
              <a:rPr lang="zh-TW" altLang="en-US" dirty="0"/>
              <a:t>值是字串。例如：選取標籤</a:t>
            </a:r>
            <a:r>
              <a:rPr lang="en-US" altLang="zh-TW" dirty="0"/>
              <a:t>&lt;a&gt; </a:t>
            </a:r>
            <a:r>
              <a:rPr lang="zh-TW" altLang="en-US" dirty="0"/>
              <a:t>中</a:t>
            </a:r>
            <a:r>
              <a:rPr lang="zh-TW" altLang="en-US" dirty="0" smtClean="0"/>
              <a:t>屬性 「</a:t>
            </a:r>
            <a:r>
              <a:rPr lang="en-US" altLang="zh-TW" dirty="0" err="1"/>
              <a:t>href</a:t>
            </a:r>
            <a:r>
              <a:rPr lang="en-US" altLang="zh-TW" dirty="0"/>
              <a:t>="http://example.com/one"</a:t>
            </a:r>
            <a:r>
              <a:rPr lang="zh-TW" altLang="en-US" dirty="0" smtClean="0"/>
              <a:t>」的</a:t>
            </a:r>
            <a:r>
              <a:rPr lang="zh-TW" altLang="en-US" dirty="0"/>
              <a:t>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5">
              <a:buFont typeface="+mj-lt"/>
              <a:buAutoNum type="arabicPeriod" startAt="4"/>
            </a:pPr>
            <a:endParaRPr lang="en-US" altLang="zh-TW" dirty="0"/>
          </a:p>
          <a:p>
            <a:pPr lvl="5">
              <a:buFont typeface="+mj-lt"/>
              <a:buAutoNum type="arabicPeriod" startAt="4"/>
            </a:pPr>
            <a:endParaRPr lang="en-US" altLang="zh-TW" dirty="0" smtClean="0"/>
          </a:p>
          <a:p>
            <a:pPr lvl="4">
              <a:buFont typeface="+mj-lt"/>
              <a:buAutoNum type="arabicPeriod" startAt="4"/>
            </a:pPr>
            <a:r>
              <a:rPr lang="zh-TW" altLang="en-US" dirty="0"/>
              <a:t>以</a:t>
            </a:r>
            <a:r>
              <a:rPr lang="en-US" altLang="zh-TW" dirty="0"/>
              <a:t>select() </a:t>
            </a:r>
            <a:r>
              <a:rPr lang="zh-TW" altLang="en-US" dirty="0"/>
              <a:t>方法找尋指定的 </a:t>
            </a:r>
            <a:r>
              <a:rPr lang="en-US" altLang="zh-TW" dirty="0"/>
              <a:t>id</a:t>
            </a:r>
            <a:r>
              <a:rPr lang="zh-TW" altLang="en-US" dirty="0"/>
              <a:t>，例如：找尋「</a:t>
            </a:r>
            <a:r>
              <a:rPr lang="en-US" altLang="zh-TW" dirty="0"/>
              <a:t>id="link1"</a:t>
            </a:r>
            <a:r>
              <a:rPr lang="zh-TW" altLang="en-US" dirty="0"/>
              <a:t>」的標籤內容，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select</a:t>
            </a:r>
            <a:r>
              <a:rPr lang="en-US" altLang="zh-TW" dirty="0"/>
              <a:t>() </a:t>
            </a:r>
            <a:r>
              <a:rPr lang="zh-TW" altLang="en-US" dirty="0"/>
              <a:t>方法的回傳值是串列，因此必須以索引 </a:t>
            </a:r>
            <a:r>
              <a:rPr lang="en-US" altLang="zh-TW" dirty="0"/>
              <a:t>0 </a:t>
            </a:r>
            <a:r>
              <a:rPr lang="zh-TW" altLang="en-US" dirty="0"/>
              <a:t>取得第 </a:t>
            </a:r>
            <a:r>
              <a:rPr lang="en-US" altLang="zh-TW" dirty="0"/>
              <a:t>1 </a:t>
            </a:r>
            <a:r>
              <a:rPr lang="zh-TW" altLang="en-US" dirty="0"/>
              <a:t>筆資料。</a:t>
            </a:r>
            <a:endParaRPr lang="en-US" altLang="zh-TW" dirty="0" smtClean="0"/>
          </a:p>
          <a:p>
            <a:pPr lvl="4">
              <a:buFont typeface="+mj-lt"/>
              <a:buAutoNum type="arabicPeriod" startAt="4"/>
            </a:pPr>
            <a:endParaRPr lang="en-US" altLang="zh-TW" dirty="0"/>
          </a:p>
          <a:p>
            <a:pPr lvl="4">
              <a:buFont typeface="+mj-lt"/>
              <a:buAutoNum type="arabicPeriod" startAt="4"/>
            </a:pPr>
            <a:endParaRPr lang="en-US" altLang="zh-TW" dirty="0" smtClean="0"/>
          </a:p>
          <a:p>
            <a:pPr lvl="4">
              <a:buFont typeface="+mj-lt"/>
              <a:buAutoNum type="arabicPeriod" startAt="4"/>
            </a:pPr>
            <a:endParaRPr lang="en-US" altLang="zh-TW" dirty="0"/>
          </a:p>
          <a:p>
            <a:pPr lvl="4">
              <a:buFont typeface="+mj-lt"/>
              <a:buAutoNum type="arabicPeriod" startAt="4"/>
            </a:pPr>
            <a:endParaRPr lang="en-US" altLang="zh-TW" dirty="0" smtClean="0"/>
          </a:p>
          <a:p>
            <a:pPr lvl="4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057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96" y="2348880"/>
            <a:ext cx="7734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21" y="4191744"/>
            <a:ext cx="7715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96" y="5676106"/>
            <a:ext cx="7762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lt"/>
              <a:buAutoNum type="arabicPeriod" startAt="7"/>
            </a:pPr>
            <a:r>
              <a:rPr lang="zh-TW" altLang="en-US" dirty="0"/>
              <a:t>當要一次找尋多個標籤，只要建立一個搜尋的串列即可，例如：同時讀取</a:t>
            </a:r>
            <a:r>
              <a:rPr lang="zh-TW" altLang="en-US" dirty="0" smtClean="0"/>
              <a:t>所有</a:t>
            </a:r>
            <a:r>
              <a:rPr lang="zh-TW" altLang="en-US" dirty="0"/>
              <a:t>的</a:t>
            </a:r>
            <a:r>
              <a:rPr lang="en-US" altLang="zh-TW" dirty="0"/>
              <a:t>&lt;title&gt; </a:t>
            </a:r>
            <a:r>
              <a:rPr lang="zh-TW" altLang="en-US" dirty="0"/>
              <a:t>和</a:t>
            </a:r>
            <a:r>
              <a:rPr lang="en-US" altLang="zh-TW" dirty="0"/>
              <a:t>&lt;h2&gt; </a:t>
            </a:r>
            <a:r>
              <a:rPr lang="zh-TW" altLang="en-US" dirty="0"/>
              <a:t>的標籤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+mj-lt"/>
              <a:buAutoNum type="arabicPeriod" startAt="7"/>
            </a:pPr>
            <a:endParaRPr lang="en-US" altLang="zh-TW" dirty="0"/>
          </a:p>
          <a:p>
            <a:pPr lvl="4">
              <a:buFont typeface="+mj-lt"/>
              <a:buAutoNum type="arabicPeriod" startAt="7"/>
            </a:pPr>
            <a:endParaRPr lang="en-US" altLang="zh-TW" dirty="0" smtClean="0"/>
          </a:p>
          <a:p>
            <a:pPr lvl="4">
              <a:buFont typeface="+mj-lt"/>
              <a:buAutoNum type="arabicPeriod" startAt="7"/>
            </a:pPr>
            <a:r>
              <a:rPr lang="zh-TW" altLang="en-US" dirty="0"/>
              <a:t>多層過濾也沒問題，例如：讀取</a:t>
            </a:r>
            <a:r>
              <a:rPr lang="en-US" altLang="zh-TW" dirty="0"/>
              <a:t>&lt;div&gt; </a:t>
            </a:r>
            <a:r>
              <a:rPr lang="zh-TW" altLang="en-US" dirty="0"/>
              <a:t>中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 </a:t>
            </a:r>
            <a:r>
              <a:rPr lang="zh-TW" altLang="en-US" dirty="0"/>
              <a:t>標籤第</a:t>
            </a:r>
            <a:r>
              <a:rPr lang="en-US" altLang="zh-TW" dirty="0"/>
              <a:t>1 </a:t>
            </a:r>
            <a:r>
              <a:rPr lang="zh-TW" altLang="en-US" dirty="0"/>
              <a:t>筆資料的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屬性。</a:t>
            </a:r>
            <a:endParaRPr lang="en-US" altLang="zh-TW" dirty="0"/>
          </a:p>
          <a:p>
            <a:pPr lvl="4">
              <a:buFont typeface="+mj-lt"/>
              <a:buAutoNum type="arabicPeriod" startAt="7"/>
            </a:pP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696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705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2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取得標籤的屬性內容</a:t>
            </a:r>
          </a:p>
          <a:p>
            <a:pPr lvl="3"/>
            <a:r>
              <a:rPr lang="zh-TW" altLang="en-US" dirty="0"/>
              <a:t>如果要取得回傳值的屬性內容，可以使用</a:t>
            </a:r>
            <a:r>
              <a:rPr lang="en-US" altLang="zh-TW" dirty="0"/>
              <a:t>get() </a:t>
            </a:r>
            <a:r>
              <a:rPr lang="zh-TW" altLang="en-US" dirty="0"/>
              <a:t>方法或是以字典方式，語法如下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5"/>
            <a:endParaRPr lang="en-US" altLang="zh-TW" dirty="0" smtClean="0"/>
          </a:p>
          <a:p>
            <a:pPr lvl="3"/>
            <a:r>
              <a:rPr lang="zh-TW" altLang="en-US" dirty="0"/>
              <a:t>例如：要讀取 </a:t>
            </a:r>
            <a:r>
              <a:rPr lang="en-US" altLang="zh-TW" dirty="0"/>
              <a:t>id="link1" </a:t>
            </a:r>
            <a:r>
              <a:rPr lang="zh-TW" altLang="en-US" dirty="0"/>
              <a:t>標籤中的 </a:t>
            </a:r>
            <a:r>
              <a:rPr lang="en-US" altLang="zh-TW" dirty="0" err="1"/>
              <a:t>href</a:t>
            </a:r>
            <a:r>
              <a:rPr lang="en-US" altLang="zh-TW" dirty="0"/>
              <a:t> </a:t>
            </a:r>
            <a:r>
              <a:rPr lang="zh-TW" altLang="en-US" dirty="0"/>
              <a:t>的超連結內容。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1" y="2996952"/>
            <a:ext cx="7791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6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2.3.1 </a:t>
            </a:r>
            <a:r>
              <a:rPr lang="zh-TW" altLang="en-US" dirty="0"/>
              <a:t>正規表示式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zh-TW" altLang="en-US" dirty="0"/>
              <a:t>常見的正規表示式功能介紹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 </a:t>
            </a:r>
            <a:r>
              <a:rPr lang="zh-TW" altLang="en-US" dirty="0"/>
              <a:t>正規表示式的使用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4" y="2492896"/>
            <a:ext cx="8229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5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27826"/>
            <a:ext cx="7863977" cy="567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611560" y="4286256"/>
            <a:ext cx="8136904" cy="1143008"/>
          </a:xfrm>
        </p:spPr>
        <p:txBody>
          <a:bodyPr/>
          <a:lstStyle/>
          <a:p>
            <a:r>
              <a:rPr lang="en-US" altLang="zh-TW" sz="1800" dirty="0">
                <a:hlinkClick r:id="rId2" action="ppaction://hlinksldjump"/>
              </a:rPr>
              <a:t>2.1 requests</a:t>
            </a:r>
            <a:r>
              <a:rPr lang="zh-TW" altLang="en-US" sz="1800" dirty="0" smtClean="0">
                <a:hlinkClick r:id="rId2" action="ppaction://hlinksldjump"/>
              </a:rPr>
              <a:t>模組</a:t>
            </a:r>
            <a:endParaRPr lang="en-US" altLang="zh-TW" sz="1800" dirty="0" smtClean="0"/>
          </a:p>
          <a:p>
            <a:r>
              <a:rPr lang="en-US" altLang="zh-TW" sz="1800" dirty="0">
                <a:hlinkClick r:id="rId3" action="ppaction://hlinksldjump"/>
              </a:rPr>
              <a:t>2.2 </a:t>
            </a:r>
            <a:r>
              <a:rPr lang="en-US" altLang="zh-TW" sz="1800" dirty="0" err="1">
                <a:hlinkClick r:id="rId3" action="ppaction://hlinksldjump"/>
              </a:rPr>
              <a:t>BeautifulSoup</a:t>
            </a:r>
            <a:r>
              <a:rPr lang="en-US" altLang="zh-TW" sz="1800" dirty="0">
                <a:hlinkClick r:id="rId3" action="ppaction://hlinksldjump"/>
              </a:rPr>
              <a:t> </a:t>
            </a:r>
            <a:r>
              <a:rPr lang="zh-TW" altLang="en-US" sz="1800" dirty="0">
                <a:hlinkClick r:id="rId3" action="ppaction://hlinksldjump"/>
              </a:rPr>
              <a:t>模組：網頁解析</a:t>
            </a:r>
            <a:endParaRPr lang="en-US" altLang="zh-TW" sz="1800" dirty="0"/>
          </a:p>
          <a:p>
            <a:r>
              <a:rPr lang="en-US" altLang="zh-TW" sz="1800" dirty="0">
                <a:hlinkClick r:id="rId4" action="ppaction://hlinksldjump"/>
              </a:rPr>
              <a:t>2.3 </a:t>
            </a:r>
            <a:r>
              <a:rPr lang="zh-TW" altLang="en-US" sz="1800" dirty="0">
                <a:hlinkClick r:id="rId4" action="ppaction://hlinksldjump"/>
              </a:rPr>
              <a:t>正規表示式的</a:t>
            </a:r>
            <a:r>
              <a:rPr lang="zh-TW" altLang="en-US" sz="1800" dirty="0" smtClean="0">
                <a:hlinkClick r:id="rId4" action="ppaction://hlinksldjump"/>
              </a:rPr>
              <a:t>使用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>
                <a:hlinkClick r:id="rId5" action="ppaction://hlinksldjump"/>
              </a:rPr>
              <a:t>2.4 Selenium</a:t>
            </a:r>
            <a:r>
              <a:rPr lang="zh-TW" altLang="en-US" sz="1800" dirty="0">
                <a:hlinkClick r:id="rId5" action="ppaction://hlinksldjump"/>
              </a:rPr>
              <a:t>模組：瀏覽器自動化操作</a:t>
            </a:r>
            <a:endParaRPr lang="en-US" altLang="zh-TW" sz="1800" dirty="0"/>
          </a:p>
          <a:p>
            <a:r>
              <a:rPr lang="en-US" altLang="zh-TW" sz="1800" dirty="0">
                <a:hlinkClick r:id="rId6" action="ppaction://hlinksldjump"/>
              </a:rPr>
              <a:t>2.5 Pandas </a:t>
            </a:r>
            <a:r>
              <a:rPr lang="zh-TW" altLang="en-US" sz="1800" dirty="0">
                <a:hlinkClick r:id="rId6" action="ppaction://hlinksldjump"/>
              </a:rPr>
              <a:t>模組：資料存取</a:t>
            </a:r>
            <a:endParaRPr lang="en-US" altLang="zh-TW" sz="1800" dirty="0" smtClean="0"/>
          </a:p>
          <a:p>
            <a:endParaRPr lang="zh-TW" altLang="en-US" sz="1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203848" y="692696"/>
            <a:ext cx="5688632" cy="2015654"/>
          </a:xfrm>
        </p:spPr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大數據的時代來臨，存在於網路中的巨量資料就成為</a:t>
            </a:r>
            <a:r>
              <a:rPr lang="zh-TW" altLang="en-US" sz="1400" dirty="0" smtClean="0"/>
              <a:t>收集</a:t>
            </a:r>
            <a:r>
              <a:rPr lang="zh-TW" altLang="en-US" sz="1400" dirty="0"/>
              <a:t>時的重要來源。許多人對於使用</a:t>
            </a:r>
            <a:r>
              <a:rPr lang="en-US" altLang="zh-TW" sz="1400" dirty="0"/>
              <a:t>Python </a:t>
            </a:r>
            <a:r>
              <a:rPr lang="zh-TW" altLang="en-US" sz="1400" dirty="0"/>
              <a:t>程式在</a:t>
            </a:r>
            <a:r>
              <a:rPr lang="zh-TW" altLang="en-US" sz="1400" dirty="0" smtClean="0"/>
              <a:t>網路上</a:t>
            </a:r>
            <a:r>
              <a:rPr lang="zh-TW" altLang="en-US" sz="1400" dirty="0"/>
              <a:t>擷取資料的動作稱為：「網路爬蟲」，因為只要執行</a:t>
            </a:r>
            <a:r>
              <a:rPr lang="zh-TW" altLang="en-US" sz="1400" dirty="0" smtClean="0"/>
              <a:t>幾行</a:t>
            </a:r>
            <a:r>
              <a:rPr lang="zh-TW" altLang="en-US" sz="1400" dirty="0"/>
              <a:t>程式就能透過低成本、自動化的方式由網路中獲得</a:t>
            </a:r>
            <a:r>
              <a:rPr lang="zh-TW" altLang="en-US" sz="1400" dirty="0" smtClean="0"/>
              <a:t>大量</a:t>
            </a:r>
            <a:r>
              <a:rPr lang="zh-TW" altLang="en-US" sz="1400" dirty="0"/>
              <a:t>而有效的資料，對於資料科學家來說是相當基本但</a:t>
            </a:r>
            <a:r>
              <a:rPr lang="zh-TW" altLang="en-US" sz="1400" dirty="0" smtClean="0"/>
              <a:t>重要</a:t>
            </a:r>
            <a:r>
              <a:rPr lang="zh-TW" altLang="en-US" sz="1400" dirty="0"/>
              <a:t>的技巧。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在本章中將介紹</a:t>
            </a:r>
            <a:r>
              <a:rPr lang="en-US" altLang="zh-TW" sz="1400" dirty="0"/>
              <a:t>Python </a:t>
            </a:r>
            <a:r>
              <a:rPr lang="zh-TW" altLang="en-US" sz="1400" dirty="0"/>
              <a:t>在網路上進行資料擷取時</a:t>
            </a:r>
            <a:r>
              <a:rPr lang="zh-TW" altLang="en-US" sz="1400" dirty="0" smtClean="0"/>
              <a:t>不能錯過</a:t>
            </a:r>
            <a:r>
              <a:rPr lang="zh-TW" altLang="en-US" sz="1400" dirty="0"/>
              <a:t>的重要技巧與模組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Requests</a:t>
            </a:r>
            <a:r>
              <a:rPr lang="zh-TW" altLang="en-US" sz="1400" dirty="0" smtClean="0">
                <a:latin typeface="新細明體"/>
                <a:ea typeface="新細明體"/>
              </a:rPr>
              <a:t>、</a:t>
            </a:r>
            <a:r>
              <a:rPr lang="en-US" altLang="zh-TW" sz="1400" dirty="0" err="1" smtClean="0"/>
              <a:t>BeautifulSoup</a:t>
            </a:r>
            <a:r>
              <a:rPr lang="zh-TW" altLang="en-US" sz="1400" dirty="0">
                <a:latin typeface="新細明體"/>
                <a:ea typeface="新細明體"/>
              </a:rPr>
              <a:t> 、 </a:t>
            </a:r>
            <a:r>
              <a:rPr lang="en-US" altLang="zh-TW" sz="1400" dirty="0" smtClean="0"/>
              <a:t>Regular Expression</a:t>
            </a:r>
            <a:r>
              <a:rPr lang="zh-TW" altLang="en-US" sz="1400" dirty="0">
                <a:latin typeface="新細明體"/>
                <a:ea typeface="新細明體"/>
              </a:rPr>
              <a:t> 、 </a:t>
            </a:r>
            <a:r>
              <a:rPr lang="en-US" altLang="zh-TW" sz="1400" dirty="0" smtClean="0"/>
              <a:t>Selenium</a:t>
            </a:r>
            <a:r>
              <a:rPr lang="zh-TW" altLang="en-US" sz="1400" dirty="0">
                <a:latin typeface="新細明體"/>
                <a:ea typeface="新細明體"/>
              </a:rPr>
              <a:t> 、 </a:t>
            </a:r>
            <a:r>
              <a:rPr lang="en-US" altLang="zh-TW" sz="1400" dirty="0" smtClean="0"/>
              <a:t>Pandas</a:t>
            </a:r>
            <a:r>
              <a:rPr lang="zh-TW" altLang="en-US" sz="1400" dirty="0"/>
              <a:t>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大數據資料爬取與分析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843611" y="764704"/>
            <a:ext cx="7567396" cy="5740152"/>
            <a:chOff x="475638" y="908720"/>
            <a:chExt cx="8258175" cy="61722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38" y="908720"/>
              <a:ext cx="8258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38" y="1432595"/>
              <a:ext cx="822960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81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正規表示式的範例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0" y="1340768"/>
            <a:ext cx="80391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2.3.2 </a:t>
            </a:r>
            <a:r>
              <a:rPr lang="zh-TW" altLang="en-US" dirty="0"/>
              <a:t>建立正規表示式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例如：以 </a:t>
            </a:r>
            <a:r>
              <a:rPr lang="en-US" altLang="zh-TW" dirty="0"/>
              <a:t>search() </a:t>
            </a:r>
            <a:r>
              <a:rPr lang="zh-TW" altLang="en-US" dirty="0"/>
              <a:t>方法搜尋「</a:t>
            </a:r>
            <a:r>
              <a:rPr lang="en-US" altLang="zh-TW" dirty="0"/>
              <a:t>tem123po</a:t>
            </a:r>
            <a:r>
              <a:rPr lang="zh-TW" altLang="en-US" dirty="0"/>
              <a:t>」字串中的數字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正規</a:t>
            </a:r>
            <a:r>
              <a:rPr lang="zh-TW" altLang="en-US" dirty="0"/>
              <a:t>表示式物件提供下列的方法：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5324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629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01739"/>
            <a:ext cx="80486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0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match() 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en-US" altLang="zh-TW" dirty="0" smtClean="0"/>
              <a:t>match </a:t>
            </a:r>
            <a:r>
              <a:rPr lang="zh-TW" altLang="en-US" dirty="0"/>
              <a:t>物件的方法如下：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6" y="1196752"/>
            <a:ext cx="80391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8" y="3140968"/>
            <a:ext cx="80105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8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例如：在上例中</a:t>
            </a:r>
            <a:r>
              <a:rPr lang="en-US" altLang="zh-TW" dirty="0"/>
              <a:t>, m=&lt;_</a:t>
            </a:r>
            <a:r>
              <a:rPr lang="en-US" altLang="zh-TW" dirty="0" err="1"/>
              <a:t>sre.SRE_Match</a:t>
            </a:r>
            <a:r>
              <a:rPr lang="en-US" altLang="zh-TW" dirty="0"/>
              <a:t> object; span=(0, 3), match='tem'&gt;</a:t>
            </a:r>
            <a:r>
              <a:rPr lang="zh-TW" altLang="en-US" dirty="0"/>
              <a:t>， </a:t>
            </a:r>
            <a:r>
              <a:rPr lang="zh-TW" altLang="en-US" dirty="0" smtClean="0"/>
              <a:t>則</a:t>
            </a:r>
            <a:r>
              <a:rPr lang="en-US" altLang="zh-TW" dirty="0" smtClean="0"/>
              <a:t>match </a:t>
            </a:r>
            <a:r>
              <a:rPr lang="zh-TW" altLang="en-US" dirty="0"/>
              <a:t>物件得到的結果如下。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2" y="1556792"/>
            <a:ext cx="80105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5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search() 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3"/>
            <a:r>
              <a:rPr lang="zh-TW" altLang="en-US" dirty="0"/>
              <a:t>例如：以 </a:t>
            </a:r>
            <a:r>
              <a:rPr lang="en-US" altLang="zh-TW" dirty="0"/>
              <a:t>search() </a:t>
            </a:r>
            <a:r>
              <a:rPr lang="zh-TW" altLang="en-US" dirty="0"/>
              <a:t>方法搜尋「 </a:t>
            </a:r>
            <a:r>
              <a:rPr lang="en-US" altLang="zh-TW" dirty="0"/>
              <a:t>3tem12po</a:t>
            </a:r>
            <a:r>
              <a:rPr lang="zh-TW" altLang="en-US" dirty="0"/>
              <a:t>」 字串，得到的 </a:t>
            </a:r>
            <a:r>
              <a:rPr lang="en-US" altLang="zh-TW" dirty="0"/>
              <a:t>match </a:t>
            </a:r>
            <a:r>
              <a:rPr lang="zh-TW" altLang="en-US" dirty="0"/>
              <a:t>物件結果如下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en-US" altLang="zh-TW" dirty="0" err="1" smtClean="0"/>
              <a:t>findall</a:t>
            </a:r>
            <a:r>
              <a:rPr lang="en-US" altLang="zh-TW" dirty="0"/>
              <a:t>() 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3"/>
            <a:r>
              <a:rPr lang="zh-TW" altLang="en-US" dirty="0"/>
              <a:t>例如：以 </a:t>
            </a:r>
            <a:r>
              <a:rPr lang="en-US" altLang="zh-TW" dirty="0" err="1"/>
              <a:t>findall</a:t>
            </a:r>
            <a:r>
              <a:rPr lang="en-US" altLang="zh-TW" dirty="0"/>
              <a:t> ()</a:t>
            </a:r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28800"/>
            <a:ext cx="7848867" cy="254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8" y="5157192"/>
            <a:ext cx="7839567" cy="119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3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compile() </a:t>
            </a:r>
            <a:r>
              <a:rPr lang="zh-TW" altLang="en-US" dirty="0"/>
              <a:t>製作正規表示式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範例：正規表示式練習</a:t>
            </a:r>
          </a:p>
          <a:p>
            <a:pPr lvl="3"/>
            <a:r>
              <a:rPr lang="zh-TW" altLang="en-US" dirty="0"/>
              <a:t>假設 </a:t>
            </a:r>
            <a:r>
              <a:rPr lang="en-US" altLang="zh-TW" dirty="0"/>
              <a:t>HTML </a:t>
            </a:r>
            <a:r>
              <a:rPr lang="zh-TW" altLang="en-US" dirty="0"/>
              <a:t>原始碼如下，請建立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物件 </a:t>
            </a:r>
            <a:r>
              <a:rPr lang="en-US" altLang="zh-TW" dirty="0" err="1"/>
              <a:t>sp</a:t>
            </a:r>
            <a:r>
              <a:rPr lang="zh-TW" altLang="en-US" dirty="0"/>
              <a:t>，並依題目規定以正規</a:t>
            </a:r>
            <a:r>
              <a:rPr lang="zh-TW" altLang="en-US" dirty="0" smtClean="0"/>
              <a:t>表示</a:t>
            </a:r>
            <a:r>
              <a:rPr lang="zh-TW" altLang="en-US" dirty="0"/>
              <a:t>式讀取指定的內容。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667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8" y="4365104"/>
            <a:ext cx="6771481" cy="142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5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6672"/>
            <a:ext cx="6251798" cy="61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2.4.1 </a:t>
            </a:r>
            <a:r>
              <a:rPr lang="zh-TW" altLang="en-US" dirty="0"/>
              <a:t>使用 </a:t>
            </a:r>
            <a:r>
              <a:rPr lang="en-US" altLang="zh-TW" dirty="0" smtClean="0"/>
              <a:t>Selenium</a:t>
            </a:r>
          </a:p>
          <a:p>
            <a:pPr lvl="2"/>
            <a:r>
              <a:rPr lang="zh-TW" altLang="en-US" dirty="0"/>
              <a:t>安裝 </a:t>
            </a:r>
            <a:r>
              <a:rPr lang="en-US" altLang="zh-TW" dirty="0" smtClean="0"/>
              <a:t>Selenium</a:t>
            </a:r>
          </a:p>
          <a:p>
            <a:pPr lvl="2"/>
            <a:r>
              <a:rPr lang="zh-TW" altLang="en-US" dirty="0"/>
              <a:t>下載 </a:t>
            </a:r>
            <a:r>
              <a:rPr lang="en-US" altLang="zh-TW" dirty="0"/>
              <a:t>Chrome </a:t>
            </a:r>
            <a:r>
              <a:rPr lang="en-US" altLang="zh-TW" dirty="0" smtClean="0"/>
              <a:t>WebDriver</a:t>
            </a:r>
          </a:p>
          <a:p>
            <a:pPr lvl="2"/>
            <a:endParaRPr lang="en-US" altLang="zh-TW" dirty="0"/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Windows </a:t>
            </a:r>
            <a:r>
              <a:rPr lang="zh-TW" altLang="en-US" dirty="0"/>
              <a:t>作業系統為例， 下載 </a:t>
            </a:r>
            <a:r>
              <a:rPr lang="en-US" altLang="zh-TW" dirty="0"/>
              <a:t>&lt;chromedriver_win32.zip&gt; </a:t>
            </a:r>
            <a:r>
              <a:rPr lang="zh-TW" altLang="en-US" dirty="0"/>
              <a:t>後解壓縮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&lt;</a:t>
            </a:r>
            <a:r>
              <a:rPr lang="en-US" altLang="zh-TW" dirty="0"/>
              <a:t>ChromeDrvier.exe&gt; </a:t>
            </a:r>
            <a:r>
              <a:rPr lang="zh-TW" altLang="en-US" dirty="0"/>
              <a:t>檔， 將</a:t>
            </a:r>
            <a:r>
              <a:rPr lang="en-US" altLang="zh-TW" dirty="0"/>
              <a:t>&lt;ChromeDrvier.exe&gt; </a:t>
            </a:r>
            <a:r>
              <a:rPr lang="zh-TW" altLang="en-US" dirty="0"/>
              <a:t>複製到</a:t>
            </a:r>
            <a:r>
              <a:rPr lang="en-US" altLang="zh-TW" dirty="0"/>
              <a:t>&lt;C:\</a:t>
            </a:r>
            <a:r>
              <a:rPr lang="en-US" altLang="zh-TW" dirty="0" err="1" smtClean="0"/>
              <a:t>ProgramData</a:t>
            </a:r>
            <a:r>
              <a:rPr lang="en-US" altLang="zh-TW" dirty="0" smtClean="0"/>
              <a:t>\Anaconda3</a:t>
            </a:r>
            <a:r>
              <a:rPr lang="en-US" altLang="zh-TW" dirty="0"/>
              <a:t>&gt; </a:t>
            </a:r>
            <a:r>
              <a:rPr lang="zh-TW" altLang="en-US" dirty="0"/>
              <a:t>目錄或開發專案的目錄中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建立 </a:t>
            </a:r>
            <a:r>
              <a:rPr lang="en-US" altLang="zh-TW" dirty="0"/>
              <a:t>Google Chrome </a:t>
            </a:r>
            <a:r>
              <a:rPr lang="zh-TW" altLang="en-US" dirty="0"/>
              <a:t>瀏覽器物件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2.4 Selenium </a:t>
            </a:r>
            <a:r>
              <a:rPr lang="zh-TW" altLang="en-US" dirty="0"/>
              <a:t>模組：瀏覽器自動化操作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47320"/>
            <a:ext cx="7677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4791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5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的屬性和方法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196752"/>
            <a:ext cx="7815783" cy="527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2.1.1 </a:t>
            </a:r>
            <a:r>
              <a:rPr lang="zh-TW" altLang="en-US" dirty="0"/>
              <a:t>發送</a:t>
            </a:r>
            <a:r>
              <a:rPr lang="en-US" altLang="zh-TW" dirty="0"/>
              <a:t>GET </a:t>
            </a:r>
            <a:r>
              <a:rPr lang="zh-TW" altLang="en-US" dirty="0"/>
              <a:t>請求</a:t>
            </a:r>
          </a:p>
          <a:p>
            <a:pPr lvl="2"/>
            <a:r>
              <a:rPr lang="zh-TW" altLang="en-US" dirty="0"/>
              <a:t>讀取網頁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3"/>
            <a:r>
              <a:rPr lang="zh-TW" altLang="en-US" dirty="0"/>
              <a:t>例如：以</a:t>
            </a:r>
            <a:r>
              <a:rPr lang="en-US" altLang="zh-TW" dirty="0"/>
              <a:t>utf-8 </a:t>
            </a:r>
            <a:r>
              <a:rPr lang="zh-TW" altLang="en-US" dirty="0"/>
              <a:t>編碼讀取「文淵閣工作室」網頁的原始碼。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requests </a:t>
            </a:r>
            <a:r>
              <a:rPr lang="zh-TW" altLang="en-US" dirty="0"/>
              <a:t>模組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80486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11560" y="980728"/>
            <a:ext cx="7779145" cy="3940299"/>
            <a:chOff x="428625" y="3167063"/>
            <a:chExt cx="8296275" cy="4202236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" y="3167063"/>
              <a:ext cx="82867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" y="3645024"/>
              <a:ext cx="8296275" cy="372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1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操作 </a:t>
            </a:r>
            <a:r>
              <a:rPr lang="en-US" altLang="zh-TW" dirty="0"/>
              <a:t>Google Chrome </a:t>
            </a:r>
            <a:r>
              <a:rPr lang="zh-TW" altLang="en-US" dirty="0"/>
              <a:t>瀏覽器</a:t>
            </a:r>
          </a:p>
          <a:p>
            <a:pPr lvl="3"/>
            <a:r>
              <a:rPr lang="zh-TW" altLang="en-US" dirty="0"/>
              <a:t>建立 </a:t>
            </a:r>
            <a:r>
              <a:rPr lang="en-US" altLang="zh-TW" dirty="0"/>
              <a:t>Google Chrome </a:t>
            </a:r>
            <a:r>
              <a:rPr lang="zh-TW" altLang="en-US" dirty="0"/>
              <a:t>瀏覽器物件後，即可以 </a:t>
            </a:r>
            <a:r>
              <a:rPr lang="en-US" altLang="zh-TW" dirty="0"/>
              <a:t>get() </a:t>
            </a:r>
            <a:r>
              <a:rPr lang="zh-TW" altLang="en-US" dirty="0"/>
              <a:t>方法連結到指定的網址，</a:t>
            </a:r>
            <a:r>
              <a:rPr lang="zh-TW" altLang="en-US" dirty="0" smtClean="0"/>
              <a:t>最後以 </a:t>
            </a:r>
            <a:r>
              <a:rPr lang="en-US" altLang="zh-TW" dirty="0"/>
              <a:t>quit() </a:t>
            </a:r>
            <a:r>
              <a:rPr lang="zh-TW" altLang="en-US" dirty="0"/>
              <a:t>方法關閉瀏覽器。 例如：連結 </a:t>
            </a:r>
            <a:r>
              <a:rPr lang="en-US" altLang="zh-TW" dirty="0"/>
              <a:t>Google </a:t>
            </a:r>
            <a:r>
              <a:rPr lang="zh-TW" altLang="en-US" dirty="0"/>
              <a:t>網站。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132856"/>
            <a:ext cx="7934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2.4.2 </a:t>
            </a:r>
            <a:r>
              <a:rPr lang="zh-TW" altLang="en-US" dirty="0"/>
              <a:t>尋找網頁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3"/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API </a:t>
            </a:r>
            <a:r>
              <a:rPr lang="zh-TW" altLang="en-US" dirty="0"/>
              <a:t>提供多種取得網頁元素的方法。如下：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4" y="1700808"/>
            <a:ext cx="7942297" cy="458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2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在上面各個方法的 </a:t>
            </a:r>
            <a:r>
              <a:rPr lang="en-US" altLang="zh-TW" dirty="0"/>
              <a:t>element </a:t>
            </a:r>
            <a:r>
              <a:rPr lang="zh-TW" altLang="en-US" dirty="0"/>
              <a:t>後面加上 </a:t>
            </a:r>
            <a:r>
              <a:rPr lang="en-US" altLang="zh-TW" dirty="0"/>
              <a:t>s </a:t>
            </a:r>
            <a:r>
              <a:rPr lang="zh-TW" altLang="en-US" dirty="0"/>
              <a:t>，會傳回符合查詢的元素串列。</a:t>
            </a:r>
          </a:p>
          <a:p>
            <a:pPr lvl="3"/>
            <a:r>
              <a:rPr lang="zh-TW" altLang="en-US" dirty="0"/>
              <a:t>以實例說明如下，下列的 </a:t>
            </a:r>
            <a:r>
              <a:rPr lang="en-US" altLang="zh-TW" dirty="0"/>
              <a:t>HTML </a:t>
            </a:r>
            <a:r>
              <a:rPr lang="zh-TW" altLang="en-US" dirty="0"/>
              <a:t>為原始碼，</a:t>
            </a:r>
            <a:r>
              <a:rPr lang="en-US" altLang="zh-TW" dirty="0" err="1"/>
              <a:t>webdriver.Chrome</a:t>
            </a:r>
            <a:r>
              <a:rPr lang="en-US" altLang="zh-TW" dirty="0"/>
              <a:t>() </a:t>
            </a:r>
            <a:r>
              <a:rPr lang="zh-TW" altLang="en-US" dirty="0"/>
              <a:t>物件為 </a:t>
            </a:r>
            <a:r>
              <a:rPr lang="en-US" altLang="zh-TW" dirty="0"/>
              <a:t>driver </a:t>
            </a:r>
            <a:r>
              <a:rPr lang="zh-TW" altLang="en-US" dirty="0"/>
              <a:t>。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0" y="1772816"/>
            <a:ext cx="8001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可以下列方法取得指定的元素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fi </a:t>
            </a:r>
            <a:r>
              <a:rPr lang="en-US" altLang="zh-TW" b="1" dirty="0" err="1"/>
              <a:t>nd_element_by_id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/>
              <a:t>fi </a:t>
            </a:r>
            <a:r>
              <a:rPr lang="en-US" altLang="zh-TW" b="1" dirty="0" err="1"/>
              <a:t>nd_element_by_name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/>
              <a:t>fi </a:t>
            </a:r>
            <a:r>
              <a:rPr lang="en-US" altLang="zh-TW" b="1" dirty="0" err="1"/>
              <a:t>nd_element_by_xpath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/>
              <a:t>fi </a:t>
            </a:r>
            <a:r>
              <a:rPr lang="en-US" altLang="zh-TW" b="1" dirty="0" err="1"/>
              <a:t>nd_element_by_link_text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 err="1"/>
              <a:t>find_element_by_partial_link_text</a:t>
            </a:r>
            <a:r>
              <a:rPr lang="zh-TW" altLang="en-US" b="1" dirty="0"/>
              <a:t>：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2" y="1772816"/>
            <a:ext cx="7696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2" y="2600325"/>
            <a:ext cx="77533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4" y="3573016"/>
            <a:ext cx="7743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1128"/>
            <a:ext cx="7772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589240"/>
            <a:ext cx="773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6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/>
              <a:t>fi </a:t>
            </a:r>
            <a:r>
              <a:rPr lang="en-US" altLang="zh-TW" b="1" dirty="0" err="1"/>
              <a:t>nd_element_by_tag_name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/>
              <a:t>fi </a:t>
            </a:r>
            <a:r>
              <a:rPr lang="en-US" altLang="zh-TW" b="1" dirty="0" err="1"/>
              <a:t>nd_element_by_class_name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en-US" altLang="zh-TW" b="1" dirty="0"/>
              <a:t>fi </a:t>
            </a:r>
            <a:r>
              <a:rPr lang="en-US" altLang="zh-TW" b="1" dirty="0" err="1"/>
              <a:t>nd_element_by_css_selector</a:t>
            </a:r>
            <a:r>
              <a:rPr lang="zh-TW" altLang="en-US" b="1" dirty="0"/>
              <a:t>：</a:t>
            </a:r>
            <a:endParaRPr lang="en-US" altLang="zh-TW" b="1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53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0" y="2276872"/>
            <a:ext cx="7724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3155496"/>
            <a:ext cx="7772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4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範例：自動登入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71600" y="1340768"/>
            <a:ext cx="6681532" cy="5133230"/>
            <a:chOff x="533577" y="1268760"/>
            <a:chExt cx="8020050" cy="6429375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77" y="1268760"/>
              <a:ext cx="8020050" cy="399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77" y="5259735"/>
              <a:ext cx="80010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92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2.5.1 </a:t>
            </a:r>
            <a:r>
              <a:rPr lang="zh-TW" altLang="en-US" dirty="0"/>
              <a:t>使用</a:t>
            </a:r>
            <a:r>
              <a:rPr lang="en-US" altLang="zh-TW" dirty="0"/>
              <a:t>Pandas </a:t>
            </a:r>
            <a:r>
              <a:rPr lang="zh-TW" altLang="en-US" dirty="0"/>
              <a:t>儲存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3"/>
            <a:r>
              <a:rPr lang="en-US" altLang="zh-TW" dirty="0"/>
              <a:t>Pandas </a:t>
            </a:r>
            <a:r>
              <a:rPr lang="zh-TW" altLang="en-US" dirty="0"/>
              <a:t>的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資料可以儲存在</a:t>
            </a:r>
            <a:r>
              <a:rPr lang="zh-TW" altLang="en-US" dirty="0" smtClean="0"/>
              <a:t>檔案中</a:t>
            </a:r>
            <a:r>
              <a:rPr lang="zh-TW" altLang="en-US" dirty="0"/>
              <a:t>， 它的資料儲存方法如下：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2.5 Pandas </a:t>
            </a:r>
            <a:r>
              <a:rPr lang="zh-TW" altLang="en-US" dirty="0"/>
              <a:t>模組：資料存取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48880"/>
            <a:ext cx="79057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例如：利用 </a:t>
            </a:r>
            <a:r>
              <a:rPr lang="en-US" altLang="zh-TW" dirty="0"/>
              <a:t>pandas </a:t>
            </a:r>
            <a:r>
              <a:rPr lang="zh-TW" altLang="en-US" dirty="0"/>
              <a:t>建立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資料後，顯示資料並將資料儲存在</a:t>
            </a:r>
            <a:r>
              <a:rPr lang="en-US" altLang="zh-TW" dirty="0"/>
              <a:t>&lt;</a:t>
            </a:r>
            <a:r>
              <a:rPr lang="en-US" altLang="zh-TW" dirty="0" smtClean="0"/>
              <a:t>out.csv</a:t>
            </a:r>
            <a:r>
              <a:rPr lang="en-US" altLang="zh-TW" dirty="0"/>
              <a:t>&gt; </a:t>
            </a:r>
            <a:r>
              <a:rPr lang="zh-TW" altLang="en-US" dirty="0"/>
              <a:t>檔，注意編碼是以 </a:t>
            </a:r>
            <a:r>
              <a:rPr lang="en-US" altLang="zh-TW" dirty="0"/>
              <a:t>encoding="utf-8-sig" </a:t>
            </a:r>
            <a:r>
              <a:rPr lang="zh-TW" altLang="en-US" dirty="0"/>
              <a:t>設定為將 </a:t>
            </a:r>
            <a:r>
              <a:rPr lang="en-US" altLang="zh-TW" dirty="0"/>
              <a:t>BOM </a:t>
            </a:r>
            <a:r>
              <a:rPr lang="zh-TW" altLang="en-US" dirty="0"/>
              <a:t>去除的 </a:t>
            </a:r>
            <a:r>
              <a:rPr lang="en-US" altLang="zh-TW" dirty="0"/>
              <a:t>utf-8 </a:t>
            </a:r>
            <a:r>
              <a:rPr lang="zh-TW" altLang="en-US" dirty="0"/>
              <a:t>編碼。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0" y="1916832"/>
            <a:ext cx="80486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2.5.2 </a:t>
            </a:r>
            <a:r>
              <a:rPr lang="zh-TW" altLang="en-US" dirty="0"/>
              <a:t>使用</a:t>
            </a:r>
            <a:r>
              <a:rPr lang="en-US" altLang="zh-TW" dirty="0"/>
              <a:t>Pandas 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3"/>
            <a:r>
              <a:rPr lang="zh-TW" altLang="en-US" dirty="0"/>
              <a:t>例如：利用 </a:t>
            </a:r>
            <a:r>
              <a:rPr lang="en-US" altLang="zh-TW" dirty="0"/>
              <a:t>pandas </a:t>
            </a:r>
            <a:r>
              <a:rPr lang="zh-TW" altLang="en-US" dirty="0"/>
              <a:t>的 </a:t>
            </a:r>
            <a:r>
              <a:rPr lang="en-US" altLang="zh-TW" dirty="0" err="1"/>
              <a:t>read_csv</a:t>
            </a:r>
            <a:r>
              <a:rPr lang="en-US" altLang="zh-TW" dirty="0"/>
              <a:t> </a:t>
            </a:r>
            <a:r>
              <a:rPr lang="zh-TW" altLang="en-US" dirty="0"/>
              <a:t>方法，讀取</a:t>
            </a:r>
            <a:r>
              <a:rPr lang="en-US" altLang="zh-TW" dirty="0"/>
              <a:t>&lt;out.csv&gt; </a:t>
            </a:r>
            <a:r>
              <a:rPr lang="zh-TW" altLang="en-US" dirty="0"/>
              <a:t>檔後顯示之，注意編碼</a:t>
            </a:r>
            <a:r>
              <a:rPr lang="zh-TW" altLang="en-US" dirty="0" smtClean="0"/>
              <a:t>是以 </a:t>
            </a:r>
            <a:r>
              <a:rPr lang="en-US" altLang="zh-TW" dirty="0"/>
              <a:t>encoding="utf-8-sig" </a:t>
            </a:r>
            <a:r>
              <a:rPr lang="zh-TW" altLang="en-US" dirty="0"/>
              <a:t>將 </a:t>
            </a:r>
            <a:r>
              <a:rPr lang="en-US" altLang="zh-TW" dirty="0"/>
              <a:t>BOM </a:t>
            </a:r>
            <a:r>
              <a:rPr lang="zh-TW" altLang="en-US" dirty="0"/>
              <a:t>去除的 </a:t>
            </a:r>
            <a:r>
              <a:rPr lang="en-US" altLang="zh-TW" dirty="0"/>
              <a:t>utf-8 </a:t>
            </a:r>
            <a:r>
              <a:rPr lang="zh-TW" altLang="en-US" dirty="0"/>
              <a:t>編碼， </a:t>
            </a:r>
            <a:r>
              <a:rPr lang="en-US" altLang="zh-TW" dirty="0" err="1"/>
              <a:t>index_col</a:t>
            </a:r>
            <a:r>
              <a:rPr lang="en-US" altLang="zh-TW" dirty="0"/>
              <a:t>=0 </a:t>
            </a:r>
            <a:r>
              <a:rPr lang="zh-TW" altLang="en-US" dirty="0"/>
              <a:t>去除索引欄位。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1" y="2420888"/>
            <a:ext cx="80295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'{\n  "</a:t>
            </a:r>
            <a:r>
              <a:rPr lang="en-US" altLang="zh-TW" dirty="0" err="1"/>
              <a:t>args</a:t>
            </a:r>
            <a:r>
              <a:rPr lang="en-US" altLang="zh-TW" dirty="0"/>
              <a:t>": {}, \n  "data": "", \n  "files": {}, \n  "form": {\n    "key": "value"\n  }, \n  "headers": {\n    "Accept": "*/*", \n    "Accept-Encoding": "</a:t>
            </a:r>
            <a:r>
              <a:rPr lang="en-US" altLang="zh-TW" dirty="0" err="1"/>
              <a:t>gzip</a:t>
            </a:r>
            <a:r>
              <a:rPr lang="en-US" altLang="zh-TW" dirty="0"/>
              <a:t>, deflate", \n    "Content-Length": "9", \n    "Content-Type": "application/x-www-form-</a:t>
            </a:r>
            <a:r>
              <a:rPr lang="en-US" altLang="zh-TW" dirty="0" err="1"/>
              <a:t>urlencoded</a:t>
            </a:r>
            <a:r>
              <a:rPr lang="en-US" altLang="zh-TW" dirty="0"/>
              <a:t>", \n    "Host": "httpbin.org", \n    "User-Agent": "python-requests/2.21.0"\n  }, \n  "</a:t>
            </a:r>
            <a:r>
              <a:rPr lang="en-US" altLang="zh-TW" dirty="0" err="1"/>
              <a:t>json</a:t>
            </a:r>
            <a:r>
              <a:rPr lang="en-US" altLang="zh-TW" dirty="0"/>
              <a:t>": null, \n  "origin": "35.185.14.126, 35.185.14.126", \n  "</a:t>
            </a:r>
            <a:r>
              <a:rPr lang="en-US" altLang="zh-TW" dirty="0" err="1"/>
              <a:t>url</a:t>
            </a:r>
            <a:r>
              <a:rPr lang="en-US" altLang="zh-TW" dirty="0"/>
              <a:t>": "https://httpbin.org/post"\n}\n'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5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加上 </a:t>
            </a:r>
            <a:r>
              <a:rPr lang="en-US" altLang="zh-TW" dirty="0"/>
              <a:t>URL </a:t>
            </a:r>
            <a:r>
              <a:rPr lang="zh-TW" altLang="en-US" dirty="0"/>
              <a:t>查詢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3"/>
            <a:r>
              <a:rPr lang="zh-TW" altLang="en-US" dirty="0"/>
              <a:t>例如：自訂</a:t>
            </a:r>
            <a:r>
              <a:rPr lang="en-US" altLang="zh-TW" dirty="0"/>
              <a:t>payload ( </a:t>
            </a:r>
            <a:r>
              <a:rPr lang="zh-TW" altLang="en-US" dirty="0"/>
              <a:t>字典資料型態</a:t>
            </a:r>
            <a:r>
              <a:rPr lang="en-US" altLang="zh-TW" dirty="0"/>
              <a:t>) </a:t>
            </a:r>
            <a:r>
              <a:rPr lang="zh-TW" altLang="en-US" dirty="0"/>
              <a:t>做為 </a:t>
            </a:r>
            <a:r>
              <a:rPr lang="en-US" altLang="zh-TW" dirty="0" err="1"/>
              <a:t>params</a:t>
            </a:r>
            <a:r>
              <a:rPr lang="en-US" altLang="zh-TW" dirty="0"/>
              <a:t> </a:t>
            </a:r>
            <a:r>
              <a:rPr lang="zh-TW" altLang="en-US" dirty="0"/>
              <a:t>參數向網站提出請求，</a:t>
            </a:r>
            <a:r>
              <a:rPr lang="zh-TW" altLang="en-US" dirty="0" smtClean="0"/>
              <a:t>請求</a:t>
            </a:r>
            <a:r>
              <a:rPr lang="zh-TW" altLang="en-US" dirty="0"/>
              <a:t>後以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屬性可以得到帶有參數的網址。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1" y="2132856"/>
            <a:ext cx="8010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自訂</a:t>
            </a:r>
            <a:r>
              <a:rPr lang="en-US" altLang="zh-TW" dirty="0"/>
              <a:t>HTTP </a:t>
            </a:r>
            <a:r>
              <a:rPr lang="en-US" altLang="zh-TW" dirty="0" smtClean="0"/>
              <a:t>Headers</a:t>
            </a:r>
          </a:p>
          <a:p>
            <a:pPr lvl="3"/>
            <a:r>
              <a:rPr lang="zh-TW" altLang="en-US" dirty="0"/>
              <a:t>例如：於 </a:t>
            </a:r>
            <a:r>
              <a:rPr lang="en-US" altLang="zh-TW" dirty="0"/>
              <a:t>HTTP Headers </a:t>
            </a:r>
            <a:r>
              <a:rPr lang="zh-TW" altLang="en-US" dirty="0"/>
              <a:t>中加入 </a:t>
            </a:r>
            <a:r>
              <a:rPr lang="en-US" altLang="zh-TW" dirty="0"/>
              <a:t>user-agent </a:t>
            </a:r>
            <a:r>
              <a:rPr lang="zh-TW" altLang="en-US" dirty="0"/>
              <a:t>的項目。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5" y="1700808"/>
            <a:ext cx="80105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2.1.2 </a:t>
            </a:r>
            <a:r>
              <a:rPr lang="zh-TW" altLang="en-US" dirty="0"/>
              <a:t>發送</a:t>
            </a:r>
            <a:r>
              <a:rPr lang="en-US" altLang="zh-TW" dirty="0"/>
              <a:t>POST 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3"/>
            <a:r>
              <a:rPr lang="zh-TW" altLang="en-US" dirty="0"/>
              <a:t>例如：自訂</a:t>
            </a:r>
            <a:r>
              <a:rPr lang="en-US" altLang="zh-TW" dirty="0"/>
              <a:t>payload ( </a:t>
            </a:r>
            <a:r>
              <a:rPr lang="zh-TW" altLang="en-US" dirty="0"/>
              <a:t>字典資料型態</a:t>
            </a:r>
            <a:r>
              <a:rPr lang="en-US" altLang="zh-TW" dirty="0"/>
              <a:t>) </a:t>
            </a:r>
            <a:r>
              <a:rPr lang="zh-TW" altLang="en-US" dirty="0"/>
              <a:t>做為 </a:t>
            </a:r>
            <a:r>
              <a:rPr lang="en-US" altLang="zh-TW" dirty="0"/>
              <a:t>data </a:t>
            </a:r>
            <a:r>
              <a:rPr lang="zh-TW" altLang="en-US" dirty="0"/>
              <a:t>參數向網站提出請求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1"/>
            <a:r>
              <a:rPr lang="en-US" altLang="zh-TW" dirty="0"/>
              <a:t>2.1.3 session </a:t>
            </a:r>
            <a:r>
              <a:rPr lang="zh-TW" altLang="en-US" dirty="0"/>
              <a:t>與</a:t>
            </a:r>
            <a:r>
              <a:rPr lang="en-US" altLang="zh-TW" dirty="0"/>
              <a:t>cookie </a:t>
            </a:r>
            <a:r>
              <a:rPr lang="zh-TW" altLang="en-US" dirty="0"/>
              <a:t>的使用</a:t>
            </a:r>
            <a:endParaRPr lang="en-US" altLang="zh-TW" dirty="0"/>
          </a:p>
          <a:p>
            <a:pPr lvl="2"/>
            <a:r>
              <a:rPr lang="zh-TW" altLang="en-US" dirty="0"/>
              <a:t>建立 </a:t>
            </a:r>
            <a:r>
              <a:rPr lang="en-US" altLang="zh-TW" dirty="0"/>
              <a:t>session</a:t>
            </a:r>
          </a:p>
          <a:p>
            <a:pPr lvl="3"/>
            <a:r>
              <a:rPr lang="zh-TW" altLang="en-US" dirty="0"/>
              <a:t>建立 </a:t>
            </a:r>
            <a:r>
              <a:rPr lang="en-US" altLang="zh-TW" dirty="0"/>
              <a:t>session </a:t>
            </a:r>
            <a:r>
              <a:rPr lang="zh-TW" altLang="en-US" dirty="0"/>
              <a:t>的語法範例如下：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4" y="1772816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88" y="5373216"/>
            <a:ext cx="4333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4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</a:pPr>
            <a:r>
              <a:rPr lang="zh-TW" altLang="en-US" dirty="0"/>
              <a:t>使用 </a:t>
            </a:r>
            <a:r>
              <a:rPr lang="en-US" altLang="zh-TW" dirty="0"/>
              <a:t>session </a:t>
            </a:r>
            <a:r>
              <a:rPr lang="zh-TW" altLang="en-US" dirty="0"/>
              <a:t>請求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071019" cy="511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83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2.2.1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3"/>
            <a:r>
              <a:rPr lang="zh-TW" altLang="en-US" dirty="0"/>
              <a:t>語法範例如下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例如：建立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型別物件 </a:t>
            </a:r>
            <a:r>
              <a:rPr lang="en-US" altLang="zh-TW" dirty="0" err="1"/>
              <a:t>sp</a:t>
            </a:r>
            <a:r>
              <a:rPr lang="zh-TW" altLang="en-US" dirty="0"/>
              <a:t>，解析「 </a:t>
            </a:r>
            <a:r>
              <a:rPr lang="en-US" altLang="zh-TW" dirty="0"/>
              <a:t>http://www.e-happy.com.tw </a:t>
            </a:r>
            <a:r>
              <a:rPr lang="zh-TW" altLang="en-US" dirty="0"/>
              <a:t>」</a:t>
            </a:r>
            <a:r>
              <a:rPr lang="zh-TW" altLang="en-US" dirty="0" smtClean="0"/>
              <a:t>網頁</a:t>
            </a:r>
            <a:r>
              <a:rPr lang="zh-TW" altLang="en-US" dirty="0"/>
              <a:t>原始碼。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模組：網頁解析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200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7105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5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20092</TotalTime>
  <Words>1347</Words>
  <Application>Microsoft Office PowerPoint</Application>
  <PresentationFormat>如螢幕大小 (4:3)</PresentationFormat>
  <Paragraphs>152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Median</vt:lpstr>
      <vt:lpstr>PowerPoint 簡報</vt:lpstr>
      <vt:lpstr>PowerPoint 簡報</vt:lpstr>
      <vt:lpstr>2.1 requests 模組</vt:lpstr>
      <vt:lpstr>PowerPoint 簡報</vt:lpstr>
      <vt:lpstr>PowerPoint 簡報</vt:lpstr>
      <vt:lpstr>PowerPoint 簡報</vt:lpstr>
      <vt:lpstr>PowerPoint 簡報</vt:lpstr>
      <vt:lpstr>PowerPoint 簡報</vt:lpstr>
      <vt:lpstr>2.2 BeautifulSoup 模組：網頁解析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2.3 正規表示式的使用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2.4 Selenium 模組：瀏覽器自動化操作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2.5 Pandas 模組：資料存取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KSUIE</cp:lastModifiedBy>
  <cp:revision>2067</cp:revision>
  <dcterms:created xsi:type="dcterms:W3CDTF">2011-06-06T16:54:13Z</dcterms:created>
  <dcterms:modified xsi:type="dcterms:W3CDTF">2019-05-02T07:26:25Z</dcterms:modified>
</cp:coreProperties>
</file>