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162CF8-888B-485D-8684-6A0EEF1011E3}">
  <a:tblStyle styleId="{2D162CF8-888B-485D-8684-6A0EEF1011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7a2c1a2e8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7a2c1a2e8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a2c1a2e8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a2c1a2e8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a2c1a2e8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a2c1a2e8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6f5611f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6f5611f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6f5611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76f5611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6f5611f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6f5611f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6f5611f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6f5611f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a2c1a2e8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7a2c1a2e8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7a2c1a2e8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7a2c1a2e8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7a2c1a2e8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7a2c1a2e8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6f5611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6f5611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7a2c1a2e8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7a2c1a2e8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a2c1a2e8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7a2c1a2e8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6f5611f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6f5611f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a2c1a2e8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a2c1a2e8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a2c1a2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a2c1a2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a2c1a2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a2c1a2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7a2c1a2e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7a2c1a2e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a2c1a2e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a2c1a2e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a2c1a2e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a2c1a2e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a2c1a2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a2c1a2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76f5611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76f5611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arxiv.org/abs/1904.04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Few Shot Learning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Jiapeng Guo</a:t>
            </a:r>
            <a:endParaRPr/>
          </a:p>
          <a:p>
            <a:pPr indent="0" lvl="0" marL="0" rtl="0" algn="l">
              <a:spcBef>
                <a:spcPts val="0"/>
              </a:spcBef>
              <a:spcAft>
                <a:spcPts val="0"/>
              </a:spcAft>
              <a:buNone/>
            </a:pPr>
            <a:r>
              <a:rPr lang="en"/>
              <a:t>Mingkang Hui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728250" y="1197625"/>
            <a:ext cx="7687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this project, we compare model performance under different settings.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Frist is generic object recognition. For object recognition, we use the mini-ImageNet dataset commonly used in evaluating few-shot classification algorithms. Second is cross-domain adaptation. For the cross-domain scenario (mini-ImageNet →CUB), we use mini-ImageNet as our base class and the 50 validation and 50 novel class from CUB. Evaluating the cross-domain scenario allows us to understand the effects of domain shifts to existing few-shot classification approaches.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Baseline and Baseline++ few-shot classification methods.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Both the baseline and baseline++ method train a feature extractor fθ and classifier C(.|Wb) with base class data in the training stage In the fine-tuning stage, we fix the network parameters θ in the feature extractor fθ and train a new classifier C(.|Wn) with the given labeled examples in novel classes. The baseline++ method differs from the baseline model in the use of cosine distances between the input feature and the weight vector for each class that aims to reduce intra-class variations.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473825" y="1219875"/>
            <a:ext cx="8307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 the training stage for the Baseline and the Baseline++ methods, we train 70 epochs with a batch size of 16. We saved models at 30, 50, and 70 epochs for </a:t>
            </a:r>
            <a:r>
              <a:rPr lang="en">
                <a:latin typeface="Lato"/>
                <a:ea typeface="Lato"/>
                <a:cs typeface="Lato"/>
                <a:sym typeface="Lato"/>
              </a:rPr>
              <a:t>comparison</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 the fine-tuning  stage, we average the results over 600 experiments. In each experiment, we randomly sample 5 classes from novel classes, and in each class, we also pick 5  instances for the support set and 16 for the query set. For Baseline and Baseline++, we use the entire support set to train a new classifier for 100 iterations with a batch size of 4.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All methods are trained from scratch and use the Adam optimizer with initial learning rate 10−3 . We apply standard data augmentation including random crop, left-right flip, and color jitter in both the training or meta-training stage.  For Baseline++, we multiply the cosine similarity by a class-wise learnable scalar to adjust original value range [-1,1] to be more appropriate for subsequent softmax layer.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2" name="Google Shape;152;p2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3" name="Google Shape;153;p24"/>
          <p:cNvPicPr preferRelativeResize="0"/>
          <p:nvPr/>
        </p:nvPicPr>
        <p:blipFill>
          <a:blip r:embed="rId3">
            <a:alphaModFix/>
          </a:blip>
          <a:stretch>
            <a:fillRect/>
          </a:stretch>
        </p:blipFill>
        <p:spPr>
          <a:xfrm>
            <a:off x="729625" y="1322450"/>
            <a:ext cx="7688100" cy="31270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0" y="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diagram</a:t>
            </a:r>
            <a:endParaRPr/>
          </a:p>
        </p:txBody>
      </p:sp>
      <p:sp>
        <p:nvSpPr>
          <p:cNvPr id="159" name="Google Shape;159;p25"/>
          <p:cNvSpPr/>
          <p:nvPr/>
        </p:nvSpPr>
        <p:spPr>
          <a:xfrm>
            <a:off x="454900" y="844850"/>
            <a:ext cx="993600" cy="9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ResNet10</a:t>
            </a:r>
            <a:endParaRPr/>
          </a:p>
        </p:txBody>
      </p:sp>
      <p:sp>
        <p:nvSpPr>
          <p:cNvPr id="160" name="Google Shape;160;p25"/>
          <p:cNvSpPr/>
          <p:nvPr/>
        </p:nvSpPr>
        <p:spPr>
          <a:xfrm>
            <a:off x="2575600" y="844850"/>
            <a:ext cx="993600" cy="9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ResNet18</a:t>
            </a:r>
            <a:endParaRPr/>
          </a:p>
        </p:txBody>
      </p:sp>
      <p:sp>
        <p:nvSpPr>
          <p:cNvPr id="161" name="Google Shape;161;p25"/>
          <p:cNvSpPr/>
          <p:nvPr/>
        </p:nvSpPr>
        <p:spPr>
          <a:xfrm>
            <a:off x="5002650" y="844850"/>
            <a:ext cx="993600" cy="9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ResNet34</a:t>
            </a:r>
            <a:endParaRPr/>
          </a:p>
        </p:txBody>
      </p:sp>
      <p:sp>
        <p:nvSpPr>
          <p:cNvPr id="162" name="Google Shape;162;p25"/>
          <p:cNvSpPr/>
          <p:nvPr/>
        </p:nvSpPr>
        <p:spPr>
          <a:xfrm>
            <a:off x="912100" y="2089000"/>
            <a:ext cx="2031000" cy="108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MiniImagenet -&gt; CUB</a:t>
            </a:r>
            <a:endParaRPr/>
          </a:p>
        </p:txBody>
      </p:sp>
      <p:sp>
        <p:nvSpPr>
          <p:cNvPr id="163" name="Google Shape;163;p25"/>
          <p:cNvSpPr/>
          <p:nvPr/>
        </p:nvSpPr>
        <p:spPr>
          <a:xfrm>
            <a:off x="4146900" y="2185600"/>
            <a:ext cx="1609500" cy="98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MiniImagenet</a:t>
            </a:r>
            <a:endParaRPr/>
          </a:p>
        </p:txBody>
      </p:sp>
      <p:sp>
        <p:nvSpPr>
          <p:cNvPr id="164" name="Google Shape;164;p25"/>
          <p:cNvSpPr/>
          <p:nvPr/>
        </p:nvSpPr>
        <p:spPr>
          <a:xfrm>
            <a:off x="785975" y="3597200"/>
            <a:ext cx="2031000" cy="108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Baseline</a:t>
            </a:r>
            <a:endParaRPr/>
          </a:p>
        </p:txBody>
      </p:sp>
      <p:sp>
        <p:nvSpPr>
          <p:cNvPr id="165" name="Google Shape;165;p25"/>
          <p:cNvSpPr/>
          <p:nvPr/>
        </p:nvSpPr>
        <p:spPr>
          <a:xfrm>
            <a:off x="3779350" y="3597200"/>
            <a:ext cx="2031000" cy="108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Baseline++</a:t>
            </a:r>
            <a:endParaRPr/>
          </a:p>
        </p:txBody>
      </p:sp>
      <p:sp>
        <p:nvSpPr>
          <p:cNvPr id="166" name="Google Shape;166;p25"/>
          <p:cNvSpPr/>
          <p:nvPr/>
        </p:nvSpPr>
        <p:spPr>
          <a:xfrm>
            <a:off x="7013450" y="1043675"/>
            <a:ext cx="993600" cy="9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30 Epoch</a:t>
            </a:r>
            <a:endParaRPr/>
          </a:p>
        </p:txBody>
      </p:sp>
      <p:sp>
        <p:nvSpPr>
          <p:cNvPr id="167" name="Google Shape;167;p25"/>
          <p:cNvSpPr/>
          <p:nvPr/>
        </p:nvSpPr>
        <p:spPr>
          <a:xfrm>
            <a:off x="6970900" y="3844375"/>
            <a:ext cx="993600" cy="9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70 Epoch</a:t>
            </a:r>
            <a:endParaRPr/>
          </a:p>
        </p:txBody>
      </p:sp>
      <p:sp>
        <p:nvSpPr>
          <p:cNvPr id="168" name="Google Shape;168;p25"/>
          <p:cNvSpPr/>
          <p:nvPr/>
        </p:nvSpPr>
        <p:spPr>
          <a:xfrm>
            <a:off x="6919025" y="2444025"/>
            <a:ext cx="993600" cy="90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 Epoch</a:t>
            </a:r>
            <a:endParaRPr/>
          </a:p>
        </p:txBody>
      </p:sp>
      <p:cxnSp>
        <p:nvCxnSpPr>
          <p:cNvPr id="169" name="Google Shape;169;p25"/>
          <p:cNvCxnSpPr>
            <a:stCxn id="162" idx="0"/>
            <a:endCxn id="162" idx="0"/>
          </p:cNvCxnSpPr>
          <p:nvPr/>
        </p:nvCxnSpPr>
        <p:spPr>
          <a:xfrm>
            <a:off x="1927600" y="2089000"/>
            <a:ext cx="0" cy="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5"/>
          <p:cNvCxnSpPr>
            <a:stCxn id="159" idx="2"/>
            <a:endCxn id="162" idx="0"/>
          </p:cNvCxnSpPr>
          <p:nvPr/>
        </p:nvCxnSpPr>
        <p:spPr>
          <a:xfrm>
            <a:off x="951700" y="1745450"/>
            <a:ext cx="975900" cy="3435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5"/>
          <p:cNvCxnSpPr>
            <a:stCxn id="162" idx="2"/>
            <a:endCxn id="164" idx="0"/>
          </p:cNvCxnSpPr>
          <p:nvPr/>
        </p:nvCxnSpPr>
        <p:spPr>
          <a:xfrm flipH="1">
            <a:off x="1801600" y="3172900"/>
            <a:ext cx="126000" cy="4242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5"/>
          <p:cNvCxnSpPr>
            <a:stCxn id="161" idx="2"/>
            <a:endCxn id="163" idx="0"/>
          </p:cNvCxnSpPr>
          <p:nvPr/>
        </p:nvCxnSpPr>
        <p:spPr>
          <a:xfrm flipH="1">
            <a:off x="4951650" y="1745450"/>
            <a:ext cx="547800" cy="4401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5"/>
          <p:cNvCxnSpPr>
            <a:stCxn id="159" idx="2"/>
            <a:endCxn id="163" idx="0"/>
          </p:cNvCxnSpPr>
          <p:nvPr/>
        </p:nvCxnSpPr>
        <p:spPr>
          <a:xfrm>
            <a:off x="951700" y="1745450"/>
            <a:ext cx="3999900" cy="4401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5"/>
          <p:cNvCxnSpPr>
            <a:stCxn id="160" idx="2"/>
            <a:endCxn id="162" idx="0"/>
          </p:cNvCxnSpPr>
          <p:nvPr/>
        </p:nvCxnSpPr>
        <p:spPr>
          <a:xfrm flipH="1">
            <a:off x="1927600" y="1745450"/>
            <a:ext cx="1144800" cy="343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5"/>
          <p:cNvCxnSpPr>
            <a:stCxn id="160" idx="2"/>
            <a:endCxn id="163" idx="0"/>
          </p:cNvCxnSpPr>
          <p:nvPr/>
        </p:nvCxnSpPr>
        <p:spPr>
          <a:xfrm>
            <a:off x="3072400" y="1745450"/>
            <a:ext cx="1879200" cy="4401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5"/>
          <p:cNvCxnSpPr>
            <a:stCxn id="161" idx="2"/>
            <a:endCxn id="162" idx="0"/>
          </p:cNvCxnSpPr>
          <p:nvPr/>
        </p:nvCxnSpPr>
        <p:spPr>
          <a:xfrm flipH="1">
            <a:off x="1927650" y="1745450"/>
            <a:ext cx="3571800" cy="343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5"/>
          <p:cNvCxnSpPr>
            <a:stCxn id="162" idx="2"/>
            <a:endCxn id="165" idx="0"/>
          </p:cNvCxnSpPr>
          <p:nvPr/>
        </p:nvCxnSpPr>
        <p:spPr>
          <a:xfrm>
            <a:off x="1927600" y="3172900"/>
            <a:ext cx="2867400" cy="4242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5"/>
          <p:cNvCxnSpPr>
            <a:stCxn id="163" idx="2"/>
            <a:endCxn id="165" idx="0"/>
          </p:cNvCxnSpPr>
          <p:nvPr/>
        </p:nvCxnSpPr>
        <p:spPr>
          <a:xfrm flipH="1">
            <a:off x="4794750" y="3172900"/>
            <a:ext cx="156900" cy="4242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5"/>
          <p:cNvCxnSpPr>
            <a:stCxn id="163" idx="2"/>
            <a:endCxn id="164" idx="0"/>
          </p:cNvCxnSpPr>
          <p:nvPr/>
        </p:nvCxnSpPr>
        <p:spPr>
          <a:xfrm flipH="1">
            <a:off x="1801350" y="3172900"/>
            <a:ext cx="3150300" cy="42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ctrTitle"/>
          </p:nvPr>
        </p:nvSpPr>
        <p:spPr>
          <a:xfrm>
            <a:off x="0" y="0"/>
            <a:ext cx="5877000" cy="117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a:t>
            </a:r>
            <a:endParaRPr/>
          </a:p>
        </p:txBody>
      </p:sp>
      <p:sp>
        <p:nvSpPr>
          <p:cNvPr id="185" name="Google Shape;185;p26"/>
          <p:cNvSpPr txBox="1"/>
          <p:nvPr/>
        </p:nvSpPr>
        <p:spPr>
          <a:xfrm>
            <a:off x="268450" y="1080000"/>
            <a:ext cx="8504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initiated a virtual machine on GCP. Below is details of this VM:</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Machine Type:  n1-standard-2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CPU platform: Intel Haswell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GPUs: 1 x NVIDIA Tesla K80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Storage: 500 GB</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Dataset: MiniImagenet, CUB</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Framework: PyTorch</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Cloud Storage: GCP storage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Limitations: Not enough amount of GPUs for faster training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mini-ImageNet dataset consists of a subset of 100 classes from the ImageNet dataset Deng et al. (2009) and contains 600 images for each class. The dataset was first proposed by Vinyals et al. (2016), but recent works use the follow-up setting provided by Ravi &amp; Larochelle (2017), which is composed of randomly selected 64 base, 16 validation, and 20 novel classes.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CUB dataset contains 200 classes and 11,788 images in total. Following</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evaluation protocol of Hilliard et al. (2018), we randomly split the dataset into 100 base, 50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validation, and 50 novel classes.</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91" name="Google Shape;191;p27"/>
          <p:cNvSpPr txBox="1"/>
          <p:nvPr/>
        </p:nvSpPr>
        <p:spPr>
          <a:xfrm>
            <a:off x="695625" y="2540550"/>
            <a:ext cx="692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Experiment design flow:</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will show testing accuracy for all </a:t>
            </a:r>
            <a:r>
              <a:rPr lang="en">
                <a:latin typeface="Lato"/>
                <a:ea typeface="Lato"/>
                <a:cs typeface="Lato"/>
                <a:sym typeface="Lato"/>
              </a:rPr>
              <a:t>scenarios</a:t>
            </a:r>
            <a:r>
              <a:rPr lang="en">
                <a:latin typeface="Lato"/>
                <a:ea typeface="Lato"/>
                <a:cs typeface="Lato"/>
                <a:sym typeface="Lato"/>
              </a:rPr>
              <a:t>. Also, we will show </a:t>
            </a:r>
            <a:r>
              <a:rPr lang="en">
                <a:latin typeface="Lato"/>
                <a:ea typeface="Lato"/>
                <a:cs typeface="Lato"/>
                <a:sym typeface="Lato"/>
              </a:rPr>
              <a:t>training</a:t>
            </a:r>
            <a:r>
              <a:rPr lang="en">
                <a:latin typeface="Lato"/>
                <a:ea typeface="Lato"/>
                <a:cs typeface="Lato"/>
                <a:sym typeface="Lato"/>
              </a:rPr>
              <a:t> plots, i.e. epoch verus loss.</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evaluation</a:t>
            </a:r>
            <a:endParaRPr/>
          </a:p>
        </p:txBody>
      </p:sp>
      <p:sp>
        <p:nvSpPr>
          <p:cNvPr id="197" name="Google Shape;197;p2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29"/>
          <p:cNvGraphicFramePr/>
          <p:nvPr/>
        </p:nvGraphicFramePr>
        <p:xfrm>
          <a:off x="1786700" y="1091700"/>
          <a:ext cx="3000000" cy="3000000"/>
        </p:xfrm>
        <a:graphic>
          <a:graphicData uri="http://schemas.openxmlformats.org/drawingml/2006/table">
            <a:tbl>
              <a:tblPr>
                <a:noFill/>
                <a:tableStyleId>{2D162CF8-888B-485D-8684-6A0EEF1011E3}</a:tableStyleId>
              </a:tblPr>
              <a:tblGrid>
                <a:gridCol w="2014350"/>
                <a:gridCol w="2014350"/>
                <a:gridCol w="2014350"/>
              </a:tblGrid>
              <a:tr h="426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Baseline</a:t>
                      </a:r>
                      <a:endParaRPr/>
                    </a:p>
                  </a:txBody>
                  <a:tcPr marT="91425" marB="91425" marR="91425" marL="91425"/>
                </a:tc>
                <a:tc>
                  <a:txBody>
                    <a:bodyPr/>
                    <a:lstStyle/>
                    <a:p>
                      <a:pPr indent="0" lvl="0" marL="0" rtl="0" algn="l">
                        <a:spcBef>
                          <a:spcPts val="0"/>
                        </a:spcBef>
                        <a:spcAft>
                          <a:spcPts val="0"/>
                        </a:spcAft>
                        <a:buNone/>
                      </a:pPr>
                      <a:r>
                        <a:rPr lang="en"/>
                        <a:t>Baseline++</a:t>
                      </a:r>
                      <a:endParaRPr/>
                    </a:p>
                  </a:txBody>
                  <a:tcPr marT="91425" marB="91425" marR="91425" marL="91425"/>
                </a:tc>
              </a:tr>
              <a:tr h="270300">
                <a:tc>
                  <a:txBody>
                    <a:bodyPr/>
                    <a:lstStyle/>
                    <a:p>
                      <a:pPr indent="0" lvl="0" marL="0" rtl="0" algn="l">
                        <a:spcBef>
                          <a:spcPts val="0"/>
                        </a:spcBef>
                        <a:spcAft>
                          <a:spcPts val="0"/>
                        </a:spcAft>
                        <a:buNone/>
                      </a:pPr>
                      <a:r>
                        <a:rPr lang="en"/>
                        <a:t>ResNet10-30</a:t>
                      </a:r>
                      <a:endParaRPr/>
                    </a:p>
                  </a:txBody>
                  <a:tcPr marT="91425" marB="91425" marR="91425" marL="91425"/>
                </a:tc>
                <a:tc>
                  <a:txBody>
                    <a:bodyPr/>
                    <a:lstStyle/>
                    <a:p>
                      <a:pPr indent="0" lvl="0" marL="0" rtl="0" algn="l">
                        <a:spcBef>
                          <a:spcPts val="0"/>
                        </a:spcBef>
                        <a:spcAft>
                          <a:spcPts val="0"/>
                        </a:spcAft>
                        <a:buNone/>
                      </a:pPr>
                      <a:r>
                        <a:rPr lang="en"/>
                        <a:t>73.82% +- 0.63%</a:t>
                      </a:r>
                      <a:endParaRPr/>
                    </a:p>
                  </a:txBody>
                  <a:tcPr marT="91425" marB="91425" marR="91425" marL="91425"/>
                </a:tc>
                <a:tc>
                  <a:txBody>
                    <a:bodyPr/>
                    <a:lstStyle/>
                    <a:p>
                      <a:pPr indent="0" lvl="0" marL="0" rtl="0" algn="l">
                        <a:spcBef>
                          <a:spcPts val="0"/>
                        </a:spcBef>
                        <a:spcAft>
                          <a:spcPts val="0"/>
                        </a:spcAft>
                        <a:buNone/>
                      </a:pPr>
                      <a:r>
                        <a:rPr lang="en"/>
                        <a:t>72.92% +- 0.66%</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ResNet10-50</a:t>
                      </a:r>
                      <a:endParaRPr/>
                    </a:p>
                  </a:txBody>
                  <a:tcPr marT="91425" marB="91425" marR="91425" marL="91425"/>
                </a:tc>
                <a:tc>
                  <a:txBody>
                    <a:bodyPr/>
                    <a:lstStyle/>
                    <a:p>
                      <a:pPr indent="0" lvl="0" marL="0" rtl="0" algn="l">
                        <a:spcBef>
                          <a:spcPts val="0"/>
                        </a:spcBef>
                        <a:spcAft>
                          <a:spcPts val="0"/>
                        </a:spcAft>
                        <a:buNone/>
                      </a:pPr>
                      <a:r>
                        <a:rPr lang="en"/>
                        <a:t>75.48% +- 0.63%</a:t>
                      </a:r>
                      <a:endParaRPr/>
                    </a:p>
                  </a:txBody>
                  <a:tcPr marT="91425" marB="91425" marR="91425" marL="91425"/>
                </a:tc>
                <a:tc>
                  <a:txBody>
                    <a:bodyPr/>
                    <a:lstStyle/>
                    <a:p>
                      <a:pPr indent="0" lvl="0" marL="0" rtl="0" algn="l">
                        <a:spcBef>
                          <a:spcPts val="0"/>
                        </a:spcBef>
                        <a:spcAft>
                          <a:spcPts val="0"/>
                        </a:spcAft>
                        <a:buNone/>
                      </a:pPr>
                      <a:r>
                        <a:rPr lang="en"/>
                        <a:t>73.02% +- 0.64%</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ResNet10-70</a:t>
                      </a:r>
                      <a:endParaRPr/>
                    </a:p>
                  </a:txBody>
                  <a:tcPr marT="91425" marB="91425" marR="91425" marL="91425"/>
                </a:tc>
                <a:tc>
                  <a:txBody>
                    <a:bodyPr/>
                    <a:lstStyle/>
                    <a:p>
                      <a:pPr indent="0" lvl="0" marL="0" rtl="0" algn="l">
                        <a:spcBef>
                          <a:spcPts val="0"/>
                        </a:spcBef>
                        <a:spcAft>
                          <a:spcPts val="0"/>
                        </a:spcAft>
                        <a:buNone/>
                      </a:pPr>
                      <a:r>
                        <a:rPr lang="en"/>
                        <a:t>75.22% +- 0.61%</a:t>
                      </a:r>
                      <a:endParaRPr/>
                    </a:p>
                  </a:txBody>
                  <a:tcPr marT="91425" marB="91425" marR="91425" marL="91425"/>
                </a:tc>
                <a:tc>
                  <a:txBody>
                    <a:bodyPr/>
                    <a:lstStyle/>
                    <a:p>
                      <a:pPr indent="0" lvl="0" marL="0" rtl="0" algn="l">
                        <a:spcBef>
                          <a:spcPts val="0"/>
                        </a:spcBef>
                        <a:spcAft>
                          <a:spcPts val="0"/>
                        </a:spcAft>
                        <a:buNone/>
                      </a:pPr>
                      <a:r>
                        <a:rPr lang="en"/>
                        <a:t>73.57% +- 0.64%</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ResNet18-30</a:t>
                      </a:r>
                      <a:endParaRPr/>
                    </a:p>
                  </a:txBody>
                  <a:tcPr marT="91425" marB="91425" marR="91425" marL="91425"/>
                </a:tc>
                <a:tc>
                  <a:txBody>
                    <a:bodyPr/>
                    <a:lstStyle/>
                    <a:p>
                      <a:pPr indent="0" lvl="0" marL="0" rtl="0" algn="l">
                        <a:spcBef>
                          <a:spcPts val="0"/>
                        </a:spcBef>
                        <a:spcAft>
                          <a:spcPts val="0"/>
                        </a:spcAft>
                        <a:buNone/>
                      </a:pPr>
                      <a:r>
                        <a:rPr lang="en"/>
                        <a:t>74.48% +- 0.64%</a:t>
                      </a:r>
                      <a:endParaRPr/>
                    </a:p>
                  </a:txBody>
                  <a:tcPr marT="91425" marB="91425" marR="91425" marL="91425"/>
                </a:tc>
                <a:tc>
                  <a:txBody>
                    <a:bodyPr/>
                    <a:lstStyle/>
                    <a:p>
                      <a:pPr indent="0" lvl="0" marL="0" rtl="0" algn="l">
                        <a:spcBef>
                          <a:spcPts val="0"/>
                        </a:spcBef>
                        <a:spcAft>
                          <a:spcPts val="0"/>
                        </a:spcAft>
                        <a:buNone/>
                      </a:pPr>
                      <a:r>
                        <a:rPr lang="en"/>
                        <a:t>73.21% +- 0.67%</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ResNet18-50</a:t>
                      </a:r>
                      <a:endParaRPr/>
                    </a:p>
                  </a:txBody>
                  <a:tcPr marT="91425" marB="91425" marR="91425" marL="91425"/>
                </a:tc>
                <a:tc>
                  <a:txBody>
                    <a:bodyPr/>
                    <a:lstStyle/>
                    <a:p>
                      <a:pPr indent="0" lvl="0" marL="0" rtl="0" algn="l">
                        <a:spcBef>
                          <a:spcPts val="0"/>
                        </a:spcBef>
                        <a:spcAft>
                          <a:spcPts val="0"/>
                        </a:spcAft>
                        <a:buNone/>
                      </a:pPr>
                      <a:r>
                        <a:rPr lang="en"/>
                        <a:t>73.84% +- 0.65%</a:t>
                      </a:r>
                      <a:endParaRPr/>
                    </a:p>
                  </a:txBody>
                  <a:tcPr marT="91425" marB="91425" marR="91425" marL="91425"/>
                </a:tc>
                <a:tc>
                  <a:txBody>
                    <a:bodyPr/>
                    <a:lstStyle/>
                    <a:p>
                      <a:pPr indent="0" lvl="0" marL="0" rtl="0" algn="l">
                        <a:spcBef>
                          <a:spcPts val="0"/>
                        </a:spcBef>
                        <a:spcAft>
                          <a:spcPts val="0"/>
                        </a:spcAft>
                        <a:buNone/>
                      </a:pPr>
                      <a:r>
                        <a:rPr lang="en"/>
                        <a:t>74.20% +- 0.67%</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ResNet18-70</a:t>
                      </a:r>
                      <a:endParaRPr/>
                    </a:p>
                  </a:txBody>
                  <a:tcPr marT="91425" marB="91425" marR="91425" marL="91425"/>
                </a:tc>
                <a:tc>
                  <a:txBody>
                    <a:bodyPr/>
                    <a:lstStyle/>
                    <a:p>
                      <a:pPr indent="0" lvl="0" marL="0" rtl="0" algn="l">
                        <a:spcBef>
                          <a:spcPts val="0"/>
                        </a:spcBef>
                        <a:spcAft>
                          <a:spcPts val="0"/>
                        </a:spcAft>
                        <a:buNone/>
                      </a:pPr>
                      <a:r>
                        <a:rPr lang="en"/>
                        <a:t>74.86% +- 0.66%</a:t>
                      </a:r>
                      <a:endParaRPr/>
                    </a:p>
                  </a:txBody>
                  <a:tcPr marT="91425" marB="91425" marR="91425" marL="91425"/>
                </a:tc>
                <a:tc>
                  <a:txBody>
                    <a:bodyPr/>
                    <a:lstStyle/>
                    <a:p>
                      <a:pPr indent="0" lvl="0" marL="0" rtl="0" algn="l">
                        <a:spcBef>
                          <a:spcPts val="0"/>
                        </a:spcBef>
                        <a:spcAft>
                          <a:spcPts val="0"/>
                        </a:spcAft>
                        <a:buNone/>
                      </a:pPr>
                      <a:r>
                        <a:rPr lang="en"/>
                        <a:t>74.44% +- 0.70%</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ResNet34-30</a:t>
                      </a:r>
                      <a:endParaRPr/>
                    </a:p>
                  </a:txBody>
                  <a:tcPr marT="91425" marB="91425" marR="91425" marL="91425"/>
                </a:tc>
                <a:tc>
                  <a:txBody>
                    <a:bodyPr/>
                    <a:lstStyle/>
                    <a:p>
                      <a:pPr indent="0" lvl="0" marL="0" rtl="0" algn="l">
                        <a:spcBef>
                          <a:spcPts val="0"/>
                        </a:spcBef>
                        <a:spcAft>
                          <a:spcPts val="0"/>
                        </a:spcAft>
                        <a:buNone/>
                      </a:pPr>
                      <a:r>
                        <a:rPr lang="en"/>
                        <a:t>72.92% +- 0.67%</a:t>
                      </a:r>
                      <a:endParaRPr/>
                    </a:p>
                  </a:txBody>
                  <a:tcPr marT="91425" marB="91425" marR="91425" marL="91425"/>
                </a:tc>
                <a:tc>
                  <a:txBody>
                    <a:bodyPr/>
                    <a:lstStyle/>
                    <a:p>
                      <a:pPr indent="0" lvl="0" marL="0" rtl="0" algn="l">
                        <a:spcBef>
                          <a:spcPts val="0"/>
                        </a:spcBef>
                        <a:spcAft>
                          <a:spcPts val="0"/>
                        </a:spcAft>
                        <a:buNone/>
                      </a:pPr>
                      <a:r>
                        <a:rPr lang="en"/>
                        <a:t>71.66% +- 0.65%</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ResNet34-50</a:t>
                      </a:r>
                      <a:endParaRPr/>
                    </a:p>
                  </a:txBody>
                  <a:tcPr marT="91425" marB="91425" marR="91425" marL="91425"/>
                </a:tc>
                <a:tc>
                  <a:txBody>
                    <a:bodyPr/>
                    <a:lstStyle/>
                    <a:p>
                      <a:pPr indent="0" lvl="0" marL="0" rtl="0" algn="l">
                        <a:spcBef>
                          <a:spcPts val="0"/>
                        </a:spcBef>
                        <a:spcAft>
                          <a:spcPts val="0"/>
                        </a:spcAft>
                        <a:buNone/>
                      </a:pPr>
                      <a:r>
                        <a:rPr lang="en"/>
                        <a:t>73.21% +- 0.62%</a:t>
                      </a:r>
                      <a:endParaRPr/>
                    </a:p>
                  </a:txBody>
                  <a:tcPr marT="91425" marB="91425" marR="91425" marL="91425"/>
                </a:tc>
                <a:tc>
                  <a:txBody>
                    <a:bodyPr/>
                    <a:lstStyle/>
                    <a:p>
                      <a:pPr indent="0" lvl="0" marL="0" rtl="0" algn="l">
                        <a:spcBef>
                          <a:spcPts val="0"/>
                        </a:spcBef>
                        <a:spcAft>
                          <a:spcPts val="0"/>
                        </a:spcAft>
                        <a:buNone/>
                      </a:pPr>
                      <a:r>
                        <a:rPr lang="en"/>
                        <a:t>73.35% +- 0.65%</a:t>
                      </a:r>
                      <a:endParaRPr/>
                    </a:p>
                  </a:txBody>
                  <a:tcPr marT="91425" marB="91425" marR="91425" marL="91425"/>
                </a:tc>
              </a:tr>
              <a:tr h="2703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ResNet34-70</a:t>
                      </a:r>
                      <a:endParaRPr/>
                    </a:p>
                  </a:txBody>
                  <a:tcPr marT="91425" marB="91425" marR="91425" marL="91425"/>
                </a:tc>
                <a:tc>
                  <a:txBody>
                    <a:bodyPr/>
                    <a:lstStyle/>
                    <a:p>
                      <a:pPr indent="0" lvl="0" marL="0" rtl="0" algn="l">
                        <a:spcBef>
                          <a:spcPts val="0"/>
                        </a:spcBef>
                        <a:spcAft>
                          <a:spcPts val="0"/>
                        </a:spcAft>
                        <a:buNone/>
                      </a:pPr>
                      <a:r>
                        <a:rPr lang="en"/>
                        <a:t>74.35% +- 0.63%</a:t>
                      </a:r>
                      <a:endParaRPr/>
                    </a:p>
                  </a:txBody>
                  <a:tcPr marT="91425" marB="91425" marR="91425" marL="91425"/>
                </a:tc>
                <a:tc>
                  <a:txBody>
                    <a:bodyPr/>
                    <a:lstStyle/>
                    <a:p>
                      <a:pPr indent="0" lvl="0" marL="0" rtl="0" algn="l">
                        <a:spcBef>
                          <a:spcPts val="0"/>
                        </a:spcBef>
                        <a:spcAft>
                          <a:spcPts val="0"/>
                        </a:spcAft>
                        <a:buNone/>
                      </a:pPr>
                      <a:r>
                        <a:rPr lang="en"/>
                        <a:t>73.22% +- 0.65%</a:t>
                      </a:r>
                      <a:endParaRPr/>
                    </a:p>
                  </a:txBody>
                  <a:tcPr marT="91425" marB="91425" marR="91425" marL="91425"/>
                </a:tc>
              </a:tr>
              <a:tr h="270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0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0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0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70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3" name="Google Shape;203;p29"/>
          <p:cNvSpPr txBox="1"/>
          <p:nvPr/>
        </p:nvSpPr>
        <p:spPr>
          <a:xfrm>
            <a:off x="614975" y="151225"/>
            <a:ext cx="495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ato"/>
                <a:ea typeface="Lato"/>
                <a:cs typeface="Lato"/>
                <a:sym typeface="Lato"/>
              </a:rPr>
              <a:t>Testing Accuracy on MiniImagenet</a:t>
            </a:r>
            <a:endParaRPr sz="25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30"/>
          <p:cNvGraphicFramePr/>
          <p:nvPr/>
        </p:nvGraphicFramePr>
        <p:xfrm>
          <a:off x="311700" y="1152475"/>
          <a:ext cx="3000000" cy="3000000"/>
        </p:xfrm>
        <a:graphic>
          <a:graphicData uri="http://schemas.openxmlformats.org/drawingml/2006/table">
            <a:tbl>
              <a:tblPr>
                <a:noFill/>
                <a:tableStyleId>{2D162CF8-888B-485D-8684-6A0EEF1011E3}</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Baseline</a:t>
                      </a:r>
                      <a:endParaRPr/>
                    </a:p>
                  </a:txBody>
                  <a:tcPr marT="91425" marB="91425" marR="91425" marL="91425"/>
                </a:tc>
                <a:tc>
                  <a:txBody>
                    <a:bodyPr/>
                    <a:lstStyle/>
                    <a:p>
                      <a:pPr indent="0" lvl="0" marL="0" rtl="0" algn="l">
                        <a:spcBef>
                          <a:spcPts val="0"/>
                        </a:spcBef>
                        <a:spcAft>
                          <a:spcPts val="0"/>
                        </a:spcAft>
                        <a:buNone/>
                      </a:pPr>
                      <a:r>
                        <a:rPr lang="en"/>
                        <a:t>Baseline++</a:t>
                      </a:r>
                      <a:endParaRPr/>
                    </a:p>
                  </a:txBody>
                  <a:tcPr marT="91425" marB="91425" marR="91425" marL="91425"/>
                </a:tc>
              </a:tr>
              <a:tr h="381000">
                <a:tc>
                  <a:txBody>
                    <a:bodyPr/>
                    <a:lstStyle/>
                    <a:p>
                      <a:pPr indent="0" lvl="0" marL="0" rtl="0" algn="l">
                        <a:spcBef>
                          <a:spcPts val="0"/>
                        </a:spcBef>
                        <a:spcAft>
                          <a:spcPts val="0"/>
                        </a:spcAft>
                        <a:buNone/>
                      </a:pPr>
                      <a:r>
                        <a:rPr lang="en"/>
                        <a:t>ResNet10-30</a:t>
                      </a:r>
                      <a:endParaRPr/>
                    </a:p>
                  </a:txBody>
                  <a:tcPr marT="91425" marB="91425" marR="91425" marL="91425"/>
                </a:tc>
                <a:tc>
                  <a:txBody>
                    <a:bodyPr/>
                    <a:lstStyle/>
                    <a:p>
                      <a:pPr indent="0" lvl="0" marL="0" rtl="0" algn="l">
                        <a:spcBef>
                          <a:spcPts val="0"/>
                        </a:spcBef>
                        <a:spcAft>
                          <a:spcPts val="0"/>
                        </a:spcAft>
                        <a:buNone/>
                      </a:pPr>
                      <a:r>
                        <a:rPr lang="en"/>
                        <a:t>62.35% +- 0.74%</a:t>
                      </a:r>
                      <a:endParaRPr/>
                    </a:p>
                  </a:txBody>
                  <a:tcPr marT="91425" marB="91425" marR="91425" marL="91425"/>
                </a:tc>
                <a:tc>
                  <a:txBody>
                    <a:bodyPr/>
                    <a:lstStyle/>
                    <a:p>
                      <a:pPr indent="0" lvl="0" marL="0" rtl="0" algn="l">
                        <a:spcBef>
                          <a:spcPts val="0"/>
                        </a:spcBef>
                        <a:spcAft>
                          <a:spcPts val="0"/>
                        </a:spcAft>
                        <a:buNone/>
                      </a:pPr>
                      <a:r>
                        <a:rPr lang="en"/>
                        <a:t>60.62% +- 0.75%</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ResNet10-50</a:t>
                      </a:r>
                      <a:endParaRPr/>
                    </a:p>
                  </a:txBody>
                  <a:tcPr marT="91425" marB="91425" marR="91425" marL="91425"/>
                </a:tc>
                <a:tc>
                  <a:txBody>
                    <a:bodyPr/>
                    <a:lstStyle/>
                    <a:p>
                      <a:pPr indent="0" lvl="0" marL="0" rtl="0" algn="l">
                        <a:spcBef>
                          <a:spcPts val="0"/>
                        </a:spcBef>
                        <a:spcAft>
                          <a:spcPts val="0"/>
                        </a:spcAft>
                        <a:buNone/>
                      </a:pPr>
                      <a:r>
                        <a:rPr lang="en"/>
                        <a:t>65.07% +- 0.74%</a:t>
                      </a:r>
                      <a:endParaRPr/>
                    </a:p>
                  </a:txBody>
                  <a:tcPr marT="91425" marB="91425" marR="91425" marL="91425"/>
                </a:tc>
                <a:tc>
                  <a:txBody>
                    <a:bodyPr/>
                    <a:lstStyle/>
                    <a:p>
                      <a:pPr indent="0" lvl="0" marL="0" rtl="0" algn="l">
                        <a:spcBef>
                          <a:spcPts val="0"/>
                        </a:spcBef>
                        <a:spcAft>
                          <a:spcPts val="0"/>
                        </a:spcAft>
                        <a:buNone/>
                      </a:pPr>
                      <a:r>
                        <a:rPr lang="en"/>
                        <a:t>60.80% +- 0.71%</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ResNet10-70</a:t>
                      </a:r>
                      <a:endParaRPr/>
                    </a:p>
                  </a:txBody>
                  <a:tcPr marT="91425" marB="91425" marR="91425" marL="91425"/>
                </a:tc>
                <a:tc>
                  <a:txBody>
                    <a:bodyPr/>
                    <a:lstStyle/>
                    <a:p>
                      <a:pPr indent="0" lvl="0" marL="0" rtl="0" algn="l">
                        <a:spcBef>
                          <a:spcPts val="0"/>
                        </a:spcBef>
                        <a:spcAft>
                          <a:spcPts val="0"/>
                        </a:spcAft>
                        <a:buNone/>
                      </a:pPr>
                      <a:r>
                        <a:rPr lang="en"/>
                        <a:t>64.80% +- 0.73%</a:t>
                      </a:r>
                      <a:endParaRPr/>
                    </a:p>
                  </a:txBody>
                  <a:tcPr marT="91425" marB="91425" marR="91425" marL="91425"/>
                </a:tc>
                <a:tc>
                  <a:txBody>
                    <a:bodyPr/>
                    <a:lstStyle/>
                    <a:p>
                      <a:pPr indent="0" lvl="0" marL="0" rtl="0" algn="l">
                        <a:spcBef>
                          <a:spcPts val="0"/>
                        </a:spcBef>
                        <a:spcAft>
                          <a:spcPts val="0"/>
                        </a:spcAft>
                        <a:buNone/>
                      </a:pPr>
                      <a:r>
                        <a:rPr lang="en"/>
                        <a:t>61.29% +- 0.74%</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ResNet18-30</a:t>
                      </a:r>
                      <a:endParaRPr/>
                    </a:p>
                  </a:txBody>
                  <a:tcPr marT="91425" marB="91425" marR="91425" marL="91425"/>
                </a:tc>
                <a:tc>
                  <a:txBody>
                    <a:bodyPr/>
                    <a:lstStyle/>
                    <a:p>
                      <a:pPr indent="0" lvl="0" marL="0" rtl="0" algn="l">
                        <a:spcBef>
                          <a:spcPts val="0"/>
                        </a:spcBef>
                        <a:spcAft>
                          <a:spcPts val="0"/>
                        </a:spcAft>
                        <a:buNone/>
                      </a:pPr>
                      <a:r>
                        <a:rPr lang="en"/>
                        <a:t>64.67% +- 0.75%</a:t>
                      </a:r>
                      <a:endParaRPr/>
                    </a:p>
                  </a:txBody>
                  <a:tcPr marT="91425" marB="91425" marR="91425" marL="91425"/>
                </a:tc>
                <a:tc>
                  <a:txBody>
                    <a:bodyPr/>
                    <a:lstStyle/>
                    <a:p>
                      <a:pPr indent="0" lvl="0" marL="0" rtl="0" algn="l">
                        <a:spcBef>
                          <a:spcPts val="0"/>
                        </a:spcBef>
                        <a:spcAft>
                          <a:spcPts val="0"/>
                        </a:spcAft>
                        <a:buNone/>
                      </a:pPr>
                      <a:r>
                        <a:rPr lang="en"/>
                        <a:t>62.46% +- 0.78%</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ResNet18-50</a:t>
                      </a:r>
                      <a:endParaRPr/>
                    </a:p>
                  </a:txBody>
                  <a:tcPr marT="91425" marB="91425" marR="91425" marL="91425"/>
                </a:tc>
                <a:tc>
                  <a:txBody>
                    <a:bodyPr/>
                    <a:lstStyle/>
                    <a:p>
                      <a:pPr indent="0" lvl="0" marL="0" rtl="0" algn="l">
                        <a:spcBef>
                          <a:spcPts val="0"/>
                        </a:spcBef>
                        <a:spcAft>
                          <a:spcPts val="0"/>
                        </a:spcAft>
                        <a:buNone/>
                      </a:pPr>
                      <a:r>
                        <a:rPr lang="en"/>
                        <a:t>65.90% +- 0.70%</a:t>
                      </a:r>
                      <a:endParaRPr/>
                    </a:p>
                  </a:txBody>
                  <a:tcPr marT="91425" marB="91425" marR="91425" marL="91425"/>
                </a:tc>
                <a:tc>
                  <a:txBody>
                    <a:bodyPr/>
                    <a:lstStyle/>
                    <a:p>
                      <a:pPr indent="0" lvl="0" marL="0" rtl="0" algn="l">
                        <a:spcBef>
                          <a:spcPts val="0"/>
                        </a:spcBef>
                        <a:spcAft>
                          <a:spcPts val="0"/>
                        </a:spcAft>
                        <a:buNone/>
                      </a:pPr>
                      <a:r>
                        <a:rPr lang="en"/>
                        <a:t>63.51% +- 0.77%</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ResNet18-70</a:t>
                      </a:r>
                      <a:endParaRPr/>
                    </a:p>
                  </a:txBody>
                  <a:tcPr marT="91425" marB="91425" marR="91425" marL="91425"/>
                </a:tc>
                <a:tc>
                  <a:txBody>
                    <a:bodyPr/>
                    <a:lstStyle/>
                    <a:p>
                      <a:pPr indent="0" lvl="0" marL="0" rtl="0" algn="l">
                        <a:spcBef>
                          <a:spcPts val="0"/>
                        </a:spcBef>
                        <a:spcAft>
                          <a:spcPts val="0"/>
                        </a:spcAft>
                        <a:buNone/>
                      </a:pPr>
                      <a:r>
                        <a:rPr lang="en"/>
                        <a:t>66.38% +- 0.71%</a:t>
                      </a:r>
                      <a:endParaRPr/>
                    </a:p>
                  </a:txBody>
                  <a:tcPr marT="91425" marB="91425" marR="91425" marL="91425"/>
                </a:tc>
                <a:tc>
                  <a:txBody>
                    <a:bodyPr/>
                    <a:lstStyle/>
                    <a:p>
                      <a:pPr indent="0" lvl="0" marL="0" rtl="0" algn="l">
                        <a:spcBef>
                          <a:spcPts val="0"/>
                        </a:spcBef>
                        <a:spcAft>
                          <a:spcPts val="0"/>
                        </a:spcAft>
                        <a:buNone/>
                      </a:pPr>
                      <a:r>
                        <a:rPr lang="en"/>
                        <a:t>63.42% +- 0.75%</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9" name="Google Shape;209;p30"/>
          <p:cNvSpPr txBox="1"/>
          <p:nvPr/>
        </p:nvSpPr>
        <p:spPr>
          <a:xfrm>
            <a:off x="725875" y="80650"/>
            <a:ext cx="5625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ato"/>
                <a:ea typeface="Lato"/>
                <a:cs typeface="Lato"/>
                <a:sym typeface="Lato"/>
              </a:rPr>
              <a:t>Testing Accuracy on cross domain, MiniImagent -&gt; CUB</a:t>
            </a:r>
            <a:endParaRPr sz="25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332700" y="131050"/>
            <a:ext cx="49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5" name="Google Shape;215;p31"/>
          <p:cNvSpPr txBox="1"/>
          <p:nvPr/>
        </p:nvSpPr>
        <p:spPr>
          <a:xfrm>
            <a:off x="302450" y="131050"/>
            <a:ext cx="5232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ato"/>
                <a:ea typeface="Lato"/>
                <a:cs typeface="Lato"/>
                <a:sym typeface="Lato"/>
              </a:rPr>
              <a:t>Training</a:t>
            </a:r>
            <a:r>
              <a:rPr lang="en" sz="2500">
                <a:latin typeface="Lato"/>
                <a:ea typeface="Lato"/>
                <a:cs typeface="Lato"/>
                <a:sym typeface="Lato"/>
              </a:rPr>
              <a:t> Plots</a:t>
            </a:r>
            <a:endParaRPr sz="2500">
              <a:latin typeface="Lato"/>
              <a:ea typeface="Lato"/>
              <a:cs typeface="Lato"/>
              <a:sym typeface="Lato"/>
            </a:endParaRPr>
          </a:p>
        </p:txBody>
      </p:sp>
      <p:pic>
        <p:nvPicPr>
          <p:cNvPr id="216" name="Google Shape;216;p31"/>
          <p:cNvPicPr preferRelativeResize="0"/>
          <p:nvPr/>
        </p:nvPicPr>
        <p:blipFill>
          <a:blip r:embed="rId3">
            <a:alphaModFix/>
          </a:blip>
          <a:stretch>
            <a:fillRect/>
          </a:stretch>
        </p:blipFill>
        <p:spPr>
          <a:xfrm>
            <a:off x="112075" y="700450"/>
            <a:ext cx="2927092" cy="2091850"/>
          </a:xfrm>
          <a:prstGeom prst="rect">
            <a:avLst/>
          </a:prstGeom>
          <a:noFill/>
          <a:ln>
            <a:noFill/>
          </a:ln>
        </p:spPr>
      </p:pic>
      <p:pic>
        <p:nvPicPr>
          <p:cNvPr id="217" name="Google Shape;217;p31"/>
          <p:cNvPicPr preferRelativeResize="0"/>
          <p:nvPr/>
        </p:nvPicPr>
        <p:blipFill>
          <a:blip r:embed="rId4">
            <a:alphaModFix/>
          </a:blip>
          <a:stretch>
            <a:fillRect/>
          </a:stretch>
        </p:blipFill>
        <p:spPr>
          <a:xfrm>
            <a:off x="3784873" y="723087"/>
            <a:ext cx="2841625" cy="2046575"/>
          </a:xfrm>
          <a:prstGeom prst="rect">
            <a:avLst/>
          </a:prstGeom>
          <a:noFill/>
          <a:ln>
            <a:noFill/>
          </a:ln>
        </p:spPr>
      </p:pic>
      <p:pic>
        <p:nvPicPr>
          <p:cNvPr id="218" name="Google Shape;218;p31"/>
          <p:cNvPicPr preferRelativeResize="0"/>
          <p:nvPr/>
        </p:nvPicPr>
        <p:blipFill>
          <a:blip r:embed="rId5">
            <a:alphaModFix/>
          </a:blip>
          <a:stretch>
            <a:fillRect/>
          </a:stretch>
        </p:blipFill>
        <p:spPr>
          <a:xfrm>
            <a:off x="3784875" y="2930950"/>
            <a:ext cx="3072104" cy="2212550"/>
          </a:xfrm>
          <a:prstGeom prst="rect">
            <a:avLst/>
          </a:prstGeom>
          <a:noFill/>
          <a:ln>
            <a:noFill/>
          </a:ln>
        </p:spPr>
      </p:pic>
      <p:pic>
        <p:nvPicPr>
          <p:cNvPr id="219" name="Google Shape;219;p31"/>
          <p:cNvPicPr preferRelativeResize="0"/>
          <p:nvPr/>
        </p:nvPicPr>
        <p:blipFill>
          <a:blip r:embed="rId6">
            <a:alphaModFix/>
          </a:blip>
          <a:stretch>
            <a:fillRect/>
          </a:stretch>
        </p:blipFill>
        <p:spPr>
          <a:xfrm>
            <a:off x="112075" y="2930950"/>
            <a:ext cx="3072099" cy="221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11700" y="218075"/>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3" name="Google Shape;93;p14"/>
          <p:cNvSpPr txBox="1"/>
          <p:nvPr>
            <p:ph idx="1" type="subTitle"/>
          </p:nvPr>
        </p:nvSpPr>
        <p:spPr>
          <a:xfrm>
            <a:off x="311700" y="1144125"/>
            <a:ext cx="8520600" cy="3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Few-shot classification aims to learn a classifier to recognize unseen classes during training with limited labeled examples.</a:t>
            </a:r>
            <a:endParaRPr sz="1800"/>
          </a:p>
          <a:p>
            <a:pPr indent="0" lvl="0" marL="0" rtl="0" algn="l">
              <a:spcBef>
                <a:spcPts val="0"/>
              </a:spcBef>
              <a:spcAft>
                <a:spcPts val="0"/>
              </a:spcAft>
              <a:buNone/>
            </a:pPr>
            <a:r>
              <a:rPr lang="en" sz="1800"/>
              <a:t>It </a:t>
            </a:r>
            <a:r>
              <a:rPr lang="en" sz="1800"/>
              <a:t>involves</a:t>
            </a:r>
            <a:r>
              <a:rPr lang="en" sz="1800"/>
              <a:t> pretrain and finetune.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Goal:</a:t>
            </a:r>
            <a:endParaRPr sz="1800"/>
          </a:p>
          <a:p>
            <a:pPr indent="0" lvl="0" marL="0" rtl="0" algn="l">
              <a:spcBef>
                <a:spcPts val="0"/>
              </a:spcBef>
              <a:spcAft>
                <a:spcPts val="0"/>
              </a:spcAft>
              <a:buNone/>
            </a:pPr>
            <a:r>
              <a:rPr lang="en" sz="1800"/>
              <a:t>We want to see how much effort we made on pretrain </a:t>
            </a:r>
            <a:r>
              <a:rPr lang="en" sz="1800"/>
              <a:t>could</a:t>
            </a:r>
            <a:r>
              <a:rPr lang="en" sz="1800"/>
              <a:t> lead to  achieving a good result.</a:t>
            </a:r>
            <a:endParaRPr sz="1800"/>
          </a:p>
          <a:p>
            <a:pPr indent="0" lvl="0" marL="0" rtl="0" algn="l">
              <a:spcBef>
                <a:spcPts val="0"/>
              </a:spcBef>
              <a:spcAft>
                <a:spcPts val="0"/>
              </a:spcAft>
              <a:buNone/>
            </a:pPr>
            <a:r>
              <a:rPr lang="en" sz="1800"/>
              <a:t>In other words,  what is the relationship between the amount of pretraining and the downstream performances.</a:t>
            </a:r>
            <a:endParaRPr sz="1800"/>
          </a:p>
          <a:p>
            <a:pPr indent="0" lvl="0" marL="0" rtl="0" algn="l">
              <a:spcBef>
                <a:spcPts val="0"/>
              </a:spcBef>
              <a:spcAft>
                <a:spcPts val="0"/>
              </a:spcAft>
              <a:buNone/>
            </a:pPr>
            <a:r>
              <a:rPr lang="en" sz="1800"/>
              <a:t>See how the depth(complexity) of model could affect the results.</a:t>
            </a:r>
            <a:endParaRPr sz="1800"/>
          </a:p>
        </p:txBody>
      </p:sp>
      <p:pic>
        <p:nvPicPr>
          <p:cNvPr id="94" name="Google Shape;94;p14"/>
          <p:cNvPicPr preferRelativeResize="0"/>
          <p:nvPr/>
        </p:nvPicPr>
        <p:blipFill>
          <a:blip r:embed="rId3">
            <a:alphaModFix/>
          </a:blip>
          <a:stretch>
            <a:fillRect/>
          </a:stretch>
        </p:blipFill>
        <p:spPr>
          <a:xfrm>
            <a:off x="6737121" y="2011200"/>
            <a:ext cx="2406875" cy="313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1000"/>
                                        <p:tgtEl>
                                          <p:spTgt spid="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2"/>
          <p:cNvPicPr preferRelativeResize="0"/>
          <p:nvPr/>
        </p:nvPicPr>
        <p:blipFill>
          <a:blip r:embed="rId3">
            <a:alphaModFix/>
          </a:blip>
          <a:stretch>
            <a:fillRect/>
          </a:stretch>
        </p:blipFill>
        <p:spPr>
          <a:xfrm>
            <a:off x="354025" y="152400"/>
            <a:ext cx="3245950" cy="2337757"/>
          </a:xfrm>
          <a:prstGeom prst="rect">
            <a:avLst/>
          </a:prstGeom>
          <a:noFill/>
          <a:ln>
            <a:noFill/>
          </a:ln>
        </p:spPr>
      </p:pic>
      <p:pic>
        <p:nvPicPr>
          <p:cNvPr id="225" name="Google Shape;225;p32"/>
          <p:cNvPicPr preferRelativeResize="0"/>
          <p:nvPr/>
        </p:nvPicPr>
        <p:blipFill>
          <a:blip r:embed="rId4">
            <a:alphaModFix/>
          </a:blip>
          <a:stretch>
            <a:fillRect/>
          </a:stretch>
        </p:blipFill>
        <p:spPr>
          <a:xfrm>
            <a:off x="4572000" y="152400"/>
            <a:ext cx="3245950" cy="2337750"/>
          </a:xfrm>
          <a:prstGeom prst="rect">
            <a:avLst/>
          </a:prstGeom>
          <a:noFill/>
          <a:ln>
            <a:noFill/>
          </a:ln>
        </p:spPr>
      </p:pic>
      <p:pic>
        <p:nvPicPr>
          <p:cNvPr id="226" name="Google Shape;226;p32"/>
          <p:cNvPicPr preferRelativeResize="0"/>
          <p:nvPr/>
        </p:nvPicPr>
        <p:blipFill>
          <a:blip r:embed="rId5">
            <a:alphaModFix/>
          </a:blip>
          <a:stretch>
            <a:fillRect/>
          </a:stretch>
        </p:blipFill>
        <p:spPr>
          <a:xfrm>
            <a:off x="4627888" y="2490150"/>
            <a:ext cx="3134175" cy="2257250"/>
          </a:xfrm>
          <a:prstGeom prst="rect">
            <a:avLst/>
          </a:prstGeom>
          <a:noFill/>
          <a:ln>
            <a:noFill/>
          </a:ln>
        </p:spPr>
      </p:pic>
      <p:pic>
        <p:nvPicPr>
          <p:cNvPr id="227" name="Google Shape;227;p32"/>
          <p:cNvPicPr preferRelativeResize="0"/>
          <p:nvPr/>
        </p:nvPicPr>
        <p:blipFill>
          <a:blip r:embed="rId6">
            <a:alphaModFix/>
          </a:blip>
          <a:stretch>
            <a:fillRect/>
          </a:stretch>
        </p:blipFill>
        <p:spPr>
          <a:xfrm>
            <a:off x="402925" y="2490150"/>
            <a:ext cx="3347425" cy="241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3"/>
          <p:cNvPicPr preferRelativeResize="0"/>
          <p:nvPr/>
        </p:nvPicPr>
        <p:blipFill>
          <a:blip r:embed="rId3">
            <a:alphaModFix/>
          </a:blip>
          <a:stretch>
            <a:fillRect/>
          </a:stretch>
        </p:blipFill>
        <p:spPr>
          <a:xfrm>
            <a:off x="4572000" y="515350"/>
            <a:ext cx="3676650" cy="2647950"/>
          </a:xfrm>
          <a:prstGeom prst="rect">
            <a:avLst/>
          </a:prstGeom>
          <a:noFill/>
          <a:ln>
            <a:noFill/>
          </a:ln>
        </p:spPr>
      </p:pic>
      <p:pic>
        <p:nvPicPr>
          <p:cNvPr id="233" name="Google Shape;233;p33"/>
          <p:cNvPicPr preferRelativeResize="0"/>
          <p:nvPr/>
        </p:nvPicPr>
        <p:blipFill>
          <a:blip r:embed="rId4">
            <a:alphaModFix/>
          </a:blip>
          <a:stretch>
            <a:fillRect/>
          </a:stretch>
        </p:blipFill>
        <p:spPr>
          <a:xfrm>
            <a:off x="424600" y="565750"/>
            <a:ext cx="3676650" cy="264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ctrTitle"/>
          </p:nvPr>
        </p:nvSpPr>
        <p:spPr>
          <a:xfrm>
            <a:off x="729450" y="1322450"/>
            <a:ext cx="3842700" cy="10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9" name="Google Shape;239;p34"/>
          <p:cNvSpPr txBox="1"/>
          <p:nvPr/>
        </p:nvSpPr>
        <p:spPr>
          <a:xfrm>
            <a:off x="574650" y="2107050"/>
            <a:ext cx="8317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Baseline++ does not </a:t>
            </a:r>
            <a:r>
              <a:rPr lang="en">
                <a:latin typeface="Lato"/>
                <a:ea typeface="Lato"/>
                <a:cs typeface="Lato"/>
                <a:sym typeface="Lato"/>
              </a:rPr>
              <a:t>improve</a:t>
            </a:r>
            <a:r>
              <a:rPr lang="en">
                <a:latin typeface="Lato"/>
                <a:ea typeface="Lato"/>
                <a:cs typeface="Lato"/>
                <a:sym typeface="Lato"/>
              </a:rPr>
              <a:t> </a:t>
            </a:r>
            <a:r>
              <a:rPr lang="en">
                <a:latin typeface="Lato"/>
                <a:ea typeface="Lato"/>
                <a:cs typeface="Lato"/>
                <a:sym typeface="Lato"/>
              </a:rPr>
              <a:t>performance</a:t>
            </a:r>
            <a:r>
              <a:rPr lang="en">
                <a:latin typeface="Lato"/>
                <a:ea typeface="Lato"/>
                <a:cs typeface="Lato"/>
                <a:sym typeface="Lato"/>
              </a:rPr>
              <a:t> in general.  Which is consistent with the result for cross doman setting. But baseline++ shows improvement in the paper. We think it is due to lack of enough </a:t>
            </a:r>
            <a:r>
              <a:rPr lang="en">
                <a:latin typeface="Lato"/>
                <a:ea typeface="Lato"/>
                <a:cs typeface="Lato"/>
                <a:sym typeface="Lato"/>
              </a:rPr>
              <a:t>training</a:t>
            </a:r>
            <a:r>
              <a:rPr lang="en">
                <a:latin typeface="Lato"/>
                <a:ea typeface="Lato"/>
                <a:cs typeface="Lato"/>
                <a:sym typeface="Lato"/>
              </a:rPr>
              <a:t> epochs.  Paper </a:t>
            </a:r>
            <a:r>
              <a:rPr lang="en">
                <a:latin typeface="Lato"/>
                <a:ea typeface="Lato"/>
                <a:cs typeface="Lato"/>
                <a:sym typeface="Lato"/>
              </a:rPr>
              <a:t>trained</a:t>
            </a:r>
            <a:r>
              <a:rPr lang="en">
                <a:latin typeface="Lato"/>
                <a:ea typeface="Lato"/>
                <a:cs typeface="Lato"/>
                <a:sym typeface="Lato"/>
              </a:rPr>
              <a:t> 400 epochs. </a:t>
            </a:r>
            <a:endParaRPr>
              <a:latin typeface="Lato"/>
              <a:ea typeface="Lato"/>
              <a:cs typeface="Lato"/>
              <a:sym typeface="Lato"/>
            </a:endParaRPr>
          </a:p>
        </p:txBody>
      </p:sp>
      <p:pic>
        <p:nvPicPr>
          <p:cNvPr id="240" name="Google Shape;240;p34"/>
          <p:cNvPicPr preferRelativeResize="0"/>
          <p:nvPr/>
        </p:nvPicPr>
        <p:blipFill>
          <a:blip r:embed="rId3">
            <a:alphaModFix/>
          </a:blip>
          <a:stretch>
            <a:fillRect/>
          </a:stretch>
        </p:blipFill>
        <p:spPr>
          <a:xfrm>
            <a:off x="5305000" y="2679800"/>
            <a:ext cx="3586846" cy="233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nvSpPr>
        <p:spPr>
          <a:xfrm>
            <a:off x="574650" y="1482000"/>
            <a:ext cx="6452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As domain difference increases, model performance drops which is expected.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For cross  domain testing, model complexity is positively correlated with model performance. However, it is not the case for miniImagenet testing.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 our experiments, training 20 or 40 more epochs seems not contribute to a better performance. However, </a:t>
            </a:r>
            <a:r>
              <a:rPr lang="en">
                <a:latin typeface="Lato"/>
                <a:ea typeface="Lato"/>
                <a:cs typeface="Lato"/>
                <a:sym typeface="Lato"/>
              </a:rPr>
              <a:t>interestingly</a:t>
            </a:r>
            <a:r>
              <a:rPr lang="en">
                <a:latin typeface="Lato"/>
                <a:ea typeface="Lato"/>
                <a:cs typeface="Lato"/>
                <a:sym typeface="Lato"/>
              </a:rPr>
              <a:t>, our results are very close to the results from paper, which authors trained 400 epochs.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We can conclude that even </a:t>
            </a:r>
            <a:r>
              <a:rPr lang="en">
                <a:latin typeface="Lato"/>
                <a:ea typeface="Lato"/>
                <a:cs typeface="Lato"/>
                <a:sym typeface="Lato"/>
              </a:rPr>
              <a:t>training</a:t>
            </a:r>
            <a:r>
              <a:rPr lang="en">
                <a:latin typeface="Lato"/>
                <a:ea typeface="Lato"/>
                <a:cs typeface="Lato"/>
                <a:sym typeface="Lato"/>
              </a:rPr>
              <a:t> just 70 epochs, we can still achieve relatively good results. It means that we may save laber on the pre-train stage for few-show learning.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311700" y="218075"/>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&amp; Value</a:t>
            </a:r>
            <a:endParaRPr/>
          </a:p>
        </p:txBody>
      </p:sp>
      <p:sp>
        <p:nvSpPr>
          <p:cNvPr id="100" name="Google Shape;100;p15"/>
          <p:cNvSpPr txBox="1"/>
          <p:nvPr>
            <p:ph idx="1" type="subTitle"/>
          </p:nvPr>
        </p:nvSpPr>
        <p:spPr>
          <a:xfrm>
            <a:off x="311700" y="1144125"/>
            <a:ext cx="8520600" cy="3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We test on several kinds of baseline and models to see the relationship between the ‘width’ and ‘depth’ of the process of </a:t>
            </a:r>
            <a:r>
              <a:rPr lang="en" sz="1800"/>
              <a:t>pertaining</a:t>
            </a:r>
            <a:r>
              <a:rPr lang="en" sz="1800"/>
              <a:t> and compare the final results, based on loss and accuracy.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Value:</a:t>
            </a:r>
            <a:endParaRPr sz="1800"/>
          </a:p>
          <a:p>
            <a:pPr indent="0" lvl="0" marL="0" rtl="0" algn="l">
              <a:spcBef>
                <a:spcPts val="0"/>
              </a:spcBef>
              <a:spcAft>
                <a:spcPts val="0"/>
              </a:spcAft>
              <a:buNone/>
            </a:pPr>
            <a:r>
              <a:rPr lang="en" sz="1800"/>
              <a:t>This could give us more insights about how the width and depth could affect the results.</a:t>
            </a:r>
            <a:endParaRPr sz="1800"/>
          </a:p>
          <a:p>
            <a:pPr indent="0" lvl="0" marL="0" rtl="0" algn="l">
              <a:spcBef>
                <a:spcPts val="0"/>
              </a:spcBef>
              <a:spcAft>
                <a:spcPts val="0"/>
              </a:spcAft>
              <a:buNone/>
            </a:pPr>
            <a:r>
              <a:rPr lang="en" sz="1800"/>
              <a:t>And the result may help us to save time on pretraining.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311700" y="218075"/>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motivation</a:t>
            </a:r>
            <a:endParaRPr/>
          </a:p>
          <a:p>
            <a:pPr indent="0" lvl="0" marL="0" rtl="0" algn="l">
              <a:spcBef>
                <a:spcPts val="0"/>
              </a:spcBef>
              <a:spcAft>
                <a:spcPts val="0"/>
              </a:spcAft>
              <a:buNone/>
            </a:pPr>
            <a:r>
              <a:t/>
            </a:r>
            <a:endParaRPr/>
          </a:p>
        </p:txBody>
      </p:sp>
      <p:sp>
        <p:nvSpPr>
          <p:cNvPr id="106" name="Google Shape;106;p16"/>
          <p:cNvSpPr txBox="1"/>
          <p:nvPr>
            <p:ph idx="1" type="subTitle"/>
          </p:nvPr>
        </p:nvSpPr>
        <p:spPr>
          <a:xfrm>
            <a:off x="311700" y="1144125"/>
            <a:ext cx="8520600" cy="3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Current initial model based algorithms of few-shots learning require massive pretraining and data, these are all very expensive.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Hard to get data(even for pretraining)</a:t>
            </a:r>
            <a:endParaRPr sz="1800"/>
          </a:p>
          <a:p>
            <a:pPr indent="0" lvl="0" marL="0" rtl="0" algn="l">
              <a:spcBef>
                <a:spcPts val="0"/>
              </a:spcBef>
              <a:spcAft>
                <a:spcPts val="0"/>
              </a:spcAft>
              <a:buNone/>
            </a:pPr>
            <a:r>
              <a:rPr lang="en" sz="1800"/>
              <a:t>Training takes time and resources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 we want to see the impact of reducing effort on training.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To see relationship between model complexity, amount of training and final results.</a:t>
            </a:r>
            <a:endParaRPr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1000"/>
                                        <p:tgtEl>
                                          <p:spTgt spid="1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9" st="9"/>
                                            </p:txEl>
                                          </p:spTgt>
                                        </p:tgtEl>
                                        <p:attrNameLst>
                                          <p:attrName>style.visibility</p:attrName>
                                        </p:attrNameLst>
                                      </p:cBhvr>
                                      <p:to>
                                        <p:strVal val="visible"/>
                                      </p:to>
                                    </p:set>
                                    <p:animEffect filter="fade" transition="in">
                                      <p:cBhvr>
                                        <p:cTn dur="1000"/>
                                        <p:tgtEl>
                                          <p:spTgt spid="10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311700" y="218075"/>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Work</a:t>
            </a:r>
            <a:endParaRPr/>
          </a:p>
          <a:p>
            <a:pPr indent="0" lvl="0" marL="0" rtl="0" algn="l">
              <a:spcBef>
                <a:spcPts val="0"/>
              </a:spcBef>
              <a:spcAft>
                <a:spcPts val="0"/>
              </a:spcAft>
              <a:buNone/>
            </a:pPr>
            <a:r>
              <a:t/>
            </a:r>
            <a:endParaRPr/>
          </a:p>
        </p:txBody>
      </p:sp>
      <p:sp>
        <p:nvSpPr>
          <p:cNvPr id="112" name="Google Shape;112;p17"/>
          <p:cNvSpPr txBox="1"/>
          <p:nvPr>
            <p:ph idx="1" type="subTitle"/>
          </p:nvPr>
        </p:nvSpPr>
        <p:spPr>
          <a:xfrm>
            <a:off x="311700" y="1144125"/>
            <a:ext cx="8520600" cy="3675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The framework is based on a survey, </a:t>
            </a:r>
            <a:r>
              <a:rPr lang="en" sz="1800" u="sng">
                <a:solidFill>
                  <a:schemeClr val="hlink"/>
                </a:solidFill>
                <a:hlinkClick r:id="rId3"/>
              </a:rPr>
              <a:t>A Closer Look at Few-shot Classification</a:t>
            </a:r>
            <a:r>
              <a:rPr lang="en" sz="1800"/>
              <a:t>.</a:t>
            </a:r>
            <a:endParaRPr b="1" sz="23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800"/>
              <a:t>And it’s related repo.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Initialization based methods, which </a:t>
            </a:r>
            <a:r>
              <a:rPr lang="en" sz="1800"/>
              <a:t>tackle the few-shot learning problem by “learning to fine-tune”.  Finn et al. (2017; 2018); Nichol &amp; Schulman (2018); Rusu et al. (2019).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Distance metric learning based methods, it address the few-shot classification problem by “learning to compare”. The intuition is that if a model can determine the similarity of two images, it can classify an unseen input image with the labeled instances Koch et al. (2015).</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311700" y="218075"/>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Work</a:t>
            </a:r>
            <a:endParaRPr/>
          </a:p>
          <a:p>
            <a:pPr indent="0" lvl="0" marL="0" rtl="0" algn="l">
              <a:spcBef>
                <a:spcPts val="0"/>
              </a:spcBef>
              <a:spcAft>
                <a:spcPts val="0"/>
              </a:spcAft>
              <a:buNone/>
            </a:pPr>
            <a:r>
              <a:t/>
            </a:r>
            <a:endParaRPr/>
          </a:p>
        </p:txBody>
      </p:sp>
      <p:sp>
        <p:nvSpPr>
          <p:cNvPr id="118" name="Google Shape;118;p18"/>
          <p:cNvSpPr txBox="1"/>
          <p:nvPr>
            <p:ph idx="1" type="subTitle"/>
          </p:nvPr>
        </p:nvSpPr>
        <p:spPr>
          <a:xfrm>
            <a:off x="311700" y="1144125"/>
            <a:ext cx="8520600" cy="3675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t/>
            </a:r>
            <a:endParaRPr sz="1800"/>
          </a:p>
          <a:p>
            <a:pPr indent="0" lvl="0" marL="0" rtl="0" algn="l">
              <a:spcBef>
                <a:spcPts val="0"/>
              </a:spcBef>
              <a:spcAft>
                <a:spcPts val="0"/>
              </a:spcAft>
              <a:buNone/>
            </a:pPr>
            <a:r>
              <a:rPr lang="en" sz="1800"/>
              <a:t>Domain adaptation techniques aim to reduce the domain shifts between source and target domain Pan et al. (2010); Ganin &amp; Lempitsky (2015), as well as novel tasks in a different domain Hsu et al. (2018).</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Hallucination based methods directly deal with data deficiency by “learning to augment”. This class of methods learns a generator from data in the base classes and use the learned generator to hallucinate new novel class data for data augmentation. </a:t>
            </a:r>
            <a:endParaRPr sz="1800"/>
          </a:p>
          <a:p>
            <a:pPr indent="0" lvl="0" marL="0" rtl="0" algn="l">
              <a:spcBef>
                <a:spcPts val="0"/>
              </a:spcBef>
              <a:spcAft>
                <a:spcPts val="0"/>
              </a:spcAft>
              <a:buNone/>
            </a:pPr>
            <a:r>
              <a:rPr lang="en" sz="1800"/>
              <a:t>These generators either transfer variance in base class data to novel classes Hariharan &amp; Girshick (2017), or use GAN models Antoniou et al. (2018) to transfer the style.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311700" y="218075"/>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challenges</a:t>
            </a:r>
            <a:endParaRPr/>
          </a:p>
          <a:p>
            <a:pPr indent="0" lvl="0" marL="0" rtl="0" algn="l">
              <a:spcBef>
                <a:spcPts val="0"/>
              </a:spcBef>
              <a:spcAft>
                <a:spcPts val="0"/>
              </a:spcAft>
              <a:buNone/>
            </a:pPr>
            <a:r>
              <a:t/>
            </a:r>
            <a:endParaRPr/>
          </a:p>
        </p:txBody>
      </p:sp>
      <p:sp>
        <p:nvSpPr>
          <p:cNvPr id="124" name="Google Shape;124;p19"/>
          <p:cNvSpPr txBox="1"/>
          <p:nvPr>
            <p:ph idx="1" type="subTitle"/>
          </p:nvPr>
        </p:nvSpPr>
        <p:spPr>
          <a:xfrm>
            <a:off x="311700" y="1144125"/>
            <a:ext cx="8520600" cy="3675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t/>
            </a:r>
            <a:endParaRPr sz="1800"/>
          </a:p>
          <a:p>
            <a:pPr indent="0" lvl="0" marL="0" rtl="0" algn="l">
              <a:spcBef>
                <a:spcPts val="0"/>
              </a:spcBef>
              <a:spcAft>
                <a:spcPts val="0"/>
              </a:spcAft>
              <a:buNone/>
            </a:pPr>
            <a:r>
              <a:rPr lang="en" sz="1800"/>
              <a:t>Three aspects:</a:t>
            </a:r>
            <a:endParaRPr sz="1800"/>
          </a:p>
          <a:p>
            <a:pPr indent="0" lvl="0" marL="0" rtl="0" algn="l">
              <a:spcBef>
                <a:spcPts val="0"/>
              </a:spcBef>
              <a:spcAft>
                <a:spcPts val="0"/>
              </a:spcAft>
              <a:buNone/>
            </a:pPr>
            <a:r>
              <a:rPr lang="en" sz="1800"/>
              <a:t>System</a:t>
            </a:r>
            <a:endParaRPr sz="1800"/>
          </a:p>
          <a:p>
            <a:pPr indent="0" lvl="0" marL="0" rtl="0" algn="l">
              <a:spcBef>
                <a:spcPts val="0"/>
              </a:spcBef>
              <a:spcAft>
                <a:spcPts val="0"/>
              </a:spcAft>
              <a:buNone/>
            </a:pPr>
            <a:r>
              <a:rPr lang="en" sz="1800"/>
              <a:t>Data</a:t>
            </a:r>
            <a:endParaRPr sz="1800"/>
          </a:p>
          <a:p>
            <a:pPr indent="0" lvl="0" marL="0" rtl="0" algn="l">
              <a:spcBef>
                <a:spcPts val="0"/>
              </a:spcBef>
              <a:spcAft>
                <a:spcPts val="0"/>
              </a:spcAft>
              <a:buNone/>
            </a:pPr>
            <a:r>
              <a:rPr lang="en" sz="1800"/>
              <a:t>Algorithm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System:  Training is expensive but the resource we have is poor.</a:t>
            </a:r>
            <a:endParaRPr sz="1800"/>
          </a:p>
          <a:p>
            <a:pPr indent="0" lvl="0" marL="0" rtl="0" algn="l">
              <a:spcBef>
                <a:spcPts val="0"/>
              </a:spcBef>
              <a:spcAft>
                <a:spcPts val="0"/>
              </a:spcAft>
              <a:buNone/>
            </a:pPr>
            <a:r>
              <a:rPr lang="en" sz="1800"/>
              <a:t>We have 3 network: ResNet10, ResNet18, ResNet34</a:t>
            </a:r>
            <a:endParaRPr sz="1800"/>
          </a:p>
          <a:p>
            <a:pPr indent="0" lvl="0" marL="0" rtl="0" algn="l">
              <a:spcBef>
                <a:spcPts val="0"/>
              </a:spcBef>
              <a:spcAft>
                <a:spcPts val="0"/>
              </a:spcAft>
              <a:buNone/>
            </a:pPr>
            <a:r>
              <a:rPr lang="en" sz="1800"/>
              <a:t>And two baseline: Baseline and Baseline ++</a:t>
            </a:r>
            <a:endParaRPr sz="1800"/>
          </a:p>
          <a:p>
            <a:pPr indent="0" lvl="0" marL="0" rtl="0" algn="l">
              <a:spcBef>
                <a:spcPts val="0"/>
              </a:spcBef>
              <a:spcAft>
                <a:spcPts val="0"/>
              </a:spcAft>
              <a:buNone/>
            </a:pPr>
            <a:r>
              <a:rPr lang="en" sz="1800"/>
              <a:t>So we need to train 3 * 2 = 6 models.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1000"/>
                                        <p:tgtEl>
                                          <p:spTgt spid="1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1000"/>
                                        <p:tgtEl>
                                          <p:spTgt spid="1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Effect filter="fade" transition="in">
                                      <p:cBhvr>
                                        <p:cTn dur="1000"/>
                                        <p:tgtEl>
                                          <p:spTgt spid="12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9" st="9"/>
                                            </p:txEl>
                                          </p:spTgt>
                                        </p:tgtEl>
                                        <p:attrNameLst>
                                          <p:attrName>style.visibility</p:attrName>
                                        </p:attrNameLst>
                                      </p:cBhvr>
                                      <p:to>
                                        <p:strVal val="visible"/>
                                      </p:to>
                                    </p:set>
                                    <p:animEffect filter="fade" transition="in">
                                      <p:cBhvr>
                                        <p:cTn dur="1000"/>
                                        <p:tgtEl>
                                          <p:spTgt spid="12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0" st="10"/>
                                            </p:txEl>
                                          </p:spTgt>
                                        </p:tgtEl>
                                        <p:attrNameLst>
                                          <p:attrName>style.visibility</p:attrName>
                                        </p:attrNameLst>
                                      </p:cBhvr>
                                      <p:to>
                                        <p:strVal val="visible"/>
                                      </p:to>
                                    </p:set>
                                    <p:animEffect filter="fade" transition="in">
                                      <p:cBhvr>
                                        <p:cTn dur="1000"/>
                                        <p:tgtEl>
                                          <p:spTgt spid="12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311700" y="218075"/>
            <a:ext cx="85206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challenges</a:t>
            </a:r>
            <a:endParaRPr/>
          </a:p>
          <a:p>
            <a:pPr indent="0" lvl="0" marL="0" rtl="0" algn="l">
              <a:spcBef>
                <a:spcPts val="0"/>
              </a:spcBef>
              <a:spcAft>
                <a:spcPts val="0"/>
              </a:spcAft>
              <a:buNone/>
            </a:pPr>
            <a:r>
              <a:t/>
            </a:r>
            <a:endParaRPr/>
          </a:p>
        </p:txBody>
      </p:sp>
      <p:sp>
        <p:nvSpPr>
          <p:cNvPr id="130" name="Google Shape;130;p20"/>
          <p:cNvSpPr txBox="1"/>
          <p:nvPr>
            <p:ph idx="1" type="subTitle"/>
          </p:nvPr>
        </p:nvSpPr>
        <p:spPr>
          <a:xfrm>
            <a:off x="311700" y="1144125"/>
            <a:ext cx="8520600" cy="3675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t/>
            </a:r>
            <a:endParaRPr sz="1800"/>
          </a:p>
          <a:p>
            <a:pPr indent="0" lvl="0" marL="0" rtl="0" algn="l">
              <a:spcBef>
                <a:spcPts val="0"/>
              </a:spcBef>
              <a:spcAft>
                <a:spcPts val="0"/>
              </a:spcAft>
              <a:buNone/>
            </a:pPr>
            <a:r>
              <a:rPr lang="en" sz="1800"/>
              <a:t>Data:</a:t>
            </a:r>
            <a:endParaRPr sz="1800"/>
          </a:p>
          <a:p>
            <a:pPr indent="0" lvl="0" marL="0" rtl="0" algn="l">
              <a:spcBef>
                <a:spcPts val="0"/>
              </a:spcBef>
              <a:spcAft>
                <a:spcPts val="0"/>
              </a:spcAft>
              <a:buNone/>
            </a:pPr>
            <a:r>
              <a:rPr lang="en" sz="1800"/>
              <a:t>Data is limited. All we got is miniImagenet and CUB dataset. The number of classes and pictures are limited and the domains are also </a:t>
            </a:r>
            <a:r>
              <a:rPr lang="en" sz="1800"/>
              <a:t>limited</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Algorithm:  </a:t>
            </a:r>
            <a:endParaRPr sz="1800"/>
          </a:p>
          <a:p>
            <a:pPr indent="0" lvl="0" marL="0" rtl="0" algn="l">
              <a:spcBef>
                <a:spcPts val="0"/>
              </a:spcBef>
              <a:spcAft>
                <a:spcPts val="0"/>
              </a:spcAft>
              <a:buNone/>
            </a:pPr>
            <a:r>
              <a:rPr lang="en" sz="1800"/>
              <a:t>We only tested on Baseline and Baseline++, and has not test on other algorithms to see the relationship.</a:t>
            </a:r>
            <a:endParaRPr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1000"/>
                                        <p:tgtEl>
                                          <p:spTgt spid="1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729450" y="1322450"/>
            <a:ext cx="3049200" cy="9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36" name="Google Shape;136;p21"/>
          <p:cNvSpPr txBox="1"/>
          <p:nvPr/>
        </p:nvSpPr>
        <p:spPr>
          <a:xfrm>
            <a:off x="687050" y="2228225"/>
            <a:ext cx="8309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test three models on two different datasets.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Models include ResNet 10, ResNet 18, ResNet 34.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We </a:t>
            </a:r>
            <a:r>
              <a:rPr lang="en">
                <a:latin typeface="Lato"/>
                <a:ea typeface="Lato"/>
                <a:cs typeface="Lato"/>
                <a:sym typeface="Lato"/>
              </a:rPr>
              <a:t>trained models on two approaches: baseline and baseline++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Two datasets are the mini-ImageNet dataset and  CUB-200-2011 dataset.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