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0"/>
  </p:notesMasterIdLst>
  <p:handoutMasterIdLst>
    <p:handoutMasterId r:id="rId21"/>
  </p:handoutMasterIdLst>
  <p:sldIdLst>
    <p:sldId id="256" r:id="rId2"/>
    <p:sldId id="262" r:id="rId3"/>
    <p:sldId id="263" r:id="rId4"/>
    <p:sldId id="264" r:id="rId5"/>
    <p:sldId id="257" r:id="rId6"/>
    <p:sldId id="266" r:id="rId7"/>
    <p:sldId id="267" r:id="rId8"/>
    <p:sldId id="268" r:id="rId9"/>
    <p:sldId id="260" r:id="rId10"/>
    <p:sldId id="269" r:id="rId11"/>
    <p:sldId id="270" r:id="rId12"/>
    <p:sldId id="271" r:id="rId13"/>
    <p:sldId id="276" r:id="rId14"/>
    <p:sldId id="273" r:id="rId15"/>
    <p:sldId id="277" r:id="rId16"/>
    <p:sldId id="278" r:id="rId17"/>
    <p:sldId id="275"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22E"/>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3" d="100"/>
          <a:sy n="73" d="100"/>
        </p:scale>
        <p:origin x="1278"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67" d="100"/>
          <a:sy n="67" d="100"/>
        </p:scale>
        <p:origin x="3043"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D42F51-521D-4092-A0DC-17C34447BDEF}" type="datetimeFigureOut">
              <a:rPr lang="zh-TW" altLang="en-US" smtClean="0"/>
              <a:t>2017/6/25</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CC4A76-F9EE-4F33-99BC-89C6104004E3}" type="slidenum">
              <a:rPr lang="zh-TW" altLang="en-US" smtClean="0"/>
              <a:t>‹#›</a:t>
            </a:fld>
            <a:endParaRPr lang="zh-TW" altLang="en-US"/>
          </a:p>
        </p:txBody>
      </p:sp>
    </p:spTree>
    <p:extLst>
      <p:ext uri="{BB962C8B-B14F-4D97-AF65-F5344CB8AC3E}">
        <p14:creationId xmlns:p14="http://schemas.microsoft.com/office/powerpoint/2010/main" val="3229906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71D48-185B-44AC-A7F2-6504249D8EAE}" type="datetimeFigureOut">
              <a:rPr lang="zh-TW" altLang="en-US" smtClean="0"/>
              <a:t>2017/6/25</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6E29D-379F-4558-A4D1-507C1C6DC972}" type="slidenum">
              <a:rPr lang="zh-TW" altLang="en-US" smtClean="0"/>
              <a:t>‹#›</a:t>
            </a:fld>
            <a:endParaRPr lang="zh-TW" altLang="en-US"/>
          </a:p>
        </p:txBody>
      </p:sp>
    </p:spTree>
    <p:extLst>
      <p:ext uri="{BB962C8B-B14F-4D97-AF65-F5344CB8AC3E}">
        <p14:creationId xmlns:p14="http://schemas.microsoft.com/office/powerpoint/2010/main" val="266344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a:t>443</a:t>
            </a:r>
            <a:r>
              <a:rPr lang="zh-TW" altLang="en-US" dirty="0"/>
              <a:t>秒 </a:t>
            </a:r>
            <a:r>
              <a:rPr lang="en-US" altLang="zh-TW" dirty="0"/>
              <a:t>0.6835</a:t>
            </a:r>
            <a:r>
              <a:rPr lang="zh-TW" altLang="en-US" dirty="0"/>
              <a:t>  </a:t>
            </a:r>
            <a:r>
              <a:rPr lang="en-US" altLang="zh-TW" dirty="0"/>
              <a:t>Arousal</a:t>
            </a:r>
          </a:p>
          <a:p>
            <a:r>
              <a:rPr lang="en-US" altLang="zh-TW" dirty="0"/>
              <a:t>1267</a:t>
            </a:r>
            <a:r>
              <a:rPr lang="zh-TW" altLang="en-US" dirty="0"/>
              <a:t>秒</a:t>
            </a:r>
          </a:p>
        </p:txBody>
      </p:sp>
      <p:sp>
        <p:nvSpPr>
          <p:cNvPr id="4" name="投影片編號版面配置區 3"/>
          <p:cNvSpPr>
            <a:spLocks noGrp="1"/>
          </p:cNvSpPr>
          <p:nvPr>
            <p:ph type="sldNum" sz="quarter" idx="10"/>
          </p:nvPr>
        </p:nvSpPr>
        <p:spPr/>
        <p:txBody>
          <a:bodyPr/>
          <a:lstStyle/>
          <a:p>
            <a:fld id="{FC48CDB9-C561-4820-8F0D-4F14AED19FB7}" type="slidenum">
              <a:rPr lang="zh-TW" altLang="en-US" smtClean="0"/>
              <a:t>13</a:t>
            </a:fld>
            <a:endParaRPr lang="zh-TW" altLang="en-US"/>
          </a:p>
        </p:txBody>
      </p:sp>
    </p:spTree>
    <p:extLst>
      <p:ext uri="{BB962C8B-B14F-4D97-AF65-F5344CB8AC3E}">
        <p14:creationId xmlns:p14="http://schemas.microsoft.com/office/powerpoint/2010/main" val="391828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a:t>443</a:t>
            </a:r>
            <a:r>
              <a:rPr lang="zh-TW" altLang="en-US" dirty="0"/>
              <a:t>秒 </a:t>
            </a:r>
            <a:r>
              <a:rPr lang="en-US" altLang="zh-TW" dirty="0"/>
              <a:t>0.6835</a:t>
            </a:r>
            <a:r>
              <a:rPr lang="zh-TW" altLang="en-US" dirty="0"/>
              <a:t>  </a:t>
            </a:r>
            <a:r>
              <a:rPr lang="en-US" altLang="zh-TW" dirty="0"/>
              <a:t>Arousal</a:t>
            </a:r>
          </a:p>
          <a:p>
            <a:r>
              <a:rPr lang="en-US" altLang="zh-TW" dirty="0"/>
              <a:t>1267</a:t>
            </a:r>
            <a:r>
              <a:rPr lang="zh-TW" altLang="en-US" dirty="0"/>
              <a:t>秒</a:t>
            </a:r>
          </a:p>
        </p:txBody>
      </p:sp>
      <p:sp>
        <p:nvSpPr>
          <p:cNvPr id="4" name="投影片編號版面配置區 3"/>
          <p:cNvSpPr>
            <a:spLocks noGrp="1"/>
          </p:cNvSpPr>
          <p:nvPr>
            <p:ph type="sldNum" sz="quarter" idx="10"/>
          </p:nvPr>
        </p:nvSpPr>
        <p:spPr/>
        <p:txBody>
          <a:bodyPr/>
          <a:lstStyle/>
          <a:p>
            <a:fld id="{FC48CDB9-C561-4820-8F0D-4F14AED19FB7}" type="slidenum">
              <a:rPr lang="zh-TW" altLang="en-US" smtClean="0"/>
              <a:t>17</a:t>
            </a:fld>
            <a:endParaRPr lang="zh-TW" altLang="en-US"/>
          </a:p>
        </p:txBody>
      </p:sp>
    </p:spTree>
    <p:extLst>
      <p:ext uri="{BB962C8B-B14F-4D97-AF65-F5344CB8AC3E}">
        <p14:creationId xmlns:p14="http://schemas.microsoft.com/office/powerpoint/2010/main" val="121266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9E016143-E03C-4CFD-AFDC-14E5BDEA754C}" type="datetimeFigureOut">
              <a:rPr lang="en-US" smtClean="0"/>
              <a:t>6/25/2017</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22077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7815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017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9022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08A7C6C-0F39-4D70-8E8D-FE5B9C95FA73}" type="datetimeFigureOut">
              <a:rPr lang="en-US" smtClean="0"/>
              <a:t>6/25/2017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993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864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zh-TW" altLang="en-US"/>
              <a:t>編輯母片文字樣式</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6/25/2017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5760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6/25/2017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000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6/25/2017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02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zh-TW" altLang="en-US"/>
              <a:t>按一下以編輯母片標題樣式</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F53789A-C914-4DB1-8815-80B5EC7335C5}" type="datetimeFigureOut">
              <a:rPr lang="en-US" smtClean="0"/>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178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5E6440AA-91A0-436F-8FDB-C0F939DCAE21}" type="datetimeFigureOut">
              <a:rPr lang="en-US" smtClean="0"/>
              <a:t>6/25/2017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636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6/25/2017</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7686548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2400" dirty="0">
                <a:solidFill>
                  <a:srgbClr val="F0A22E"/>
                </a:solidFill>
              </a:rPr>
              <a:t>Amplifying</a:t>
            </a:r>
            <a:r>
              <a:rPr lang="en-US" altLang="zh-TW" sz="2400" dirty="0"/>
              <a:t> </a:t>
            </a:r>
            <a:r>
              <a:rPr lang="en-US" altLang="zh-TW" sz="2400" dirty="0">
                <a:solidFill>
                  <a:srgbClr val="F1F1F1"/>
                </a:solidFill>
              </a:rPr>
              <a:t>a</a:t>
            </a:r>
            <a:r>
              <a:rPr lang="en-US" altLang="zh-TW" sz="2400" dirty="0"/>
              <a:t> </a:t>
            </a:r>
            <a:r>
              <a:rPr lang="en-US" altLang="zh-TW" sz="2400" dirty="0">
                <a:solidFill>
                  <a:srgbClr val="F0A22E"/>
                </a:solidFill>
              </a:rPr>
              <a:t>Sense</a:t>
            </a:r>
            <a:r>
              <a:rPr lang="en-US" altLang="zh-TW" sz="2400" dirty="0"/>
              <a:t> </a:t>
            </a:r>
            <a:br>
              <a:rPr lang="en-US" altLang="zh-TW" sz="2400" dirty="0"/>
            </a:br>
            <a:r>
              <a:rPr lang="en-US" altLang="zh-TW" sz="2400" dirty="0"/>
              <a:t>      	        </a:t>
            </a:r>
            <a:r>
              <a:rPr lang="en-US" altLang="zh-TW" sz="2400" dirty="0">
                <a:solidFill>
                  <a:srgbClr val="F1F1F1"/>
                </a:solidFill>
              </a:rPr>
              <a:t>of </a:t>
            </a:r>
            <a:r>
              <a:rPr lang="en-US" altLang="zh-TW" sz="2400" dirty="0">
                <a:solidFill>
                  <a:srgbClr val="F0A22E"/>
                </a:solidFill>
              </a:rPr>
              <a:t>Emotion</a:t>
            </a:r>
            <a:r>
              <a:rPr lang="en-US" altLang="zh-TW" sz="2400" dirty="0">
                <a:solidFill>
                  <a:srgbClr val="F1F1F1"/>
                </a:solidFill>
              </a:rPr>
              <a:t> toward </a:t>
            </a:r>
            <a:r>
              <a:rPr lang="en-US" altLang="zh-TW" sz="2400" dirty="0">
                <a:solidFill>
                  <a:srgbClr val="F0A22E"/>
                </a:solidFill>
              </a:rPr>
              <a:t>Drama</a:t>
            </a:r>
            <a:r>
              <a:rPr lang="en-US" altLang="zh-TW" sz="2400" dirty="0">
                <a:solidFill>
                  <a:srgbClr val="F1F1F1"/>
                </a:solidFill>
              </a:rPr>
              <a:t> </a:t>
            </a:r>
            <a:r>
              <a:rPr lang="en-US" altLang="zh-TW" sz="2000" dirty="0"/>
              <a:t/>
            </a:r>
            <a:br>
              <a:rPr lang="en-US" altLang="zh-TW" sz="2000" dirty="0"/>
            </a:br>
            <a:endParaRPr lang="zh-TW" altLang="en-US" sz="3000" dirty="0"/>
          </a:p>
        </p:txBody>
      </p:sp>
      <p:sp>
        <p:nvSpPr>
          <p:cNvPr id="3" name="副標題 2"/>
          <p:cNvSpPr>
            <a:spLocks noGrp="1"/>
          </p:cNvSpPr>
          <p:nvPr>
            <p:ph type="subTitle" idx="1"/>
          </p:nvPr>
        </p:nvSpPr>
        <p:spPr>
          <a:xfrm>
            <a:off x="946404" y="4208417"/>
            <a:ext cx="7063740" cy="592183"/>
          </a:xfrm>
        </p:spPr>
        <p:txBody>
          <a:bodyPr/>
          <a:lstStyle/>
          <a:p>
            <a:r>
              <a:rPr lang="en-US" altLang="zh-TW" dirty="0">
                <a:solidFill>
                  <a:srgbClr val="F0A22E"/>
                </a:solidFill>
              </a:rPr>
              <a:t>LSTM</a:t>
            </a:r>
            <a:r>
              <a:rPr lang="en-US" altLang="zh-TW" dirty="0">
                <a:solidFill>
                  <a:srgbClr val="F1F1F1"/>
                </a:solidFill>
              </a:rPr>
              <a:t> </a:t>
            </a:r>
            <a:r>
              <a:rPr lang="en-US" altLang="zh-TW" dirty="0" err="1">
                <a:solidFill>
                  <a:srgbClr val="F1F1F1"/>
                </a:solidFill>
              </a:rPr>
              <a:t>RNNetwork</a:t>
            </a:r>
            <a:r>
              <a:rPr lang="en-US" altLang="zh-TW" sz="2700" dirty="0">
                <a:solidFill>
                  <a:srgbClr val="F1F1F1"/>
                </a:solidFill>
              </a:rPr>
              <a:t> </a:t>
            </a:r>
            <a:r>
              <a:rPr lang="en-US" altLang="zh-TW" dirty="0">
                <a:solidFill>
                  <a:srgbClr val="F1F1F1"/>
                </a:solidFill>
              </a:rPr>
              <a:t>for </a:t>
            </a:r>
            <a:r>
              <a:rPr lang="en-US" altLang="zh-TW" dirty="0">
                <a:solidFill>
                  <a:srgbClr val="F0A22E"/>
                </a:solidFill>
              </a:rPr>
              <a:t>dynamic</a:t>
            </a:r>
            <a:r>
              <a:rPr lang="en-US" altLang="zh-TW" dirty="0">
                <a:solidFill>
                  <a:srgbClr val="F1F1F1"/>
                </a:solidFill>
              </a:rPr>
              <a:t> emotion recognition</a:t>
            </a:r>
            <a:endParaRPr lang="zh-TW" altLang="en-US" dirty="0"/>
          </a:p>
        </p:txBody>
      </p:sp>
      <p:sp>
        <p:nvSpPr>
          <p:cNvPr id="4" name="文字方塊 3"/>
          <p:cNvSpPr txBox="1"/>
          <p:nvPr/>
        </p:nvSpPr>
        <p:spPr>
          <a:xfrm>
            <a:off x="4094946" y="4800600"/>
            <a:ext cx="1794081" cy="400110"/>
          </a:xfrm>
          <a:prstGeom prst="rect">
            <a:avLst/>
          </a:prstGeom>
          <a:noFill/>
        </p:spPr>
        <p:txBody>
          <a:bodyPr wrap="none" rtlCol="0">
            <a:spAutoFit/>
          </a:bodyPr>
          <a:lstStyle/>
          <a:p>
            <a:r>
              <a:rPr lang="zh-TW" altLang="en-US" sz="2000" dirty="0" smtClean="0"/>
              <a:t>周惶</a:t>
            </a:r>
            <a:r>
              <a:rPr lang="zh-TW" altLang="en-US" sz="2000" dirty="0" smtClean="0"/>
              <a:t>振 何元通</a:t>
            </a:r>
            <a:endParaRPr lang="zh-TW" altLang="en-US" sz="2000" dirty="0"/>
          </a:p>
        </p:txBody>
      </p:sp>
    </p:spTree>
    <p:extLst>
      <p:ext uri="{BB962C8B-B14F-4D97-AF65-F5344CB8AC3E}">
        <p14:creationId xmlns:p14="http://schemas.microsoft.com/office/powerpoint/2010/main" val="83137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0A22E"/>
                </a:solidFill>
              </a:rPr>
              <a:t>Audio</a:t>
            </a:r>
            <a:endParaRPr lang="zh-TW" altLang="en-US" dirty="0">
              <a:solidFill>
                <a:srgbClr val="F0A22E"/>
              </a:solidFill>
            </a:endParaRPr>
          </a:p>
        </p:txBody>
      </p:sp>
      <p:sp>
        <p:nvSpPr>
          <p:cNvPr id="3" name="內容版面配置區 2"/>
          <p:cNvSpPr>
            <a:spLocks noGrp="1"/>
          </p:cNvSpPr>
          <p:nvPr>
            <p:ph idx="1"/>
          </p:nvPr>
        </p:nvSpPr>
        <p:spPr/>
        <p:txBody>
          <a:bodyPr/>
          <a:lstStyle/>
          <a:p>
            <a:r>
              <a:rPr lang="en-US" altLang="zh-TW" dirty="0"/>
              <a:t>LLDs feature dimension 45</a:t>
            </a:r>
          </a:p>
          <a:p>
            <a:r>
              <a:rPr lang="en-US" altLang="zh-TW" dirty="0"/>
              <a:t>Sentence to frame(step size 20)</a:t>
            </a:r>
          </a:p>
          <a:p>
            <a:endParaRPr lang="en-US" altLang="zh-TW" dirty="0"/>
          </a:p>
          <a:p>
            <a:endParaRPr lang="en-US" altLang="zh-TW" dirty="0"/>
          </a:p>
          <a:p>
            <a:endParaRPr lang="zh-TW" altLang="en-US" dirty="0"/>
          </a:p>
        </p:txBody>
      </p:sp>
      <p:graphicFrame>
        <p:nvGraphicFramePr>
          <p:cNvPr id="4" name="表格 3"/>
          <p:cNvGraphicFramePr>
            <a:graphicFrameLocks noGrp="1"/>
          </p:cNvGraphicFramePr>
          <p:nvPr>
            <p:extLst/>
          </p:nvPr>
        </p:nvGraphicFramePr>
        <p:xfrm>
          <a:off x="899592" y="2852936"/>
          <a:ext cx="6096000" cy="370840"/>
        </p:xfrm>
        <a:graphic>
          <a:graphicData uri="http://schemas.openxmlformats.org/drawingml/2006/table">
            <a:tbl>
              <a:tblPr firstRow="1" bandRow="1">
                <a:tableStyleId>{93296810-A885-4BE3-A3E7-6D5BEEA58F35}</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TW" dirty="0"/>
                        <a:t>20</a:t>
                      </a:r>
                      <a:endParaRPr lang="zh-TW" altLang="en-US" dirty="0"/>
                    </a:p>
                  </a:txBody>
                  <a:tcPr/>
                </a:tc>
                <a:tc>
                  <a:txBody>
                    <a:bodyPr/>
                    <a:lstStyle/>
                    <a:p>
                      <a:pPr algn="ctr"/>
                      <a:r>
                        <a:rPr lang="en-US" altLang="zh-TW" dirty="0"/>
                        <a:t>20</a:t>
                      </a:r>
                      <a:endParaRPr lang="zh-TW" altLang="en-US" dirty="0"/>
                    </a:p>
                  </a:txBody>
                  <a:tcPr/>
                </a:tc>
                <a:tc>
                  <a:txBody>
                    <a:bodyPr/>
                    <a:lstStyle/>
                    <a:p>
                      <a:pPr algn="ctr"/>
                      <a:r>
                        <a:rPr lang="en-US" altLang="zh-TW" dirty="0"/>
                        <a:t>20</a:t>
                      </a:r>
                      <a:endParaRPr lang="zh-TW" altLang="en-US" dirty="0"/>
                    </a:p>
                  </a:txBody>
                  <a:tcPr/>
                </a:tc>
                <a:tc>
                  <a:txBody>
                    <a:bodyPr/>
                    <a:lstStyle/>
                    <a:p>
                      <a:pPr algn="ctr"/>
                      <a:r>
                        <a:rPr lang="en-US" altLang="zh-TW" dirty="0"/>
                        <a:t>20</a:t>
                      </a:r>
                      <a:endParaRPr lang="zh-TW" altLang="en-US" dirty="0"/>
                    </a:p>
                  </a:txBody>
                  <a:tcPr/>
                </a:tc>
                <a:tc>
                  <a:txBody>
                    <a:bodyPr/>
                    <a:lstStyle/>
                    <a:p>
                      <a:pPr algn="ctr"/>
                      <a:r>
                        <a:rPr lang="en-US" altLang="zh-TW" dirty="0"/>
                        <a:t>20</a:t>
                      </a:r>
                      <a:endParaRPr lang="zh-TW" altLang="en-US" dirty="0"/>
                    </a:p>
                  </a:txBody>
                  <a:tcPr/>
                </a:tc>
                <a:tc>
                  <a:txBody>
                    <a:bodyPr/>
                    <a:lstStyle/>
                    <a:p>
                      <a:pPr algn="ctr"/>
                      <a:r>
                        <a:rPr lang="en-US" altLang="zh-TW" dirty="0"/>
                        <a:t>20</a:t>
                      </a:r>
                      <a:endParaRPr lang="zh-TW" altLang="en-US" dirty="0"/>
                    </a:p>
                  </a:txBody>
                  <a:tcPr/>
                </a:tc>
                <a:tc>
                  <a:txBody>
                    <a:bodyPr/>
                    <a:lstStyle/>
                    <a:p>
                      <a:pPr algn="ctr"/>
                      <a:r>
                        <a:rPr lang="en-US" altLang="zh-TW" dirty="0"/>
                        <a:t>20</a:t>
                      </a:r>
                      <a:endParaRPr lang="zh-TW" altLang="en-US" dirty="0"/>
                    </a:p>
                  </a:txBody>
                  <a:tcPr/>
                </a:tc>
                <a:tc>
                  <a:txBody>
                    <a:bodyPr/>
                    <a:lstStyle/>
                    <a:p>
                      <a:pPr algn="ctr"/>
                      <a:r>
                        <a:rPr lang="en-US" altLang="zh-TW" dirty="0"/>
                        <a:t>20</a:t>
                      </a:r>
                      <a:endParaRPr lang="zh-TW" altLang="en-US" dirty="0"/>
                    </a:p>
                  </a:txBody>
                  <a:tcPr/>
                </a:tc>
                <a:tc>
                  <a:txBody>
                    <a:bodyPr/>
                    <a:lstStyle/>
                    <a:p>
                      <a:pPr algn="ctr"/>
                      <a:r>
                        <a:rPr lang="en-US" altLang="zh-TW" dirty="0"/>
                        <a:t>20</a:t>
                      </a:r>
                      <a:endParaRPr lang="zh-TW" altLang="en-US" dirty="0"/>
                    </a:p>
                  </a:txBody>
                  <a:tcPr/>
                </a:tc>
                <a:tc>
                  <a:txBody>
                    <a:bodyPr/>
                    <a:lstStyle/>
                    <a:p>
                      <a:pPr algn="ctr"/>
                      <a:r>
                        <a:rPr lang="en-US" altLang="zh-TW" dirty="0"/>
                        <a:t>20</a:t>
                      </a:r>
                      <a:endParaRPr lang="zh-TW" altLang="en-US" dirty="0"/>
                    </a:p>
                  </a:txBody>
                  <a:tcPr/>
                </a:tc>
                <a:extLst>
                  <a:ext uri="{0D108BD9-81ED-4DB2-BD59-A6C34878D82A}">
                    <a16:rowId xmlns:a16="http://schemas.microsoft.com/office/drawing/2014/main" val="10000"/>
                  </a:ext>
                </a:extLst>
              </a:tr>
            </a:tbl>
          </a:graphicData>
        </a:graphic>
      </p:graphicFrame>
      <p:sp>
        <p:nvSpPr>
          <p:cNvPr id="5" name="向下箭號 4"/>
          <p:cNvSpPr/>
          <p:nvPr/>
        </p:nvSpPr>
        <p:spPr>
          <a:xfrm>
            <a:off x="971600" y="3299836"/>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 name="向下箭號 5"/>
          <p:cNvSpPr/>
          <p:nvPr/>
        </p:nvSpPr>
        <p:spPr>
          <a:xfrm>
            <a:off x="1567088" y="3284984"/>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向下箭號 6"/>
          <p:cNvSpPr/>
          <p:nvPr/>
        </p:nvSpPr>
        <p:spPr>
          <a:xfrm>
            <a:off x="2195736" y="3284984"/>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向下箭號 7"/>
          <p:cNvSpPr/>
          <p:nvPr/>
        </p:nvSpPr>
        <p:spPr>
          <a:xfrm>
            <a:off x="2771800" y="3284984"/>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 name="向下箭號 8"/>
          <p:cNvSpPr/>
          <p:nvPr/>
        </p:nvSpPr>
        <p:spPr>
          <a:xfrm>
            <a:off x="3419872" y="3284984"/>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 name="向下箭號 9"/>
          <p:cNvSpPr/>
          <p:nvPr/>
        </p:nvSpPr>
        <p:spPr>
          <a:xfrm>
            <a:off x="4015360" y="3299836"/>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1" name="向下箭號 10"/>
          <p:cNvSpPr/>
          <p:nvPr/>
        </p:nvSpPr>
        <p:spPr>
          <a:xfrm>
            <a:off x="4663432" y="3284984"/>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2" name="向下箭號 11"/>
          <p:cNvSpPr/>
          <p:nvPr/>
        </p:nvSpPr>
        <p:spPr>
          <a:xfrm>
            <a:off x="5292080" y="3284984"/>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3" name="向下箭號 12"/>
          <p:cNvSpPr/>
          <p:nvPr/>
        </p:nvSpPr>
        <p:spPr>
          <a:xfrm>
            <a:off x="5887568" y="3284984"/>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向下箭號 13"/>
          <p:cNvSpPr/>
          <p:nvPr/>
        </p:nvSpPr>
        <p:spPr>
          <a:xfrm>
            <a:off x="6463632" y="3284984"/>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5" name="弧形 14"/>
          <p:cNvSpPr/>
          <p:nvPr/>
        </p:nvSpPr>
        <p:spPr>
          <a:xfrm rot="2860058">
            <a:off x="6444110" y="2703218"/>
            <a:ext cx="633717" cy="587469"/>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dirty="0"/>
          </a:p>
        </p:txBody>
      </p:sp>
      <p:sp>
        <p:nvSpPr>
          <p:cNvPr id="16" name="文字方塊 15"/>
          <p:cNvSpPr txBox="1"/>
          <p:nvPr/>
        </p:nvSpPr>
        <p:spPr>
          <a:xfrm>
            <a:off x="7164288" y="2843644"/>
            <a:ext cx="418704" cy="369332"/>
          </a:xfrm>
          <a:prstGeom prst="rect">
            <a:avLst/>
          </a:prstGeom>
          <a:noFill/>
        </p:spPr>
        <p:txBody>
          <a:bodyPr wrap="none" rtlCol="0">
            <a:spAutoFit/>
          </a:bodyPr>
          <a:lstStyle/>
          <a:p>
            <a:r>
              <a:rPr lang="en-US" altLang="zh-TW" dirty="0"/>
              <a:t>45</a:t>
            </a:r>
            <a:endParaRPr lang="zh-TW" altLang="en-US" dirty="0"/>
          </a:p>
        </p:txBody>
      </p:sp>
      <p:sp>
        <p:nvSpPr>
          <p:cNvPr id="18" name="圓角矩形圖說文字 17"/>
          <p:cNvSpPr/>
          <p:nvPr/>
        </p:nvSpPr>
        <p:spPr>
          <a:xfrm>
            <a:off x="7582992" y="2420889"/>
            <a:ext cx="1525512" cy="1108698"/>
          </a:xfrm>
          <a:prstGeom prst="wedgeRoundRectCallout">
            <a:avLst>
              <a:gd name="adj1" fmla="val -96699"/>
              <a:gd name="adj2" fmla="val 5094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TW" dirty="0"/>
              <a:t>Learning from sentence label p</a:t>
            </a:r>
            <a:endParaRPr lang="zh-TW" altLang="en-US" dirty="0"/>
          </a:p>
        </p:txBody>
      </p:sp>
      <mc:AlternateContent xmlns:mc="http://schemas.openxmlformats.org/markup-compatibility/2006" xmlns:a14="http://schemas.microsoft.com/office/drawing/2010/main">
        <mc:Choice Requires="a14">
          <p:graphicFrame>
            <p:nvGraphicFramePr>
              <p:cNvPr id="19" name="表格 18"/>
              <p:cNvGraphicFramePr>
                <a:graphicFrameLocks noGrp="1"/>
              </p:cNvGraphicFramePr>
              <p:nvPr>
                <p:extLst/>
              </p:nvPr>
            </p:nvGraphicFramePr>
            <p:xfrm>
              <a:off x="924272" y="3922256"/>
              <a:ext cx="6096000" cy="37084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𝒑</m:t>
                                    </m:r>
                                  </m:e>
                                  <m:sup>
                                    <m:r>
                                      <a:rPr lang="en-US" altLang="zh-TW" smtClean="0">
                                        <a:latin typeface="Cambria Math" panose="02040503050406030204" pitchFamily="18" charset="0"/>
                                      </a:rPr>
                                      <m:t>′</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𝒑</m:t>
                                    </m:r>
                                  </m:e>
                                  <m:sup>
                                    <m:r>
                                      <a:rPr lang="en-US" altLang="zh-TW" smtClean="0">
                                        <a:latin typeface="Cambria Math" panose="02040503050406030204" pitchFamily="18" charset="0"/>
                                      </a:rPr>
                                      <m:t>′</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𝒑</m:t>
                                    </m:r>
                                  </m:e>
                                  <m:sup>
                                    <m:r>
                                      <a:rPr lang="en-US" altLang="zh-TW" smtClean="0">
                                        <a:latin typeface="Cambria Math" panose="02040503050406030204" pitchFamily="18" charset="0"/>
                                      </a:rPr>
                                      <m:t>′</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𝒑</m:t>
                                    </m:r>
                                  </m:e>
                                  <m:sup>
                                    <m:r>
                                      <a:rPr lang="en-US" altLang="zh-TW" smtClean="0">
                                        <a:latin typeface="Cambria Math" panose="02040503050406030204" pitchFamily="18" charset="0"/>
                                      </a:rPr>
                                      <m:t>′</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𝒑</m:t>
                                    </m:r>
                                  </m:e>
                                  <m:sup>
                                    <m:r>
                                      <a:rPr lang="en-US" altLang="zh-TW" smtClean="0">
                                        <a:latin typeface="Cambria Math" panose="02040503050406030204" pitchFamily="18" charset="0"/>
                                      </a:rPr>
                                      <m:t>′</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a:rPr>
                                      <m:t>𝒑</m:t>
                                    </m:r>
                                  </m:e>
                                  <m:sup>
                                    <m:r>
                                      <a:rPr lang="en-US" altLang="zh-TW" smtClean="0">
                                        <a:latin typeface="Cambria Math"/>
                                      </a:rPr>
                                      <m:t>′</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𝒑</m:t>
                                    </m:r>
                                  </m:e>
                                  <m:sup>
                                    <m:r>
                                      <a:rPr lang="en-US" altLang="zh-TW" smtClean="0">
                                        <a:latin typeface="Cambria Math" panose="02040503050406030204" pitchFamily="18" charset="0"/>
                                      </a:rPr>
                                      <m:t>′</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𝒑</m:t>
                                    </m:r>
                                  </m:e>
                                  <m:sup>
                                    <m:r>
                                      <a:rPr lang="en-US" altLang="zh-TW" smtClean="0">
                                        <a:latin typeface="Cambria Math" panose="02040503050406030204" pitchFamily="18" charset="0"/>
                                      </a:rPr>
                                      <m:t>′</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𝒑</m:t>
                                    </m:r>
                                  </m:e>
                                  <m:sup>
                                    <m:r>
                                      <a:rPr lang="en-US" altLang="zh-TW" smtClean="0">
                                        <a:latin typeface="Cambria Math" panose="02040503050406030204" pitchFamily="18" charset="0"/>
                                      </a:rPr>
                                      <m:t>′</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𝒑</m:t>
                                    </m:r>
                                  </m:e>
                                  <m:sup>
                                    <m:r>
                                      <a:rPr lang="en-US" altLang="zh-TW" smtClean="0">
                                        <a:latin typeface="Cambria Math" panose="02040503050406030204" pitchFamily="18" charset="0"/>
                                      </a:rPr>
                                      <m:t>′</m:t>
                                    </m:r>
                                  </m:sup>
                                </m:sSup>
                              </m:oMath>
                            </m:oMathPara>
                          </a14:m>
                          <a:endParaRPr lang="zh-TW" altLang="en-US" dirty="0"/>
                        </a:p>
                      </a:txBody>
                      <a:tcPr/>
                    </a:tc>
                    <a:extLst>
                      <a:ext uri="{0D108BD9-81ED-4DB2-BD59-A6C34878D82A}">
                        <a16:rowId xmlns:a16="http://schemas.microsoft.com/office/drawing/2014/main" val="10000"/>
                      </a:ext>
                    </a:extLst>
                  </a:tr>
                </a:tbl>
              </a:graphicData>
            </a:graphic>
          </p:graphicFrame>
        </mc:Choice>
        <mc:Fallback xmlns="">
          <p:graphicFrame>
            <p:nvGraphicFramePr>
              <p:cNvPr id="19" name="表格 18"/>
              <p:cNvGraphicFramePr>
                <a:graphicFrameLocks noGrp="1"/>
              </p:cNvGraphicFramePr>
              <p:nvPr>
                <p:extLst>
                  <p:ext uri="{D42A27DB-BD31-4B8C-83A1-F6EECF244321}">
                    <p14:modId xmlns:p14="http://schemas.microsoft.com/office/powerpoint/2010/main" val="2928819161"/>
                  </p:ext>
                </p:extLst>
              </p:nvPr>
            </p:nvGraphicFramePr>
            <p:xfrm>
              <a:off x="924272" y="3922256"/>
              <a:ext cx="6096000" cy="387160"/>
            </p:xfrm>
            <a:graphic>
              <a:graphicData uri="http://schemas.openxmlformats.org/drawingml/2006/table">
                <a:tbl>
                  <a:tblPr firstRow="1" bandRow="1">
                    <a:tableStyleId>{F5AB1C69-6EDB-4FF4-983F-18BD219EF322}</a:tableStyleId>
                  </a:tblPr>
                  <a:tblGrid>
                    <a:gridCol w="609600"/>
                    <a:gridCol w="609600"/>
                    <a:gridCol w="609600"/>
                    <a:gridCol w="609600"/>
                    <a:gridCol w="609600"/>
                    <a:gridCol w="609600"/>
                    <a:gridCol w="609600"/>
                    <a:gridCol w="609600"/>
                    <a:gridCol w="609600"/>
                    <a:gridCol w="609600"/>
                  </a:tblGrid>
                  <a:tr h="387160">
                    <a:tc>
                      <a:txBody>
                        <a:bodyPr/>
                        <a:lstStyle/>
                        <a:p>
                          <a:endParaRPr lang="zh-TW"/>
                        </a:p>
                      </a:txBody>
                      <a:tcPr>
                        <a:blipFill rotWithShape="1">
                          <a:blip r:embed="rId2"/>
                          <a:stretch>
                            <a:fillRect l="-1000" r="-900000" b="-6250"/>
                          </a:stretch>
                        </a:blipFill>
                      </a:tcPr>
                    </a:tc>
                    <a:tc>
                      <a:txBody>
                        <a:bodyPr/>
                        <a:lstStyle/>
                        <a:p>
                          <a:endParaRPr lang="zh-TW"/>
                        </a:p>
                      </a:txBody>
                      <a:tcPr>
                        <a:blipFill rotWithShape="1">
                          <a:blip r:embed="rId2"/>
                          <a:stretch>
                            <a:fillRect l="-101000" r="-800000" b="-6250"/>
                          </a:stretch>
                        </a:blipFill>
                      </a:tcPr>
                    </a:tc>
                    <a:tc>
                      <a:txBody>
                        <a:bodyPr/>
                        <a:lstStyle/>
                        <a:p>
                          <a:endParaRPr lang="zh-TW"/>
                        </a:p>
                      </a:txBody>
                      <a:tcPr>
                        <a:blipFill rotWithShape="1">
                          <a:blip r:embed="rId2"/>
                          <a:stretch>
                            <a:fillRect l="-201000" r="-700000" b="-6250"/>
                          </a:stretch>
                        </a:blipFill>
                      </a:tcPr>
                    </a:tc>
                    <a:tc>
                      <a:txBody>
                        <a:bodyPr/>
                        <a:lstStyle/>
                        <a:p>
                          <a:endParaRPr lang="zh-TW"/>
                        </a:p>
                      </a:txBody>
                      <a:tcPr>
                        <a:blipFill rotWithShape="1">
                          <a:blip r:embed="rId2"/>
                          <a:stretch>
                            <a:fillRect l="-301000" r="-600000" b="-6250"/>
                          </a:stretch>
                        </a:blipFill>
                      </a:tcPr>
                    </a:tc>
                    <a:tc>
                      <a:txBody>
                        <a:bodyPr/>
                        <a:lstStyle/>
                        <a:p>
                          <a:endParaRPr lang="zh-TW"/>
                        </a:p>
                      </a:txBody>
                      <a:tcPr>
                        <a:blipFill rotWithShape="1">
                          <a:blip r:embed="rId2"/>
                          <a:stretch>
                            <a:fillRect l="-401000" r="-500000" b="-6250"/>
                          </a:stretch>
                        </a:blipFill>
                      </a:tcPr>
                    </a:tc>
                    <a:tc>
                      <a:txBody>
                        <a:bodyPr/>
                        <a:lstStyle/>
                        <a:p>
                          <a:endParaRPr lang="zh-TW"/>
                        </a:p>
                      </a:txBody>
                      <a:tcPr>
                        <a:blipFill rotWithShape="1">
                          <a:blip r:embed="rId2"/>
                          <a:stretch>
                            <a:fillRect l="-501000" r="-400000" b="-6250"/>
                          </a:stretch>
                        </a:blipFill>
                      </a:tcPr>
                    </a:tc>
                    <a:tc>
                      <a:txBody>
                        <a:bodyPr/>
                        <a:lstStyle/>
                        <a:p>
                          <a:endParaRPr lang="zh-TW"/>
                        </a:p>
                      </a:txBody>
                      <a:tcPr>
                        <a:blipFill rotWithShape="1">
                          <a:blip r:embed="rId2"/>
                          <a:stretch>
                            <a:fillRect l="-601000" r="-300000" b="-6250"/>
                          </a:stretch>
                        </a:blipFill>
                      </a:tcPr>
                    </a:tc>
                    <a:tc>
                      <a:txBody>
                        <a:bodyPr/>
                        <a:lstStyle/>
                        <a:p>
                          <a:endParaRPr lang="zh-TW"/>
                        </a:p>
                      </a:txBody>
                      <a:tcPr>
                        <a:blipFill rotWithShape="1">
                          <a:blip r:embed="rId2"/>
                          <a:stretch>
                            <a:fillRect l="-701000" r="-200000" b="-6250"/>
                          </a:stretch>
                        </a:blipFill>
                      </a:tcPr>
                    </a:tc>
                    <a:tc>
                      <a:txBody>
                        <a:bodyPr/>
                        <a:lstStyle/>
                        <a:p>
                          <a:endParaRPr lang="zh-TW"/>
                        </a:p>
                      </a:txBody>
                      <a:tcPr>
                        <a:blipFill rotWithShape="1">
                          <a:blip r:embed="rId2"/>
                          <a:stretch>
                            <a:fillRect l="-801000" r="-100000" b="-6250"/>
                          </a:stretch>
                        </a:blipFill>
                      </a:tcPr>
                    </a:tc>
                    <a:tc>
                      <a:txBody>
                        <a:bodyPr/>
                        <a:lstStyle/>
                        <a:p>
                          <a:endParaRPr lang="zh-TW"/>
                        </a:p>
                      </a:txBody>
                      <a:tcPr>
                        <a:blipFill rotWithShape="1">
                          <a:blip r:embed="rId2"/>
                          <a:stretch>
                            <a:fillRect l="-901000" b="-6250"/>
                          </a:stretch>
                        </a:blipFill>
                      </a:tcPr>
                    </a:tc>
                  </a:tr>
                </a:tbl>
              </a:graphicData>
            </a:graphic>
          </p:graphicFrame>
        </mc:Fallback>
      </mc:AlternateContent>
      <p:sp>
        <p:nvSpPr>
          <p:cNvPr id="20" name="向下箭號 19"/>
          <p:cNvSpPr/>
          <p:nvPr/>
        </p:nvSpPr>
        <p:spPr>
          <a:xfrm>
            <a:off x="4015360" y="4379956"/>
            <a:ext cx="484632" cy="48920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1" name="文字方塊 20"/>
          <p:cNvSpPr txBox="1"/>
          <p:nvPr/>
        </p:nvSpPr>
        <p:spPr>
          <a:xfrm>
            <a:off x="4699516" y="4440199"/>
            <a:ext cx="3704860" cy="369332"/>
          </a:xfrm>
          <a:prstGeom prst="rect">
            <a:avLst/>
          </a:prstGeom>
          <a:noFill/>
        </p:spPr>
        <p:txBody>
          <a:bodyPr wrap="none" rtlCol="0">
            <a:spAutoFit/>
          </a:bodyPr>
          <a:lstStyle/>
          <a:p>
            <a:r>
              <a:rPr lang="en-US" altLang="zh-TW" dirty="0"/>
              <a:t>Integrate to session prediction(mean)</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4067944" y="5013176"/>
                <a:ext cx="454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a:rPr>
                            <m:t>𝑃</m:t>
                          </m:r>
                        </m:e>
                        <m:sup>
                          <m:r>
                            <a:rPr lang="en-US" altLang="zh-TW" smtClean="0">
                              <a:latin typeface="Cambria Math"/>
                            </a:rPr>
                            <m:t>′</m:t>
                          </m:r>
                        </m:sup>
                      </m:sSup>
                    </m:oMath>
                  </m:oMathPara>
                </a14:m>
                <a:endParaRPr lang="zh-TW" altLang="en-US"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067944" y="5013176"/>
                <a:ext cx="454740" cy="369332"/>
              </a:xfrm>
              <a:prstGeom prst="rect">
                <a:avLst/>
              </a:prstGeom>
              <a:blipFill rotWithShape="1">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4066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0A22E"/>
                </a:solidFill>
              </a:rPr>
              <a:t>LSTM Model</a:t>
            </a:r>
            <a:endParaRPr lang="zh-TW" altLang="en-US" dirty="0">
              <a:solidFill>
                <a:srgbClr val="F0A22E"/>
              </a:solidFill>
            </a:endParaRPr>
          </a:p>
        </p:txBody>
      </p:sp>
      <p:sp>
        <p:nvSpPr>
          <p:cNvPr id="3" name="內容版面配置區 2"/>
          <p:cNvSpPr>
            <a:spLocks noGrp="1"/>
          </p:cNvSpPr>
          <p:nvPr>
            <p:ph idx="1"/>
          </p:nvPr>
        </p:nvSpPr>
        <p:spPr/>
        <p:txBody>
          <a:bodyPr/>
          <a:lstStyle/>
          <a:p>
            <a:r>
              <a:rPr lang="en-US" altLang="zh-TW" dirty="0"/>
              <a:t>Parameter </a:t>
            </a:r>
          </a:p>
          <a:p>
            <a:pPr lvl="1"/>
            <a:r>
              <a:rPr lang="en-US" altLang="zh-TW" dirty="0"/>
              <a:t>3 RNN layer </a:t>
            </a:r>
          </a:p>
          <a:p>
            <a:pPr lvl="1"/>
            <a:r>
              <a:rPr lang="en-US" altLang="zh-TW" dirty="0"/>
              <a:t>2 fully connected layer</a:t>
            </a:r>
          </a:p>
          <a:p>
            <a:pPr lvl="1"/>
            <a:r>
              <a:rPr lang="en-US" altLang="zh-TW" dirty="0"/>
              <a:t>Optimizer Adam</a:t>
            </a:r>
          </a:p>
          <a:p>
            <a:pPr lvl="1"/>
            <a:r>
              <a:rPr lang="en-US" altLang="zh-TW" dirty="0"/>
              <a:t>Learning rate = 0.001</a:t>
            </a:r>
          </a:p>
          <a:p>
            <a:pPr lvl="1"/>
            <a:r>
              <a:rPr lang="en-US" altLang="zh-TW" dirty="0"/>
              <a:t>Epoch 20</a:t>
            </a:r>
          </a:p>
          <a:p>
            <a:pPr lvl="1"/>
            <a:r>
              <a:rPr lang="en-US" altLang="zh-TW" dirty="0"/>
              <a:t>Cost function : mean square error</a:t>
            </a:r>
            <a:endParaRPr lang="zh-TW" altLang="en-US" dirty="0"/>
          </a:p>
        </p:txBody>
      </p:sp>
    </p:spTree>
    <p:extLst>
      <p:ext uri="{BB962C8B-B14F-4D97-AF65-F5344CB8AC3E}">
        <p14:creationId xmlns:p14="http://schemas.microsoft.com/office/powerpoint/2010/main" val="411501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0015" y="-59776"/>
            <a:ext cx="7269480" cy="1325562"/>
          </a:xfrm>
        </p:spPr>
        <p:txBody>
          <a:bodyPr/>
          <a:lstStyle/>
          <a:p>
            <a:r>
              <a:rPr lang="en-US" altLang="zh-TW" dirty="0">
                <a:solidFill>
                  <a:srgbClr val="F0A22E"/>
                </a:solidFill>
              </a:rPr>
              <a:t>LSTM model</a:t>
            </a:r>
            <a:endParaRPr lang="zh-TW" altLang="en-US" dirty="0">
              <a:solidFill>
                <a:srgbClr val="F0A22E"/>
              </a:solidFill>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92551731"/>
              </p:ext>
            </p:extLst>
          </p:nvPr>
        </p:nvGraphicFramePr>
        <p:xfrm>
          <a:off x="337890" y="1624121"/>
          <a:ext cx="5770984" cy="370840"/>
        </p:xfrm>
        <a:graphic>
          <a:graphicData uri="http://schemas.openxmlformats.org/drawingml/2006/table">
            <a:tbl>
              <a:tblPr firstRow="1" bandRow="1">
                <a:tableStyleId>{21E4AEA4-8DFA-4A89-87EB-49C32662AFE0}</a:tableStyleId>
              </a:tblPr>
              <a:tblGrid>
                <a:gridCol w="5770984">
                  <a:extLst>
                    <a:ext uri="{9D8B030D-6E8A-4147-A177-3AD203B41FA5}">
                      <a16:colId xmlns:a16="http://schemas.microsoft.com/office/drawing/2014/main" val="20000"/>
                    </a:ext>
                  </a:extLst>
                </a:gridCol>
              </a:tblGrid>
              <a:tr h="370840">
                <a:tc>
                  <a:txBody>
                    <a:bodyPr/>
                    <a:lstStyle/>
                    <a:p>
                      <a:pPr algn="ctr"/>
                      <a:r>
                        <a:rPr lang="en-US" altLang="zh-TW" dirty="0"/>
                        <a:t>LSTM 45 dropout</a:t>
                      </a:r>
                      <a:r>
                        <a:rPr lang="en-US" altLang="zh-TW" baseline="0" dirty="0"/>
                        <a:t> 0.2</a:t>
                      </a:r>
                      <a:endParaRPr lang="zh-TW" altLang="en-US" dirty="0"/>
                    </a:p>
                  </a:txBody>
                  <a:tcPr/>
                </a:tc>
                <a:extLst>
                  <a:ext uri="{0D108BD9-81ED-4DB2-BD59-A6C34878D82A}">
                    <a16:rowId xmlns:a16="http://schemas.microsoft.com/office/drawing/2014/main" val="10000"/>
                  </a:ext>
                </a:extLst>
              </a:tr>
            </a:tbl>
          </a:graphicData>
        </a:graphic>
      </p:graphicFrame>
      <p:sp>
        <p:nvSpPr>
          <p:cNvPr id="5" name="向下箭號 4"/>
          <p:cNvSpPr/>
          <p:nvPr/>
        </p:nvSpPr>
        <p:spPr>
          <a:xfrm>
            <a:off x="3002186" y="2071021"/>
            <a:ext cx="484632" cy="4892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aphicFrame>
        <p:nvGraphicFramePr>
          <p:cNvPr id="6" name="內容版面配置區 3"/>
          <p:cNvGraphicFramePr>
            <a:graphicFrameLocks/>
          </p:cNvGraphicFramePr>
          <p:nvPr>
            <p:extLst>
              <p:ext uri="{D42A27DB-BD31-4B8C-83A1-F6EECF244321}">
                <p14:modId xmlns:p14="http://schemas.microsoft.com/office/powerpoint/2010/main" val="3732568221"/>
              </p:ext>
            </p:extLst>
          </p:nvPr>
        </p:nvGraphicFramePr>
        <p:xfrm>
          <a:off x="337890" y="2632233"/>
          <a:ext cx="5770984" cy="370840"/>
        </p:xfrm>
        <a:graphic>
          <a:graphicData uri="http://schemas.openxmlformats.org/drawingml/2006/table">
            <a:tbl>
              <a:tblPr firstRow="1" bandRow="1">
                <a:tableStyleId>{21E4AEA4-8DFA-4A89-87EB-49C32662AFE0}</a:tableStyleId>
              </a:tblPr>
              <a:tblGrid>
                <a:gridCol w="5770984">
                  <a:extLst>
                    <a:ext uri="{9D8B030D-6E8A-4147-A177-3AD203B41FA5}">
                      <a16:colId xmlns:a16="http://schemas.microsoft.com/office/drawing/2014/main" val="20000"/>
                    </a:ext>
                  </a:extLst>
                </a:gridCol>
              </a:tblGrid>
              <a:tr h="370840">
                <a:tc>
                  <a:txBody>
                    <a:bodyPr/>
                    <a:lstStyle/>
                    <a:p>
                      <a:pPr algn="ctr"/>
                      <a:r>
                        <a:rPr lang="en-US" altLang="zh-TW" dirty="0"/>
                        <a:t>LSTM 35 dropout</a:t>
                      </a:r>
                      <a:r>
                        <a:rPr lang="en-US" altLang="zh-TW" baseline="0" dirty="0"/>
                        <a:t> 0.2</a:t>
                      </a:r>
                      <a:endParaRPr lang="zh-TW" altLang="en-US" dirty="0"/>
                    </a:p>
                  </a:txBody>
                  <a:tcPr/>
                </a:tc>
                <a:extLst>
                  <a:ext uri="{0D108BD9-81ED-4DB2-BD59-A6C34878D82A}">
                    <a16:rowId xmlns:a16="http://schemas.microsoft.com/office/drawing/2014/main" val="10000"/>
                  </a:ext>
                </a:extLst>
              </a:tr>
            </a:tbl>
          </a:graphicData>
        </a:graphic>
      </p:graphicFrame>
      <p:sp>
        <p:nvSpPr>
          <p:cNvPr id="7" name="向下箭號 6"/>
          <p:cNvSpPr/>
          <p:nvPr/>
        </p:nvSpPr>
        <p:spPr>
          <a:xfrm>
            <a:off x="3002186" y="3079133"/>
            <a:ext cx="484632" cy="4892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aphicFrame>
        <p:nvGraphicFramePr>
          <p:cNvPr id="8" name="內容版面配置區 3"/>
          <p:cNvGraphicFramePr>
            <a:graphicFrameLocks/>
          </p:cNvGraphicFramePr>
          <p:nvPr>
            <p:extLst>
              <p:ext uri="{D42A27DB-BD31-4B8C-83A1-F6EECF244321}">
                <p14:modId xmlns:p14="http://schemas.microsoft.com/office/powerpoint/2010/main" val="3079473895"/>
              </p:ext>
            </p:extLst>
          </p:nvPr>
        </p:nvGraphicFramePr>
        <p:xfrm>
          <a:off x="327546" y="3640345"/>
          <a:ext cx="5770984" cy="370840"/>
        </p:xfrm>
        <a:graphic>
          <a:graphicData uri="http://schemas.openxmlformats.org/drawingml/2006/table">
            <a:tbl>
              <a:tblPr firstRow="1" bandRow="1">
                <a:tableStyleId>{21E4AEA4-8DFA-4A89-87EB-49C32662AFE0}</a:tableStyleId>
              </a:tblPr>
              <a:tblGrid>
                <a:gridCol w="5770984">
                  <a:extLst>
                    <a:ext uri="{9D8B030D-6E8A-4147-A177-3AD203B41FA5}">
                      <a16:colId xmlns:a16="http://schemas.microsoft.com/office/drawing/2014/main" val="20000"/>
                    </a:ext>
                  </a:extLst>
                </a:gridCol>
              </a:tblGrid>
              <a:tr h="370840">
                <a:tc>
                  <a:txBody>
                    <a:bodyPr/>
                    <a:lstStyle/>
                    <a:p>
                      <a:pPr algn="ctr"/>
                      <a:r>
                        <a:rPr lang="en-US" altLang="zh-TW" dirty="0"/>
                        <a:t>LSTM 25 dropout</a:t>
                      </a:r>
                      <a:r>
                        <a:rPr lang="en-US" altLang="zh-TW" baseline="0" dirty="0"/>
                        <a:t> 0.2</a:t>
                      </a:r>
                      <a:endParaRPr lang="zh-TW" altLang="en-US" dirty="0"/>
                    </a:p>
                  </a:txBody>
                  <a:tcPr/>
                </a:tc>
                <a:extLst>
                  <a:ext uri="{0D108BD9-81ED-4DB2-BD59-A6C34878D82A}">
                    <a16:rowId xmlns:a16="http://schemas.microsoft.com/office/drawing/2014/main" val="10000"/>
                  </a:ext>
                </a:extLst>
              </a:tr>
            </a:tbl>
          </a:graphicData>
        </a:graphic>
      </p:graphicFrame>
      <p:sp>
        <p:nvSpPr>
          <p:cNvPr id="9" name="向下箭號 8"/>
          <p:cNvSpPr/>
          <p:nvPr/>
        </p:nvSpPr>
        <p:spPr>
          <a:xfrm>
            <a:off x="2991842" y="4087245"/>
            <a:ext cx="484632" cy="4892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aphicFrame>
        <p:nvGraphicFramePr>
          <p:cNvPr id="10" name="內容版面配置區 3"/>
          <p:cNvGraphicFramePr>
            <a:graphicFrameLocks/>
          </p:cNvGraphicFramePr>
          <p:nvPr>
            <p:extLst>
              <p:ext uri="{D42A27DB-BD31-4B8C-83A1-F6EECF244321}">
                <p14:modId xmlns:p14="http://schemas.microsoft.com/office/powerpoint/2010/main" val="1814489204"/>
              </p:ext>
            </p:extLst>
          </p:nvPr>
        </p:nvGraphicFramePr>
        <p:xfrm>
          <a:off x="327546" y="4648457"/>
          <a:ext cx="5770984" cy="370840"/>
        </p:xfrm>
        <a:graphic>
          <a:graphicData uri="http://schemas.openxmlformats.org/drawingml/2006/table">
            <a:tbl>
              <a:tblPr firstRow="1" bandRow="1">
                <a:tableStyleId>{F5AB1C69-6EDB-4FF4-983F-18BD219EF322}</a:tableStyleId>
              </a:tblPr>
              <a:tblGrid>
                <a:gridCol w="5770984">
                  <a:extLst>
                    <a:ext uri="{9D8B030D-6E8A-4147-A177-3AD203B41FA5}">
                      <a16:colId xmlns:a16="http://schemas.microsoft.com/office/drawing/2014/main" val="20000"/>
                    </a:ext>
                  </a:extLst>
                </a:gridCol>
              </a:tblGrid>
              <a:tr h="370840">
                <a:tc>
                  <a:txBody>
                    <a:bodyPr/>
                    <a:lstStyle/>
                    <a:p>
                      <a:pPr algn="ctr"/>
                      <a:r>
                        <a:rPr lang="en-US" altLang="zh-TW" dirty="0" err="1"/>
                        <a:t>ReLU</a:t>
                      </a:r>
                      <a:r>
                        <a:rPr lang="en-US" altLang="zh-TW" dirty="0"/>
                        <a:t> 10</a:t>
                      </a:r>
                      <a:endParaRPr lang="zh-TW" altLang="en-US" dirty="0"/>
                    </a:p>
                  </a:txBody>
                  <a:tcPr/>
                </a:tc>
                <a:extLst>
                  <a:ext uri="{0D108BD9-81ED-4DB2-BD59-A6C34878D82A}">
                    <a16:rowId xmlns:a16="http://schemas.microsoft.com/office/drawing/2014/main" val="10000"/>
                  </a:ext>
                </a:extLst>
              </a:tr>
            </a:tbl>
          </a:graphicData>
        </a:graphic>
      </p:graphicFrame>
      <p:sp>
        <p:nvSpPr>
          <p:cNvPr id="11" name="向下箭號 10"/>
          <p:cNvSpPr/>
          <p:nvPr/>
        </p:nvSpPr>
        <p:spPr>
          <a:xfrm>
            <a:off x="2991842" y="5095357"/>
            <a:ext cx="484632" cy="4892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graphicFrame>
        <p:nvGraphicFramePr>
          <p:cNvPr id="12" name="內容版面配置區 3"/>
          <p:cNvGraphicFramePr>
            <a:graphicFrameLocks/>
          </p:cNvGraphicFramePr>
          <p:nvPr>
            <p:extLst>
              <p:ext uri="{D42A27DB-BD31-4B8C-83A1-F6EECF244321}">
                <p14:modId xmlns:p14="http://schemas.microsoft.com/office/powerpoint/2010/main" val="3466428783"/>
              </p:ext>
            </p:extLst>
          </p:nvPr>
        </p:nvGraphicFramePr>
        <p:xfrm>
          <a:off x="290672" y="5568271"/>
          <a:ext cx="5770984" cy="370840"/>
        </p:xfrm>
        <a:graphic>
          <a:graphicData uri="http://schemas.openxmlformats.org/drawingml/2006/table">
            <a:tbl>
              <a:tblPr firstRow="1" bandRow="1">
                <a:tableStyleId>{F5AB1C69-6EDB-4FF4-983F-18BD219EF322}</a:tableStyleId>
              </a:tblPr>
              <a:tblGrid>
                <a:gridCol w="5770984">
                  <a:extLst>
                    <a:ext uri="{9D8B030D-6E8A-4147-A177-3AD203B41FA5}">
                      <a16:colId xmlns:a16="http://schemas.microsoft.com/office/drawing/2014/main" val="20000"/>
                    </a:ext>
                  </a:extLst>
                </a:gridCol>
              </a:tblGrid>
              <a:tr h="370840">
                <a:tc>
                  <a:txBody>
                    <a:bodyPr/>
                    <a:lstStyle/>
                    <a:p>
                      <a:pPr algn="ctr"/>
                      <a:r>
                        <a:rPr lang="en-US" altLang="zh-TW" dirty="0"/>
                        <a:t>Linear</a:t>
                      </a:r>
                      <a:r>
                        <a:rPr lang="en-US" altLang="zh-TW" baseline="0" dirty="0"/>
                        <a:t> 1</a:t>
                      </a:r>
                      <a:endParaRPr lang="zh-TW" altLang="en-US" dirty="0"/>
                    </a:p>
                  </a:txBody>
                  <a:tcPr/>
                </a:tc>
                <a:extLst>
                  <a:ext uri="{0D108BD9-81ED-4DB2-BD59-A6C34878D82A}">
                    <a16:rowId xmlns:a16="http://schemas.microsoft.com/office/drawing/2014/main" val="10000"/>
                  </a:ext>
                </a:extLst>
              </a:tr>
            </a:tbl>
          </a:graphicData>
        </a:graphic>
      </p:graphicFrame>
      <p:sp>
        <p:nvSpPr>
          <p:cNvPr id="13" name="向下箭號 12"/>
          <p:cNvSpPr/>
          <p:nvPr/>
        </p:nvSpPr>
        <p:spPr>
          <a:xfrm>
            <a:off x="3001932" y="6027409"/>
            <a:ext cx="484632" cy="4892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14" name="弧形 13"/>
          <p:cNvSpPr/>
          <p:nvPr/>
        </p:nvSpPr>
        <p:spPr>
          <a:xfrm rot="2593337">
            <a:off x="4057869" y="1586338"/>
            <a:ext cx="2407448" cy="2588961"/>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dirty="0"/>
          </a:p>
        </p:txBody>
      </p:sp>
      <p:sp>
        <p:nvSpPr>
          <p:cNvPr id="15" name="文字方塊 14"/>
          <p:cNvSpPr txBox="1"/>
          <p:nvPr/>
        </p:nvSpPr>
        <p:spPr>
          <a:xfrm>
            <a:off x="6602586" y="2622941"/>
            <a:ext cx="1116909" cy="369332"/>
          </a:xfrm>
          <a:prstGeom prst="rect">
            <a:avLst/>
          </a:prstGeom>
          <a:noFill/>
        </p:spPr>
        <p:txBody>
          <a:bodyPr wrap="none" rtlCol="0">
            <a:spAutoFit/>
          </a:bodyPr>
          <a:lstStyle/>
          <a:p>
            <a:r>
              <a:rPr lang="en-US" altLang="zh-TW" dirty="0"/>
              <a:t>RNN layer</a:t>
            </a:r>
            <a:endParaRPr lang="zh-TW" altLang="en-US" dirty="0"/>
          </a:p>
        </p:txBody>
      </p:sp>
      <p:sp>
        <p:nvSpPr>
          <p:cNvPr id="16" name="弧形 15"/>
          <p:cNvSpPr/>
          <p:nvPr/>
        </p:nvSpPr>
        <p:spPr>
          <a:xfrm rot="2384338">
            <a:off x="4639982" y="4399297"/>
            <a:ext cx="1742197" cy="2097349"/>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TW" altLang="en-US" dirty="0"/>
          </a:p>
        </p:txBody>
      </p:sp>
      <p:sp>
        <p:nvSpPr>
          <p:cNvPr id="17" name="文字方塊 16"/>
          <p:cNvSpPr txBox="1"/>
          <p:nvPr/>
        </p:nvSpPr>
        <p:spPr>
          <a:xfrm>
            <a:off x="6439800" y="4877255"/>
            <a:ext cx="1170898" cy="923330"/>
          </a:xfrm>
          <a:prstGeom prst="rect">
            <a:avLst/>
          </a:prstGeom>
          <a:noFill/>
        </p:spPr>
        <p:txBody>
          <a:bodyPr wrap="none" rtlCol="0">
            <a:spAutoFit/>
          </a:bodyPr>
          <a:lstStyle/>
          <a:p>
            <a:r>
              <a:rPr lang="en-US" altLang="zh-TW" dirty="0"/>
              <a:t>      Fully </a:t>
            </a:r>
          </a:p>
          <a:p>
            <a:r>
              <a:rPr lang="en-US" altLang="zh-TW" dirty="0"/>
              <a:t>connected</a:t>
            </a:r>
          </a:p>
          <a:p>
            <a:r>
              <a:rPr lang="en-US" altLang="zh-TW" dirty="0"/>
              <a:t>      layer</a:t>
            </a:r>
            <a:endParaRPr lang="zh-TW" altLang="en-US" dirty="0"/>
          </a:p>
        </p:txBody>
      </p:sp>
      <mc:AlternateContent xmlns:mc="http://schemas.openxmlformats.org/markup-compatibility/2006" xmlns:a14="http://schemas.microsoft.com/office/drawing/2010/main">
        <mc:Choice Requires="a14">
          <p:sp>
            <p:nvSpPr>
              <p:cNvPr id="18" name="文字方塊 17"/>
              <p:cNvSpPr txBox="1"/>
              <p:nvPr/>
            </p:nvSpPr>
            <p:spPr>
              <a:xfrm>
                <a:off x="3020754" y="6488085"/>
                <a:ext cx="47718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a:rPr>
                            <m:t>𝒑</m:t>
                          </m:r>
                        </m:e>
                        <m:sup>
                          <m:r>
                            <a:rPr lang="en-US" altLang="zh-TW" smtClean="0">
                              <a:latin typeface="Cambria Math"/>
                            </a:rPr>
                            <m:t>′</m:t>
                          </m:r>
                        </m:sup>
                      </m:sSup>
                    </m:oMath>
                  </m:oMathPara>
                </a14:m>
                <a:endParaRPr lang="zh-TW" altLang="en-US" dirty="0"/>
              </a:p>
              <a:p>
                <a:endParaRPr lang="zh-TW" altLang="en-US"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020754" y="6488085"/>
                <a:ext cx="477182" cy="646331"/>
              </a:xfrm>
              <a:prstGeom prst="rect">
                <a:avLst/>
              </a:prstGeom>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7061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134888660"/>
              </p:ext>
            </p:extLst>
          </p:nvPr>
        </p:nvGraphicFramePr>
        <p:xfrm>
          <a:off x="1039562" y="2417762"/>
          <a:ext cx="4464111" cy="2022476"/>
        </p:xfrm>
        <a:graphic>
          <a:graphicData uri="http://schemas.openxmlformats.org/drawingml/2006/table">
            <a:tbl>
              <a:tblPr firstRow="1" bandRow="1">
                <a:tableStyleId>{6E25E649-3F16-4E02-A733-19D2CDBF48F0}</a:tableStyleId>
              </a:tblPr>
              <a:tblGrid>
                <a:gridCol w="2364622">
                  <a:extLst>
                    <a:ext uri="{9D8B030D-6E8A-4147-A177-3AD203B41FA5}">
                      <a16:colId xmlns:a16="http://schemas.microsoft.com/office/drawing/2014/main" val="3195429691"/>
                    </a:ext>
                  </a:extLst>
                </a:gridCol>
                <a:gridCol w="2099489">
                  <a:extLst>
                    <a:ext uri="{9D8B030D-6E8A-4147-A177-3AD203B41FA5}">
                      <a16:colId xmlns:a16="http://schemas.microsoft.com/office/drawing/2014/main" val="2879247790"/>
                    </a:ext>
                  </a:extLst>
                </a:gridCol>
              </a:tblGrid>
              <a:tr h="936882">
                <a:tc>
                  <a:txBody>
                    <a:bodyPr/>
                    <a:lstStyle/>
                    <a:p>
                      <a:pPr algn="ctr"/>
                      <a:endParaRPr lang="en-US" altLang="zh-TW" sz="1200" dirty="0"/>
                    </a:p>
                    <a:p>
                      <a:pPr algn="ctr"/>
                      <a:endParaRPr lang="en-US" altLang="zh-TW" sz="1200" dirty="0"/>
                    </a:p>
                    <a:p>
                      <a:pPr algn="ctr"/>
                      <a:r>
                        <a:rPr lang="en-US" altLang="zh-TW" sz="1200" dirty="0"/>
                        <a:t>Spearman Correlation</a:t>
                      </a:r>
                      <a:endParaRPr lang="zh-TW" altLang="en-US" sz="1200" dirty="0">
                        <a:latin typeface="Times New Roman" panose="02020603050405020304" pitchFamily="18" charset="0"/>
                        <a:cs typeface="Times New Roman" panose="02020603050405020304" pitchFamily="18" charset="0"/>
                      </a:endParaRPr>
                    </a:p>
                  </a:txBody>
                  <a:tcPr marL="133841" marR="133841" marT="66920" marB="66920"/>
                </a:tc>
                <a:tc>
                  <a:txBody>
                    <a:bodyPr/>
                    <a:lstStyle/>
                    <a:p>
                      <a:pPr algn="ctr"/>
                      <a:endParaRPr lang="en-US" altLang="zh-TW" sz="2400" dirty="0"/>
                    </a:p>
                    <a:p>
                      <a:pPr algn="ctr"/>
                      <a:r>
                        <a:rPr lang="en-US" altLang="zh-TW" sz="1400" dirty="0"/>
                        <a:t>LSTM-RNN</a:t>
                      </a:r>
                      <a:endParaRPr lang="zh-TW" altLang="en-US" sz="1400" dirty="0">
                        <a:latin typeface="Times New Roman" panose="02020603050405020304" pitchFamily="18" charset="0"/>
                        <a:cs typeface="Times New Roman" panose="02020603050405020304" pitchFamily="18" charset="0"/>
                      </a:endParaRPr>
                    </a:p>
                  </a:txBody>
                  <a:tcPr marL="133841" marR="133841" marT="66920" marB="66920"/>
                </a:tc>
                <a:extLst>
                  <a:ext uri="{0D108BD9-81ED-4DB2-BD59-A6C34878D82A}">
                    <a16:rowId xmlns:a16="http://schemas.microsoft.com/office/drawing/2014/main" val="4283416608"/>
                  </a:ext>
                </a:extLst>
              </a:tr>
              <a:tr h="542797">
                <a:tc>
                  <a:txBody>
                    <a:bodyPr/>
                    <a:lstStyle/>
                    <a:p>
                      <a:pPr algn="ctr"/>
                      <a:r>
                        <a:rPr lang="en-US" altLang="zh-TW" sz="1600" dirty="0"/>
                        <a:t>Arousal</a:t>
                      </a:r>
                      <a:endParaRPr lang="zh-TW" altLang="en-US" sz="2400" dirty="0">
                        <a:latin typeface="Times New Roman" panose="02020603050405020304" pitchFamily="18" charset="0"/>
                        <a:cs typeface="Times New Roman" panose="02020603050405020304" pitchFamily="18" charset="0"/>
                      </a:endParaRPr>
                    </a:p>
                  </a:txBody>
                  <a:tcPr marL="133841" marR="133841" marT="66920" marB="66920"/>
                </a:tc>
                <a:tc>
                  <a:txBody>
                    <a:bodyPr/>
                    <a:lstStyle/>
                    <a:p>
                      <a:pPr algn="ctr"/>
                      <a:r>
                        <a:rPr lang="en-US" altLang="zh-TW" sz="2400" dirty="0">
                          <a:latin typeface="Times New Roman" panose="02020603050405020304" pitchFamily="18" charset="0"/>
                          <a:cs typeface="Times New Roman" panose="02020603050405020304" pitchFamily="18" charset="0"/>
                        </a:rPr>
                        <a:t>.807</a:t>
                      </a:r>
                      <a:endParaRPr lang="zh-TW" altLang="en-US" sz="2400" dirty="0">
                        <a:latin typeface="Times New Roman" panose="02020603050405020304" pitchFamily="18" charset="0"/>
                        <a:cs typeface="Times New Roman" panose="02020603050405020304" pitchFamily="18" charset="0"/>
                      </a:endParaRPr>
                    </a:p>
                  </a:txBody>
                  <a:tcPr marL="133841" marR="133841" marT="66920" marB="66920"/>
                </a:tc>
                <a:extLst>
                  <a:ext uri="{0D108BD9-81ED-4DB2-BD59-A6C34878D82A}">
                    <a16:rowId xmlns:a16="http://schemas.microsoft.com/office/drawing/2014/main" val="3384594878"/>
                  </a:ext>
                </a:extLst>
              </a:tr>
              <a:tr h="542797">
                <a:tc>
                  <a:txBody>
                    <a:bodyPr/>
                    <a:lstStyle/>
                    <a:p>
                      <a:pPr algn="ctr"/>
                      <a:r>
                        <a:rPr lang="en-US" altLang="zh-TW" sz="1400" dirty="0"/>
                        <a:t>Valence</a:t>
                      </a:r>
                      <a:endParaRPr lang="zh-TW" altLang="en-US" sz="2400" dirty="0">
                        <a:latin typeface="Times New Roman" panose="02020603050405020304" pitchFamily="18" charset="0"/>
                        <a:cs typeface="Times New Roman" panose="02020603050405020304" pitchFamily="18" charset="0"/>
                      </a:endParaRPr>
                    </a:p>
                  </a:txBody>
                  <a:tcPr marL="133841" marR="133841" marT="66920" marB="66920"/>
                </a:tc>
                <a:tc>
                  <a:txBody>
                    <a:bodyPr/>
                    <a:lstStyle/>
                    <a:p>
                      <a:pPr algn="ctr"/>
                      <a:r>
                        <a:rPr lang="en-US" altLang="zh-TW" sz="2400" dirty="0">
                          <a:latin typeface="Times New Roman" panose="02020603050405020304" pitchFamily="18" charset="0"/>
                          <a:cs typeface="Times New Roman" panose="02020603050405020304" pitchFamily="18" charset="0"/>
                        </a:rPr>
                        <a:t>.826</a:t>
                      </a:r>
                      <a:endParaRPr lang="zh-TW" altLang="en-US" sz="2400" dirty="0">
                        <a:latin typeface="Times New Roman" panose="02020603050405020304" pitchFamily="18" charset="0"/>
                        <a:cs typeface="Times New Roman" panose="02020603050405020304" pitchFamily="18" charset="0"/>
                      </a:endParaRPr>
                    </a:p>
                  </a:txBody>
                  <a:tcPr marL="133841" marR="133841" marT="66920" marB="66920"/>
                </a:tc>
                <a:extLst>
                  <a:ext uri="{0D108BD9-81ED-4DB2-BD59-A6C34878D82A}">
                    <a16:rowId xmlns:a16="http://schemas.microsoft.com/office/drawing/2014/main" val="1681256308"/>
                  </a:ext>
                </a:extLst>
              </a:tr>
            </a:tbl>
          </a:graphicData>
        </a:graphic>
      </p:graphicFrame>
      <p:sp>
        <p:nvSpPr>
          <p:cNvPr id="5" name="標題 1"/>
          <p:cNvSpPr txBox="1">
            <a:spLocks/>
          </p:cNvSpPr>
          <p:nvPr/>
        </p:nvSpPr>
        <p:spPr>
          <a:xfrm>
            <a:off x="2225475" y="778424"/>
            <a:ext cx="7269480" cy="1325562"/>
          </a:xfrm>
          <a:prstGeom prst="rect">
            <a:avLst/>
          </a:prstGeom>
        </p:spPr>
        <p:txBody>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altLang="zh-TW" dirty="0">
                <a:solidFill>
                  <a:srgbClr val="F0A22E"/>
                </a:solidFill>
              </a:rPr>
              <a:t>Result</a:t>
            </a:r>
            <a:endParaRPr lang="zh-TW" altLang="en-US" dirty="0">
              <a:solidFill>
                <a:srgbClr val="F0A22E"/>
              </a:solidFill>
            </a:endParaRPr>
          </a:p>
        </p:txBody>
      </p:sp>
    </p:spTree>
    <p:extLst>
      <p:ext uri="{BB962C8B-B14F-4D97-AF65-F5344CB8AC3E}">
        <p14:creationId xmlns:p14="http://schemas.microsoft.com/office/powerpoint/2010/main" val="67184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0A22E"/>
                </a:solidFill>
              </a:rPr>
              <a:t>Text</a:t>
            </a:r>
            <a:endParaRPr lang="zh-TW" altLang="en-US" dirty="0">
              <a:solidFill>
                <a:srgbClr val="F0A22E"/>
              </a:solidFill>
            </a:endParaRPr>
          </a:p>
        </p:txBody>
      </p:sp>
      <p:sp>
        <p:nvSpPr>
          <p:cNvPr id="3" name="內容版面配置區 2"/>
          <p:cNvSpPr>
            <a:spLocks noGrp="1"/>
          </p:cNvSpPr>
          <p:nvPr>
            <p:ph idx="1"/>
          </p:nvPr>
        </p:nvSpPr>
        <p:spPr/>
        <p:txBody>
          <a:bodyPr/>
          <a:lstStyle/>
          <a:p>
            <a:r>
              <a:rPr lang="en-US" altLang="zh-TW" dirty="0"/>
              <a:t>W2V feature dimension 302</a:t>
            </a:r>
          </a:p>
          <a:p>
            <a:r>
              <a:rPr lang="en-US" altLang="zh-TW" dirty="0"/>
              <a:t>Sentence to frame</a:t>
            </a:r>
          </a:p>
          <a:p>
            <a:r>
              <a:rPr lang="zh-TW" altLang="en-US" dirty="0">
                <a:latin typeface="微軟正黑體" panose="020B0604030504040204" pitchFamily="34" charset="-120"/>
              </a:rPr>
              <a:t>中研院斷詞系統</a:t>
            </a:r>
          </a:p>
          <a:p>
            <a:pPr lvl="1"/>
            <a:r>
              <a:rPr lang="zh-TW" altLang="en-US" dirty="0">
                <a:latin typeface="微軟正黑體" panose="020B0604030504040204" pitchFamily="34" charset="-120"/>
              </a:rPr>
              <a:t>詞是最小有意義且可以自由使用的語言單位</a:t>
            </a:r>
            <a:endParaRPr lang="en-US" altLang="zh-TW" dirty="0">
              <a:latin typeface="微軟正黑體" panose="020B0604030504040204" pitchFamily="34" charset="-120"/>
            </a:endParaRPr>
          </a:p>
          <a:p>
            <a:pPr lvl="1"/>
            <a:r>
              <a:rPr lang="zh-TW" altLang="en-US" dirty="0">
                <a:latin typeface="微軟正黑體" panose="020B0604030504040204" pitchFamily="34" charset="-120"/>
              </a:rPr>
              <a:t>自動分詞多利用詞典中收錄的詞和文本做比對，找出包含的詞</a:t>
            </a:r>
            <a:endParaRPr lang="en-US" altLang="zh-TW" dirty="0">
              <a:latin typeface="微軟正黑體" panose="020B0604030504040204" pitchFamily="34" charset="-120"/>
            </a:endParaRPr>
          </a:p>
          <a:p>
            <a:pPr lvl="1"/>
            <a:r>
              <a:rPr lang="zh-TW" altLang="en-US" dirty="0">
                <a:latin typeface="微軟正黑體" panose="020B0604030504040204" pitchFamily="34" charset="-120"/>
              </a:rPr>
              <a:t>中文詞集是開放集合，不存在一個詞典可以盡列所有的中文詞</a:t>
            </a:r>
            <a:endParaRPr lang="en-US" altLang="zh-TW" dirty="0">
              <a:latin typeface="微軟正黑體" panose="020B0604030504040204" pitchFamily="34" charset="-120"/>
            </a:endParaRPr>
          </a:p>
          <a:p>
            <a:pPr lvl="1"/>
            <a:r>
              <a:rPr lang="zh-TW" altLang="en-US" dirty="0">
                <a:latin typeface="微軟正黑體" panose="020B0604030504040204" pitchFamily="34" charset="-120"/>
              </a:rPr>
              <a:t>包含一個約拾萬詞的詞彙庫及附加詞類、詞頻、詞類頻率、雙連詞類頻率等資料。</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351042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617910" y="1055077"/>
            <a:ext cx="3831248" cy="507831"/>
          </a:xfrm>
          <a:prstGeom prst="rect">
            <a:avLst/>
          </a:prstGeom>
          <a:noFill/>
        </p:spPr>
        <p:txBody>
          <a:bodyPr wrap="square" rtlCol="0">
            <a:spAutoFit/>
          </a:bodyPr>
          <a:lstStyle/>
          <a:p>
            <a:pPr algn="ctr"/>
            <a:r>
              <a:rPr lang="zh-TW" altLang="en-US" sz="2700" dirty="0">
                <a:latin typeface="微軟正黑體" panose="020B0604030504040204" pitchFamily="34" charset="-120"/>
                <a:ea typeface="微軟正黑體" panose="020B0604030504040204" pitchFamily="34" charset="-120"/>
              </a:rPr>
              <a:t>中研院斷詞系統</a:t>
            </a:r>
          </a:p>
        </p:txBody>
      </p:sp>
      <p:sp>
        <p:nvSpPr>
          <p:cNvPr id="3" name="文字方塊 2"/>
          <p:cNvSpPr txBox="1"/>
          <p:nvPr/>
        </p:nvSpPr>
        <p:spPr>
          <a:xfrm>
            <a:off x="659422" y="1899139"/>
            <a:ext cx="7748222" cy="2862322"/>
          </a:xfrm>
          <a:prstGeom prst="rect">
            <a:avLst/>
          </a:prstGeom>
          <a:noFill/>
        </p:spPr>
        <p:txBody>
          <a:bodyPr wrap="square" rtlCol="0">
            <a:spAutoFit/>
          </a:bodyPr>
          <a:lstStyle/>
          <a:p>
            <a:pPr marL="214313" indent="-214313">
              <a:buFont typeface="Arial" panose="020B0604020202020204" pitchFamily="34" charset="0"/>
              <a:buChar char="•"/>
            </a:pPr>
            <a:r>
              <a:rPr lang="zh-TW" altLang="en-US" sz="1500" dirty="0">
                <a:latin typeface="微軟正黑體" panose="020B0604030504040204" pitchFamily="34" charset="-120"/>
                <a:ea typeface="微軟正黑體" panose="020B0604030504040204" pitchFamily="34" charset="-120"/>
              </a:rPr>
              <a:t>詞是最小有意義且可以自由使用的語言單位。</a:t>
            </a:r>
            <a:endParaRPr lang="en-US" altLang="zh-TW" sz="1500" dirty="0">
              <a:latin typeface="微軟正黑體" panose="020B0604030504040204" pitchFamily="34" charset="-120"/>
              <a:ea typeface="微軟正黑體" panose="020B0604030504040204" pitchFamily="34" charset="-120"/>
            </a:endParaRPr>
          </a:p>
          <a:p>
            <a:pPr marL="214313" indent="-214313">
              <a:buFont typeface="Arial" panose="020B0604020202020204" pitchFamily="34" charset="0"/>
              <a:buChar char="•"/>
            </a:pPr>
            <a:r>
              <a:rPr lang="zh-TW" altLang="en-US" sz="1500" dirty="0">
                <a:latin typeface="微軟正黑體" panose="020B0604030504040204" pitchFamily="34" charset="-120"/>
                <a:ea typeface="微軟正黑體" panose="020B0604030504040204" pitchFamily="34" charset="-120"/>
              </a:rPr>
              <a:t>任何語言處理的系統都必須先能分辨文本中的詞才能進行進一步的處理，例如機器翻譯、語言分析、語言了解、資訊抽取。</a:t>
            </a:r>
            <a:endParaRPr lang="en-US" altLang="zh-TW" sz="1500" dirty="0">
              <a:latin typeface="微軟正黑體" panose="020B0604030504040204" pitchFamily="34" charset="-120"/>
              <a:ea typeface="微軟正黑體" panose="020B0604030504040204" pitchFamily="34" charset="-120"/>
            </a:endParaRPr>
          </a:p>
          <a:p>
            <a:pPr marL="214313" indent="-214313">
              <a:buFont typeface="Arial" panose="020B0604020202020204" pitchFamily="34" charset="0"/>
              <a:buChar char="•"/>
            </a:pPr>
            <a:r>
              <a:rPr lang="zh-TW" altLang="en-US" sz="1500" dirty="0">
                <a:latin typeface="微軟正黑體" panose="020B0604030504040204" pitchFamily="34" charset="-120"/>
                <a:ea typeface="微軟正黑體" panose="020B0604030504040204" pitchFamily="34" charset="-120"/>
              </a:rPr>
              <a:t>因此中文自動分詞的工作成了語言處理不可或缺的技術。</a:t>
            </a:r>
            <a:endParaRPr lang="en-US" altLang="zh-TW" sz="1500" dirty="0">
              <a:latin typeface="微軟正黑體" panose="020B0604030504040204" pitchFamily="34" charset="-120"/>
              <a:ea typeface="微軟正黑體" panose="020B0604030504040204" pitchFamily="34" charset="-120"/>
            </a:endParaRPr>
          </a:p>
          <a:p>
            <a:pPr marL="214313" indent="-214313">
              <a:buFont typeface="Arial" panose="020B0604020202020204" pitchFamily="34" charset="0"/>
              <a:buChar char="•"/>
            </a:pPr>
            <a:r>
              <a:rPr lang="zh-TW" altLang="en-US" sz="1500" dirty="0">
                <a:latin typeface="微軟正黑體" panose="020B0604030504040204" pitchFamily="34" charset="-120"/>
                <a:ea typeface="微軟正黑體" panose="020B0604030504040204" pitchFamily="34" charset="-120"/>
              </a:rPr>
              <a:t>基本上自動分詞多利用詞典中收錄的詞和文本做比對，找出可能包含的詞，由於存在歧義的切分結果，因此多數的中文分詞程式多討論如何解決分詞歧義的問題，而較少討論如何處理詞典中未收錄的詞出現的問題（新詞如何辨認）。</a:t>
            </a:r>
            <a:endParaRPr lang="en-US" altLang="zh-TW" sz="1500" dirty="0">
              <a:latin typeface="微軟正黑體" panose="020B0604030504040204" pitchFamily="34" charset="-120"/>
              <a:ea typeface="微軟正黑體" panose="020B0604030504040204" pitchFamily="34" charset="-120"/>
            </a:endParaRPr>
          </a:p>
          <a:p>
            <a:pPr marL="214313" indent="-214313">
              <a:buFont typeface="Arial" panose="020B0604020202020204" pitchFamily="34" charset="0"/>
              <a:buChar char="•"/>
            </a:pPr>
            <a:r>
              <a:rPr lang="zh-TW" altLang="en-US" sz="1500" dirty="0">
                <a:latin typeface="微軟正黑體" panose="020B0604030504040204" pitchFamily="34" charset="-120"/>
                <a:ea typeface="微軟正黑體" panose="020B0604030504040204" pitchFamily="34" charset="-120"/>
              </a:rPr>
              <a:t>由於中文詞集是一個開放集合，不存在任何一個詞典或方法可以盡列所有的中文詞。</a:t>
            </a:r>
            <a:endParaRPr lang="en-US" altLang="zh-TW" sz="1500" dirty="0">
              <a:latin typeface="微軟正黑體" panose="020B0604030504040204" pitchFamily="34" charset="-120"/>
              <a:ea typeface="微軟正黑體" panose="020B0604030504040204" pitchFamily="34" charset="-120"/>
            </a:endParaRPr>
          </a:p>
          <a:p>
            <a:pPr marL="214313" indent="-214313">
              <a:buFont typeface="Arial" panose="020B0604020202020204" pitchFamily="34" charset="0"/>
              <a:buChar char="•"/>
            </a:pPr>
            <a:r>
              <a:rPr lang="zh-TW" altLang="en-US" sz="1500" dirty="0">
                <a:latin typeface="微軟正黑體" panose="020B0604030504040204" pitchFamily="34" charset="-120"/>
                <a:ea typeface="微軟正黑體" panose="020B0604030504040204" pitchFamily="34" charset="-120"/>
              </a:rPr>
              <a:t>本系統提供了一個解決方案，可以自動抽取新詞建立領域用詞或線上即時分詞功能。</a:t>
            </a:r>
            <a:endParaRPr lang="en-US" altLang="zh-TW" sz="1500" dirty="0">
              <a:latin typeface="微軟正黑體" panose="020B0604030504040204" pitchFamily="34" charset="-120"/>
              <a:ea typeface="微軟正黑體" panose="020B0604030504040204" pitchFamily="34" charset="-120"/>
            </a:endParaRPr>
          </a:p>
          <a:p>
            <a:pPr marL="214313" indent="-214313">
              <a:buFont typeface="Arial" panose="020B0604020202020204" pitchFamily="34" charset="0"/>
              <a:buChar char="•"/>
            </a:pPr>
            <a:r>
              <a:rPr lang="zh-TW" altLang="en-US" sz="1500" dirty="0">
                <a:latin typeface="微軟正黑體" panose="020B0604030504040204" pitchFamily="34" charset="-120"/>
                <a:ea typeface="微軟正黑體" panose="020B0604030504040204" pitchFamily="34" charset="-120"/>
              </a:rPr>
              <a:t>為一具有新詞辨識能力並附加詞類標記的選擇性功能之中文斷詞系統。</a:t>
            </a:r>
            <a:endParaRPr lang="en-US" altLang="zh-TW" sz="1500" dirty="0">
              <a:latin typeface="微軟正黑體" panose="020B0604030504040204" pitchFamily="34" charset="-120"/>
              <a:ea typeface="微軟正黑體" panose="020B0604030504040204" pitchFamily="34" charset="-120"/>
            </a:endParaRPr>
          </a:p>
          <a:p>
            <a:pPr marL="214313" indent="-214313">
              <a:buFont typeface="Arial" panose="020B0604020202020204" pitchFamily="34" charset="0"/>
              <a:buChar char="•"/>
            </a:pPr>
            <a:r>
              <a:rPr lang="zh-TW" altLang="en-US" sz="1500" dirty="0">
                <a:latin typeface="微軟正黑體" panose="020B0604030504040204" pitchFamily="34" charset="-120"/>
                <a:ea typeface="微軟正黑體" panose="020B0604030504040204" pitchFamily="34" charset="-120"/>
              </a:rPr>
              <a:t>此一系統包含一個約拾萬詞的詞彙庫及附加詞類、詞頻、詞類頻率、雙連詞類頻率等資料。</a:t>
            </a:r>
          </a:p>
        </p:txBody>
      </p:sp>
    </p:spTree>
    <p:extLst>
      <p:ext uri="{BB962C8B-B14F-4D97-AF65-F5344CB8AC3E}">
        <p14:creationId xmlns:p14="http://schemas.microsoft.com/office/powerpoint/2010/main" val="367222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p:cNvGrpSpPr/>
          <p:nvPr/>
        </p:nvGrpSpPr>
        <p:grpSpPr>
          <a:xfrm>
            <a:off x="255123" y="1503485"/>
            <a:ext cx="1226527" cy="3600450"/>
            <a:chOff x="2206869" y="729762"/>
            <a:chExt cx="1635369" cy="4800600"/>
          </a:xfrm>
        </p:grpSpPr>
        <p:sp>
          <p:nvSpPr>
            <p:cNvPr id="8" name="圓角矩形 7"/>
            <p:cNvSpPr/>
            <p:nvPr/>
          </p:nvSpPr>
          <p:spPr>
            <a:xfrm>
              <a:off x="2206869" y="729762"/>
              <a:ext cx="1635369" cy="4800600"/>
            </a:xfrm>
            <a:prstGeom prst="roundRect">
              <a:avLst/>
            </a:prstGeom>
            <a:solidFill>
              <a:schemeClr val="accent4">
                <a:lumMod val="40000"/>
                <a:lumOff val="60000"/>
              </a:schemeClr>
            </a:solidFill>
            <a:ln>
              <a:solidFill>
                <a:schemeClr val="accent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9" name="橢圓 8"/>
            <p:cNvSpPr/>
            <p:nvPr/>
          </p:nvSpPr>
          <p:spPr>
            <a:xfrm>
              <a:off x="2677257" y="975947"/>
              <a:ext cx="694592" cy="694592"/>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10" name="橢圓 9"/>
            <p:cNvSpPr/>
            <p:nvPr/>
          </p:nvSpPr>
          <p:spPr>
            <a:xfrm>
              <a:off x="2677257" y="1916724"/>
              <a:ext cx="694592" cy="694592"/>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11" name="橢圓 10"/>
            <p:cNvSpPr/>
            <p:nvPr/>
          </p:nvSpPr>
          <p:spPr>
            <a:xfrm>
              <a:off x="2677257" y="2857501"/>
              <a:ext cx="694592" cy="694592"/>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12" name="橢圓 11"/>
            <p:cNvSpPr/>
            <p:nvPr/>
          </p:nvSpPr>
          <p:spPr>
            <a:xfrm>
              <a:off x="2657474" y="4721470"/>
              <a:ext cx="694592" cy="694592"/>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13" name="流程圖: 接點 12"/>
            <p:cNvSpPr/>
            <p:nvPr/>
          </p:nvSpPr>
          <p:spPr>
            <a:xfrm>
              <a:off x="2954214" y="3719144"/>
              <a:ext cx="136282" cy="136282"/>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14" name="流程圖: 接點 13"/>
            <p:cNvSpPr/>
            <p:nvPr/>
          </p:nvSpPr>
          <p:spPr>
            <a:xfrm>
              <a:off x="2949817" y="4062043"/>
              <a:ext cx="136282" cy="136282"/>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15" name="流程圖: 接點 14"/>
            <p:cNvSpPr/>
            <p:nvPr/>
          </p:nvSpPr>
          <p:spPr>
            <a:xfrm>
              <a:off x="2949817" y="4404942"/>
              <a:ext cx="136282" cy="136282"/>
            </a:xfrm>
            <a:prstGeom prst="flowChartConnector">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grpSp>
      <p:grpSp>
        <p:nvGrpSpPr>
          <p:cNvPr id="17" name="群組 16"/>
          <p:cNvGrpSpPr/>
          <p:nvPr/>
        </p:nvGrpSpPr>
        <p:grpSpPr>
          <a:xfrm>
            <a:off x="2147667" y="1503485"/>
            <a:ext cx="1226527" cy="3600450"/>
            <a:chOff x="2206869" y="729762"/>
            <a:chExt cx="1635369" cy="4800600"/>
          </a:xfrm>
        </p:grpSpPr>
        <p:sp>
          <p:nvSpPr>
            <p:cNvPr id="18" name="圓角矩形 17"/>
            <p:cNvSpPr/>
            <p:nvPr/>
          </p:nvSpPr>
          <p:spPr>
            <a:xfrm>
              <a:off x="2206869" y="729762"/>
              <a:ext cx="1635369" cy="480060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19" name="橢圓 18"/>
            <p:cNvSpPr/>
            <p:nvPr/>
          </p:nvSpPr>
          <p:spPr>
            <a:xfrm>
              <a:off x="2677257" y="975947"/>
              <a:ext cx="694592" cy="694592"/>
            </a:xfrm>
            <a:prstGeom prst="ellipse">
              <a:avLst/>
            </a:prstGeom>
            <a:solidFill>
              <a:schemeClr val="accent5">
                <a:lumMod val="75000"/>
              </a:schemeClr>
            </a:solidFill>
            <a:ln>
              <a:solidFill>
                <a:schemeClr val="accent6">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20" name="橢圓 19"/>
            <p:cNvSpPr/>
            <p:nvPr/>
          </p:nvSpPr>
          <p:spPr>
            <a:xfrm>
              <a:off x="2677257" y="1916724"/>
              <a:ext cx="694592" cy="694592"/>
            </a:xfrm>
            <a:prstGeom prst="ellipse">
              <a:avLst/>
            </a:prstGeom>
            <a:solidFill>
              <a:schemeClr val="accent5">
                <a:lumMod val="75000"/>
              </a:schemeClr>
            </a:solidFill>
            <a:ln>
              <a:solidFill>
                <a:schemeClr val="accent6">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21" name="橢圓 20"/>
            <p:cNvSpPr/>
            <p:nvPr/>
          </p:nvSpPr>
          <p:spPr>
            <a:xfrm>
              <a:off x="2677257" y="2857501"/>
              <a:ext cx="694592" cy="694592"/>
            </a:xfrm>
            <a:prstGeom prst="ellipse">
              <a:avLst/>
            </a:prstGeom>
            <a:solidFill>
              <a:schemeClr val="accent5">
                <a:lumMod val="75000"/>
              </a:schemeClr>
            </a:solidFill>
            <a:ln>
              <a:solidFill>
                <a:schemeClr val="accent6">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22" name="橢圓 21"/>
            <p:cNvSpPr/>
            <p:nvPr/>
          </p:nvSpPr>
          <p:spPr>
            <a:xfrm>
              <a:off x="2657474" y="4721470"/>
              <a:ext cx="694592" cy="694592"/>
            </a:xfrm>
            <a:prstGeom prst="ellipse">
              <a:avLst/>
            </a:prstGeom>
            <a:solidFill>
              <a:schemeClr val="accent5">
                <a:lumMod val="75000"/>
              </a:schemeClr>
            </a:solidFill>
            <a:ln>
              <a:solidFill>
                <a:schemeClr val="accent6">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23" name="流程圖: 接點 22"/>
            <p:cNvSpPr/>
            <p:nvPr/>
          </p:nvSpPr>
          <p:spPr>
            <a:xfrm>
              <a:off x="2954214" y="3719144"/>
              <a:ext cx="136282" cy="136282"/>
            </a:xfrm>
            <a:prstGeom prst="flowChartConnector">
              <a:avLst/>
            </a:prstGeom>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24" name="流程圖: 接點 23"/>
            <p:cNvSpPr/>
            <p:nvPr/>
          </p:nvSpPr>
          <p:spPr>
            <a:xfrm>
              <a:off x="2949817" y="4062043"/>
              <a:ext cx="136282" cy="136282"/>
            </a:xfrm>
            <a:prstGeom prst="flowChartConnector">
              <a:avLst/>
            </a:prstGeom>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25" name="流程圖: 接點 24"/>
            <p:cNvSpPr/>
            <p:nvPr/>
          </p:nvSpPr>
          <p:spPr>
            <a:xfrm>
              <a:off x="2949817" y="4404942"/>
              <a:ext cx="136282" cy="136282"/>
            </a:xfrm>
            <a:prstGeom prst="flowChartConnector">
              <a:avLst/>
            </a:prstGeom>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grpSp>
      <p:grpSp>
        <p:nvGrpSpPr>
          <p:cNvPr id="26" name="群組 25"/>
          <p:cNvGrpSpPr/>
          <p:nvPr/>
        </p:nvGrpSpPr>
        <p:grpSpPr>
          <a:xfrm>
            <a:off x="4040211" y="1536455"/>
            <a:ext cx="1226527" cy="3600450"/>
            <a:chOff x="2206869" y="729762"/>
            <a:chExt cx="1635369" cy="4800600"/>
          </a:xfrm>
        </p:grpSpPr>
        <p:sp>
          <p:nvSpPr>
            <p:cNvPr id="27" name="圓角矩形 26"/>
            <p:cNvSpPr/>
            <p:nvPr/>
          </p:nvSpPr>
          <p:spPr>
            <a:xfrm>
              <a:off x="2206869" y="729762"/>
              <a:ext cx="1635369" cy="480060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28" name="橢圓 27"/>
            <p:cNvSpPr/>
            <p:nvPr/>
          </p:nvSpPr>
          <p:spPr>
            <a:xfrm>
              <a:off x="2677257" y="975947"/>
              <a:ext cx="694592" cy="694592"/>
            </a:xfrm>
            <a:prstGeom prst="ellipse">
              <a:avLst/>
            </a:prstGeom>
            <a:solidFill>
              <a:schemeClr val="accent5">
                <a:lumMod val="75000"/>
              </a:schemeClr>
            </a:solidFill>
            <a:ln>
              <a:solidFill>
                <a:schemeClr val="accent6">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29" name="橢圓 28"/>
            <p:cNvSpPr/>
            <p:nvPr/>
          </p:nvSpPr>
          <p:spPr>
            <a:xfrm>
              <a:off x="2677257" y="1916724"/>
              <a:ext cx="694592" cy="694592"/>
            </a:xfrm>
            <a:prstGeom prst="ellipse">
              <a:avLst/>
            </a:prstGeom>
            <a:solidFill>
              <a:schemeClr val="accent5">
                <a:lumMod val="75000"/>
              </a:schemeClr>
            </a:solidFill>
            <a:ln>
              <a:solidFill>
                <a:schemeClr val="accent6">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30" name="橢圓 29"/>
            <p:cNvSpPr/>
            <p:nvPr/>
          </p:nvSpPr>
          <p:spPr>
            <a:xfrm>
              <a:off x="2677257" y="2857501"/>
              <a:ext cx="694592" cy="694592"/>
            </a:xfrm>
            <a:prstGeom prst="ellipse">
              <a:avLst/>
            </a:prstGeom>
            <a:solidFill>
              <a:schemeClr val="accent5">
                <a:lumMod val="75000"/>
              </a:schemeClr>
            </a:solidFill>
            <a:ln>
              <a:solidFill>
                <a:schemeClr val="accent6">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31" name="橢圓 30"/>
            <p:cNvSpPr/>
            <p:nvPr/>
          </p:nvSpPr>
          <p:spPr>
            <a:xfrm>
              <a:off x="2657474" y="4721470"/>
              <a:ext cx="694592" cy="694592"/>
            </a:xfrm>
            <a:prstGeom prst="ellipse">
              <a:avLst/>
            </a:prstGeom>
            <a:solidFill>
              <a:schemeClr val="accent5">
                <a:lumMod val="75000"/>
              </a:schemeClr>
            </a:solidFill>
            <a:ln>
              <a:solidFill>
                <a:schemeClr val="accent6">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32" name="流程圖: 接點 31"/>
            <p:cNvSpPr/>
            <p:nvPr/>
          </p:nvSpPr>
          <p:spPr>
            <a:xfrm>
              <a:off x="2954214" y="3719144"/>
              <a:ext cx="136282" cy="136282"/>
            </a:xfrm>
            <a:prstGeom prst="flowChartConnector">
              <a:avLst/>
            </a:prstGeom>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33" name="流程圖: 接點 32"/>
            <p:cNvSpPr/>
            <p:nvPr/>
          </p:nvSpPr>
          <p:spPr>
            <a:xfrm>
              <a:off x="2949817" y="4062043"/>
              <a:ext cx="136282" cy="136282"/>
            </a:xfrm>
            <a:prstGeom prst="flowChartConnector">
              <a:avLst/>
            </a:prstGeom>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sp>
          <p:nvSpPr>
            <p:cNvPr id="34" name="流程圖: 接點 33"/>
            <p:cNvSpPr/>
            <p:nvPr/>
          </p:nvSpPr>
          <p:spPr>
            <a:xfrm>
              <a:off x="2949817" y="4404942"/>
              <a:ext cx="136282" cy="136282"/>
            </a:xfrm>
            <a:prstGeom prst="flowChartConnector">
              <a:avLst/>
            </a:prstGeom>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grpSp>
      <p:sp>
        <p:nvSpPr>
          <p:cNvPr id="36" name="圓角矩形 35"/>
          <p:cNvSpPr/>
          <p:nvPr/>
        </p:nvSpPr>
        <p:spPr>
          <a:xfrm>
            <a:off x="5932755" y="2176096"/>
            <a:ext cx="2060701" cy="2027726"/>
          </a:xfrm>
          <a:prstGeom prst="roundRect">
            <a:avLst/>
          </a:prstGeom>
          <a:solidFill>
            <a:schemeClr val="accent1">
              <a:lumMod val="40000"/>
              <a:lumOff val="60000"/>
            </a:schemeClr>
          </a:solidFill>
          <a:ln>
            <a:solidFill>
              <a:schemeClr val="accent5">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1350">
              <a:latin typeface="Times New Roman" panose="02020603050405020304" pitchFamily="18" charset="0"/>
              <a:cs typeface="Times New Roman" panose="02020603050405020304" pitchFamily="18" charset="0"/>
            </a:endParaRPr>
          </a:p>
        </p:txBody>
      </p:sp>
      <p:graphicFrame>
        <p:nvGraphicFramePr>
          <p:cNvPr id="44" name="內容版面配置區 3"/>
          <p:cNvGraphicFramePr>
            <a:graphicFrameLocks/>
          </p:cNvGraphicFramePr>
          <p:nvPr>
            <p:extLst>
              <p:ext uri="{D42A27DB-BD31-4B8C-83A1-F6EECF244321}">
                <p14:modId xmlns:p14="http://schemas.microsoft.com/office/powerpoint/2010/main" val="4266806125"/>
              </p:ext>
            </p:extLst>
          </p:nvPr>
        </p:nvGraphicFramePr>
        <p:xfrm>
          <a:off x="57621" y="5239114"/>
          <a:ext cx="1621529" cy="281940"/>
        </p:xfrm>
        <a:graphic>
          <a:graphicData uri="http://schemas.openxmlformats.org/drawingml/2006/table">
            <a:tbl>
              <a:tblPr firstRow="1" bandRow="1">
                <a:tableStyleId>{21E4AEA4-8DFA-4A89-87EB-49C32662AFE0}</a:tableStyleId>
              </a:tblPr>
              <a:tblGrid>
                <a:gridCol w="1621529">
                  <a:extLst>
                    <a:ext uri="{9D8B030D-6E8A-4147-A177-3AD203B41FA5}">
                      <a16:colId xmlns:a16="http://schemas.microsoft.com/office/drawing/2014/main" val="20000"/>
                    </a:ext>
                  </a:extLst>
                </a:gridCol>
              </a:tblGrid>
              <a:tr h="278130">
                <a:tc>
                  <a:txBody>
                    <a:bodyPr/>
                    <a:lstStyle/>
                    <a:p>
                      <a:pPr algn="ctr"/>
                      <a:r>
                        <a:rPr lang="en-US" altLang="zh-TW" sz="1400" dirty="0">
                          <a:latin typeface="Times New Roman" panose="02020603050405020304" pitchFamily="18" charset="0"/>
                          <a:cs typeface="Times New Roman" panose="02020603050405020304" pitchFamily="18" charset="0"/>
                        </a:rPr>
                        <a:t>LSTM-RNN 500</a:t>
                      </a:r>
                      <a:r>
                        <a:rPr lang="en-US" altLang="zh-TW" sz="1400" baseline="0" dirty="0">
                          <a:latin typeface="Times New Roman" panose="02020603050405020304" pitchFamily="18" charset="0"/>
                          <a:cs typeface="Times New Roman" panose="02020603050405020304" pitchFamily="18" charset="0"/>
                        </a:rPr>
                        <a:t> </a:t>
                      </a:r>
                      <a:endParaRPr lang="zh-TW" altLang="en-US" sz="14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45" name="內容版面配置區 3"/>
          <p:cNvGraphicFramePr>
            <a:graphicFrameLocks/>
          </p:cNvGraphicFramePr>
          <p:nvPr>
            <p:extLst>
              <p:ext uri="{D42A27DB-BD31-4B8C-83A1-F6EECF244321}">
                <p14:modId xmlns:p14="http://schemas.microsoft.com/office/powerpoint/2010/main" val="3364182529"/>
              </p:ext>
            </p:extLst>
          </p:nvPr>
        </p:nvGraphicFramePr>
        <p:xfrm>
          <a:off x="1935328" y="5239114"/>
          <a:ext cx="1621529" cy="281940"/>
        </p:xfrm>
        <a:graphic>
          <a:graphicData uri="http://schemas.openxmlformats.org/drawingml/2006/table">
            <a:tbl>
              <a:tblPr firstRow="1" bandRow="1">
                <a:tableStyleId>{21E4AEA4-8DFA-4A89-87EB-49C32662AFE0}</a:tableStyleId>
              </a:tblPr>
              <a:tblGrid>
                <a:gridCol w="1621529">
                  <a:extLst>
                    <a:ext uri="{9D8B030D-6E8A-4147-A177-3AD203B41FA5}">
                      <a16:colId xmlns:a16="http://schemas.microsoft.com/office/drawing/2014/main" val="20000"/>
                    </a:ext>
                  </a:extLst>
                </a:gridCol>
              </a:tblGrid>
              <a:tr h="278130">
                <a:tc>
                  <a:txBody>
                    <a:bodyPr/>
                    <a:lstStyle/>
                    <a:p>
                      <a:pPr algn="ctr"/>
                      <a:r>
                        <a:rPr lang="en-US" altLang="zh-TW" sz="1400" dirty="0"/>
                        <a:t>Dense layer 10</a:t>
                      </a:r>
                      <a:r>
                        <a:rPr lang="en-US" altLang="zh-TW" sz="1400" baseline="0" dirty="0"/>
                        <a:t> </a:t>
                      </a:r>
                      <a:endParaRPr lang="zh-TW" altLang="en-US" sz="1400" dirty="0"/>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46" name="內容版面配置區 3"/>
          <p:cNvGraphicFramePr>
            <a:graphicFrameLocks/>
          </p:cNvGraphicFramePr>
          <p:nvPr>
            <p:extLst>
              <p:ext uri="{D42A27DB-BD31-4B8C-83A1-F6EECF244321}">
                <p14:modId xmlns:p14="http://schemas.microsoft.com/office/powerpoint/2010/main" val="150481442"/>
              </p:ext>
            </p:extLst>
          </p:nvPr>
        </p:nvGraphicFramePr>
        <p:xfrm>
          <a:off x="3842709" y="5239114"/>
          <a:ext cx="1621529" cy="281940"/>
        </p:xfrm>
        <a:graphic>
          <a:graphicData uri="http://schemas.openxmlformats.org/drawingml/2006/table">
            <a:tbl>
              <a:tblPr firstRow="1" bandRow="1">
                <a:tableStyleId>{21E4AEA4-8DFA-4A89-87EB-49C32662AFE0}</a:tableStyleId>
              </a:tblPr>
              <a:tblGrid>
                <a:gridCol w="1621529">
                  <a:extLst>
                    <a:ext uri="{9D8B030D-6E8A-4147-A177-3AD203B41FA5}">
                      <a16:colId xmlns:a16="http://schemas.microsoft.com/office/drawing/2014/main" val="20000"/>
                    </a:ext>
                  </a:extLst>
                </a:gridCol>
              </a:tblGrid>
              <a:tr h="278130">
                <a:tc>
                  <a:txBody>
                    <a:bodyPr/>
                    <a:lstStyle/>
                    <a:p>
                      <a:pPr algn="ctr"/>
                      <a:r>
                        <a:rPr lang="en-US" altLang="zh-TW" sz="1400" dirty="0"/>
                        <a:t>Dense layer 10</a:t>
                      </a:r>
                      <a:r>
                        <a:rPr lang="en-US" altLang="zh-TW" sz="1400" baseline="0" dirty="0"/>
                        <a:t> </a:t>
                      </a:r>
                      <a:endParaRPr lang="zh-TW" altLang="en-US" sz="1400" dirty="0"/>
                    </a:p>
                  </a:txBody>
                  <a:tcPr marL="68580" marR="68580" marT="34290" marB="34290"/>
                </a:tc>
                <a:extLst>
                  <a:ext uri="{0D108BD9-81ED-4DB2-BD59-A6C34878D82A}">
                    <a16:rowId xmlns:a16="http://schemas.microsoft.com/office/drawing/2014/main" val="10000"/>
                  </a:ext>
                </a:extLst>
              </a:tr>
            </a:tbl>
          </a:graphicData>
        </a:graphic>
      </p:graphicFrame>
      <p:graphicFrame>
        <p:nvGraphicFramePr>
          <p:cNvPr id="47" name="內容版面配置區 3"/>
          <p:cNvGraphicFramePr>
            <a:graphicFrameLocks/>
          </p:cNvGraphicFramePr>
          <p:nvPr>
            <p:extLst>
              <p:ext uri="{D42A27DB-BD31-4B8C-83A1-F6EECF244321}">
                <p14:modId xmlns:p14="http://schemas.microsoft.com/office/powerpoint/2010/main" val="505123144"/>
              </p:ext>
            </p:extLst>
          </p:nvPr>
        </p:nvGraphicFramePr>
        <p:xfrm>
          <a:off x="6089615" y="5239114"/>
          <a:ext cx="1621529" cy="495300"/>
        </p:xfrm>
        <a:graphic>
          <a:graphicData uri="http://schemas.openxmlformats.org/drawingml/2006/table">
            <a:tbl>
              <a:tblPr firstRow="1" bandRow="1">
                <a:tableStyleId>{21E4AEA4-8DFA-4A89-87EB-49C32662AFE0}</a:tableStyleId>
              </a:tblPr>
              <a:tblGrid>
                <a:gridCol w="1621529">
                  <a:extLst>
                    <a:ext uri="{9D8B030D-6E8A-4147-A177-3AD203B41FA5}">
                      <a16:colId xmlns:a16="http://schemas.microsoft.com/office/drawing/2014/main" val="20000"/>
                    </a:ext>
                  </a:extLst>
                </a:gridCol>
              </a:tblGrid>
              <a:tr h="278130">
                <a:tc>
                  <a:txBody>
                    <a:bodyPr/>
                    <a:lstStyle/>
                    <a:p>
                      <a:pPr algn="ctr"/>
                      <a:r>
                        <a:rPr lang="en-US" altLang="zh-TW" sz="1400" dirty="0"/>
                        <a:t>Linear</a:t>
                      </a:r>
                      <a:r>
                        <a:rPr lang="en-US" altLang="zh-TW" sz="1400" baseline="0" dirty="0"/>
                        <a:t> regression</a:t>
                      </a:r>
                      <a:endParaRPr lang="zh-TW" altLang="en-US" sz="1400" dirty="0"/>
                    </a:p>
                  </a:txBody>
                  <a:tcPr marL="68580" marR="68580" marT="34290" marB="34290"/>
                </a:tc>
                <a:extLst>
                  <a:ext uri="{0D108BD9-81ED-4DB2-BD59-A6C34878D82A}">
                    <a16:rowId xmlns:a16="http://schemas.microsoft.com/office/drawing/2014/main" val="10000"/>
                  </a:ext>
                </a:extLst>
              </a:tr>
            </a:tbl>
          </a:graphicData>
        </a:graphic>
      </p:graphicFrame>
      <p:sp>
        <p:nvSpPr>
          <p:cNvPr id="48" name="文字方塊 47"/>
          <p:cNvSpPr txBox="1"/>
          <p:nvPr/>
        </p:nvSpPr>
        <p:spPr>
          <a:xfrm>
            <a:off x="2369234" y="5681053"/>
            <a:ext cx="2640330" cy="300082"/>
          </a:xfrm>
          <a:prstGeom prst="rect">
            <a:avLst/>
          </a:prstGeom>
          <a:noFill/>
        </p:spPr>
        <p:txBody>
          <a:bodyPr wrap="square" rtlCol="0">
            <a:spAutoFit/>
          </a:bodyPr>
          <a:lstStyle/>
          <a:p>
            <a:pPr algn="ctr"/>
            <a:r>
              <a:rPr lang="en-US" altLang="zh-TW" sz="1350" dirty="0">
                <a:latin typeface="Times New Roman" panose="02020603050405020304" pitchFamily="18" charset="0"/>
                <a:cs typeface="Times New Roman" panose="02020603050405020304" pitchFamily="18" charset="0"/>
              </a:rPr>
              <a:t>      Fully connected layer</a:t>
            </a:r>
            <a:endParaRPr lang="zh-TW" altLang="en-US" sz="1350" dirty="0">
              <a:latin typeface="Times New Roman" panose="02020603050405020304" pitchFamily="18" charset="0"/>
              <a:cs typeface="Times New Roman" panose="02020603050405020304" pitchFamily="18" charset="0"/>
            </a:endParaRPr>
          </a:p>
        </p:txBody>
      </p:sp>
      <p:sp>
        <p:nvSpPr>
          <p:cNvPr id="49" name="文字方塊 48"/>
          <p:cNvSpPr txBox="1"/>
          <p:nvPr/>
        </p:nvSpPr>
        <p:spPr>
          <a:xfrm>
            <a:off x="422215" y="5652423"/>
            <a:ext cx="939681" cy="300082"/>
          </a:xfrm>
          <a:prstGeom prst="rect">
            <a:avLst/>
          </a:prstGeom>
          <a:noFill/>
        </p:spPr>
        <p:txBody>
          <a:bodyPr wrap="none" rtlCol="0">
            <a:spAutoFit/>
          </a:bodyPr>
          <a:lstStyle/>
          <a:p>
            <a:r>
              <a:rPr lang="en-US" altLang="zh-TW" sz="1350" dirty="0">
                <a:latin typeface="Times New Roman" panose="02020603050405020304" pitchFamily="18" charset="0"/>
                <a:cs typeface="Times New Roman" panose="02020603050405020304" pitchFamily="18" charset="0"/>
              </a:rPr>
              <a:t>RNN layer</a:t>
            </a:r>
            <a:endParaRPr lang="zh-TW" altLang="en-US" sz="1350" dirty="0">
              <a:latin typeface="Times New Roman" panose="02020603050405020304" pitchFamily="18" charset="0"/>
              <a:cs typeface="Times New Roman" panose="02020603050405020304" pitchFamily="18" charset="0"/>
            </a:endParaRPr>
          </a:p>
        </p:txBody>
      </p:sp>
      <p:sp>
        <p:nvSpPr>
          <p:cNvPr id="50" name="弧形 49"/>
          <p:cNvSpPr/>
          <p:nvPr/>
        </p:nvSpPr>
        <p:spPr>
          <a:xfrm rot="9144459">
            <a:off x="3295064" y="4813789"/>
            <a:ext cx="1358410" cy="838634"/>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TW" altLang="en-US" sz="1350"/>
          </a:p>
        </p:txBody>
      </p:sp>
      <p:cxnSp>
        <p:nvCxnSpPr>
          <p:cNvPr id="52" name="直線接點 51"/>
          <p:cNvCxnSpPr>
            <a:endCxn id="19" idx="2"/>
          </p:cNvCxnSpPr>
          <p:nvPr/>
        </p:nvCxnSpPr>
        <p:spPr>
          <a:xfrm>
            <a:off x="1128857" y="1942003"/>
            <a:ext cx="1371600" cy="6593"/>
          </a:xfrm>
          <a:prstGeom prst="line">
            <a:avLst/>
          </a:prstGeom>
        </p:spPr>
        <p:style>
          <a:lnRef idx="1">
            <a:schemeClr val="dk1"/>
          </a:lnRef>
          <a:fillRef idx="0">
            <a:schemeClr val="dk1"/>
          </a:fillRef>
          <a:effectRef idx="0">
            <a:schemeClr val="dk1"/>
          </a:effectRef>
          <a:fontRef idx="minor">
            <a:schemeClr val="tx1"/>
          </a:fontRef>
        </p:style>
      </p:cxnSp>
      <p:cxnSp>
        <p:nvCxnSpPr>
          <p:cNvPr id="54" name="直線接點 53"/>
          <p:cNvCxnSpPr>
            <a:endCxn id="20" idx="2"/>
          </p:cNvCxnSpPr>
          <p:nvPr/>
        </p:nvCxnSpPr>
        <p:spPr>
          <a:xfrm>
            <a:off x="1128857" y="1948596"/>
            <a:ext cx="1371600" cy="705583"/>
          </a:xfrm>
          <a:prstGeom prst="line">
            <a:avLst/>
          </a:prstGeom>
        </p:spPr>
        <p:style>
          <a:lnRef idx="1">
            <a:schemeClr val="dk1"/>
          </a:lnRef>
          <a:fillRef idx="0">
            <a:schemeClr val="dk1"/>
          </a:fillRef>
          <a:effectRef idx="0">
            <a:schemeClr val="dk1"/>
          </a:effectRef>
          <a:fontRef idx="minor">
            <a:schemeClr val="tx1"/>
          </a:fontRef>
        </p:style>
      </p:cxnSp>
      <p:cxnSp>
        <p:nvCxnSpPr>
          <p:cNvPr id="56" name="直線接點 55"/>
          <p:cNvCxnSpPr>
            <a:endCxn id="21" idx="2"/>
          </p:cNvCxnSpPr>
          <p:nvPr/>
        </p:nvCxnSpPr>
        <p:spPr>
          <a:xfrm>
            <a:off x="1128857" y="1955190"/>
            <a:ext cx="1371600" cy="1404571"/>
          </a:xfrm>
          <a:prstGeom prst="line">
            <a:avLst/>
          </a:prstGeom>
        </p:spPr>
        <p:style>
          <a:lnRef idx="1">
            <a:schemeClr val="dk1"/>
          </a:lnRef>
          <a:fillRef idx="0">
            <a:schemeClr val="dk1"/>
          </a:fillRef>
          <a:effectRef idx="0">
            <a:schemeClr val="dk1"/>
          </a:effectRef>
          <a:fontRef idx="minor">
            <a:schemeClr val="tx1"/>
          </a:fontRef>
        </p:style>
      </p:cxnSp>
      <p:cxnSp>
        <p:nvCxnSpPr>
          <p:cNvPr id="58" name="直線接點 57"/>
          <p:cNvCxnSpPr>
            <a:endCxn id="22" idx="2"/>
          </p:cNvCxnSpPr>
          <p:nvPr/>
        </p:nvCxnSpPr>
        <p:spPr>
          <a:xfrm>
            <a:off x="1128858" y="1955188"/>
            <a:ext cx="1356763" cy="2802550"/>
          </a:xfrm>
          <a:prstGeom prst="line">
            <a:avLst/>
          </a:prstGeom>
        </p:spPr>
        <p:style>
          <a:lnRef idx="1">
            <a:schemeClr val="dk1"/>
          </a:lnRef>
          <a:fillRef idx="0">
            <a:schemeClr val="dk1"/>
          </a:fillRef>
          <a:effectRef idx="0">
            <a:schemeClr val="dk1"/>
          </a:effectRef>
          <a:fontRef idx="minor">
            <a:schemeClr val="tx1"/>
          </a:fontRef>
        </p:style>
      </p:cxnSp>
      <p:cxnSp>
        <p:nvCxnSpPr>
          <p:cNvPr id="60" name="直線接點 59"/>
          <p:cNvCxnSpPr>
            <a:endCxn id="28" idx="2"/>
          </p:cNvCxnSpPr>
          <p:nvPr/>
        </p:nvCxnSpPr>
        <p:spPr>
          <a:xfrm>
            <a:off x="3021401" y="1955188"/>
            <a:ext cx="1371600" cy="26378"/>
          </a:xfrm>
          <a:prstGeom prst="line">
            <a:avLst/>
          </a:prstGeom>
        </p:spPr>
        <p:style>
          <a:lnRef idx="1">
            <a:schemeClr val="dk1"/>
          </a:lnRef>
          <a:fillRef idx="0">
            <a:schemeClr val="dk1"/>
          </a:fillRef>
          <a:effectRef idx="0">
            <a:schemeClr val="dk1"/>
          </a:effectRef>
          <a:fontRef idx="minor">
            <a:schemeClr val="tx1"/>
          </a:fontRef>
        </p:style>
      </p:cxnSp>
      <p:cxnSp>
        <p:nvCxnSpPr>
          <p:cNvPr id="62" name="直線接點 61"/>
          <p:cNvCxnSpPr>
            <a:endCxn id="29" idx="2"/>
          </p:cNvCxnSpPr>
          <p:nvPr/>
        </p:nvCxnSpPr>
        <p:spPr>
          <a:xfrm>
            <a:off x="3021401" y="1955188"/>
            <a:ext cx="1371600" cy="731961"/>
          </a:xfrm>
          <a:prstGeom prst="line">
            <a:avLst/>
          </a:prstGeom>
        </p:spPr>
        <p:style>
          <a:lnRef idx="1">
            <a:schemeClr val="dk1"/>
          </a:lnRef>
          <a:fillRef idx="0">
            <a:schemeClr val="dk1"/>
          </a:fillRef>
          <a:effectRef idx="0">
            <a:schemeClr val="dk1"/>
          </a:effectRef>
          <a:fontRef idx="minor">
            <a:schemeClr val="tx1"/>
          </a:fontRef>
        </p:style>
      </p:cxnSp>
      <p:cxnSp>
        <p:nvCxnSpPr>
          <p:cNvPr id="64" name="直線接點 63"/>
          <p:cNvCxnSpPr>
            <a:stCxn id="19" idx="6"/>
            <a:endCxn id="30" idx="2"/>
          </p:cNvCxnSpPr>
          <p:nvPr/>
        </p:nvCxnSpPr>
        <p:spPr>
          <a:xfrm>
            <a:off x="3021401" y="1948596"/>
            <a:ext cx="1371600" cy="1444136"/>
          </a:xfrm>
          <a:prstGeom prst="line">
            <a:avLst/>
          </a:prstGeom>
        </p:spPr>
        <p:style>
          <a:lnRef idx="1">
            <a:schemeClr val="dk1"/>
          </a:lnRef>
          <a:fillRef idx="0">
            <a:schemeClr val="dk1"/>
          </a:fillRef>
          <a:effectRef idx="0">
            <a:schemeClr val="dk1"/>
          </a:effectRef>
          <a:fontRef idx="minor">
            <a:schemeClr val="tx1"/>
          </a:fontRef>
        </p:style>
      </p:cxnSp>
      <p:cxnSp>
        <p:nvCxnSpPr>
          <p:cNvPr id="66" name="直線接點 65"/>
          <p:cNvCxnSpPr>
            <a:stCxn id="19" idx="6"/>
            <a:endCxn id="31" idx="2"/>
          </p:cNvCxnSpPr>
          <p:nvPr/>
        </p:nvCxnSpPr>
        <p:spPr>
          <a:xfrm>
            <a:off x="3021402" y="1948595"/>
            <a:ext cx="1356763" cy="2842113"/>
          </a:xfrm>
          <a:prstGeom prst="line">
            <a:avLst/>
          </a:prstGeom>
        </p:spPr>
        <p:style>
          <a:lnRef idx="1">
            <a:schemeClr val="dk1"/>
          </a:lnRef>
          <a:fillRef idx="0">
            <a:schemeClr val="dk1"/>
          </a:fillRef>
          <a:effectRef idx="0">
            <a:schemeClr val="dk1"/>
          </a:effectRef>
          <a:fontRef idx="minor">
            <a:schemeClr val="tx1"/>
          </a:fontRef>
        </p:style>
      </p:cxnSp>
      <p:pic>
        <p:nvPicPr>
          <p:cNvPr id="67" name="Picture 6" descr="「support vector machine regression」的圖片搜尋結果"/>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6022" t="24094" r="7794" b="12574"/>
          <a:stretch/>
        </p:blipFill>
        <p:spPr bwMode="auto">
          <a:xfrm>
            <a:off x="5965984" y="2654178"/>
            <a:ext cx="2027471" cy="1264189"/>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直線接點 68"/>
          <p:cNvCxnSpPr>
            <a:stCxn id="28" idx="6"/>
            <a:endCxn id="67" idx="1"/>
          </p:cNvCxnSpPr>
          <p:nvPr/>
        </p:nvCxnSpPr>
        <p:spPr>
          <a:xfrm>
            <a:off x="4913946" y="1981566"/>
            <a:ext cx="1052039" cy="1304707"/>
          </a:xfrm>
          <a:prstGeom prst="line">
            <a:avLst/>
          </a:prstGeom>
        </p:spPr>
        <p:style>
          <a:lnRef idx="1">
            <a:schemeClr val="dk1"/>
          </a:lnRef>
          <a:fillRef idx="0">
            <a:schemeClr val="dk1"/>
          </a:fillRef>
          <a:effectRef idx="0">
            <a:schemeClr val="dk1"/>
          </a:effectRef>
          <a:fontRef idx="minor">
            <a:schemeClr val="tx1"/>
          </a:fontRef>
        </p:style>
      </p:cxnSp>
      <p:cxnSp>
        <p:nvCxnSpPr>
          <p:cNvPr id="71" name="直線接點 70"/>
          <p:cNvCxnSpPr>
            <a:stCxn id="29" idx="6"/>
            <a:endCxn id="67" idx="1"/>
          </p:cNvCxnSpPr>
          <p:nvPr/>
        </p:nvCxnSpPr>
        <p:spPr>
          <a:xfrm>
            <a:off x="4913946" y="2687149"/>
            <a:ext cx="1052039" cy="599124"/>
          </a:xfrm>
          <a:prstGeom prst="line">
            <a:avLst/>
          </a:prstGeom>
        </p:spPr>
        <p:style>
          <a:lnRef idx="1">
            <a:schemeClr val="dk1"/>
          </a:lnRef>
          <a:fillRef idx="0">
            <a:schemeClr val="dk1"/>
          </a:fillRef>
          <a:effectRef idx="0">
            <a:schemeClr val="dk1"/>
          </a:effectRef>
          <a:fontRef idx="minor">
            <a:schemeClr val="tx1"/>
          </a:fontRef>
        </p:style>
      </p:cxnSp>
      <p:cxnSp>
        <p:nvCxnSpPr>
          <p:cNvPr id="73" name="直線接點 72"/>
          <p:cNvCxnSpPr>
            <a:stCxn id="30" idx="6"/>
            <a:endCxn id="67" idx="1"/>
          </p:cNvCxnSpPr>
          <p:nvPr/>
        </p:nvCxnSpPr>
        <p:spPr>
          <a:xfrm flipV="1">
            <a:off x="4913946" y="3286273"/>
            <a:ext cx="1052039" cy="106459"/>
          </a:xfrm>
          <a:prstGeom prst="line">
            <a:avLst/>
          </a:prstGeom>
        </p:spPr>
        <p:style>
          <a:lnRef idx="1">
            <a:schemeClr val="dk1"/>
          </a:lnRef>
          <a:fillRef idx="0">
            <a:schemeClr val="dk1"/>
          </a:fillRef>
          <a:effectRef idx="0">
            <a:schemeClr val="dk1"/>
          </a:effectRef>
          <a:fontRef idx="minor">
            <a:schemeClr val="tx1"/>
          </a:fontRef>
        </p:style>
      </p:cxnSp>
      <p:cxnSp>
        <p:nvCxnSpPr>
          <p:cNvPr id="75" name="直線接點 74"/>
          <p:cNvCxnSpPr>
            <a:endCxn id="67" idx="1"/>
          </p:cNvCxnSpPr>
          <p:nvPr/>
        </p:nvCxnSpPr>
        <p:spPr>
          <a:xfrm flipV="1">
            <a:off x="4899108" y="3286273"/>
            <a:ext cx="1066877" cy="15224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685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97448071"/>
              </p:ext>
            </p:extLst>
          </p:nvPr>
        </p:nvGraphicFramePr>
        <p:xfrm>
          <a:off x="1039562" y="2417762"/>
          <a:ext cx="4464111" cy="2022476"/>
        </p:xfrm>
        <a:graphic>
          <a:graphicData uri="http://schemas.openxmlformats.org/drawingml/2006/table">
            <a:tbl>
              <a:tblPr firstRow="1" bandRow="1">
                <a:tableStyleId>{6E25E649-3F16-4E02-A733-19D2CDBF48F0}</a:tableStyleId>
              </a:tblPr>
              <a:tblGrid>
                <a:gridCol w="2364622">
                  <a:extLst>
                    <a:ext uri="{9D8B030D-6E8A-4147-A177-3AD203B41FA5}">
                      <a16:colId xmlns:a16="http://schemas.microsoft.com/office/drawing/2014/main" val="3195429691"/>
                    </a:ext>
                  </a:extLst>
                </a:gridCol>
                <a:gridCol w="2099489">
                  <a:extLst>
                    <a:ext uri="{9D8B030D-6E8A-4147-A177-3AD203B41FA5}">
                      <a16:colId xmlns:a16="http://schemas.microsoft.com/office/drawing/2014/main" val="2879247790"/>
                    </a:ext>
                  </a:extLst>
                </a:gridCol>
              </a:tblGrid>
              <a:tr h="936882">
                <a:tc>
                  <a:txBody>
                    <a:bodyPr/>
                    <a:lstStyle/>
                    <a:p>
                      <a:pPr algn="ctr"/>
                      <a:endParaRPr lang="en-US" altLang="zh-TW" sz="1200" dirty="0"/>
                    </a:p>
                    <a:p>
                      <a:pPr algn="ctr"/>
                      <a:endParaRPr lang="en-US" altLang="zh-TW" sz="1200" dirty="0"/>
                    </a:p>
                    <a:p>
                      <a:pPr algn="ctr"/>
                      <a:r>
                        <a:rPr lang="en-US" altLang="zh-TW" sz="1200" dirty="0"/>
                        <a:t>Spearman Correlation</a:t>
                      </a:r>
                      <a:endParaRPr lang="zh-TW" altLang="en-US" sz="1200" dirty="0">
                        <a:latin typeface="Times New Roman" panose="02020603050405020304" pitchFamily="18" charset="0"/>
                        <a:cs typeface="Times New Roman" panose="02020603050405020304" pitchFamily="18" charset="0"/>
                      </a:endParaRPr>
                    </a:p>
                  </a:txBody>
                  <a:tcPr marL="133841" marR="133841" marT="66920" marB="66920"/>
                </a:tc>
                <a:tc>
                  <a:txBody>
                    <a:bodyPr/>
                    <a:lstStyle/>
                    <a:p>
                      <a:pPr algn="ctr"/>
                      <a:endParaRPr lang="en-US" altLang="zh-TW" sz="2400" dirty="0"/>
                    </a:p>
                    <a:p>
                      <a:pPr algn="ctr"/>
                      <a:r>
                        <a:rPr lang="en-US" altLang="zh-TW" sz="1400" dirty="0"/>
                        <a:t>LSTM-RNN</a:t>
                      </a:r>
                      <a:endParaRPr lang="zh-TW" altLang="en-US" sz="1400" dirty="0">
                        <a:latin typeface="Times New Roman" panose="02020603050405020304" pitchFamily="18" charset="0"/>
                        <a:cs typeface="Times New Roman" panose="02020603050405020304" pitchFamily="18" charset="0"/>
                      </a:endParaRPr>
                    </a:p>
                  </a:txBody>
                  <a:tcPr marL="133841" marR="133841" marT="66920" marB="66920"/>
                </a:tc>
                <a:extLst>
                  <a:ext uri="{0D108BD9-81ED-4DB2-BD59-A6C34878D82A}">
                    <a16:rowId xmlns:a16="http://schemas.microsoft.com/office/drawing/2014/main" val="4283416608"/>
                  </a:ext>
                </a:extLst>
              </a:tr>
              <a:tr h="542797">
                <a:tc>
                  <a:txBody>
                    <a:bodyPr/>
                    <a:lstStyle/>
                    <a:p>
                      <a:pPr algn="ctr"/>
                      <a:r>
                        <a:rPr lang="en-US" altLang="zh-TW" sz="1600" dirty="0"/>
                        <a:t>Arousal</a:t>
                      </a:r>
                      <a:endParaRPr lang="zh-TW" altLang="en-US" sz="2400" dirty="0">
                        <a:latin typeface="Times New Roman" panose="02020603050405020304" pitchFamily="18" charset="0"/>
                        <a:cs typeface="Times New Roman" panose="02020603050405020304" pitchFamily="18" charset="0"/>
                      </a:endParaRPr>
                    </a:p>
                  </a:txBody>
                  <a:tcPr marL="133841" marR="133841" marT="66920" marB="66920"/>
                </a:tc>
                <a:tc>
                  <a:txBody>
                    <a:bodyPr/>
                    <a:lstStyle/>
                    <a:p>
                      <a:pPr algn="ctr"/>
                      <a:r>
                        <a:rPr lang="en-US" altLang="zh-TW" sz="2400" dirty="0"/>
                        <a:t>.861</a:t>
                      </a:r>
                      <a:endParaRPr lang="zh-TW" altLang="en-US" sz="2400" dirty="0">
                        <a:latin typeface="Times New Roman" panose="02020603050405020304" pitchFamily="18" charset="0"/>
                        <a:cs typeface="Times New Roman" panose="02020603050405020304" pitchFamily="18" charset="0"/>
                      </a:endParaRPr>
                    </a:p>
                  </a:txBody>
                  <a:tcPr marL="133841" marR="133841" marT="66920" marB="66920"/>
                </a:tc>
                <a:extLst>
                  <a:ext uri="{0D108BD9-81ED-4DB2-BD59-A6C34878D82A}">
                    <a16:rowId xmlns:a16="http://schemas.microsoft.com/office/drawing/2014/main" val="3384594878"/>
                  </a:ext>
                </a:extLst>
              </a:tr>
              <a:tr h="542797">
                <a:tc>
                  <a:txBody>
                    <a:bodyPr/>
                    <a:lstStyle/>
                    <a:p>
                      <a:pPr algn="ctr"/>
                      <a:r>
                        <a:rPr lang="en-US" altLang="zh-TW" sz="1400" dirty="0"/>
                        <a:t>Valence</a:t>
                      </a:r>
                      <a:endParaRPr lang="zh-TW" altLang="en-US" sz="2400" dirty="0">
                        <a:latin typeface="Times New Roman" panose="02020603050405020304" pitchFamily="18" charset="0"/>
                        <a:cs typeface="Times New Roman" panose="02020603050405020304" pitchFamily="18" charset="0"/>
                      </a:endParaRPr>
                    </a:p>
                  </a:txBody>
                  <a:tcPr marL="133841" marR="133841" marT="66920" marB="66920"/>
                </a:tc>
                <a:tc>
                  <a:txBody>
                    <a:bodyPr/>
                    <a:lstStyle/>
                    <a:p>
                      <a:pPr algn="ctr"/>
                      <a:r>
                        <a:rPr lang="en-US" altLang="zh-TW" sz="2400" dirty="0"/>
                        <a:t>.867</a:t>
                      </a:r>
                      <a:endParaRPr lang="zh-TW" altLang="en-US" sz="2400" dirty="0">
                        <a:latin typeface="Times New Roman" panose="02020603050405020304" pitchFamily="18" charset="0"/>
                        <a:cs typeface="Times New Roman" panose="02020603050405020304" pitchFamily="18" charset="0"/>
                      </a:endParaRPr>
                    </a:p>
                  </a:txBody>
                  <a:tcPr marL="133841" marR="133841" marT="66920" marB="66920"/>
                </a:tc>
                <a:extLst>
                  <a:ext uri="{0D108BD9-81ED-4DB2-BD59-A6C34878D82A}">
                    <a16:rowId xmlns:a16="http://schemas.microsoft.com/office/drawing/2014/main" val="1681256308"/>
                  </a:ext>
                </a:extLst>
              </a:tr>
            </a:tbl>
          </a:graphicData>
        </a:graphic>
      </p:graphicFrame>
      <p:sp>
        <p:nvSpPr>
          <p:cNvPr id="5" name="標題 1"/>
          <p:cNvSpPr txBox="1">
            <a:spLocks/>
          </p:cNvSpPr>
          <p:nvPr/>
        </p:nvSpPr>
        <p:spPr>
          <a:xfrm>
            <a:off x="2225475" y="778424"/>
            <a:ext cx="7269480" cy="1325562"/>
          </a:xfrm>
          <a:prstGeom prst="rect">
            <a:avLst/>
          </a:prstGeom>
        </p:spPr>
        <p:txBody>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altLang="zh-TW" dirty="0">
                <a:solidFill>
                  <a:srgbClr val="F0A22E"/>
                </a:solidFill>
              </a:rPr>
              <a:t>Result</a:t>
            </a:r>
            <a:endParaRPr lang="zh-TW" altLang="en-US" dirty="0">
              <a:solidFill>
                <a:srgbClr val="F0A22E"/>
              </a:solidFill>
            </a:endParaRPr>
          </a:p>
        </p:txBody>
      </p:sp>
    </p:spTree>
    <p:extLst>
      <p:ext uri="{BB962C8B-B14F-4D97-AF65-F5344CB8AC3E}">
        <p14:creationId xmlns:p14="http://schemas.microsoft.com/office/powerpoint/2010/main" val="47796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augment a sense of emotional feeling with visual demonstration </a:t>
            </a:r>
          </a:p>
          <a:p>
            <a:pPr lvl="1"/>
            <a:r>
              <a:rPr lang="en-US" altLang="zh-TW" dirty="0">
                <a:latin typeface="Times New Roman" panose="02020603050405020304" pitchFamily="18" charset="0"/>
                <a:cs typeface="Times New Roman" panose="02020603050405020304" pitchFamily="18" charset="0"/>
              </a:rPr>
              <a:t> </a:t>
            </a:r>
            <a:r>
              <a:rPr lang="en-US" altLang="zh-TW" b="1" dirty="0">
                <a:solidFill>
                  <a:schemeClr val="accent2"/>
                </a:solidFill>
              </a:rPr>
              <a:t>color filters</a:t>
            </a:r>
            <a:r>
              <a:rPr lang="en-US" altLang="zh-TW" dirty="0">
                <a:solidFill>
                  <a:schemeClr val="accent2"/>
                </a:solidFill>
                <a:latin typeface="Times New Roman" panose="02020603050405020304" pitchFamily="18" charset="0"/>
                <a:cs typeface="Times New Roman" panose="02020603050405020304" pitchFamily="18" charset="0"/>
              </a:rPr>
              <a:t>.</a:t>
            </a:r>
          </a:p>
          <a:p>
            <a:pPr lvl="1"/>
            <a:r>
              <a:rPr lang="en-US" altLang="zh-TW" dirty="0">
                <a:latin typeface="Times New Roman" panose="02020603050405020304" pitchFamily="18" charset="0"/>
                <a:cs typeface="Times New Roman" panose="02020603050405020304" pitchFamily="18" charset="0"/>
              </a:rPr>
              <a:t> </a:t>
            </a:r>
            <a:r>
              <a:rPr lang="en-US" altLang="zh-TW" b="1" dirty="0">
                <a:solidFill>
                  <a:schemeClr val="accent2"/>
                </a:solidFill>
              </a:rPr>
              <a:t>Shape filters</a:t>
            </a:r>
            <a:r>
              <a:rPr lang="en-US" altLang="zh-TW" dirty="0">
                <a:solidFill>
                  <a:schemeClr val="accent2"/>
                </a:solidFill>
                <a:latin typeface="Times New Roman" panose="02020603050405020304" pitchFamily="18" charset="0"/>
                <a:cs typeface="Times New Roman" panose="02020603050405020304" pitchFamily="18" charset="0"/>
              </a:rPr>
              <a:t>.-vignette</a:t>
            </a:r>
          </a:p>
          <a:p>
            <a:pPr lvl="1"/>
            <a:r>
              <a:rPr lang="en-US" altLang="zh-TW" dirty="0">
                <a:solidFill>
                  <a:schemeClr val="accent2"/>
                </a:solidFill>
                <a:latin typeface="Times New Roman" panose="02020603050405020304" pitchFamily="18" charset="0"/>
                <a:cs typeface="Times New Roman" panose="02020603050405020304" pitchFamily="18" charset="0"/>
              </a:rPr>
              <a:t> </a:t>
            </a:r>
          </a:p>
          <a:p>
            <a:endParaRPr lang="zh-TW" altLang="en-US" dirty="0">
              <a:solidFill>
                <a:schemeClr val="accent2"/>
              </a:solidFill>
            </a:endParaRPr>
          </a:p>
        </p:txBody>
      </p:sp>
      <p:sp>
        <p:nvSpPr>
          <p:cNvPr id="4" name="標題 1"/>
          <p:cNvSpPr>
            <a:spLocks noGrp="1"/>
          </p:cNvSpPr>
          <p:nvPr>
            <p:ph type="title"/>
          </p:nvPr>
        </p:nvSpPr>
        <p:spPr>
          <a:xfrm>
            <a:off x="946404" y="365760"/>
            <a:ext cx="7269480" cy="1325562"/>
          </a:xfrm>
        </p:spPr>
        <p:txBody>
          <a:bodyPr/>
          <a:lstStyle/>
          <a:p>
            <a:r>
              <a:rPr lang="en-US" altLang="zh-TW" dirty="0">
                <a:solidFill>
                  <a:srgbClr val="F0A22E"/>
                </a:solidFill>
              </a:rPr>
              <a:t>Amplification</a:t>
            </a:r>
            <a:endParaRPr lang="zh-TW" altLang="en-US" dirty="0">
              <a:solidFill>
                <a:srgbClr val="F0A22E"/>
              </a:solidFill>
            </a:endParaRPr>
          </a:p>
        </p:txBody>
      </p:sp>
      <p:sp>
        <p:nvSpPr>
          <p:cNvPr id="5" name="橢圓 4"/>
          <p:cNvSpPr/>
          <p:nvPr/>
        </p:nvSpPr>
        <p:spPr>
          <a:xfrm>
            <a:off x="561194" y="3846740"/>
            <a:ext cx="1166060" cy="1064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7" name="橢圓 6"/>
          <p:cNvSpPr/>
          <p:nvPr/>
        </p:nvSpPr>
        <p:spPr>
          <a:xfrm>
            <a:off x="1085069" y="3846740"/>
            <a:ext cx="1166060" cy="1064080"/>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1350" dirty="0">
              <a:solidFill>
                <a:srgbClr val="00B050"/>
              </a:solidFill>
            </a:endParaRPr>
          </a:p>
        </p:txBody>
      </p:sp>
      <p:sp>
        <p:nvSpPr>
          <p:cNvPr id="6" name="橢圓 5"/>
          <p:cNvSpPr/>
          <p:nvPr/>
        </p:nvSpPr>
        <p:spPr>
          <a:xfrm>
            <a:off x="1727254" y="3846740"/>
            <a:ext cx="1166060" cy="1064080"/>
          </a:xfrm>
          <a:prstGeom prst="ellipse">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350"/>
          </a:p>
        </p:txBody>
      </p:sp>
      <p:pic>
        <p:nvPicPr>
          <p:cNvPr id="8" name="圖片 7"/>
          <p:cNvPicPr>
            <a:picLocks noChangeAspect="1"/>
          </p:cNvPicPr>
          <p:nvPr/>
        </p:nvPicPr>
        <p:blipFill>
          <a:blip r:embed="rId2"/>
          <a:stretch>
            <a:fillRect/>
          </a:stretch>
        </p:blipFill>
        <p:spPr>
          <a:xfrm>
            <a:off x="4101084" y="3536315"/>
            <a:ext cx="2652713" cy="1977299"/>
          </a:xfrm>
          <a:prstGeom prst="rect">
            <a:avLst/>
          </a:prstGeom>
          <a:ln>
            <a:noFill/>
          </a:ln>
          <a:effectLst>
            <a:softEdge rad="112500"/>
          </a:effectLst>
        </p:spPr>
      </p:pic>
      <p:sp>
        <p:nvSpPr>
          <p:cNvPr id="9" name="矩形 8"/>
          <p:cNvSpPr/>
          <p:nvPr/>
        </p:nvSpPr>
        <p:spPr>
          <a:xfrm>
            <a:off x="434647" y="4806434"/>
            <a:ext cx="915635" cy="369332"/>
          </a:xfrm>
          <a:prstGeom prst="rect">
            <a:avLst/>
          </a:prstGeom>
        </p:spPr>
        <p:txBody>
          <a:bodyPr wrap="none">
            <a:spAutoFit/>
          </a:bodyPr>
          <a:lstStyle/>
          <a:p>
            <a:pPr algn="ctr"/>
            <a:r>
              <a:rPr lang="en-US" altLang="zh-TW" dirty="0">
                <a:latin typeface="Times New Roman" panose="02020603050405020304" pitchFamily="18" charset="0"/>
                <a:cs typeface="Times New Roman" panose="02020603050405020304" pitchFamily="18" charset="0"/>
              </a:rPr>
              <a:t>Arousal</a:t>
            </a:r>
            <a:endParaRPr lang="zh-TW" altLang="en-US" dirty="0">
              <a:latin typeface="Times New Roman" panose="02020603050405020304" pitchFamily="18" charset="0"/>
              <a:cs typeface="Times New Roman" panose="02020603050405020304" pitchFamily="18" charset="0"/>
            </a:endParaRPr>
          </a:p>
        </p:txBody>
      </p:sp>
      <p:sp>
        <p:nvSpPr>
          <p:cNvPr id="10" name="矩形 9"/>
          <p:cNvSpPr/>
          <p:nvPr/>
        </p:nvSpPr>
        <p:spPr>
          <a:xfrm>
            <a:off x="2032759" y="4806434"/>
            <a:ext cx="915700" cy="369332"/>
          </a:xfrm>
          <a:prstGeom prst="rect">
            <a:avLst/>
          </a:prstGeom>
        </p:spPr>
        <p:txBody>
          <a:bodyPr wrap="none">
            <a:spAutoFit/>
          </a:bodyPr>
          <a:lstStyle/>
          <a:p>
            <a:r>
              <a:rPr lang="en-US" altLang="zh-TW" dirty="0">
                <a:latin typeface="Times New Roman" panose="02020603050405020304" pitchFamily="18" charset="0"/>
                <a:cs typeface="Times New Roman" panose="02020603050405020304" pitchFamily="18" charset="0"/>
              </a:rPr>
              <a:t>Valence</a:t>
            </a:r>
            <a:endParaRPr lang="zh-TW" altLang="en-US" dirty="0"/>
          </a:p>
        </p:txBody>
      </p:sp>
    </p:spTree>
    <p:extLst>
      <p:ext uri="{BB962C8B-B14F-4D97-AF65-F5344CB8AC3E}">
        <p14:creationId xmlns:p14="http://schemas.microsoft.com/office/powerpoint/2010/main" val="71946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961753" y="1193075"/>
            <a:ext cx="7063740" cy="40416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altLang="zh-TW" sz="3600"/>
              <a:t> </a:t>
            </a:r>
          </a:p>
          <a:p>
            <a:endParaRPr lang="en-US" altLang="zh-TW" sz="3600">
              <a:solidFill>
                <a:srgbClr val="F0A22E"/>
              </a:solidFill>
            </a:endParaRPr>
          </a:p>
          <a:p>
            <a:r>
              <a:rPr lang="en-US" altLang="zh-TW" sz="3600">
                <a:solidFill>
                  <a:srgbClr val="F1F1F1"/>
                </a:solidFill>
              </a:rPr>
              <a:t> </a:t>
            </a:r>
            <a:r>
              <a:rPr lang="en-US" altLang="zh-TW" sz="3200"/>
              <a:t/>
            </a:r>
            <a:br>
              <a:rPr lang="en-US" altLang="zh-TW" sz="3200"/>
            </a:br>
            <a:endParaRPr lang="zh-TW" altLang="en-US" dirty="0"/>
          </a:p>
        </p:txBody>
      </p:sp>
      <p:grpSp>
        <p:nvGrpSpPr>
          <p:cNvPr id="5" name="Group 60"/>
          <p:cNvGrpSpPr/>
          <p:nvPr/>
        </p:nvGrpSpPr>
        <p:grpSpPr>
          <a:xfrm>
            <a:off x="1029543" y="3436279"/>
            <a:ext cx="2156794" cy="1230086"/>
            <a:chOff x="3172593" y="1761337"/>
            <a:chExt cx="2798814" cy="1316415"/>
          </a:xfrm>
        </p:grpSpPr>
        <p:sp>
          <p:nvSpPr>
            <p:cNvPr id="6" name="Freeform 61"/>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7" name="Oval 9"/>
            <p:cNvSpPr>
              <a:spLocks noChangeArrowheads="1"/>
            </p:cNvSpPr>
            <p:nvPr/>
          </p:nvSpPr>
          <p:spPr bwMode="auto">
            <a:xfrm>
              <a:off x="3172594" y="1761337"/>
              <a:ext cx="2798812" cy="786577"/>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8"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grpSp>
        <p:nvGrpSpPr>
          <p:cNvPr id="9" name="Group 64"/>
          <p:cNvGrpSpPr/>
          <p:nvPr/>
        </p:nvGrpSpPr>
        <p:grpSpPr>
          <a:xfrm>
            <a:off x="1029283" y="2551598"/>
            <a:ext cx="2157053" cy="1307917"/>
            <a:chOff x="3172593" y="1761337"/>
            <a:chExt cx="2798814" cy="1316415"/>
          </a:xfrm>
        </p:grpSpPr>
        <p:sp>
          <p:nvSpPr>
            <p:cNvPr id="10" name="Freeform 65"/>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BF9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11" name="Oval 9"/>
            <p:cNvSpPr>
              <a:spLocks noChangeArrowheads="1"/>
            </p:cNvSpPr>
            <p:nvPr/>
          </p:nvSpPr>
          <p:spPr bwMode="auto">
            <a:xfrm>
              <a:off x="3172594" y="1761337"/>
              <a:ext cx="2798812" cy="786577"/>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12"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cxnSp>
        <p:nvCxnSpPr>
          <p:cNvPr id="13" name="Straight Connector 70"/>
          <p:cNvCxnSpPr>
            <a:cxnSpLocks/>
          </p:cNvCxnSpPr>
          <p:nvPr/>
        </p:nvCxnSpPr>
        <p:spPr>
          <a:xfrm>
            <a:off x="3298644" y="2434323"/>
            <a:ext cx="836761" cy="0"/>
          </a:xfrm>
          <a:prstGeom prst="line">
            <a:avLst/>
          </a:prstGeom>
          <a:ln>
            <a:solidFill>
              <a:srgbClr val="C55A1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90"/>
          <p:cNvSpPr txBox="1"/>
          <p:nvPr/>
        </p:nvSpPr>
        <p:spPr>
          <a:xfrm>
            <a:off x="4805965" y="2232461"/>
            <a:ext cx="2357440" cy="400110"/>
          </a:xfrm>
          <a:prstGeom prst="rect">
            <a:avLst/>
          </a:prstGeom>
          <a:noFill/>
        </p:spPr>
        <p:txBody>
          <a:bodyPr wrap="square" lIns="0" rtlCol="0" anchor="ctr">
            <a:spAutoFit/>
          </a:bodyPr>
          <a:lstStyle/>
          <a:p>
            <a:pPr algn="ctr"/>
            <a:r>
              <a:rPr lang="en-US" altLang="zh-TW" sz="2000" b="1" dirty="0">
                <a:solidFill>
                  <a:srgbClr val="C55A11"/>
                </a:solidFill>
              </a:rPr>
              <a:t>Amplifying Sense</a:t>
            </a:r>
          </a:p>
        </p:txBody>
      </p:sp>
      <p:cxnSp>
        <p:nvCxnSpPr>
          <p:cNvPr id="15" name="Straight Connector 68"/>
          <p:cNvCxnSpPr>
            <a:cxnSpLocks/>
          </p:cNvCxnSpPr>
          <p:nvPr/>
        </p:nvCxnSpPr>
        <p:spPr>
          <a:xfrm>
            <a:off x="3298644" y="4279593"/>
            <a:ext cx="836761" cy="3969"/>
          </a:xfrm>
          <a:prstGeom prst="line">
            <a:avLst/>
          </a:prstGeom>
          <a:ln>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Box 92"/>
          <p:cNvSpPr txBox="1"/>
          <p:nvPr/>
        </p:nvSpPr>
        <p:spPr>
          <a:xfrm>
            <a:off x="4805965" y="4086475"/>
            <a:ext cx="2844901" cy="400110"/>
          </a:xfrm>
          <a:prstGeom prst="rect">
            <a:avLst/>
          </a:prstGeom>
          <a:noFill/>
        </p:spPr>
        <p:txBody>
          <a:bodyPr wrap="square" lIns="0" rtlCol="0" anchor="ctr">
            <a:spAutoFit/>
          </a:bodyPr>
          <a:lstStyle/>
          <a:p>
            <a:r>
              <a:rPr lang="en-US" altLang="zh-TW" sz="2000" b="1" dirty="0">
                <a:solidFill>
                  <a:srgbClr val="595959"/>
                </a:solidFill>
              </a:rPr>
              <a:t>LSTM Model</a:t>
            </a:r>
            <a:endParaRPr lang="en-US" sz="2000" b="1" dirty="0">
              <a:solidFill>
                <a:srgbClr val="595959"/>
              </a:solidFill>
            </a:endParaRPr>
          </a:p>
        </p:txBody>
      </p:sp>
      <p:cxnSp>
        <p:nvCxnSpPr>
          <p:cNvPr id="17" name="Straight Connector 69"/>
          <p:cNvCxnSpPr>
            <a:cxnSpLocks/>
          </p:cNvCxnSpPr>
          <p:nvPr/>
        </p:nvCxnSpPr>
        <p:spPr>
          <a:xfrm>
            <a:off x="3298644" y="3415177"/>
            <a:ext cx="836761" cy="0"/>
          </a:xfrm>
          <a:prstGeom prst="line">
            <a:avLst/>
          </a:prstGeom>
          <a:ln>
            <a:solidFill>
              <a:srgbClr val="BF9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88"/>
          <p:cNvSpPr txBox="1"/>
          <p:nvPr/>
        </p:nvSpPr>
        <p:spPr>
          <a:xfrm>
            <a:off x="4805965" y="3159468"/>
            <a:ext cx="1987082" cy="400110"/>
          </a:xfrm>
          <a:prstGeom prst="rect">
            <a:avLst/>
          </a:prstGeom>
          <a:noFill/>
        </p:spPr>
        <p:txBody>
          <a:bodyPr wrap="none" lIns="0" rtlCol="0" anchor="ctr">
            <a:spAutoFit/>
          </a:bodyPr>
          <a:lstStyle/>
          <a:p>
            <a:r>
              <a:rPr lang="en-US" altLang="zh-TW" sz="2000" b="1" dirty="0">
                <a:solidFill>
                  <a:srgbClr val="BF9000"/>
                </a:solidFill>
              </a:rPr>
              <a:t>Emotion Drama</a:t>
            </a:r>
          </a:p>
        </p:txBody>
      </p:sp>
      <p:grpSp>
        <p:nvGrpSpPr>
          <p:cNvPr id="19" name="Group 60"/>
          <p:cNvGrpSpPr/>
          <p:nvPr/>
        </p:nvGrpSpPr>
        <p:grpSpPr>
          <a:xfrm>
            <a:off x="1029543" y="1618740"/>
            <a:ext cx="2173307" cy="1378187"/>
            <a:chOff x="3172593" y="1761337"/>
            <a:chExt cx="2798814" cy="1316415"/>
          </a:xfrm>
        </p:grpSpPr>
        <p:sp>
          <p:nvSpPr>
            <p:cNvPr id="20" name="Freeform 61"/>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C760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21" name="Oval 9"/>
            <p:cNvSpPr>
              <a:spLocks noChangeArrowheads="1"/>
            </p:cNvSpPr>
            <p:nvPr/>
          </p:nvSpPr>
          <p:spPr bwMode="auto">
            <a:xfrm>
              <a:off x="3172594" y="1761337"/>
              <a:ext cx="2798812" cy="786577"/>
            </a:xfrm>
            <a:prstGeom prst="ellipse">
              <a:avLst/>
            </a:prstGeom>
            <a:solidFill>
              <a:srgbClr val="EE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22"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sp>
        <p:nvSpPr>
          <p:cNvPr id="29" name="標題 1"/>
          <p:cNvSpPr>
            <a:spLocks noGrp="1"/>
          </p:cNvSpPr>
          <p:nvPr>
            <p:ph type="title"/>
          </p:nvPr>
        </p:nvSpPr>
        <p:spPr>
          <a:xfrm>
            <a:off x="10337746" y="0"/>
            <a:ext cx="7269480" cy="1325562"/>
          </a:xfrm>
        </p:spPr>
        <p:txBody>
          <a:bodyPr/>
          <a:lstStyle/>
          <a:p>
            <a:pPr algn="ctr"/>
            <a:r>
              <a:rPr lang="en-US" altLang="zh-TW" dirty="0">
                <a:solidFill>
                  <a:srgbClr val="F0A22E"/>
                </a:solidFill>
              </a:rPr>
              <a:t>Experience</a:t>
            </a:r>
            <a:endParaRPr lang="zh-TW" altLang="en-US" dirty="0">
              <a:solidFill>
                <a:srgbClr val="F0A22E"/>
              </a:solidFill>
            </a:endParaRPr>
          </a:p>
        </p:txBody>
      </p:sp>
      <p:pic>
        <p:nvPicPr>
          <p:cNvPr id="30" name="圖片 29"/>
          <p:cNvPicPr>
            <a:picLocks noChangeAspect="1"/>
          </p:cNvPicPr>
          <p:nvPr/>
        </p:nvPicPr>
        <p:blipFill>
          <a:blip r:embed="rId2"/>
          <a:stretch>
            <a:fillRect/>
          </a:stretch>
        </p:blipFill>
        <p:spPr>
          <a:xfrm>
            <a:off x="10337746" y="1617501"/>
            <a:ext cx="2830951" cy="1566612"/>
          </a:xfrm>
          <a:prstGeom prst="rect">
            <a:avLst/>
          </a:prstGeom>
          <a:ln>
            <a:noFill/>
          </a:ln>
          <a:effectLst>
            <a:softEdge rad="112500"/>
          </a:effectLst>
        </p:spPr>
      </p:pic>
      <p:pic>
        <p:nvPicPr>
          <p:cNvPr id="31" name="圖片 30"/>
          <p:cNvPicPr>
            <a:picLocks noChangeAspect="1"/>
          </p:cNvPicPr>
          <p:nvPr/>
        </p:nvPicPr>
        <p:blipFill>
          <a:blip r:embed="rId3"/>
          <a:stretch>
            <a:fillRect/>
          </a:stretch>
        </p:blipFill>
        <p:spPr>
          <a:xfrm>
            <a:off x="14222444" y="1617501"/>
            <a:ext cx="2124216" cy="1569946"/>
          </a:xfrm>
          <a:prstGeom prst="rect">
            <a:avLst/>
          </a:prstGeom>
          <a:ln>
            <a:noFill/>
          </a:ln>
          <a:effectLst>
            <a:softEdge rad="112500"/>
          </a:effectLst>
        </p:spPr>
      </p:pic>
      <p:pic>
        <p:nvPicPr>
          <p:cNvPr id="32" name="圖片 31"/>
          <p:cNvPicPr>
            <a:picLocks noChangeAspect="1"/>
          </p:cNvPicPr>
          <p:nvPr/>
        </p:nvPicPr>
        <p:blipFill>
          <a:blip r:embed="rId4"/>
          <a:stretch>
            <a:fillRect/>
          </a:stretch>
        </p:blipFill>
        <p:spPr>
          <a:xfrm>
            <a:off x="10337746" y="3767991"/>
            <a:ext cx="2746825" cy="1983818"/>
          </a:xfrm>
          <a:prstGeom prst="rect">
            <a:avLst/>
          </a:prstGeom>
          <a:ln>
            <a:noFill/>
          </a:ln>
          <a:effectLst>
            <a:softEdge rad="112500"/>
          </a:effectLst>
        </p:spPr>
      </p:pic>
      <p:pic>
        <p:nvPicPr>
          <p:cNvPr id="33" name="圖片 32"/>
          <p:cNvPicPr>
            <a:picLocks noChangeAspect="1"/>
          </p:cNvPicPr>
          <p:nvPr/>
        </p:nvPicPr>
        <p:blipFill>
          <a:blip r:embed="rId5"/>
          <a:stretch>
            <a:fillRect/>
          </a:stretch>
        </p:blipFill>
        <p:spPr>
          <a:xfrm>
            <a:off x="14361105" y="3802283"/>
            <a:ext cx="1985555" cy="1949526"/>
          </a:xfrm>
          <a:prstGeom prst="rect">
            <a:avLst/>
          </a:prstGeom>
          <a:ln>
            <a:noFill/>
          </a:ln>
          <a:effectLst>
            <a:softEdge rad="112500"/>
          </a:effectLst>
        </p:spPr>
      </p:pic>
    </p:spTree>
    <p:extLst>
      <p:ext uri="{BB962C8B-B14F-4D97-AF65-F5344CB8AC3E}">
        <p14:creationId xmlns:p14="http://schemas.microsoft.com/office/powerpoint/2010/main" val="209374696"/>
      </p:ext>
    </p:extLst>
  </p:cSld>
  <p:clrMapOvr>
    <a:masterClrMapping/>
  </p:clrMapOvr>
  <mc:AlternateContent xmlns:mc="http://schemas.openxmlformats.org/markup-compatibility/2006">
    <mc:Choice xmlns:p159="http://schemas.microsoft.com/office/powerpoint/2015/09/main" xmlns="" Requires="p159">
      <p:transition spd="slow">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18607" y="379025"/>
            <a:ext cx="7269480" cy="1325562"/>
          </a:xfrm>
        </p:spPr>
        <p:txBody>
          <a:bodyPr/>
          <a:lstStyle/>
          <a:p>
            <a:pPr algn="ctr"/>
            <a:r>
              <a:rPr lang="en-US" altLang="zh-TW" dirty="0">
                <a:solidFill>
                  <a:srgbClr val="F0A22E"/>
                </a:solidFill>
              </a:rPr>
              <a:t>Experience</a:t>
            </a:r>
            <a:endParaRPr lang="zh-TW" altLang="en-US" dirty="0">
              <a:solidFill>
                <a:srgbClr val="F0A22E"/>
              </a:solidFill>
            </a:endParaRPr>
          </a:p>
        </p:txBody>
      </p:sp>
      <p:pic>
        <p:nvPicPr>
          <p:cNvPr id="4" name="圖片 3"/>
          <p:cNvPicPr>
            <a:picLocks noChangeAspect="1"/>
          </p:cNvPicPr>
          <p:nvPr/>
        </p:nvPicPr>
        <p:blipFill>
          <a:blip r:embed="rId2"/>
          <a:stretch>
            <a:fillRect/>
          </a:stretch>
        </p:blipFill>
        <p:spPr>
          <a:xfrm>
            <a:off x="818607" y="1996526"/>
            <a:ext cx="2830951" cy="1566612"/>
          </a:xfrm>
          <a:prstGeom prst="rect">
            <a:avLst/>
          </a:prstGeom>
          <a:ln>
            <a:noFill/>
          </a:ln>
          <a:effectLst>
            <a:softEdge rad="112500"/>
          </a:effectLst>
        </p:spPr>
      </p:pic>
      <p:pic>
        <p:nvPicPr>
          <p:cNvPr id="5" name="圖片 4"/>
          <p:cNvPicPr>
            <a:picLocks noChangeAspect="1"/>
          </p:cNvPicPr>
          <p:nvPr/>
        </p:nvPicPr>
        <p:blipFill>
          <a:blip r:embed="rId3"/>
          <a:stretch>
            <a:fillRect/>
          </a:stretch>
        </p:blipFill>
        <p:spPr>
          <a:xfrm>
            <a:off x="4703305" y="1996526"/>
            <a:ext cx="2124216" cy="1569946"/>
          </a:xfrm>
          <a:prstGeom prst="rect">
            <a:avLst/>
          </a:prstGeom>
          <a:ln>
            <a:noFill/>
          </a:ln>
          <a:effectLst>
            <a:softEdge rad="112500"/>
          </a:effectLst>
        </p:spPr>
      </p:pic>
      <p:pic>
        <p:nvPicPr>
          <p:cNvPr id="6" name="圖片 5"/>
          <p:cNvPicPr>
            <a:picLocks noChangeAspect="1"/>
          </p:cNvPicPr>
          <p:nvPr/>
        </p:nvPicPr>
        <p:blipFill>
          <a:blip r:embed="rId4"/>
          <a:stretch>
            <a:fillRect/>
          </a:stretch>
        </p:blipFill>
        <p:spPr>
          <a:xfrm>
            <a:off x="818607" y="4147016"/>
            <a:ext cx="2746825" cy="1983818"/>
          </a:xfrm>
          <a:prstGeom prst="rect">
            <a:avLst/>
          </a:prstGeom>
          <a:ln>
            <a:noFill/>
          </a:ln>
          <a:effectLst>
            <a:softEdge rad="112500"/>
          </a:effectLst>
        </p:spPr>
      </p:pic>
      <p:pic>
        <p:nvPicPr>
          <p:cNvPr id="7" name="圖片 6"/>
          <p:cNvPicPr>
            <a:picLocks noChangeAspect="1"/>
          </p:cNvPicPr>
          <p:nvPr/>
        </p:nvPicPr>
        <p:blipFill>
          <a:blip r:embed="rId5"/>
          <a:stretch>
            <a:fillRect/>
          </a:stretch>
        </p:blipFill>
        <p:spPr>
          <a:xfrm>
            <a:off x="4841966" y="4181308"/>
            <a:ext cx="1985555" cy="1949526"/>
          </a:xfrm>
          <a:prstGeom prst="rect">
            <a:avLst/>
          </a:prstGeom>
          <a:ln>
            <a:noFill/>
          </a:ln>
          <a:effectLst>
            <a:softEdge rad="112500"/>
          </a:effectLst>
        </p:spPr>
      </p:pic>
      <p:grpSp>
        <p:nvGrpSpPr>
          <p:cNvPr id="20" name="Group 60"/>
          <p:cNvGrpSpPr/>
          <p:nvPr/>
        </p:nvGrpSpPr>
        <p:grpSpPr>
          <a:xfrm>
            <a:off x="-8524381" y="3989501"/>
            <a:ext cx="2156794" cy="1230086"/>
            <a:chOff x="3172593" y="1761337"/>
            <a:chExt cx="2798814" cy="1316415"/>
          </a:xfrm>
        </p:grpSpPr>
        <p:sp>
          <p:nvSpPr>
            <p:cNvPr id="21" name="Freeform 61"/>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22" name="Oval 9"/>
            <p:cNvSpPr>
              <a:spLocks noChangeArrowheads="1"/>
            </p:cNvSpPr>
            <p:nvPr/>
          </p:nvSpPr>
          <p:spPr bwMode="auto">
            <a:xfrm>
              <a:off x="3172594" y="1761337"/>
              <a:ext cx="2798812" cy="786577"/>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23"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grpSp>
        <p:nvGrpSpPr>
          <p:cNvPr id="24" name="Group 64"/>
          <p:cNvGrpSpPr/>
          <p:nvPr/>
        </p:nvGrpSpPr>
        <p:grpSpPr>
          <a:xfrm>
            <a:off x="-8524641" y="3104820"/>
            <a:ext cx="2157053" cy="1307917"/>
            <a:chOff x="3172593" y="1761337"/>
            <a:chExt cx="2798814" cy="1316415"/>
          </a:xfrm>
        </p:grpSpPr>
        <p:sp>
          <p:nvSpPr>
            <p:cNvPr id="25" name="Freeform 65"/>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BF9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26" name="Oval 9"/>
            <p:cNvSpPr>
              <a:spLocks noChangeArrowheads="1"/>
            </p:cNvSpPr>
            <p:nvPr/>
          </p:nvSpPr>
          <p:spPr bwMode="auto">
            <a:xfrm>
              <a:off x="3172594" y="1761337"/>
              <a:ext cx="2798812" cy="786577"/>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27"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cxnSp>
        <p:nvCxnSpPr>
          <p:cNvPr id="28" name="Straight Connector 70"/>
          <p:cNvCxnSpPr>
            <a:cxnSpLocks/>
          </p:cNvCxnSpPr>
          <p:nvPr/>
        </p:nvCxnSpPr>
        <p:spPr>
          <a:xfrm>
            <a:off x="-6255280" y="2987545"/>
            <a:ext cx="836761" cy="0"/>
          </a:xfrm>
          <a:prstGeom prst="line">
            <a:avLst/>
          </a:prstGeom>
          <a:ln>
            <a:solidFill>
              <a:srgbClr val="C55A1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TextBox 90"/>
          <p:cNvSpPr txBox="1"/>
          <p:nvPr/>
        </p:nvSpPr>
        <p:spPr>
          <a:xfrm>
            <a:off x="-4747959" y="2785683"/>
            <a:ext cx="2357440" cy="400110"/>
          </a:xfrm>
          <a:prstGeom prst="rect">
            <a:avLst/>
          </a:prstGeom>
          <a:noFill/>
        </p:spPr>
        <p:txBody>
          <a:bodyPr wrap="square" lIns="0" rtlCol="0" anchor="ctr">
            <a:spAutoFit/>
          </a:bodyPr>
          <a:lstStyle/>
          <a:p>
            <a:pPr algn="ctr"/>
            <a:r>
              <a:rPr lang="en-US" altLang="zh-TW" sz="2000" b="1" dirty="0">
                <a:solidFill>
                  <a:srgbClr val="C55A11"/>
                </a:solidFill>
              </a:rPr>
              <a:t>Amplifying Sense</a:t>
            </a:r>
          </a:p>
        </p:txBody>
      </p:sp>
      <p:cxnSp>
        <p:nvCxnSpPr>
          <p:cNvPr id="30" name="Straight Connector 68"/>
          <p:cNvCxnSpPr>
            <a:cxnSpLocks/>
          </p:cNvCxnSpPr>
          <p:nvPr/>
        </p:nvCxnSpPr>
        <p:spPr>
          <a:xfrm>
            <a:off x="-6255280" y="4832815"/>
            <a:ext cx="836761" cy="3969"/>
          </a:xfrm>
          <a:prstGeom prst="line">
            <a:avLst/>
          </a:prstGeom>
          <a:ln>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TextBox 92"/>
          <p:cNvSpPr txBox="1"/>
          <p:nvPr/>
        </p:nvSpPr>
        <p:spPr>
          <a:xfrm>
            <a:off x="-4747959" y="4639697"/>
            <a:ext cx="2844901" cy="400110"/>
          </a:xfrm>
          <a:prstGeom prst="rect">
            <a:avLst/>
          </a:prstGeom>
          <a:noFill/>
        </p:spPr>
        <p:txBody>
          <a:bodyPr wrap="square" lIns="0" rtlCol="0" anchor="ctr">
            <a:spAutoFit/>
          </a:bodyPr>
          <a:lstStyle/>
          <a:p>
            <a:r>
              <a:rPr lang="en-US" altLang="zh-TW" sz="2000" b="1" dirty="0">
                <a:solidFill>
                  <a:srgbClr val="595959"/>
                </a:solidFill>
              </a:rPr>
              <a:t> dynamic LSTM Model</a:t>
            </a:r>
            <a:endParaRPr lang="en-US" sz="2000" b="1" dirty="0">
              <a:solidFill>
                <a:srgbClr val="595959"/>
              </a:solidFill>
            </a:endParaRPr>
          </a:p>
        </p:txBody>
      </p:sp>
      <p:cxnSp>
        <p:nvCxnSpPr>
          <p:cNvPr id="32" name="Straight Connector 69"/>
          <p:cNvCxnSpPr>
            <a:cxnSpLocks/>
          </p:cNvCxnSpPr>
          <p:nvPr/>
        </p:nvCxnSpPr>
        <p:spPr>
          <a:xfrm>
            <a:off x="-6255280" y="3968399"/>
            <a:ext cx="836761" cy="0"/>
          </a:xfrm>
          <a:prstGeom prst="line">
            <a:avLst/>
          </a:prstGeom>
          <a:ln>
            <a:solidFill>
              <a:srgbClr val="BF9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TextBox 88"/>
          <p:cNvSpPr txBox="1"/>
          <p:nvPr/>
        </p:nvSpPr>
        <p:spPr>
          <a:xfrm>
            <a:off x="-4747959" y="3712690"/>
            <a:ext cx="1987082" cy="400110"/>
          </a:xfrm>
          <a:prstGeom prst="rect">
            <a:avLst/>
          </a:prstGeom>
          <a:noFill/>
        </p:spPr>
        <p:txBody>
          <a:bodyPr wrap="none" lIns="0" rtlCol="0" anchor="ctr">
            <a:spAutoFit/>
          </a:bodyPr>
          <a:lstStyle/>
          <a:p>
            <a:r>
              <a:rPr lang="en-US" altLang="zh-TW" sz="2000" b="1" dirty="0">
                <a:solidFill>
                  <a:srgbClr val="BF9000"/>
                </a:solidFill>
              </a:rPr>
              <a:t>Emotion Drama</a:t>
            </a:r>
          </a:p>
        </p:txBody>
      </p:sp>
      <p:grpSp>
        <p:nvGrpSpPr>
          <p:cNvPr id="34" name="Group 60"/>
          <p:cNvGrpSpPr/>
          <p:nvPr/>
        </p:nvGrpSpPr>
        <p:grpSpPr>
          <a:xfrm>
            <a:off x="-8524381" y="2171962"/>
            <a:ext cx="2173307" cy="1378187"/>
            <a:chOff x="3172593" y="1761337"/>
            <a:chExt cx="2798814" cy="1316415"/>
          </a:xfrm>
        </p:grpSpPr>
        <p:sp>
          <p:nvSpPr>
            <p:cNvPr id="35" name="Freeform 61"/>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C760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36" name="Oval 9"/>
            <p:cNvSpPr>
              <a:spLocks noChangeArrowheads="1"/>
            </p:cNvSpPr>
            <p:nvPr/>
          </p:nvSpPr>
          <p:spPr bwMode="auto">
            <a:xfrm>
              <a:off x="3172594" y="1761337"/>
              <a:ext cx="2798812" cy="786577"/>
            </a:xfrm>
            <a:prstGeom prst="ellipse">
              <a:avLst/>
            </a:prstGeom>
            <a:solidFill>
              <a:srgbClr val="EE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37"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spTree>
    <p:extLst>
      <p:ext uri="{BB962C8B-B14F-4D97-AF65-F5344CB8AC3E}">
        <p14:creationId xmlns:p14="http://schemas.microsoft.com/office/powerpoint/2010/main" val="130625261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8221" y="2379755"/>
            <a:ext cx="7269480" cy="1325562"/>
          </a:xfrm>
        </p:spPr>
        <p:txBody>
          <a:bodyPr/>
          <a:lstStyle/>
          <a:p>
            <a:r>
              <a:rPr lang="en-US" altLang="zh-TW" dirty="0">
                <a:solidFill>
                  <a:schemeClr val="accent1">
                    <a:lumMod val="75000"/>
                  </a:schemeClr>
                </a:solidFill>
              </a:rPr>
              <a:t>Amplifying Sense</a:t>
            </a:r>
          </a:p>
        </p:txBody>
      </p:sp>
      <p:cxnSp>
        <p:nvCxnSpPr>
          <p:cNvPr id="5" name="Straight Connector 69"/>
          <p:cNvCxnSpPr>
            <a:cxnSpLocks/>
          </p:cNvCxnSpPr>
          <p:nvPr/>
        </p:nvCxnSpPr>
        <p:spPr>
          <a:xfrm>
            <a:off x="5289490" y="3264706"/>
            <a:ext cx="590449" cy="0"/>
          </a:xfrm>
          <a:prstGeom prst="line">
            <a:avLst/>
          </a:prstGeom>
          <a:ln w="19050">
            <a:solidFill>
              <a:srgbClr val="F0A22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Straight Connector 69"/>
          <p:cNvCxnSpPr>
            <a:cxnSpLocks/>
          </p:cNvCxnSpPr>
          <p:nvPr/>
        </p:nvCxnSpPr>
        <p:spPr>
          <a:xfrm>
            <a:off x="5879939" y="3264706"/>
            <a:ext cx="497712" cy="277147"/>
          </a:xfrm>
          <a:prstGeom prst="line">
            <a:avLst/>
          </a:prstGeom>
          <a:ln w="19050">
            <a:solidFill>
              <a:srgbClr val="F0A22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377651" y="3520652"/>
            <a:ext cx="1094339" cy="461665"/>
          </a:xfrm>
          <a:prstGeom prst="rect">
            <a:avLst/>
          </a:prstGeom>
        </p:spPr>
        <p:txBody>
          <a:bodyPr wrap="none">
            <a:spAutoFit/>
          </a:bodyPr>
          <a:lstStyle/>
          <a:p>
            <a:r>
              <a:rPr lang="en-US" altLang="zh-TW" sz="2400" b="1" dirty="0">
                <a:solidFill>
                  <a:schemeClr val="accent1"/>
                </a:solidFill>
                <a:latin typeface="Arial Rounded MT Bold" panose="020F0704030504030204" pitchFamily="34" charset="0"/>
                <a:ea typeface="+mj-ea"/>
              </a:rPr>
              <a:t>Visual</a:t>
            </a:r>
          </a:p>
        </p:txBody>
      </p:sp>
      <p:cxnSp>
        <p:nvCxnSpPr>
          <p:cNvPr id="10" name="Straight Connector 69"/>
          <p:cNvCxnSpPr>
            <a:cxnSpLocks/>
          </p:cNvCxnSpPr>
          <p:nvPr/>
        </p:nvCxnSpPr>
        <p:spPr>
          <a:xfrm>
            <a:off x="4843725" y="3835861"/>
            <a:ext cx="380745" cy="481117"/>
          </a:xfrm>
          <a:prstGeom prst="line">
            <a:avLst/>
          </a:prstGeom>
          <a:ln w="19050">
            <a:solidFill>
              <a:srgbClr val="F0A22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69"/>
          <p:cNvCxnSpPr>
            <a:cxnSpLocks/>
          </p:cNvCxnSpPr>
          <p:nvPr/>
        </p:nvCxnSpPr>
        <p:spPr>
          <a:xfrm flipV="1">
            <a:off x="5224470" y="4316978"/>
            <a:ext cx="610738" cy="11196"/>
          </a:xfrm>
          <a:prstGeom prst="line">
            <a:avLst/>
          </a:prstGeom>
          <a:ln w="19050">
            <a:solidFill>
              <a:srgbClr val="F0A22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951079" y="4169725"/>
            <a:ext cx="1374094" cy="461665"/>
          </a:xfrm>
          <a:prstGeom prst="rect">
            <a:avLst/>
          </a:prstGeom>
        </p:spPr>
        <p:txBody>
          <a:bodyPr wrap="none">
            <a:spAutoFit/>
          </a:bodyPr>
          <a:lstStyle/>
          <a:p>
            <a:r>
              <a:rPr lang="en-US" altLang="zh-TW" sz="2400" b="1" dirty="0">
                <a:solidFill>
                  <a:schemeClr val="accent1"/>
                </a:solidFill>
                <a:latin typeface="Arial Rounded MT Bold" panose="020F0704030504030204" pitchFamily="34" charset="0"/>
                <a:ea typeface="+mj-ea"/>
              </a:rPr>
              <a:t>Hearing</a:t>
            </a:r>
          </a:p>
        </p:txBody>
      </p:sp>
      <p:cxnSp>
        <p:nvCxnSpPr>
          <p:cNvPr id="18" name="Straight Connector 69"/>
          <p:cNvCxnSpPr>
            <a:cxnSpLocks/>
          </p:cNvCxnSpPr>
          <p:nvPr/>
        </p:nvCxnSpPr>
        <p:spPr>
          <a:xfrm flipV="1">
            <a:off x="4253276" y="2477950"/>
            <a:ext cx="202977" cy="381719"/>
          </a:xfrm>
          <a:prstGeom prst="line">
            <a:avLst/>
          </a:prstGeom>
          <a:ln w="19050">
            <a:solidFill>
              <a:srgbClr val="F0A22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69"/>
          <p:cNvCxnSpPr>
            <a:cxnSpLocks/>
          </p:cNvCxnSpPr>
          <p:nvPr/>
        </p:nvCxnSpPr>
        <p:spPr>
          <a:xfrm flipV="1">
            <a:off x="4468165" y="2379755"/>
            <a:ext cx="474225" cy="98195"/>
          </a:xfrm>
          <a:prstGeom prst="line">
            <a:avLst/>
          </a:prstGeom>
          <a:ln w="19050">
            <a:solidFill>
              <a:srgbClr val="F0A22E"/>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034097" y="2183893"/>
            <a:ext cx="1185646" cy="461665"/>
          </a:xfrm>
          <a:prstGeom prst="rect">
            <a:avLst/>
          </a:prstGeom>
        </p:spPr>
        <p:txBody>
          <a:bodyPr wrap="none">
            <a:spAutoFit/>
          </a:bodyPr>
          <a:lstStyle/>
          <a:p>
            <a:r>
              <a:rPr lang="en-US" altLang="zh-TW" sz="2400" b="1" dirty="0">
                <a:solidFill>
                  <a:schemeClr val="accent1"/>
                </a:solidFill>
                <a:latin typeface="Arial Rounded MT Bold" panose="020F0704030504030204" pitchFamily="34" charset="0"/>
                <a:ea typeface="+mj-ea"/>
              </a:rPr>
              <a:t>Tactile</a:t>
            </a:r>
          </a:p>
        </p:txBody>
      </p:sp>
      <p:grpSp>
        <p:nvGrpSpPr>
          <p:cNvPr id="23" name="Group 60"/>
          <p:cNvGrpSpPr/>
          <p:nvPr/>
        </p:nvGrpSpPr>
        <p:grpSpPr>
          <a:xfrm>
            <a:off x="-6933840" y="3705317"/>
            <a:ext cx="2156794" cy="1230086"/>
            <a:chOff x="3172593" y="1761337"/>
            <a:chExt cx="2798814" cy="1316415"/>
          </a:xfrm>
        </p:grpSpPr>
        <p:sp>
          <p:nvSpPr>
            <p:cNvPr id="24" name="Freeform 61"/>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25" name="Oval 9"/>
            <p:cNvSpPr>
              <a:spLocks noChangeArrowheads="1"/>
            </p:cNvSpPr>
            <p:nvPr/>
          </p:nvSpPr>
          <p:spPr bwMode="auto">
            <a:xfrm>
              <a:off x="3172594" y="1761337"/>
              <a:ext cx="2798812" cy="786577"/>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26"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grpSp>
        <p:nvGrpSpPr>
          <p:cNvPr id="27" name="Group 64"/>
          <p:cNvGrpSpPr/>
          <p:nvPr/>
        </p:nvGrpSpPr>
        <p:grpSpPr>
          <a:xfrm>
            <a:off x="-6934100" y="2820636"/>
            <a:ext cx="2157053" cy="1307917"/>
            <a:chOff x="3172593" y="1761337"/>
            <a:chExt cx="2798814" cy="1316415"/>
          </a:xfrm>
        </p:grpSpPr>
        <p:sp>
          <p:nvSpPr>
            <p:cNvPr id="28" name="Freeform 65"/>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BF9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29" name="Oval 9"/>
            <p:cNvSpPr>
              <a:spLocks noChangeArrowheads="1"/>
            </p:cNvSpPr>
            <p:nvPr/>
          </p:nvSpPr>
          <p:spPr bwMode="auto">
            <a:xfrm>
              <a:off x="3172594" y="1761337"/>
              <a:ext cx="2798812" cy="786577"/>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30"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cxnSp>
        <p:nvCxnSpPr>
          <p:cNvPr id="31" name="Straight Connector 70"/>
          <p:cNvCxnSpPr>
            <a:cxnSpLocks/>
          </p:cNvCxnSpPr>
          <p:nvPr/>
        </p:nvCxnSpPr>
        <p:spPr>
          <a:xfrm>
            <a:off x="-4664739" y="2703361"/>
            <a:ext cx="836761" cy="0"/>
          </a:xfrm>
          <a:prstGeom prst="line">
            <a:avLst/>
          </a:prstGeom>
          <a:ln>
            <a:solidFill>
              <a:srgbClr val="C55A1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Connector 68"/>
          <p:cNvCxnSpPr>
            <a:cxnSpLocks/>
          </p:cNvCxnSpPr>
          <p:nvPr/>
        </p:nvCxnSpPr>
        <p:spPr>
          <a:xfrm>
            <a:off x="-4664739" y="4548631"/>
            <a:ext cx="836761" cy="3969"/>
          </a:xfrm>
          <a:prstGeom prst="line">
            <a:avLst/>
          </a:prstGeom>
          <a:ln>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TextBox 92"/>
          <p:cNvSpPr txBox="1"/>
          <p:nvPr/>
        </p:nvSpPr>
        <p:spPr>
          <a:xfrm>
            <a:off x="-3157418" y="4355513"/>
            <a:ext cx="2844901" cy="400110"/>
          </a:xfrm>
          <a:prstGeom prst="rect">
            <a:avLst/>
          </a:prstGeom>
          <a:noFill/>
        </p:spPr>
        <p:txBody>
          <a:bodyPr wrap="square" lIns="0" rtlCol="0" anchor="ctr">
            <a:spAutoFit/>
          </a:bodyPr>
          <a:lstStyle/>
          <a:p>
            <a:r>
              <a:rPr lang="en-US" altLang="zh-TW" sz="2000" b="1" dirty="0">
                <a:solidFill>
                  <a:srgbClr val="595959"/>
                </a:solidFill>
              </a:rPr>
              <a:t> dynamic LSTM Model</a:t>
            </a:r>
            <a:endParaRPr lang="en-US" sz="2000" b="1" dirty="0">
              <a:solidFill>
                <a:srgbClr val="595959"/>
              </a:solidFill>
            </a:endParaRPr>
          </a:p>
        </p:txBody>
      </p:sp>
      <p:cxnSp>
        <p:nvCxnSpPr>
          <p:cNvPr id="35" name="Straight Connector 69"/>
          <p:cNvCxnSpPr>
            <a:cxnSpLocks/>
          </p:cNvCxnSpPr>
          <p:nvPr/>
        </p:nvCxnSpPr>
        <p:spPr>
          <a:xfrm>
            <a:off x="-4664739" y="3684215"/>
            <a:ext cx="836761" cy="0"/>
          </a:xfrm>
          <a:prstGeom prst="line">
            <a:avLst/>
          </a:prstGeom>
          <a:ln>
            <a:solidFill>
              <a:srgbClr val="BF9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TextBox 88"/>
          <p:cNvSpPr txBox="1"/>
          <p:nvPr/>
        </p:nvSpPr>
        <p:spPr>
          <a:xfrm>
            <a:off x="-3157418" y="3428506"/>
            <a:ext cx="1987082" cy="400110"/>
          </a:xfrm>
          <a:prstGeom prst="rect">
            <a:avLst/>
          </a:prstGeom>
          <a:noFill/>
        </p:spPr>
        <p:txBody>
          <a:bodyPr wrap="none" lIns="0" rtlCol="0" anchor="ctr">
            <a:spAutoFit/>
          </a:bodyPr>
          <a:lstStyle/>
          <a:p>
            <a:r>
              <a:rPr lang="en-US" altLang="zh-TW" sz="2000" b="1" dirty="0">
                <a:solidFill>
                  <a:srgbClr val="BF9000"/>
                </a:solidFill>
              </a:rPr>
              <a:t>Emotion Drama</a:t>
            </a:r>
          </a:p>
        </p:txBody>
      </p:sp>
      <p:grpSp>
        <p:nvGrpSpPr>
          <p:cNvPr id="37" name="Group 60"/>
          <p:cNvGrpSpPr/>
          <p:nvPr/>
        </p:nvGrpSpPr>
        <p:grpSpPr>
          <a:xfrm>
            <a:off x="-6933840" y="1887778"/>
            <a:ext cx="2173307" cy="1378187"/>
            <a:chOff x="3172593" y="1761337"/>
            <a:chExt cx="2798814" cy="1316415"/>
          </a:xfrm>
        </p:grpSpPr>
        <p:sp>
          <p:nvSpPr>
            <p:cNvPr id="38" name="Freeform 61"/>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C760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39" name="Oval 9"/>
            <p:cNvSpPr>
              <a:spLocks noChangeArrowheads="1"/>
            </p:cNvSpPr>
            <p:nvPr/>
          </p:nvSpPr>
          <p:spPr bwMode="auto">
            <a:xfrm>
              <a:off x="3172594" y="1761337"/>
              <a:ext cx="2798812" cy="786577"/>
            </a:xfrm>
            <a:prstGeom prst="ellipse">
              <a:avLst/>
            </a:prstGeom>
            <a:solidFill>
              <a:srgbClr val="EE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40"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spTree>
    <p:extLst>
      <p:ext uri="{BB962C8B-B14F-4D97-AF65-F5344CB8AC3E}">
        <p14:creationId xmlns:p14="http://schemas.microsoft.com/office/powerpoint/2010/main" val="2605858667"/>
      </p:ext>
    </p:extLst>
  </p:cSld>
  <p:clrMapOvr>
    <a:masterClrMapping/>
  </p:clrMapOvr>
  <mc:AlternateContent xmlns:mc="http://schemas.openxmlformats.org/markup-compatibility/2006">
    <mc:Choice xmlns:p159="http://schemas.microsoft.com/office/powerpoint/2015/09/main" xmlns="" Requires="p159">
      <p:transition>
        <p159:morph option="byWord"/>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圖片 46"/>
          <p:cNvPicPr>
            <a:picLocks noChangeAspect="1"/>
          </p:cNvPicPr>
          <p:nvPr/>
        </p:nvPicPr>
        <p:blipFill>
          <a:blip r:embed="rId2"/>
          <a:stretch>
            <a:fillRect/>
          </a:stretch>
        </p:blipFill>
        <p:spPr>
          <a:xfrm>
            <a:off x="6272765" y="2548622"/>
            <a:ext cx="1575153" cy="1575153"/>
          </a:xfrm>
          <a:prstGeom prst="rect">
            <a:avLst/>
          </a:prstGeom>
        </p:spPr>
      </p:pic>
      <p:pic>
        <p:nvPicPr>
          <p:cNvPr id="41" name="圖片 40" descr="一張含有 向量圖形 的圖片&#10;&#10;描述是以高可信度產生"/>
          <p:cNvPicPr>
            <a:picLocks noChangeAspect="1"/>
          </p:cNvPicPr>
          <p:nvPr/>
        </p:nvPicPr>
        <p:blipFill>
          <a:blip r:embed="rId3"/>
          <a:stretch>
            <a:fillRect/>
          </a:stretch>
        </p:blipFill>
        <p:spPr>
          <a:xfrm>
            <a:off x="3413530" y="2559693"/>
            <a:ext cx="1526237" cy="1526237"/>
          </a:xfrm>
          <a:prstGeom prst="rect">
            <a:avLst/>
          </a:prstGeom>
        </p:spPr>
      </p:pic>
      <p:pic>
        <p:nvPicPr>
          <p:cNvPr id="45" name="圖片 44" descr="一張含有 向量圖形 的圖片&#10;&#10;描述是以高可信度產生"/>
          <p:cNvPicPr>
            <a:picLocks noChangeAspect="1"/>
          </p:cNvPicPr>
          <p:nvPr/>
        </p:nvPicPr>
        <p:blipFill>
          <a:blip r:embed="rId4"/>
          <a:stretch>
            <a:fillRect/>
          </a:stretch>
        </p:blipFill>
        <p:spPr>
          <a:xfrm>
            <a:off x="517944" y="2548622"/>
            <a:ext cx="1537308" cy="1537308"/>
          </a:xfrm>
          <a:prstGeom prst="rect">
            <a:avLst/>
          </a:prstGeom>
        </p:spPr>
      </p:pic>
      <p:grpSp>
        <p:nvGrpSpPr>
          <p:cNvPr id="20" name="Group 6"/>
          <p:cNvGrpSpPr/>
          <p:nvPr/>
        </p:nvGrpSpPr>
        <p:grpSpPr>
          <a:xfrm>
            <a:off x="34724" y="2361235"/>
            <a:ext cx="4928805" cy="1925349"/>
            <a:chOff x="0" y="2619103"/>
            <a:chExt cx="7256282" cy="2717074"/>
          </a:xfrm>
        </p:grpSpPr>
        <p:sp>
          <p:nvSpPr>
            <p:cNvPr id="37" name="Freeform: Shape 34"/>
            <p:cNvSpPr/>
            <p:nvPr/>
          </p:nvSpPr>
          <p:spPr>
            <a:xfrm>
              <a:off x="0" y="5053013"/>
              <a:ext cx="1893434" cy="283164"/>
            </a:xfrm>
            <a:custGeom>
              <a:avLst/>
              <a:gdLst>
                <a:gd name="connsiteX0" fmla="*/ 0 w 1893434"/>
                <a:gd name="connsiteY0" fmla="*/ 0 h 283164"/>
                <a:gd name="connsiteX1" fmla="*/ 1065465 w 1893434"/>
                <a:gd name="connsiteY1" fmla="*/ 0 h 283164"/>
                <a:gd name="connsiteX2" fmla="*/ 1133863 w 1893434"/>
                <a:gd name="connsiteY2" fmla="*/ 51147 h 283164"/>
                <a:gd name="connsiteX3" fmla="*/ 1893434 w 1893434"/>
                <a:gd name="connsiteY3" fmla="*/ 283164 h 283164"/>
                <a:gd name="connsiteX4" fmla="*/ 0 w 1893434"/>
                <a:gd name="connsiteY4" fmla="*/ 283164 h 283164"/>
                <a:gd name="connsiteX5" fmla="*/ 0 w 1893434"/>
                <a:gd name="connsiteY5" fmla="*/ 0 h 28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3434" h="283164">
                  <a:moveTo>
                    <a:pt x="0" y="0"/>
                  </a:moveTo>
                  <a:lnTo>
                    <a:pt x="1065465" y="0"/>
                  </a:lnTo>
                  <a:lnTo>
                    <a:pt x="1133863" y="51147"/>
                  </a:lnTo>
                  <a:cubicBezTo>
                    <a:pt x="1350687" y="197631"/>
                    <a:pt x="1612072" y="283164"/>
                    <a:pt x="1893434" y="283164"/>
                  </a:cubicBezTo>
                  <a:lnTo>
                    <a:pt x="0" y="283164"/>
                  </a:lnTo>
                  <a:lnTo>
                    <a:pt x="0" y="0"/>
                  </a:lnTo>
                  <a:close/>
                </a:path>
              </a:pathLst>
            </a:custGeom>
            <a:gradFill flip="none" rotWithShape="1">
              <a:gsLst>
                <a:gs pos="32000">
                  <a:schemeClr val="accent2"/>
                </a:gs>
                <a:gs pos="77000">
                  <a:schemeClr val="accent2">
                    <a:lumMod val="50000"/>
                  </a:schemeClr>
                </a:gs>
                <a:gs pos="100000">
                  <a:schemeClr val="accent2">
                    <a:lumMod val="50000"/>
                  </a:schemeClr>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微軟正黑體" panose="020B0604030504040204" pitchFamily="34" charset="-120"/>
                <a:ea typeface="微軟正黑體" panose="020B0604030504040204" pitchFamily="34" charset="-120"/>
              </a:endParaRPr>
            </a:p>
          </p:txBody>
        </p:sp>
        <p:sp>
          <p:nvSpPr>
            <p:cNvPr id="38" name="Freeform: Shape 35"/>
            <p:cNvSpPr/>
            <p:nvPr/>
          </p:nvSpPr>
          <p:spPr>
            <a:xfrm>
              <a:off x="482510" y="2619103"/>
              <a:ext cx="6773772" cy="2717074"/>
            </a:xfrm>
            <a:custGeom>
              <a:avLst/>
              <a:gdLst>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687285 w 6773772"/>
                <a:gd name="connsiteY11" fmla="*/ 2717074 h 2717074"/>
                <a:gd name="connsiteX12" fmla="*/ 1687285 w 6773772"/>
                <a:gd name="connsiteY12" fmla="*/ 2673337 h 2717074"/>
                <a:gd name="connsiteX13" fmla="*/ 1565429 w 6773772"/>
                <a:gd name="connsiteY13" fmla="*/ 2701421 h 2717074"/>
                <a:gd name="connsiteX14" fmla="*/ 1358537 w 6773772"/>
                <a:gd name="connsiteY14" fmla="*/ 2717074 h 2717074"/>
                <a:gd name="connsiteX15" fmla="*/ 598966 w 6773772"/>
                <a:gd name="connsiteY15" fmla="*/ 2485057 h 2717074"/>
                <a:gd name="connsiteX16" fmla="*/ 530568 w 6773772"/>
                <a:gd name="connsiteY16" fmla="*/ 2433910 h 2717074"/>
                <a:gd name="connsiteX17" fmla="*/ 494381 w 6773772"/>
                <a:gd name="connsiteY17" fmla="*/ 2406850 h 2717074"/>
                <a:gd name="connsiteX18" fmla="*/ 0 w 6773772"/>
                <a:gd name="connsiteY18" fmla="*/ 1358537 h 2717074"/>
                <a:gd name="connsiteX19" fmla="*/ 1358537 w 6773772"/>
                <a:gd name="connsiteY19" fmla="*/ 0 h 2717074"/>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687285 w 6773772"/>
                <a:gd name="connsiteY11" fmla="*/ 2717074 h 2717074"/>
                <a:gd name="connsiteX12" fmla="*/ 1565429 w 6773772"/>
                <a:gd name="connsiteY12" fmla="*/ 2701421 h 2717074"/>
                <a:gd name="connsiteX13" fmla="*/ 1358537 w 6773772"/>
                <a:gd name="connsiteY13" fmla="*/ 2717074 h 2717074"/>
                <a:gd name="connsiteX14" fmla="*/ 598966 w 6773772"/>
                <a:gd name="connsiteY14" fmla="*/ 2485057 h 2717074"/>
                <a:gd name="connsiteX15" fmla="*/ 530568 w 6773772"/>
                <a:gd name="connsiteY15" fmla="*/ 2433910 h 2717074"/>
                <a:gd name="connsiteX16" fmla="*/ 494381 w 6773772"/>
                <a:gd name="connsiteY16" fmla="*/ 2406850 h 2717074"/>
                <a:gd name="connsiteX17" fmla="*/ 0 w 6773772"/>
                <a:gd name="connsiteY17" fmla="*/ 1358537 h 2717074"/>
                <a:gd name="connsiteX18" fmla="*/ 1358537 w 6773772"/>
                <a:gd name="connsiteY18" fmla="*/ 0 h 2717074"/>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687285 w 6773772"/>
                <a:gd name="connsiteY11" fmla="*/ 2717074 h 2717074"/>
                <a:gd name="connsiteX12" fmla="*/ 1358537 w 6773772"/>
                <a:gd name="connsiteY12" fmla="*/ 2717074 h 2717074"/>
                <a:gd name="connsiteX13" fmla="*/ 598966 w 6773772"/>
                <a:gd name="connsiteY13" fmla="*/ 2485057 h 2717074"/>
                <a:gd name="connsiteX14" fmla="*/ 530568 w 6773772"/>
                <a:gd name="connsiteY14" fmla="*/ 2433910 h 2717074"/>
                <a:gd name="connsiteX15" fmla="*/ 494381 w 6773772"/>
                <a:gd name="connsiteY15" fmla="*/ 2406850 h 2717074"/>
                <a:gd name="connsiteX16" fmla="*/ 0 w 6773772"/>
                <a:gd name="connsiteY16" fmla="*/ 1358537 h 2717074"/>
                <a:gd name="connsiteX17" fmla="*/ 1358537 w 6773772"/>
                <a:gd name="connsiteY17" fmla="*/ 0 h 2717074"/>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358537 w 6773772"/>
                <a:gd name="connsiteY11" fmla="*/ 2717074 h 2717074"/>
                <a:gd name="connsiteX12" fmla="*/ 598966 w 6773772"/>
                <a:gd name="connsiteY12" fmla="*/ 2485057 h 2717074"/>
                <a:gd name="connsiteX13" fmla="*/ 530568 w 6773772"/>
                <a:gd name="connsiteY13" fmla="*/ 2433910 h 2717074"/>
                <a:gd name="connsiteX14" fmla="*/ 494381 w 6773772"/>
                <a:gd name="connsiteY14" fmla="*/ 2406850 h 2717074"/>
                <a:gd name="connsiteX15" fmla="*/ 0 w 6773772"/>
                <a:gd name="connsiteY15" fmla="*/ 1358537 h 2717074"/>
                <a:gd name="connsiteX16" fmla="*/ 1358537 w 6773772"/>
                <a:gd name="connsiteY16" fmla="*/ 0 h 2717074"/>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358537 w 6773772"/>
                <a:gd name="connsiteY11" fmla="*/ 2717074 h 2717074"/>
                <a:gd name="connsiteX12" fmla="*/ 598966 w 6773772"/>
                <a:gd name="connsiteY12" fmla="*/ 2485057 h 2717074"/>
                <a:gd name="connsiteX13" fmla="*/ 494381 w 6773772"/>
                <a:gd name="connsiteY13" fmla="*/ 2406850 h 2717074"/>
                <a:gd name="connsiteX14" fmla="*/ 0 w 6773772"/>
                <a:gd name="connsiteY14" fmla="*/ 1358537 h 2717074"/>
                <a:gd name="connsiteX15" fmla="*/ 1358537 w 6773772"/>
                <a:gd name="connsiteY15" fmla="*/ 0 h 27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73772" h="2717074">
                  <a:moveTo>
                    <a:pt x="1358537" y="283391"/>
                  </a:moveTo>
                  <a:cubicBezTo>
                    <a:pt x="764750" y="283391"/>
                    <a:pt x="283391" y="764750"/>
                    <a:pt x="283391" y="1358537"/>
                  </a:cubicBezTo>
                  <a:cubicBezTo>
                    <a:pt x="283391" y="1952324"/>
                    <a:pt x="764750" y="2433683"/>
                    <a:pt x="1358537" y="2433683"/>
                  </a:cubicBezTo>
                  <a:cubicBezTo>
                    <a:pt x="1952324" y="2433683"/>
                    <a:pt x="2433683" y="1952324"/>
                    <a:pt x="2433683" y="1358537"/>
                  </a:cubicBezTo>
                  <a:cubicBezTo>
                    <a:pt x="2433683" y="764750"/>
                    <a:pt x="1952324" y="283391"/>
                    <a:pt x="1358537" y="283391"/>
                  </a:cubicBezTo>
                  <a:close/>
                  <a:moveTo>
                    <a:pt x="1358537" y="0"/>
                  </a:moveTo>
                  <a:cubicBezTo>
                    <a:pt x="2108836" y="0"/>
                    <a:pt x="2717074" y="608238"/>
                    <a:pt x="2717074" y="1358537"/>
                  </a:cubicBezTo>
                  <a:cubicBezTo>
                    <a:pt x="2717074" y="1780580"/>
                    <a:pt x="2524624" y="2157674"/>
                    <a:pt x="2222693" y="2406850"/>
                  </a:cubicBezTo>
                  <a:lnTo>
                    <a:pt x="2186506" y="2433910"/>
                  </a:lnTo>
                  <a:lnTo>
                    <a:pt x="6773772" y="2433910"/>
                  </a:lnTo>
                  <a:lnTo>
                    <a:pt x="6773772" y="2717074"/>
                  </a:lnTo>
                  <a:lnTo>
                    <a:pt x="1358537" y="2717074"/>
                  </a:lnTo>
                  <a:cubicBezTo>
                    <a:pt x="1077175" y="2717074"/>
                    <a:pt x="815790" y="2631541"/>
                    <a:pt x="598966" y="2485057"/>
                  </a:cubicBezTo>
                  <a:lnTo>
                    <a:pt x="494381" y="2406850"/>
                  </a:lnTo>
                  <a:cubicBezTo>
                    <a:pt x="192450" y="2157674"/>
                    <a:pt x="0" y="1780580"/>
                    <a:pt x="0" y="1358537"/>
                  </a:cubicBezTo>
                  <a:cubicBezTo>
                    <a:pt x="0" y="608238"/>
                    <a:pt x="608238" y="0"/>
                    <a:pt x="135853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微軟正黑體" panose="020B0604030504040204" pitchFamily="34" charset="-120"/>
                <a:ea typeface="微軟正黑體" panose="020B0604030504040204" pitchFamily="34" charset="-120"/>
              </a:endParaRPr>
            </a:p>
          </p:txBody>
        </p:sp>
        <p:sp>
          <p:nvSpPr>
            <p:cNvPr id="39" name="Freeform: Shape 36"/>
            <p:cNvSpPr/>
            <p:nvPr/>
          </p:nvSpPr>
          <p:spPr>
            <a:xfrm>
              <a:off x="1841048" y="4333875"/>
              <a:ext cx="1309738" cy="719138"/>
            </a:xfrm>
            <a:custGeom>
              <a:avLst/>
              <a:gdLst>
                <a:gd name="connsiteX0" fmla="*/ 1013444 w 1309738"/>
                <a:gd name="connsiteY0" fmla="*/ 0 h 719138"/>
                <a:gd name="connsiteX1" fmla="*/ 1309738 w 1309738"/>
                <a:gd name="connsiteY1" fmla="*/ 0 h 719138"/>
                <a:gd name="connsiteX2" fmla="*/ 1297460 w 1309738"/>
                <a:gd name="connsiteY2" fmla="*/ 47752 h 719138"/>
                <a:gd name="connsiteX3" fmla="*/ 864156 w 1309738"/>
                <a:gd name="connsiteY3" fmla="*/ 692078 h 719138"/>
                <a:gd name="connsiteX4" fmla="*/ 827969 w 1309738"/>
                <a:gd name="connsiteY4" fmla="*/ 719138 h 719138"/>
                <a:gd name="connsiteX5" fmla="*/ 0 w 1309738"/>
                <a:gd name="connsiteY5" fmla="*/ 719138 h 719138"/>
                <a:gd name="connsiteX6" fmla="*/ 0 w 1309738"/>
                <a:gd name="connsiteY6" fmla="*/ 718911 h 719138"/>
                <a:gd name="connsiteX7" fmla="*/ 990656 w 1309738"/>
                <a:gd name="connsiteY7" fmla="*/ 62260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9738" h="719138">
                  <a:moveTo>
                    <a:pt x="1013444" y="0"/>
                  </a:moveTo>
                  <a:lnTo>
                    <a:pt x="1309738" y="0"/>
                  </a:lnTo>
                  <a:lnTo>
                    <a:pt x="1297460" y="47752"/>
                  </a:lnTo>
                  <a:cubicBezTo>
                    <a:pt x="1218072" y="302991"/>
                    <a:pt x="1065443" y="525961"/>
                    <a:pt x="864156" y="692078"/>
                  </a:cubicBezTo>
                  <a:lnTo>
                    <a:pt x="827969" y="719138"/>
                  </a:lnTo>
                  <a:lnTo>
                    <a:pt x="0" y="719138"/>
                  </a:lnTo>
                  <a:lnTo>
                    <a:pt x="0" y="718911"/>
                  </a:lnTo>
                  <a:cubicBezTo>
                    <a:pt x="445340" y="718911"/>
                    <a:pt x="827440" y="448147"/>
                    <a:pt x="990656" y="62260"/>
                  </a:cubicBezTo>
                  <a:close/>
                </a:path>
              </a:pathLst>
            </a:custGeom>
            <a:gradFill flip="none" rotWithShape="1">
              <a:gsLst>
                <a:gs pos="32000">
                  <a:schemeClr val="accent2"/>
                </a:gs>
                <a:gs pos="77000">
                  <a:schemeClr val="accent2">
                    <a:lumMod val="50000"/>
                  </a:schemeClr>
                </a:gs>
                <a:gs pos="100000">
                  <a:schemeClr val="accent2">
                    <a:lumMod val="50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微軟正黑體" panose="020B0604030504040204" pitchFamily="34" charset="-120"/>
                <a:ea typeface="微軟正黑體" panose="020B0604030504040204" pitchFamily="34" charset="-120"/>
              </a:endParaRPr>
            </a:p>
          </p:txBody>
        </p:sp>
      </p:grpSp>
      <p:grpSp>
        <p:nvGrpSpPr>
          <p:cNvPr id="21" name="Group 38"/>
          <p:cNvGrpSpPr/>
          <p:nvPr/>
        </p:nvGrpSpPr>
        <p:grpSpPr>
          <a:xfrm>
            <a:off x="2920212" y="2361235"/>
            <a:ext cx="4928805" cy="1925349"/>
            <a:chOff x="0" y="2619103"/>
            <a:chExt cx="7256282" cy="2717074"/>
          </a:xfrm>
          <a:solidFill>
            <a:schemeClr val="accent1"/>
          </a:solidFill>
        </p:grpSpPr>
        <p:sp>
          <p:nvSpPr>
            <p:cNvPr id="34" name="Freeform: Shape 39"/>
            <p:cNvSpPr/>
            <p:nvPr/>
          </p:nvSpPr>
          <p:spPr>
            <a:xfrm>
              <a:off x="0" y="5053013"/>
              <a:ext cx="1893434" cy="283164"/>
            </a:xfrm>
            <a:custGeom>
              <a:avLst/>
              <a:gdLst>
                <a:gd name="connsiteX0" fmla="*/ 0 w 1893434"/>
                <a:gd name="connsiteY0" fmla="*/ 0 h 283164"/>
                <a:gd name="connsiteX1" fmla="*/ 1065465 w 1893434"/>
                <a:gd name="connsiteY1" fmla="*/ 0 h 283164"/>
                <a:gd name="connsiteX2" fmla="*/ 1133863 w 1893434"/>
                <a:gd name="connsiteY2" fmla="*/ 51147 h 283164"/>
                <a:gd name="connsiteX3" fmla="*/ 1893434 w 1893434"/>
                <a:gd name="connsiteY3" fmla="*/ 283164 h 283164"/>
                <a:gd name="connsiteX4" fmla="*/ 0 w 1893434"/>
                <a:gd name="connsiteY4" fmla="*/ 283164 h 283164"/>
                <a:gd name="connsiteX5" fmla="*/ 0 w 1893434"/>
                <a:gd name="connsiteY5" fmla="*/ 0 h 28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3434" h="283164">
                  <a:moveTo>
                    <a:pt x="0" y="0"/>
                  </a:moveTo>
                  <a:lnTo>
                    <a:pt x="1065465" y="0"/>
                  </a:lnTo>
                  <a:lnTo>
                    <a:pt x="1133863" y="51147"/>
                  </a:lnTo>
                  <a:cubicBezTo>
                    <a:pt x="1350687" y="197631"/>
                    <a:pt x="1612072" y="283164"/>
                    <a:pt x="1893434" y="283164"/>
                  </a:cubicBezTo>
                  <a:lnTo>
                    <a:pt x="0" y="2831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微軟正黑體" panose="020B0604030504040204" pitchFamily="34" charset="-120"/>
                <a:ea typeface="微軟正黑體" panose="020B0604030504040204" pitchFamily="34" charset="-120"/>
              </a:endParaRPr>
            </a:p>
          </p:txBody>
        </p:sp>
        <p:sp>
          <p:nvSpPr>
            <p:cNvPr id="35" name="Freeform: Shape 40"/>
            <p:cNvSpPr/>
            <p:nvPr/>
          </p:nvSpPr>
          <p:spPr>
            <a:xfrm>
              <a:off x="482510" y="2619103"/>
              <a:ext cx="6773772" cy="2717074"/>
            </a:xfrm>
            <a:custGeom>
              <a:avLst/>
              <a:gdLst>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687285 w 6773772"/>
                <a:gd name="connsiteY11" fmla="*/ 2717074 h 2717074"/>
                <a:gd name="connsiteX12" fmla="*/ 1687285 w 6773772"/>
                <a:gd name="connsiteY12" fmla="*/ 2673337 h 2717074"/>
                <a:gd name="connsiteX13" fmla="*/ 1565429 w 6773772"/>
                <a:gd name="connsiteY13" fmla="*/ 2701421 h 2717074"/>
                <a:gd name="connsiteX14" fmla="*/ 1358537 w 6773772"/>
                <a:gd name="connsiteY14" fmla="*/ 2717074 h 2717074"/>
                <a:gd name="connsiteX15" fmla="*/ 598966 w 6773772"/>
                <a:gd name="connsiteY15" fmla="*/ 2485057 h 2717074"/>
                <a:gd name="connsiteX16" fmla="*/ 530568 w 6773772"/>
                <a:gd name="connsiteY16" fmla="*/ 2433910 h 2717074"/>
                <a:gd name="connsiteX17" fmla="*/ 494381 w 6773772"/>
                <a:gd name="connsiteY17" fmla="*/ 2406850 h 2717074"/>
                <a:gd name="connsiteX18" fmla="*/ 0 w 6773772"/>
                <a:gd name="connsiteY18" fmla="*/ 1358537 h 2717074"/>
                <a:gd name="connsiteX19" fmla="*/ 1358537 w 6773772"/>
                <a:gd name="connsiteY19" fmla="*/ 0 h 2717074"/>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687285 w 6773772"/>
                <a:gd name="connsiteY11" fmla="*/ 2717074 h 2717074"/>
                <a:gd name="connsiteX12" fmla="*/ 1565429 w 6773772"/>
                <a:gd name="connsiteY12" fmla="*/ 2701421 h 2717074"/>
                <a:gd name="connsiteX13" fmla="*/ 1358537 w 6773772"/>
                <a:gd name="connsiteY13" fmla="*/ 2717074 h 2717074"/>
                <a:gd name="connsiteX14" fmla="*/ 598966 w 6773772"/>
                <a:gd name="connsiteY14" fmla="*/ 2485057 h 2717074"/>
                <a:gd name="connsiteX15" fmla="*/ 530568 w 6773772"/>
                <a:gd name="connsiteY15" fmla="*/ 2433910 h 2717074"/>
                <a:gd name="connsiteX16" fmla="*/ 494381 w 6773772"/>
                <a:gd name="connsiteY16" fmla="*/ 2406850 h 2717074"/>
                <a:gd name="connsiteX17" fmla="*/ 0 w 6773772"/>
                <a:gd name="connsiteY17" fmla="*/ 1358537 h 2717074"/>
                <a:gd name="connsiteX18" fmla="*/ 1358537 w 6773772"/>
                <a:gd name="connsiteY18" fmla="*/ 0 h 2717074"/>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687285 w 6773772"/>
                <a:gd name="connsiteY11" fmla="*/ 2717074 h 2717074"/>
                <a:gd name="connsiteX12" fmla="*/ 1358537 w 6773772"/>
                <a:gd name="connsiteY12" fmla="*/ 2717074 h 2717074"/>
                <a:gd name="connsiteX13" fmla="*/ 598966 w 6773772"/>
                <a:gd name="connsiteY13" fmla="*/ 2485057 h 2717074"/>
                <a:gd name="connsiteX14" fmla="*/ 530568 w 6773772"/>
                <a:gd name="connsiteY14" fmla="*/ 2433910 h 2717074"/>
                <a:gd name="connsiteX15" fmla="*/ 494381 w 6773772"/>
                <a:gd name="connsiteY15" fmla="*/ 2406850 h 2717074"/>
                <a:gd name="connsiteX16" fmla="*/ 0 w 6773772"/>
                <a:gd name="connsiteY16" fmla="*/ 1358537 h 2717074"/>
                <a:gd name="connsiteX17" fmla="*/ 1358537 w 6773772"/>
                <a:gd name="connsiteY17" fmla="*/ 0 h 2717074"/>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358537 w 6773772"/>
                <a:gd name="connsiteY11" fmla="*/ 2717074 h 2717074"/>
                <a:gd name="connsiteX12" fmla="*/ 598966 w 6773772"/>
                <a:gd name="connsiteY12" fmla="*/ 2485057 h 2717074"/>
                <a:gd name="connsiteX13" fmla="*/ 530568 w 6773772"/>
                <a:gd name="connsiteY13" fmla="*/ 2433910 h 2717074"/>
                <a:gd name="connsiteX14" fmla="*/ 494381 w 6773772"/>
                <a:gd name="connsiteY14" fmla="*/ 2406850 h 2717074"/>
                <a:gd name="connsiteX15" fmla="*/ 0 w 6773772"/>
                <a:gd name="connsiteY15" fmla="*/ 1358537 h 2717074"/>
                <a:gd name="connsiteX16" fmla="*/ 1358537 w 6773772"/>
                <a:gd name="connsiteY16" fmla="*/ 0 h 2717074"/>
                <a:gd name="connsiteX0" fmla="*/ 1358537 w 6773772"/>
                <a:gd name="connsiteY0" fmla="*/ 283391 h 2717074"/>
                <a:gd name="connsiteX1" fmla="*/ 283391 w 6773772"/>
                <a:gd name="connsiteY1" fmla="*/ 1358537 h 2717074"/>
                <a:gd name="connsiteX2" fmla="*/ 1358537 w 6773772"/>
                <a:gd name="connsiteY2" fmla="*/ 2433683 h 2717074"/>
                <a:gd name="connsiteX3" fmla="*/ 2433683 w 6773772"/>
                <a:gd name="connsiteY3" fmla="*/ 1358537 h 2717074"/>
                <a:gd name="connsiteX4" fmla="*/ 1358537 w 6773772"/>
                <a:gd name="connsiteY4" fmla="*/ 283391 h 2717074"/>
                <a:gd name="connsiteX5" fmla="*/ 1358537 w 6773772"/>
                <a:gd name="connsiteY5" fmla="*/ 0 h 2717074"/>
                <a:gd name="connsiteX6" fmla="*/ 2717074 w 6773772"/>
                <a:gd name="connsiteY6" fmla="*/ 1358537 h 2717074"/>
                <a:gd name="connsiteX7" fmla="*/ 2222693 w 6773772"/>
                <a:gd name="connsiteY7" fmla="*/ 2406850 h 2717074"/>
                <a:gd name="connsiteX8" fmla="*/ 2186506 w 6773772"/>
                <a:gd name="connsiteY8" fmla="*/ 2433910 h 2717074"/>
                <a:gd name="connsiteX9" fmla="*/ 6773772 w 6773772"/>
                <a:gd name="connsiteY9" fmla="*/ 2433910 h 2717074"/>
                <a:gd name="connsiteX10" fmla="*/ 6773772 w 6773772"/>
                <a:gd name="connsiteY10" fmla="*/ 2717074 h 2717074"/>
                <a:gd name="connsiteX11" fmla="*/ 1358537 w 6773772"/>
                <a:gd name="connsiteY11" fmla="*/ 2717074 h 2717074"/>
                <a:gd name="connsiteX12" fmla="*/ 598966 w 6773772"/>
                <a:gd name="connsiteY12" fmla="*/ 2485057 h 2717074"/>
                <a:gd name="connsiteX13" fmla="*/ 494381 w 6773772"/>
                <a:gd name="connsiteY13" fmla="*/ 2406850 h 2717074"/>
                <a:gd name="connsiteX14" fmla="*/ 0 w 6773772"/>
                <a:gd name="connsiteY14" fmla="*/ 1358537 h 2717074"/>
                <a:gd name="connsiteX15" fmla="*/ 1358537 w 6773772"/>
                <a:gd name="connsiteY15" fmla="*/ 0 h 27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73772" h="2717074">
                  <a:moveTo>
                    <a:pt x="1358537" y="283391"/>
                  </a:moveTo>
                  <a:cubicBezTo>
                    <a:pt x="764750" y="283391"/>
                    <a:pt x="283391" y="764750"/>
                    <a:pt x="283391" y="1358537"/>
                  </a:cubicBezTo>
                  <a:cubicBezTo>
                    <a:pt x="283391" y="1952324"/>
                    <a:pt x="764750" y="2433683"/>
                    <a:pt x="1358537" y="2433683"/>
                  </a:cubicBezTo>
                  <a:cubicBezTo>
                    <a:pt x="1952324" y="2433683"/>
                    <a:pt x="2433683" y="1952324"/>
                    <a:pt x="2433683" y="1358537"/>
                  </a:cubicBezTo>
                  <a:cubicBezTo>
                    <a:pt x="2433683" y="764750"/>
                    <a:pt x="1952324" y="283391"/>
                    <a:pt x="1358537" y="283391"/>
                  </a:cubicBezTo>
                  <a:close/>
                  <a:moveTo>
                    <a:pt x="1358537" y="0"/>
                  </a:moveTo>
                  <a:cubicBezTo>
                    <a:pt x="2108836" y="0"/>
                    <a:pt x="2717074" y="608238"/>
                    <a:pt x="2717074" y="1358537"/>
                  </a:cubicBezTo>
                  <a:cubicBezTo>
                    <a:pt x="2717074" y="1780580"/>
                    <a:pt x="2524624" y="2157674"/>
                    <a:pt x="2222693" y="2406850"/>
                  </a:cubicBezTo>
                  <a:lnTo>
                    <a:pt x="2186506" y="2433910"/>
                  </a:lnTo>
                  <a:lnTo>
                    <a:pt x="6773772" y="2433910"/>
                  </a:lnTo>
                  <a:lnTo>
                    <a:pt x="6773772" y="2717074"/>
                  </a:lnTo>
                  <a:lnTo>
                    <a:pt x="1358537" y="2717074"/>
                  </a:lnTo>
                  <a:cubicBezTo>
                    <a:pt x="1077175" y="2717074"/>
                    <a:pt x="815790" y="2631541"/>
                    <a:pt x="598966" y="2485057"/>
                  </a:cubicBezTo>
                  <a:lnTo>
                    <a:pt x="494381" y="2406850"/>
                  </a:lnTo>
                  <a:cubicBezTo>
                    <a:pt x="192450" y="2157674"/>
                    <a:pt x="0" y="1780580"/>
                    <a:pt x="0" y="1358537"/>
                  </a:cubicBezTo>
                  <a:cubicBezTo>
                    <a:pt x="0" y="608238"/>
                    <a:pt x="608238" y="0"/>
                    <a:pt x="135853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微軟正黑體" panose="020B0604030504040204" pitchFamily="34" charset="-120"/>
                <a:ea typeface="微軟正黑體" panose="020B0604030504040204" pitchFamily="34" charset="-120"/>
              </a:endParaRPr>
            </a:p>
          </p:txBody>
        </p:sp>
        <p:sp>
          <p:nvSpPr>
            <p:cNvPr id="36" name="Freeform: Shape 41"/>
            <p:cNvSpPr/>
            <p:nvPr/>
          </p:nvSpPr>
          <p:spPr>
            <a:xfrm>
              <a:off x="1841048" y="4333875"/>
              <a:ext cx="1309738" cy="719138"/>
            </a:xfrm>
            <a:custGeom>
              <a:avLst/>
              <a:gdLst>
                <a:gd name="connsiteX0" fmla="*/ 1013444 w 1309738"/>
                <a:gd name="connsiteY0" fmla="*/ 0 h 719138"/>
                <a:gd name="connsiteX1" fmla="*/ 1309738 w 1309738"/>
                <a:gd name="connsiteY1" fmla="*/ 0 h 719138"/>
                <a:gd name="connsiteX2" fmla="*/ 1297460 w 1309738"/>
                <a:gd name="connsiteY2" fmla="*/ 47752 h 719138"/>
                <a:gd name="connsiteX3" fmla="*/ 864156 w 1309738"/>
                <a:gd name="connsiteY3" fmla="*/ 692078 h 719138"/>
                <a:gd name="connsiteX4" fmla="*/ 827969 w 1309738"/>
                <a:gd name="connsiteY4" fmla="*/ 719138 h 719138"/>
                <a:gd name="connsiteX5" fmla="*/ 0 w 1309738"/>
                <a:gd name="connsiteY5" fmla="*/ 719138 h 719138"/>
                <a:gd name="connsiteX6" fmla="*/ 0 w 1309738"/>
                <a:gd name="connsiteY6" fmla="*/ 718911 h 719138"/>
                <a:gd name="connsiteX7" fmla="*/ 990656 w 1309738"/>
                <a:gd name="connsiteY7" fmla="*/ 62260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9738" h="719138">
                  <a:moveTo>
                    <a:pt x="1013444" y="0"/>
                  </a:moveTo>
                  <a:lnTo>
                    <a:pt x="1309738" y="0"/>
                  </a:lnTo>
                  <a:lnTo>
                    <a:pt x="1297460" y="47752"/>
                  </a:lnTo>
                  <a:cubicBezTo>
                    <a:pt x="1218072" y="302991"/>
                    <a:pt x="1065443" y="525961"/>
                    <a:pt x="864156" y="692078"/>
                  </a:cubicBezTo>
                  <a:lnTo>
                    <a:pt x="827969" y="719138"/>
                  </a:lnTo>
                  <a:lnTo>
                    <a:pt x="0" y="719138"/>
                  </a:lnTo>
                  <a:lnTo>
                    <a:pt x="0" y="718911"/>
                  </a:lnTo>
                  <a:cubicBezTo>
                    <a:pt x="445340" y="718911"/>
                    <a:pt x="827440" y="448147"/>
                    <a:pt x="990656" y="62260"/>
                  </a:cubicBezTo>
                  <a:close/>
                </a:path>
              </a:pathLst>
            </a:custGeom>
            <a:gradFill>
              <a:gsLst>
                <a:gs pos="32000">
                  <a:schemeClr val="accent1"/>
                </a:gs>
                <a:gs pos="77000">
                  <a:schemeClr val="accent1">
                    <a:lumMod val="50000"/>
                  </a:schemeClr>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微軟正黑體" panose="020B0604030504040204" pitchFamily="34" charset="-120"/>
                <a:ea typeface="微軟正黑體" panose="020B0604030504040204" pitchFamily="34" charset="-120"/>
              </a:endParaRPr>
            </a:p>
          </p:txBody>
        </p:sp>
      </p:grpSp>
      <p:sp>
        <p:nvSpPr>
          <p:cNvPr id="22" name="Freeform: Shape 45"/>
          <p:cNvSpPr/>
          <p:nvPr/>
        </p:nvSpPr>
        <p:spPr>
          <a:xfrm>
            <a:off x="5805700" y="4085931"/>
            <a:ext cx="1286109" cy="200653"/>
          </a:xfrm>
          <a:custGeom>
            <a:avLst/>
            <a:gdLst>
              <a:gd name="connsiteX0" fmla="*/ 0 w 1893434"/>
              <a:gd name="connsiteY0" fmla="*/ 0 h 283164"/>
              <a:gd name="connsiteX1" fmla="*/ 1065465 w 1893434"/>
              <a:gd name="connsiteY1" fmla="*/ 0 h 283164"/>
              <a:gd name="connsiteX2" fmla="*/ 1133863 w 1893434"/>
              <a:gd name="connsiteY2" fmla="*/ 51147 h 283164"/>
              <a:gd name="connsiteX3" fmla="*/ 1893434 w 1893434"/>
              <a:gd name="connsiteY3" fmla="*/ 283164 h 283164"/>
              <a:gd name="connsiteX4" fmla="*/ 0 w 1893434"/>
              <a:gd name="connsiteY4" fmla="*/ 283164 h 283164"/>
              <a:gd name="connsiteX5" fmla="*/ 0 w 1893434"/>
              <a:gd name="connsiteY5" fmla="*/ 0 h 28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3434" h="283164">
                <a:moveTo>
                  <a:pt x="0" y="0"/>
                </a:moveTo>
                <a:lnTo>
                  <a:pt x="1065465" y="0"/>
                </a:lnTo>
                <a:lnTo>
                  <a:pt x="1133863" y="51147"/>
                </a:lnTo>
                <a:cubicBezTo>
                  <a:pt x="1350687" y="197631"/>
                  <a:pt x="1612072" y="283164"/>
                  <a:pt x="1893434" y="283164"/>
                </a:cubicBezTo>
                <a:lnTo>
                  <a:pt x="0" y="283164"/>
                </a:lnTo>
                <a:lnTo>
                  <a:pt x="0" y="0"/>
                </a:lnTo>
                <a:close/>
              </a:path>
            </a:pathLst>
          </a:custGeom>
          <a:gradFill>
            <a:gsLst>
              <a:gs pos="32000">
                <a:schemeClr val="accent1"/>
              </a:gs>
              <a:gs pos="77000">
                <a:schemeClr val="accent1">
                  <a:lumMod val="50000"/>
                </a:schemeClr>
              </a:gs>
              <a:gs pos="100000">
                <a:schemeClr val="accent1">
                  <a:lumMod val="5000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微軟正黑體" panose="020B0604030504040204" pitchFamily="34" charset="-120"/>
              <a:ea typeface="微軟正黑體" panose="020B0604030504040204" pitchFamily="34" charset="-120"/>
            </a:endParaRPr>
          </a:p>
        </p:txBody>
      </p:sp>
      <p:sp>
        <p:nvSpPr>
          <p:cNvPr id="23" name="Freeform: Shape 68"/>
          <p:cNvSpPr/>
          <p:nvPr/>
        </p:nvSpPr>
        <p:spPr>
          <a:xfrm>
            <a:off x="6133442" y="2361236"/>
            <a:ext cx="2182656" cy="1925349"/>
          </a:xfrm>
          <a:custGeom>
            <a:avLst/>
            <a:gdLst>
              <a:gd name="connsiteX0" fmla="*/ 1358537 w 3213348"/>
              <a:gd name="connsiteY0" fmla="*/ 283391 h 2717074"/>
              <a:gd name="connsiteX1" fmla="*/ 283391 w 3213348"/>
              <a:gd name="connsiteY1" fmla="*/ 1358537 h 2717074"/>
              <a:gd name="connsiteX2" fmla="*/ 1358537 w 3213348"/>
              <a:gd name="connsiteY2" fmla="*/ 2433683 h 2717074"/>
              <a:gd name="connsiteX3" fmla="*/ 2433683 w 3213348"/>
              <a:gd name="connsiteY3" fmla="*/ 1358537 h 2717074"/>
              <a:gd name="connsiteX4" fmla="*/ 1358537 w 3213348"/>
              <a:gd name="connsiteY4" fmla="*/ 283391 h 2717074"/>
              <a:gd name="connsiteX5" fmla="*/ 1358537 w 3213348"/>
              <a:gd name="connsiteY5" fmla="*/ 0 h 2717074"/>
              <a:gd name="connsiteX6" fmla="*/ 2717074 w 3213348"/>
              <a:gd name="connsiteY6" fmla="*/ 1358537 h 2717074"/>
              <a:gd name="connsiteX7" fmla="*/ 2222693 w 3213348"/>
              <a:gd name="connsiteY7" fmla="*/ 2406850 h 2717074"/>
              <a:gd name="connsiteX8" fmla="*/ 2186506 w 3213348"/>
              <a:gd name="connsiteY8" fmla="*/ 2433910 h 2717074"/>
              <a:gd name="connsiteX9" fmla="*/ 3213348 w 3213348"/>
              <a:gd name="connsiteY9" fmla="*/ 2433910 h 2717074"/>
              <a:gd name="connsiteX10" fmla="*/ 3213348 w 3213348"/>
              <a:gd name="connsiteY10" fmla="*/ 2717074 h 2717074"/>
              <a:gd name="connsiteX11" fmla="*/ 1358537 w 3213348"/>
              <a:gd name="connsiteY11" fmla="*/ 2717074 h 2717074"/>
              <a:gd name="connsiteX12" fmla="*/ 598966 w 3213348"/>
              <a:gd name="connsiteY12" fmla="*/ 2485057 h 2717074"/>
              <a:gd name="connsiteX13" fmla="*/ 494381 w 3213348"/>
              <a:gd name="connsiteY13" fmla="*/ 2406850 h 2717074"/>
              <a:gd name="connsiteX14" fmla="*/ 0 w 3213348"/>
              <a:gd name="connsiteY14" fmla="*/ 1358537 h 2717074"/>
              <a:gd name="connsiteX15" fmla="*/ 1358537 w 3213348"/>
              <a:gd name="connsiteY15" fmla="*/ 0 h 27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13348" h="2717074">
                <a:moveTo>
                  <a:pt x="1358537" y="283391"/>
                </a:moveTo>
                <a:cubicBezTo>
                  <a:pt x="764750" y="283391"/>
                  <a:pt x="283391" y="764750"/>
                  <a:pt x="283391" y="1358537"/>
                </a:cubicBezTo>
                <a:cubicBezTo>
                  <a:pt x="283391" y="1952324"/>
                  <a:pt x="764750" y="2433683"/>
                  <a:pt x="1358537" y="2433683"/>
                </a:cubicBezTo>
                <a:cubicBezTo>
                  <a:pt x="1952324" y="2433683"/>
                  <a:pt x="2433683" y="1952324"/>
                  <a:pt x="2433683" y="1358537"/>
                </a:cubicBezTo>
                <a:cubicBezTo>
                  <a:pt x="2433683" y="764750"/>
                  <a:pt x="1952324" y="283391"/>
                  <a:pt x="1358537" y="283391"/>
                </a:cubicBezTo>
                <a:close/>
                <a:moveTo>
                  <a:pt x="1358537" y="0"/>
                </a:moveTo>
                <a:cubicBezTo>
                  <a:pt x="2108836" y="0"/>
                  <a:pt x="2717074" y="608238"/>
                  <a:pt x="2717074" y="1358537"/>
                </a:cubicBezTo>
                <a:cubicBezTo>
                  <a:pt x="2717074" y="1780580"/>
                  <a:pt x="2524624" y="2157674"/>
                  <a:pt x="2222693" y="2406850"/>
                </a:cubicBezTo>
                <a:lnTo>
                  <a:pt x="2186506" y="2433910"/>
                </a:lnTo>
                <a:lnTo>
                  <a:pt x="3213348" y="2433910"/>
                </a:lnTo>
                <a:lnTo>
                  <a:pt x="3213348" y="2717074"/>
                </a:lnTo>
                <a:lnTo>
                  <a:pt x="1358537" y="2717074"/>
                </a:lnTo>
                <a:cubicBezTo>
                  <a:pt x="1077175" y="2717074"/>
                  <a:pt x="815790" y="2631541"/>
                  <a:pt x="598966" y="2485057"/>
                </a:cubicBezTo>
                <a:lnTo>
                  <a:pt x="494381" y="2406850"/>
                </a:lnTo>
                <a:cubicBezTo>
                  <a:pt x="192450" y="2157674"/>
                  <a:pt x="0" y="1780580"/>
                  <a:pt x="0" y="1358537"/>
                </a:cubicBezTo>
                <a:cubicBezTo>
                  <a:pt x="0" y="608238"/>
                  <a:pt x="608238" y="0"/>
                  <a:pt x="1358537"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微軟正黑體" panose="020B0604030504040204" pitchFamily="34" charset="-120"/>
              <a:ea typeface="微軟正黑體" panose="020B0604030504040204" pitchFamily="34" charset="-120"/>
            </a:endParaRPr>
          </a:p>
        </p:txBody>
      </p:sp>
      <p:sp>
        <p:nvSpPr>
          <p:cNvPr id="24" name="Freeform: Shape 47"/>
          <p:cNvSpPr/>
          <p:nvPr/>
        </p:nvSpPr>
        <p:spPr>
          <a:xfrm>
            <a:off x="7056225" y="3576342"/>
            <a:ext cx="889635" cy="509589"/>
          </a:xfrm>
          <a:custGeom>
            <a:avLst/>
            <a:gdLst>
              <a:gd name="connsiteX0" fmla="*/ 1013444 w 1309738"/>
              <a:gd name="connsiteY0" fmla="*/ 0 h 719138"/>
              <a:gd name="connsiteX1" fmla="*/ 1309738 w 1309738"/>
              <a:gd name="connsiteY1" fmla="*/ 0 h 719138"/>
              <a:gd name="connsiteX2" fmla="*/ 1297460 w 1309738"/>
              <a:gd name="connsiteY2" fmla="*/ 47752 h 719138"/>
              <a:gd name="connsiteX3" fmla="*/ 864156 w 1309738"/>
              <a:gd name="connsiteY3" fmla="*/ 692078 h 719138"/>
              <a:gd name="connsiteX4" fmla="*/ 827969 w 1309738"/>
              <a:gd name="connsiteY4" fmla="*/ 719138 h 719138"/>
              <a:gd name="connsiteX5" fmla="*/ 0 w 1309738"/>
              <a:gd name="connsiteY5" fmla="*/ 719138 h 719138"/>
              <a:gd name="connsiteX6" fmla="*/ 0 w 1309738"/>
              <a:gd name="connsiteY6" fmla="*/ 718911 h 719138"/>
              <a:gd name="connsiteX7" fmla="*/ 990656 w 1309738"/>
              <a:gd name="connsiteY7" fmla="*/ 62260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9738" h="719138">
                <a:moveTo>
                  <a:pt x="1013444" y="0"/>
                </a:moveTo>
                <a:lnTo>
                  <a:pt x="1309738" y="0"/>
                </a:lnTo>
                <a:lnTo>
                  <a:pt x="1297460" y="47752"/>
                </a:lnTo>
                <a:cubicBezTo>
                  <a:pt x="1218072" y="302991"/>
                  <a:pt x="1065443" y="525961"/>
                  <a:pt x="864156" y="692078"/>
                </a:cubicBezTo>
                <a:lnTo>
                  <a:pt x="827969" y="719138"/>
                </a:lnTo>
                <a:lnTo>
                  <a:pt x="0" y="719138"/>
                </a:lnTo>
                <a:lnTo>
                  <a:pt x="0" y="718911"/>
                </a:lnTo>
                <a:cubicBezTo>
                  <a:pt x="445340" y="718911"/>
                  <a:pt x="827440" y="448147"/>
                  <a:pt x="990656" y="62260"/>
                </a:cubicBezTo>
                <a:close/>
              </a:path>
            </a:pathLst>
          </a:custGeom>
          <a:gradFill>
            <a:gsLst>
              <a:gs pos="32000">
                <a:schemeClr val="tx2"/>
              </a:gs>
              <a:gs pos="77000">
                <a:schemeClr val="bg2">
                  <a:lumMod val="10000"/>
                </a:schemeClr>
              </a:gs>
              <a:gs pos="100000">
                <a:schemeClr val="bg2">
                  <a:lumMod val="1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微軟正黑體" panose="020B0604030504040204" pitchFamily="34" charset="-120"/>
              <a:ea typeface="微軟正黑體" panose="020B0604030504040204" pitchFamily="34" charset="-120"/>
            </a:endParaRPr>
          </a:p>
        </p:txBody>
      </p:sp>
      <p:grpSp>
        <p:nvGrpSpPr>
          <p:cNvPr id="25" name="Group 49"/>
          <p:cNvGrpSpPr/>
          <p:nvPr/>
        </p:nvGrpSpPr>
        <p:grpSpPr>
          <a:xfrm>
            <a:off x="440575" y="4384764"/>
            <a:ext cx="2186877" cy="990496"/>
            <a:chOff x="465984" y="2703818"/>
            <a:chExt cx="3219563" cy="1397797"/>
          </a:xfrm>
        </p:grpSpPr>
        <p:sp>
          <p:nvSpPr>
            <p:cNvPr id="32" name="TextBox 50"/>
            <p:cNvSpPr txBox="1"/>
            <p:nvPr/>
          </p:nvSpPr>
          <p:spPr>
            <a:xfrm>
              <a:off x="465984" y="2703818"/>
              <a:ext cx="3219563" cy="651507"/>
            </a:xfrm>
            <a:prstGeom prst="rect">
              <a:avLst/>
            </a:prstGeom>
            <a:noFill/>
          </p:spPr>
          <p:txBody>
            <a:bodyPr wrap="square" lIns="0" rtlCol="0" anchor="ctr">
              <a:spAutoFit/>
            </a:bodyPr>
            <a:lstStyle/>
            <a:p>
              <a:r>
                <a:rPr lang="en-US" sz="2400" b="1" dirty="0">
                  <a:solidFill>
                    <a:srgbClr val="7030A0"/>
                  </a:solidFill>
                  <a:latin typeface="微軟正黑體" panose="020B0604030504040204" pitchFamily="34" charset="-120"/>
                  <a:ea typeface="微軟正黑體" panose="020B0604030504040204" pitchFamily="34" charset="-120"/>
                </a:rPr>
                <a:t>Hearing Amp.</a:t>
              </a:r>
            </a:p>
          </p:txBody>
        </p:sp>
        <p:sp>
          <p:nvSpPr>
            <p:cNvPr id="33" name="TextBox 52"/>
            <p:cNvSpPr txBox="1"/>
            <p:nvPr/>
          </p:nvSpPr>
          <p:spPr>
            <a:xfrm>
              <a:off x="465984" y="3363242"/>
              <a:ext cx="2929293" cy="738373"/>
            </a:xfrm>
            <a:prstGeom prst="rect">
              <a:avLst/>
            </a:prstGeom>
            <a:noFill/>
          </p:spPr>
          <p:txBody>
            <a:bodyPr wrap="square" lIns="0" rIns="0" rtlCol="0" anchor="ctr">
              <a:spAutoFit/>
            </a:bodyPr>
            <a:lstStyle/>
            <a:p>
              <a:pPr algn="just"/>
              <a:r>
                <a:rPr lang="en-US" altLang="zh-TW" sz="1400" dirty="0">
                  <a:solidFill>
                    <a:schemeClr val="tx1">
                      <a:lumMod val="65000"/>
                      <a:lumOff val="35000"/>
                    </a:schemeClr>
                  </a:solidFill>
                  <a:latin typeface="微軟正黑體" panose="020B0604030504040204" pitchFamily="34" charset="-120"/>
                  <a:ea typeface="微軟正黑體" panose="020B0604030504040204" pitchFamily="34" charset="-120"/>
                </a:rPr>
                <a:t>Background Music</a:t>
              </a:r>
            </a:p>
            <a:p>
              <a:pPr algn="just"/>
              <a:r>
                <a:rPr lang="en-US" altLang="zh-TW" sz="1400" dirty="0">
                  <a:solidFill>
                    <a:schemeClr val="tx1">
                      <a:lumMod val="65000"/>
                      <a:lumOff val="35000"/>
                    </a:schemeClr>
                  </a:solidFill>
                  <a:latin typeface="微軟正黑體" panose="020B0604030504040204" pitchFamily="34" charset="-120"/>
                </a:rPr>
                <a:t>Auditory effects</a:t>
              </a:r>
              <a:endParaRPr lang="en-US" altLang="zh-TW" sz="14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grpSp>
      <p:grpSp>
        <p:nvGrpSpPr>
          <p:cNvPr id="26" name="Group 53"/>
          <p:cNvGrpSpPr/>
          <p:nvPr/>
        </p:nvGrpSpPr>
        <p:grpSpPr>
          <a:xfrm>
            <a:off x="3177908" y="4384762"/>
            <a:ext cx="2016621" cy="1213191"/>
            <a:chOff x="350992" y="2703817"/>
            <a:chExt cx="2968909" cy="1712069"/>
          </a:xfrm>
        </p:grpSpPr>
        <p:sp>
          <p:nvSpPr>
            <p:cNvPr id="30" name="TextBox 55"/>
            <p:cNvSpPr txBox="1"/>
            <p:nvPr/>
          </p:nvSpPr>
          <p:spPr>
            <a:xfrm>
              <a:off x="350992" y="2703817"/>
              <a:ext cx="2937088" cy="651507"/>
            </a:xfrm>
            <a:prstGeom prst="rect">
              <a:avLst/>
            </a:prstGeom>
            <a:noFill/>
          </p:spPr>
          <p:txBody>
            <a:bodyPr wrap="square" lIns="0" rtlCol="0" anchor="ctr">
              <a:spAutoFit/>
            </a:bodyPr>
            <a:lstStyle/>
            <a:p>
              <a:r>
                <a:rPr lang="en-US" altLang="zh-TW" sz="2400" b="1" dirty="0">
                  <a:solidFill>
                    <a:srgbClr val="5B9BD5"/>
                  </a:solidFill>
                  <a:latin typeface="微軟正黑體" panose="020B0604030504040204" pitchFamily="34" charset="-120"/>
                  <a:ea typeface="微軟正黑體" panose="020B0604030504040204" pitchFamily="34" charset="-120"/>
                </a:rPr>
                <a:t>Visual Amp.</a:t>
              </a:r>
              <a:endParaRPr lang="en-US" sz="2400" b="1" dirty="0">
                <a:solidFill>
                  <a:srgbClr val="5B9BD5"/>
                </a:solidFill>
                <a:latin typeface="微軟正黑體" panose="020B0604030504040204" pitchFamily="34" charset="-120"/>
                <a:ea typeface="微軟正黑體" panose="020B0604030504040204" pitchFamily="34" charset="-120"/>
              </a:endParaRPr>
            </a:p>
          </p:txBody>
        </p:sp>
        <p:sp>
          <p:nvSpPr>
            <p:cNvPr id="31" name="TextBox 58"/>
            <p:cNvSpPr txBox="1"/>
            <p:nvPr/>
          </p:nvSpPr>
          <p:spPr>
            <a:xfrm>
              <a:off x="390608" y="3373475"/>
              <a:ext cx="2929293" cy="1042411"/>
            </a:xfrm>
            <a:prstGeom prst="rect">
              <a:avLst/>
            </a:prstGeom>
            <a:noFill/>
          </p:spPr>
          <p:txBody>
            <a:bodyPr wrap="square" lIns="0" rIns="0" rtlCol="0" anchor="ctr">
              <a:spAutoFit/>
            </a:bodyPr>
            <a:lstStyle/>
            <a:p>
              <a:pPr algn="just"/>
              <a:r>
                <a:rPr lang="en-US" altLang="zh-TW" sz="1400" dirty="0">
                  <a:solidFill>
                    <a:schemeClr val="tx1">
                      <a:lumMod val="65000"/>
                      <a:lumOff val="35000"/>
                    </a:schemeClr>
                  </a:solidFill>
                  <a:latin typeface="微軟正黑體" panose="020B0604030504040204" pitchFamily="34" charset="-120"/>
                  <a:ea typeface="微軟正黑體" panose="020B0604030504040204" pitchFamily="34" charset="-120"/>
                </a:rPr>
                <a:t>Context Filter</a:t>
              </a:r>
            </a:p>
            <a:p>
              <a:pPr algn="just"/>
              <a:endParaRPr lang="en-US" sz="1400" dirty="0">
                <a:solidFill>
                  <a:schemeClr val="tx1">
                    <a:lumMod val="65000"/>
                    <a:lumOff val="35000"/>
                  </a:schemeClr>
                </a:solidFill>
                <a:latin typeface="微軟正黑體" panose="020B0604030504040204" pitchFamily="34" charset="-120"/>
                <a:ea typeface="微軟正黑體" panose="020B0604030504040204" pitchFamily="34" charset="-120"/>
              </a:endParaRPr>
            </a:p>
            <a:p>
              <a:pPr algn="just"/>
              <a:endParaRPr lang="en-US" sz="1400" dirty="0">
                <a:solidFill>
                  <a:schemeClr val="tx1">
                    <a:lumMod val="65000"/>
                    <a:lumOff val="35000"/>
                  </a:schemeClr>
                </a:solidFill>
                <a:latin typeface="微軟正黑體" panose="020B0604030504040204" pitchFamily="34" charset="-120"/>
                <a:ea typeface="微軟正黑體" panose="020B0604030504040204" pitchFamily="34" charset="-120"/>
              </a:endParaRPr>
            </a:p>
          </p:txBody>
        </p:sp>
      </p:grpSp>
      <p:grpSp>
        <p:nvGrpSpPr>
          <p:cNvPr id="27" name="Group 60"/>
          <p:cNvGrpSpPr/>
          <p:nvPr/>
        </p:nvGrpSpPr>
        <p:grpSpPr>
          <a:xfrm>
            <a:off x="6133443" y="4384763"/>
            <a:ext cx="1995007" cy="807880"/>
            <a:chOff x="350992" y="2703820"/>
            <a:chExt cx="2937088" cy="1140090"/>
          </a:xfrm>
        </p:grpSpPr>
        <p:sp>
          <p:nvSpPr>
            <p:cNvPr id="28" name="TextBox 63"/>
            <p:cNvSpPr txBox="1"/>
            <p:nvPr/>
          </p:nvSpPr>
          <p:spPr>
            <a:xfrm>
              <a:off x="350992" y="2703820"/>
              <a:ext cx="2937088" cy="651507"/>
            </a:xfrm>
            <a:prstGeom prst="rect">
              <a:avLst/>
            </a:prstGeom>
            <a:noFill/>
          </p:spPr>
          <p:txBody>
            <a:bodyPr wrap="square" lIns="0" rtlCol="0" anchor="ctr">
              <a:spAutoFit/>
            </a:bodyPr>
            <a:lstStyle/>
            <a:p>
              <a:r>
                <a:rPr lang="en-US" altLang="zh-TW" sz="2400" b="1" dirty="0">
                  <a:solidFill>
                    <a:srgbClr val="44546A"/>
                  </a:solidFill>
                  <a:latin typeface="微軟正黑體" panose="020B0604030504040204" pitchFamily="34" charset="-120"/>
                </a:rPr>
                <a:t>Tactile Amp.</a:t>
              </a:r>
            </a:p>
          </p:txBody>
        </p:sp>
        <p:sp>
          <p:nvSpPr>
            <p:cNvPr id="29" name="TextBox 65"/>
            <p:cNvSpPr txBox="1"/>
            <p:nvPr/>
          </p:nvSpPr>
          <p:spPr>
            <a:xfrm>
              <a:off x="358786" y="3409571"/>
              <a:ext cx="2929294" cy="434339"/>
            </a:xfrm>
            <a:prstGeom prst="rect">
              <a:avLst/>
            </a:prstGeom>
            <a:noFill/>
          </p:spPr>
          <p:txBody>
            <a:bodyPr wrap="square" lIns="0" rIns="0" rtlCol="0" anchor="ctr">
              <a:spAutoFit/>
            </a:bodyPr>
            <a:lstStyle/>
            <a:p>
              <a:pPr algn="just"/>
              <a:r>
                <a:rPr lang="en-US" altLang="zh-TW" sz="1400" dirty="0">
                  <a:solidFill>
                    <a:schemeClr val="tx1">
                      <a:lumMod val="65000"/>
                      <a:lumOff val="35000"/>
                    </a:schemeClr>
                  </a:solidFill>
                  <a:latin typeface="微軟正黑體" panose="020B0604030504040204" pitchFamily="34" charset="-120"/>
                  <a:ea typeface="微軟正黑體" panose="020B0604030504040204" pitchFamily="34" charset="-120"/>
                </a:rPr>
                <a:t>4D-effects</a:t>
              </a:r>
            </a:p>
          </p:txBody>
        </p:sp>
      </p:grpSp>
      <p:sp>
        <p:nvSpPr>
          <p:cNvPr id="74" name="矩形 73"/>
          <p:cNvSpPr/>
          <p:nvPr/>
        </p:nvSpPr>
        <p:spPr>
          <a:xfrm>
            <a:off x="2942191" y="2129742"/>
            <a:ext cx="2373583" cy="32455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標題 1"/>
          <p:cNvSpPr txBox="1">
            <a:spLocks/>
          </p:cNvSpPr>
          <p:nvPr/>
        </p:nvSpPr>
        <p:spPr>
          <a:xfrm>
            <a:off x="9631191" y="1679212"/>
            <a:ext cx="7063740" cy="40416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altLang="zh-TW" sz="3600" dirty="0"/>
              <a:t> </a:t>
            </a:r>
          </a:p>
          <a:p>
            <a:endParaRPr lang="en-US" altLang="zh-TW" sz="3600" dirty="0">
              <a:solidFill>
                <a:srgbClr val="F0A22E"/>
              </a:solidFill>
            </a:endParaRPr>
          </a:p>
          <a:p>
            <a:r>
              <a:rPr lang="en-US" altLang="zh-TW" sz="3600" dirty="0">
                <a:solidFill>
                  <a:srgbClr val="F1F1F1"/>
                </a:solidFill>
              </a:rPr>
              <a:t> </a:t>
            </a:r>
            <a:r>
              <a:rPr lang="en-US" altLang="zh-TW" sz="3200" dirty="0"/>
              <a:t/>
            </a:r>
            <a:br>
              <a:rPr lang="en-US" altLang="zh-TW" sz="3200" dirty="0"/>
            </a:br>
            <a:endParaRPr lang="zh-TW" altLang="en-US" dirty="0"/>
          </a:p>
        </p:txBody>
      </p:sp>
      <p:grpSp>
        <p:nvGrpSpPr>
          <p:cNvPr id="76" name="Group 60"/>
          <p:cNvGrpSpPr/>
          <p:nvPr/>
        </p:nvGrpSpPr>
        <p:grpSpPr>
          <a:xfrm>
            <a:off x="9698981" y="3922416"/>
            <a:ext cx="2156794" cy="1230086"/>
            <a:chOff x="3172593" y="1761337"/>
            <a:chExt cx="2798814" cy="1316415"/>
          </a:xfrm>
        </p:grpSpPr>
        <p:sp>
          <p:nvSpPr>
            <p:cNvPr id="77" name="Freeform 61"/>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78" name="Oval 9"/>
            <p:cNvSpPr>
              <a:spLocks noChangeArrowheads="1"/>
            </p:cNvSpPr>
            <p:nvPr/>
          </p:nvSpPr>
          <p:spPr bwMode="auto">
            <a:xfrm>
              <a:off x="3172594" y="1761337"/>
              <a:ext cx="2798812" cy="786577"/>
            </a:xfrm>
            <a:prstGeom prst="ellipse">
              <a:avLst/>
            </a:pr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79"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grpSp>
        <p:nvGrpSpPr>
          <p:cNvPr id="80" name="Group 64"/>
          <p:cNvGrpSpPr/>
          <p:nvPr/>
        </p:nvGrpSpPr>
        <p:grpSpPr>
          <a:xfrm>
            <a:off x="9698721" y="3037735"/>
            <a:ext cx="2157053" cy="1307917"/>
            <a:chOff x="3172593" y="1761337"/>
            <a:chExt cx="2798814" cy="1316415"/>
          </a:xfrm>
        </p:grpSpPr>
        <p:sp>
          <p:nvSpPr>
            <p:cNvPr id="81" name="Freeform 65"/>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BF9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82" name="Oval 9"/>
            <p:cNvSpPr>
              <a:spLocks noChangeArrowheads="1"/>
            </p:cNvSpPr>
            <p:nvPr/>
          </p:nvSpPr>
          <p:spPr bwMode="auto">
            <a:xfrm>
              <a:off x="3172594" y="1761337"/>
              <a:ext cx="2798812" cy="786577"/>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83"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cxnSp>
        <p:nvCxnSpPr>
          <p:cNvPr id="84" name="Straight Connector 70"/>
          <p:cNvCxnSpPr>
            <a:cxnSpLocks/>
          </p:cNvCxnSpPr>
          <p:nvPr/>
        </p:nvCxnSpPr>
        <p:spPr>
          <a:xfrm>
            <a:off x="11968082" y="2920460"/>
            <a:ext cx="836761" cy="0"/>
          </a:xfrm>
          <a:prstGeom prst="line">
            <a:avLst/>
          </a:prstGeom>
          <a:ln>
            <a:solidFill>
              <a:srgbClr val="C55A1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5" name="TextBox 90"/>
          <p:cNvSpPr txBox="1"/>
          <p:nvPr/>
        </p:nvSpPr>
        <p:spPr>
          <a:xfrm>
            <a:off x="13475403" y="2718598"/>
            <a:ext cx="2357440" cy="400110"/>
          </a:xfrm>
          <a:prstGeom prst="rect">
            <a:avLst/>
          </a:prstGeom>
          <a:noFill/>
        </p:spPr>
        <p:txBody>
          <a:bodyPr wrap="square" lIns="0" rtlCol="0" anchor="ctr">
            <a:spAutoFit/>
          </a:bodyPr>
          <a:lstStyle/>
          <a:p>
            <a:pPr algn="ctr"/>
            <a:r>
              <a:rPr lang="en-US" altLang="zh-TW" sz="2000" b="1" dirty="0">
                <a:solidFill>
                  <a:srgbClr val="C55A11"/>
                </a:solidFill>
              </a:rPr>
              <a:t>Amplifying Sense</a:t>
            </a:r>
          </a:p>
        </p:txBody>
      </p:sp>
      <p:cxnSp>
        <p:nvCxnSpPr>
          <p:cNvPr id="86" name="Straight Connector 68"/>
          <p:cNvCxnSpPr>
            <a:cxnSpLocks/>
          </p:cNvCxnSpPr>
          <p:nvPr/>
        </p:nvCxnSpPr>
        <p:spPr>
          <a:xfrm>
            <a:off x="11968082" y="4765730"/>
            <a:ext cx="836761" cy="3969"/>
          </a:xfrm>
          <a:prstGeom prst="line">
            <a:avLst/>
          </a:prstGeom>
          <a:ln>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7" name="TextBox 92"/>
          <p:cNvSpPr txBox="1"/>
          <p:nvPr/>
        </p:nvSpPr>
        <p:spPr>
          <a:xfrm>
            <a:off x="13475403" y="4572612"/>
            <a:ext cx="2844901" cy="400110"/>
          </a:xfrm>
          <a:prstGeom prst="rect">
            <a:avLst/>
          </a:prstGeom>
          <a:noFill/>
        </p:spPr>
        <p:txBody>
          <a:bodyPr wrap="square" lIns="0" rtlCol="0" anchor="ctr">
            <a:spAutoFit/>
          </a:bodyPr>
          <a:lstStyle/>
          <a:p>
            <a:r>
              <a:rPr lang="en-US" altLang="zh-TW" sz="2000" b="1" dirty="0">
                <a:solidFill>
                  <a:srgbClr val="595959"/>
                </a:solidFill>
              </a:rPr>
              <a:t> dynamic LSTM Model</a:t>
            </a:r>
            <a:endParaRPr lang="en-US" sz="2000" b="1" dirty="0">
              <a:solidFill>
                <a:srgbClr val="595959"/>
              </a:solidFill>
            </a:endParaRPr>
          </a:p>
        </p:txBody>
      </p:sp>
      <p:cxnSp>
        <p:nvCxnSpPr>
          <p:cNvPr id="88" name="Straight Connector 69"/>
          <p:cNvCxnSpPr>
            <a:cxnSpLocks/>
          </p:cNvCxnSpPr>
          <p:nvPr/>
        </p:nvCxnSpPr>
        <p:spPr>
          <a:xfrm>
            <a:off x="11968082" y="3901314"/>
            <a:ext cx="836761" cy="0"/>
          </a:xfrm>
          <a:prstGeom prst="line">
            <a:avLst/>
          </a:prstGeom>
          <a:ln>
            <a:solidFill>
              <a:srgbClr val="BF9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3475403" y="3645605"/>
            <a:ext cx="1987082" cy="400110"/>
          </a:xfrm>
          <a:prstGeom prst="rect">
            <a:avLst/>
          </a:prstGeom>
          <a:noFill/>
        </p:spPr>
        <p:txBody>
          <a:bodyPr wrap="none" lIns="0" rtlCol="0" anchor="ctr">
            <a:spAutoFit/>
          </a:bodyPr>
          <a:lstStyle/>
          <a:p>
            <a:r>
              <a:rPr lang="en-US" altLang="zh-TW" sz="2000" b="1" dirty="0">
                <a:solidFill>
                  <a:srgbClr val="BF9000"/>
                </a:solidFill>
              </a:rPr>
              <a:t>Emotion Drama</a:t>
            </a:r>
          </a:p>
        </p:txBody>
      </p:sp>
      <p:grpSp>
        <p:nvGrpSpPr>
          <p:cNvPr id="90" name="Group 60"/>
          <p:cNvGrpSpPr/>
          <p:nvPr/>
        </p:nvGrpSpPr>
        <p:grpSpPr>
          <a:xfrm>
            <a:off x="9698981" y="2104877"/>
            <a:ext cx="2173307" cy="1378187"/>
            <a:chOff x="3172593" y="1761337"/>
            <a:chExt cx="2798814" cy="1316415"/>
          </a:xfrm>
        </p:grpSpPr>
        <p:sp>
          <p:nvSpPr>
            <p:cNvPr id="91" name="Freeform 61"/>
            <p:cNvSpPr/>
            <p:nvPr/>
          </p:nvSpPr>
          <p:spPr>
            <a:xfrm>
              <a:off x="3172593" y="2154627"/>
              <a:ext cx="2798814" cy="923125"/>
            </a:xfrm>
            <a:custGeom>
              <a:avLst/>
              <a:gdLst>
                <a:gd name="connsiteX0" fmla="*/ 0 w 2798814"/>
                <a:gd name="connsiteY0" fmla="*/ 0 h 923125"/>
                <a:gd name="connsiteX1" fmla="*/ 2798064 w 2798814"/>
                <a:gd name="connsiteY1" fmla="*/ 0 h 923125"/>
                <a:gd name="connsiteX2" fmla="*/ 2798064 w 2798814"/>
                <a:gd name="connsiteY2" fmla="*/ 129 h 923125"/>
                <a:gd name="connsiteX3" fmla="*/ 2798814 w 2798814"/>
                <a:gd name="connsiteY3" fmla="*/ 0 h 923125"/>
                <a:gd name="connsiteX4" fmla="*/ 2798814 w 2798814"/>
                <a:gd name="connsiteY4" fmla="*/ 530520 h 923125"/>
                <a:gd name="connsiteX5" fmla="*/ 1399407 w 2798814"/>
                <a:gd name="connsiteY5" fmla="*/ 923125 h 923125"/>
                <a:gd name="connsiteX6" fmla="*/ 0 w 2798814"/>
                <a:gd name="connsiteY6" fmla="*/ 530520 h 923125"/>
                <a:gd name="connsiteX7" fmla="*/ 0 w 2798814"/>
                <a:gd name="connsiteY7" fmla="*/ 415464 h 92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8814" h="923125">
                  <a:moveTo>
                    <a:pt x="0" y="0"/>
                  </a:moveTo>
                  <a:lnTo>
                    <a:pt x="2798064" y="0"/>
                  </a:lnTo>
                  <a:lnTo>
                    <a:pt x="2798064" y="129"/>
                  </a:lnTo>
                  <a:lnTo>
                    <a:pt x="2798814" y="0"/>
                  </a:lnTo>
                  <a:lnTo>
                    <a:pt x="2798814" y="530520"/>
                  </a:lnTo>
                  <a:cubicBezTo>
                    <a:pt x="2798814" y="746254"/>
                    <a:pt x="2171600" y="923125"/>
                    <a:pt x="1399407" y="923125"/>
                  </a:cubicBezTo>
                  <a:cubicBezTo>
                    <a:pt x="627214" y="923125"/>
                    <a:pt x="0" y="746254"/>
                    <a:pt x="0" y="530520"/>
                  </a:cubicBezTo>
                  <a:lnTo>
                    <a:pt x="0" y="415464"/>
                  </a:lnTo>
                  <a:close/>
                </a:path>
              </a:pathLst>
            </a:custGeom>
            <a:solidFill>
              <a:srgbClr val="C760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noAutofit/>
            </a:bodyPr>
            <a:lstStyle/>
            <a:p>
              <a:endParaRPr lang="en-US" sz="1286"/>
            </a:p>
          </p:txBody>
        </p:sp>
        <p:sp>
          <p:nvSpPr>
            <p:cNvPr id="92" name="Oval 9"/>
            <p:cNvSpPr>
              <a:spLocks noChangeArrowheads="1"/>
            </p:cNvSpPr>
            <p:nvPr/>
          </p:nvSpPr>
          <p:spPr bwMode="auto">
            <a:xfrm>
              <a:off x="3172594" y="1761337"/>
              <a:ext cx="2798812" cy="786577"/>
            </a:xfrm>
            <a:prstGeom prst="ellipse">
              <a:avLst/>
            </a:prstGeom>
            <a:solidFill>
              <a:srgbClr val="EE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5314" tIns="32657" rIns="65314" bIns="32657" numCol="1" anchor="t" anchorCtr="0" compatLnSpc="1">
              <a:prstTxWarp prst="textNoShape">
                <a:avLst/>
              </a:prstTxWarp>
            </a:bodyPr>
            <a:lstStyle/>
            <a:p>
              <a:endParaRPr lang="id-ID" sz="1286"/>
            </a:p>
          </p:txBody>
        </p:sp>
        <p:sp>
          <p:nvSpPr>
            <p:cNvPr id="93" name="Oval 17"/>
            <p:cNvSpPr>
              <a:spLocks noChangeArrowheads="1"/>
            </p:cNvSpPr>
            <p:nvPr/>
          </p:nvSpPr>
          <p:spPr bwMode="auto">
            <a:xfrm>
              <a:off x="3828758" y="1986611"/>
              <a:ext cx="1486485" cy="299259"/>
            </a:xfrm>
            <a:prstGeom prst="ellipse">
              <a:avLst/>
            </a:prstGeom>
            <a:solidFill>
              <a:schemeClr val="bg1">
                <a:alpha val="40000"/>
              </a:schemeClr>
            </a:solidFill>
            <a:ln>
              <a:noFill/>
            </a:ln>
          </p:spPr>
          <p:txBody>
            <a:bodyPr vert="horz" wrap="square" lIns="65314" tIns="32657" rIns="65314" bIns="32657" numCol="1" anchor="t" anchorCtr="0" compatLnSpc="1">
              <a:prstTxWarp prst="textNoShape">
                <a:avLst/>
              </a:prstTxWarp>
            </a:bodyPr>
            <a:lstStyle/>
            <a:p>
              <a:endParaRPr lang="id-ID" sz="1286"/>
            </a:p>
          </p:txBody>
        </p:sp>
      </p:grpSp>
    </p:spTree>
    <p:extLst>
      <p:ext uri="{BB962C8B-B14F-4D97-AF65-F5344CB8AC3E}">
        <p14:creationId xmlns:p14="http://schemas.microsoft.com/office/powerpoint/2010/main" val="2418763532"/>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257501" y="2373895"/>
            <a:ext cx="4773045" cy="1569660"/>
          </a:xfrm>
          <a:prstGeom prst="rect">
            <a:avLst/>
          </a:prstGeom>
          <a:noFill/>
        </p:spPr>
        <p:txBody>
          <a:bodyPr wrap="square" rtlCol="0">
            <a:spAutoFit/>
          </a:bodyPr>
          <a:lstStyle/>
          <a:p>
            <a:pPr marL="214308" indent="-214308">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44 subjects engaged</a:t>
            </a:r>
          </a:p>
          <a:p>
            <a:pPr marL="214308" indent="-214308">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dyadic spoken interactions.</a:t>
            </a:r>
          </a:p>
          <a:p>
            <a:pPr marL="214308" indent="-214308">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3754 Chinese sentences.</a:t>
            </a:r>
          </a:p>
          <a:p>
            <a:pPr marL="214308" indent="-214308">
              <a:buFont typeface="Arial" panose="020B0604020202020204" pitchFamily="34" charset="0"/>
              <a:buChar char="•"/>
            </a:pPr>
            <a:r>
              <a:rPr lang="en-US" altLang="zh-TW" sz="1600" dirty="0">
                <a:latin typeface="Arial" panose="020B0604020202020204" pitchFamily="34" charset="0"/>
                <a:cs typeface="Arial" panose="020B0604020202020204" pitchFamily="34" charset="0"/>
              </a:rPr>
              <a:t>emotion annotations</a:t>
            </a:r>
          </a:p>
          <a:p>
            <a:pPr marL="914400" lvl="1" indent="-457200">
              <a:buFont typeface="+mj-lt"/>
              <a:buAutoNum type="alphaLcPeriod"/>
            </a:pPr>
            <a:r>
              <a:rPr lang="en-US" altLang="zh-TW" sz="1600" dirty="0">
                <a:latin typeface="Arial" panose="020B0604020202020204" pitchFamily="34" charset="0"/>
                <a:cs typeface="Arial" panose="020B0604020202020204" pitchFamily="34" charset="0"/>
              </a:rPr>
              <a:t>continuous-in-time annotation </a:t>
            </a:r>
          </a:p>
          <a:p>
            <a:pPr marL="914400" lvl="1" indent="-457200">
              <a:buFont typeface="+mj-lt"/>
              <a:buAutoNum type="alphaLcPeriod"/>
            </a:pPr>
            <a:r>
              <a:rPr lang="en-US" altLang="zh-TW" sz="1600" dirty="0">
                <a:latin typeface="Arial" panose="020B0604020202020204" pitchFamily="34" charset="0"/>
                <a:cs typeface="Arial" panose="020B0604020202020204" pitchFamily="34" charset="0"/>
              </a:rPr>
              <a:t>4 annotators per subject. </a:t>
            </a:r>
          </a:p>
        </p:txBody>
      </p:sp>
      <p:sp>
        <p:nvSpPr>
          <p:cNvPr id="5" name="標題 1"/>
          <p:cNvSpPr txBox="1">
            <a:spLocks/>
          </p:cNvSpPr>
          <p:nvPr/>
        </p:nvSpPr>
        <p:spPr>
          <a:xfrm>
            <a:off x="-6970221" y="1009903"/>
            <a:ext cx="7063740" cy="40416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altLang="zh-TW" sz="3600" dirty="0"/>
              <a:t> </a:t>
            </a:r>
          </a:p>
          <a:p>
            <a:endParaRPr lang="en-US" altLang="zh-TW" sz="3600" dirty="0">
              <a:solidFill>
                <a:srgbClr val="F0A22E"/>
              </a:solidFill>
            </a:endParaRPr>
          </a:p>
          <a:p>
            <a:r>
              <a:rPr lang="en-US" altLang="zh-TW" sz="3600" dirty="0">
                <a:solidFill>
                  <a:srgbClr val="F1F1F1"/>
                </a:solidFill>
              </a:rPr>
              <a:t> </a:t>
            </a:r>
            <a:r>
              <a:rPr lang="en-US" altLang="zh-TW" sz="3200" dirty="0"/>
              <a:t/>
            </a:r>
            <a:br>
              <a:rPr lang="en-US" altLang="zh-TW" sz="3200" dirty="0"/>
            </a:br>
            <a:endParaRPr lang="zh-TW" altLang="en-US" dirty="0"/>
          </a:p>
        </p:txBody>
      </p:sp>
      <p:sp>
        <p:nvSpPr>
          <p:cNvPr id="26" name="矩形 25"/>
          <p:cNvSpPr/>
          <p:nvPr/>
        </p:nvSpPr>
        <p:spPr>
          <a:xfrm>
            <a:off x="2244797" y="1009903"/>
            <a:ext cx="4410951" cy="646331"/>
          </a:xfrm>
          <a:prstGeom prst="rect">
            <a:avLst/>
          </a:prstGeom>
        </p:spPr>
        <p:txBody>
          <a:bodyPr wrap="none">
            <a:spAutoFit/>
          </a:bodyPr>
          <a:lstStyle/>
          <a:p>
            <a:pPr lvl="0" defTabSz="914400">
              <a:lnSpc>
                <a:spcPct val="90000"/>
              </a:lnSpc>
              <a:spcBef>
                <a:spcPct val="0"/>
              </a:spcBef>
            </a:pPr>
            <a:r>
              <a:rPr lang="en-US" altLang="zh-TW" sz="4000" spc="-50" dirty="0">
                <a:solidFill>
                  <a:srgbClr val="F0A22E">
                    <a:lumMod val="75000"/>
                  </a:srgbClr>
                </a:solidFill>
                <a:latin typeface="Arial Black" panose="020B0A04020102020204"/>
              </a:rPr>
              <a:t>Emotion Drama</a:t>
            </a:r>
          </a:p>
        </p:txBody>
      </p:sp>
      <p:pic>
        <p:nvPicPr>
          <p:cNvPr id="28" name="圖片 27"/>
          <p:cNvPicPr>
            <a:picLocks noChangeAspect="1"/>
          </p:cNvPicPr>
          <p:nvPr/>
        </p:nvPicPr>
        <p:blipFill>
          <a:blip r:embed="rId2"/>
          <a:stretch>
            <a:fillRect/>
          </a:stretch>
        </p:blipFill>
        <p:spPr>
          <a:xfrm>
            <a:off x="4845508" y="1908640"/>
            <a:ext cx="1955020" cy="1955020"/>
          </a:xfrm>
          <a:prstGeom prst="rect">
            <a:avLst/>
          </a:prstGeom>
        </p:spPr>
      </p:pic>
      <p:pic>
        <p:nvPicPr>
          <p:cNvPr id="29" name="圖片 28"/>
          <p:cNvPicPr>
            <a:picLocks noChangeAspect="1"/>
          </p:cNvPicPr>
          <p:nvPr/>
        </p:nvPicPr>
        <p:blipFill>
          <a:blip r:embed="rId3"/>
          <a:stretch>
            <a:fillRect/>
          </a:stretch>
        </p:blipFill>
        <p:spPr>
          <a:xfrm>
            <a:off x="2138116" y="4244340"/>
            <a:ext cx="3674424" cy="1775746"/>
          </a:xfrm>
          <a:prstGeom prst="rect">
            <a:avLst/>
          </a:prstGeom>
          <a:ln>
            <a:noFill/>
          </a:ln>
          <a:effectLst>
            <a:softEdge rad="112500"/>
          </a:effectLst>
        </p:spPr>
      </p:pic>
    </p:spTree>
    <p:extLst>
      <p:ext uri="{BB962C8B-B14F-4D97-AF65-F5344CB8AC3E}">
        <p14:creationId xmlns:p14="http://schemas.microsoft.com/office/powerpoint/2010/main" val="286389720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0877" y="766063"/>
            <a:ext cx="5832879" cy="646331"/>
          </a:xfrm>
          <a:prstGeom prst="rect">
            <a:avLst/>
          </a:prstGeom>
        </p:spPr>
        <p:txBody>
          <a:bodyPr wrap="none">
            <a:spAutoFit/>
          </a:bodyPr>
          <a:lstStyle/>
          <a:p>
            <a:pPr lvl="0" defTabSz="914400">
              <a:lnSpc>
                <a:spcPct val="90000"/>
              </a:lnSpc>
              <a:spcBef>
                <a:spcPct val="0"/>
              </a:spcBef>
            </a:pPr>
            <a:r>
              <a:rPr lang="en-US" altLang="zh-TW" sz="4000" spc="-50" dirty="0">
                <a:solidFill>
                  <a:srgbClr val="F0A22E">
                    <a:lumMod val="75000"/>
                  </a:srgbClr>
                </a:solidFill>
                <a:latin typeface="Arial Black" panose="020B0A04020102020204"/>
              </a:rPr>
              <a:t>emotion annotations</a:t>
            </a:r>
          </a:p>
        </p:txBody>
      </p:sp>
      <p:pic>
        <p:nvPicPr>
          <p:cNvPr id="3" name="圖片 2"/>
          <p:cNvPicPr>
            <a:picLocks noChangeAspect="1"/>
          </p:cNvPicPr>
          <p:nvPr/>
        </p:nvPicPr>
        <p:blipFill>
          <a:blip r:embed="rId2"/>
          <a:stretch>
            <a:fillRect/>
          </a:stretch>
        </p:blipFill>
        <p:spPr>
          <a:xfrm>
            <a:off x="1983581" y="1412394"/>
            <a:ext cx="5210175" cy="5162550"/>
          </a:xfrm>
          <a:prstGeom prst="rect">
            <a:avLst/>
          </a:prstGeom>
          <a:ln>
            <a:noFill/>
          </a:ln>
          <a:effectLst>
            <a:softEdge rad="112500"/>
          </a:effectLst>
        </p:spPr>
      </p:pic>
    </p:spTree>
    <p:extLst>
      <p:ext uri="{BB962C8B-B14F-4D97-AF65-F5344CB8AC3E}">
        <p14:creationId xmlns:p14="http://schemas.microsoft.com/office/powerpoint/2010/main" val="409546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975535" y="0"/>
            <a:ext cx="4562425" cy="3003973"/>
          </a:xfrm>
          <a:prstGeom prst="rect">
            <a:avLst/>
          </a:prstGeom>
        </p:spPr>
      </p:pic>
      <p:pic>
        <p:nvPicPr>
          <p:cNvPr id="7" name="圖片 6" descr="一張含有 螢幕擷取畫面 的圖片&#10;&#10;產生非常高可信度的描述"/>
          <p:cNvPicPr>
            <a:picLocks noChangeAspect="1"/>
          </p:cNvPicPr>
          <p:nvPr/>
        </p:nvPicPr>
        <p:blipFill>
          <a:blip r:embed="rId3"/>
          <a:stretch>
            <a:fillRect/>
          </a:stretch>
        </p:blipFill>
        <p:spPr>
          <a:xfrm>
            <a:off x="913775" y="3429000"/>
            <a:ext cx="2225665" cy="1483777"/>
          </a:xfrm>
          <a:prstGeom prst="rect">
            <a:avLst/>
          </a:prstGeom>
        </p:spPr>
      </p:pic>
      <p:pic>
        <p:nvPicPr>
          <p:cNvPr id="9" name="圖片 8" descr="一張含有 螢幕擷取畫面 的圖片&#10;&#10;描述是以高可信度產生"/>
          <p:cNvPicPr>
            <a:picLocks noChangeAspect="1"/>
          </p:cNvPicPr>
          <p:nvPr/>
        </p:nvPicPr>
        <p:blipFill>
          <a:blip r:embed="rId4"/>
          <a:stretch>
            <a:fillRect/>
          </a:stretch>
        </p:blipFill>
        <p:spPr>
          <a:xfrm>
            <a:off x="3139440" y="3429000"/>
            <a:ext cx="2240280" cy="1493520"/>
          </a:xfrm>
          <a:prstGeom prst="rect">
            <a:avLst/>
          </a:prstGeom>
        </p:spPr>
      </p:pic>
      <p:pic>
        <p:nvPicPr>
          <p:cNvPr id="11" name="圖片 10" descr="一張含有 螢幕擷取畫面 的圖片&#10;&#10;產生非常高可信度的描述"/>
          <p:cNvPicPr>
            <a:picLocks noChangeAspect="1"/>
          </p:cNvPicPr>
          <p:nvPr/>
        </p:nvPicPr>
        <p:blipFill>
          <a:blip r:embed="rId5"/>
          <a:stretch>
            <a:fillRect/>
          </a:stretch>
        </p:blipFill>
        <p:spPr>
          <a:xfrm>
            <a:off x="5379720" y="3429000"/>
            <a:ext cx="2225665" cy="1483777"/>
          </a:xfrm>
          <a:prstGeom prst="rect">
            <a:avLst/>
          </a:prstGeom>
        </p:spPr>
      </p:pic>
      <p:pic>
        <p:nvPicPr>
          <p:cNvPr id="13" name="圖片 12" descr="一張含有 螢幕擷取畫面 的圖片&#10;&#10;描述是以高可信度產生"/>
          <p:cNvPicPr>
            <a:picLocks noChangeAspect="1"/>
          </p:cNvPicPr>
          <p:nvPr/>
        </p:nvPicPr>
        <p:blipFill>
          <a:blip r:embed="rId6"/>
          <a:stretch>
            <a:fillRect/>
          </a:stretch>
        </p:blipFill>
        <p:spPr>
          <a:xfrm>
            <a:off x="913775" y="4912777"/>
            <a:ext cx="2232035" cy="1488023"/>
          </a:xfrm>
          <a:prstGeom prst="rect">
            <a:avLst/>
          </a:prstGeom>
        </p:spPr>
      </p:pic>
      <p:pic>
        <p:nvPicPr>
          <p:cNvPr id="15" name="圖片 14" descr="一張含有 螢幕擷取畫面 的圖片&#10;&#10;描述是以高可信度產生"/>
          <p:cNvPicPr>
            <a:picLocks noChangeAspect="1"/>
          </p:cNvPicPr>
          <p:nvPr/>
        </p:nvPicPr>
        <p:blipFill>
          <a:blip r:embed="rId7"/>
          <a:stretch>
            <a:fillRect/>
          </a:stretch>
        </p:blipFill>
        <p:spPr>
          <a:xfrm>
            <a:off x="3145810" y="4922521"/>
            <a:ext cx="2217420" cy="1478280"/>
          </a:xfrm>
          <a:prstGeom prst="rect">
            <a:avLst/>
          </a:prstGeom>
        </p:spPr>
      </p:pic>
      <p:pic>
        <p:nvPicPr>
          <p:cNvPr id="17" name="圖片 16"/>
          <p:cNvPicPr>
            <a:picLocks noChangeAspect="1"/>
          </p:cNvPicPr>
          <p:nvPr/>
        </p:nvPicPr>
        <p:blipFill>
          <a:blip r:embed="rId8"/>
          <a:stretch>
            <a:fillRect/>
          </a:stretch>
        </p:blipFill>
        <p:spPr>
          <a:xfrm>
            <a:off x="5386090" y="4912777"/>
            <a:ext cx="2232035" cy="1488023"/>
          </a:xfrm>
          <a:prstGeom prst="rect">
            <a:avLst/>
          </a:prstGeom>
        </p:spPr>
      </p:pic>
    </p:spTree>
    <p:extLst>
      <p:ext uri="{BB962C8B-B14F-4D97-AF65-F5344CB8AC3E}">
        <p14:creationId xmlns:p14="http://schemas.microsoft.com/office/powerpoint/2010/main" val="269877548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51" y="2718452"/>
            <a:ext cx="638808" cy="638808"/>
          </a:xfrm>
          <a:prstGeom prst="rect">
            <a:avLst/>
          </a:prstGeom>
          <a:ln>
            <a:noFill/>
          </a:ln>
        </p:spPr>
      </p:pic>
      <p:sp>
        <p:nvSpPr>
          <p:cNvPr id="6" name="矩形: 圓角 5"/>
          <p:cNvSpPr/>
          <p:nvPr/>
        </p:nvSpPr>
        <p:spPr>
          <a:xfrm>
            <a:off x="1571849" y="2734621"/>
            <a:ext cx="1026865" cy="499676"/>
          </a:xfrm>
          <a:prstGeom prst="round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b="1" dirty="0">
                <a:solidFill>
                  <a:srgbClr val="F1F1F1"/>
                </a:solidFill>
                <a:latin typeface="Arial" panose="020B0604020202020204" pitchFamily="34" charset="0"/>
                <a:cs typeface="Arial" panose="020B0604020202020204" pitchFamily="34" charset="0"/>
              </a:rPr>
              <a:t>Segment</a:t>
            </a:r>
            <a:endParaRPr lang="zh-TW" altLang="en-US" b="1" dirty="0">
              <a:solidFill>
                <a:srgbClr val="F1F1F1"/>
              </a:solidFill>
              <a:latin typeface="Arial" panose="020B0604020202020204" pitchFamily="34" charset="0"/>
              <a:cs typeface="Arial" panose="020B0604020202020204" pitchFamily="34" charset="0"/>
            </a:endParaRPr>
          </a:p>
        </p:txBody>
      </p:sp>
      <p:sp>
        <p:nvSpPr>
          <p:cNvPr id="7" name="圓角矩形 6"/>
          <p:cNvSpPr/>
          <p:nvPr/>
        </p:nvSpPr>
        <p:spPr>
          <a:xfrm>
            <a:off x="3280666" y="2718452"/>
            <a:ext cx="1439536" cy="540913"/>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dirty="0">
                <a:latin typeface="Arial" panose="020B0604020202020204" pitchFamily="34" charset="0"/>
                <a:cs typeface="Arial" panose="020B0604020202020204" pitchFamily="34" charset="0"/>
              </a:rPr>
              <a:t>Word2Vec</a:t>
            </a:r>
            <a:endParaRPr lang="zh-TW" altLang="en-US" sz="1200" dirty="0">
              <a:latin typeface="Arial" panose="020B0604020202020204" pitchFamily="34" charset="0"/>
              <a:cs typeface="Arial" panose="020B0604020202020204" pitchFamily="34" charset="0"/>
            </a:endParaRPr>
          </a:p>
        </p:txBody>
      </p:sp>
      <p:sp>
        <p:nvSpPr>
          <p:cNvPr id="8" name="向右箭號 7"/>
          <p:cNvSpPr/>
          <p:nvPr/>
        </p:nvSpPr>
        <p:spPr>
          <a:xfrm>
            <a:off x="1034927" y="2959506"/>
            <a:ext cx="298283" cy="202881"/>
          </a:xfrm>
          <a:prstGeom prst="rightArrow">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p>
        </p:txBody>
      </p:sp>
      <p:sp>
        <p:nvSpPr>
          <p:cNvPr id="11" name="矩形: 圓角化同側角落 10"/>
          <p:cNvSpPr/>
          <p:nvPr/>
        </p:nvSpPr>
        <p:spPr>
          <a:xfrm rot="10800000">
            <a:off x="5272682" y="3620324"/>
            <a:ext cx="1174421" cy="609675"/>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350" dirty="0"/>
          </a:p>
        </p:txBody>
      </p:sp>
      <p:sp>
        <p:nvSpPr>
          <p:cNvPr id="13" name="矩形: 圓角化同側角落 12"/>
          <p:cNvSpPr/>
          <p:nvPr/>
        </p:nvSpPr>
        <p:spPr>
          <a:xfrm>
            <a:off x="5272682" y="2948864"/>
            <a:ext cx="1174421" cy="609630"/>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350" dirty="0" err="1">
                <a:latin typeface="Arial" panose="020B0604020202020204" pitchFamily="34" charset="0"/>
                <a:cs typeface="Arial" panose="020B0604020202020204" pitchFamily="34" charset="0"/>
              </a:rPr>
              <a:t>LinearSVR</a:t>
            </a:r>
            <a:endParaRPr lang="zh-TW" altLang="en-US" sz="1350" dirty="0">
              <a:latin typeface="Arial" panose="020B0604020202020204" pitchFamily="34" charset="0"/>
              <a:cs typeface="Arial" panose="020B0604020202020204" pitchFamily="34" charset="0"/>
            </a:endParaRPr>
          </a:p>
        </p:txBody>
      </p:sp>
      <p:sp>
        <p:nvSpPr>
          <p:cNvPr id="24" name="矩形 23"/>
          <p:cNvSpPr/>
          <p:nvPr/>
        </p:nvSpPr>
        <p:spPr>
          <a:xfrm>
            <a:off x="1504774" y="2297863"/>
            <a:ext cx="1223412" cy="507831"/>
          </a:xfrm>
          <a:prstGeom prst="rect">
            <a:avLst/>
          </a:prstGeom>
        </p:spPr>
        <p:txBody>
          <a:bodyPr wrap="none">
            <a:spAutoFit/>
          </a:bodyPr>
          <a:lstStyle/>
          <a:p>
            <a:r>
              <a:rPr lang="zh-TW" altLang="en-US" sz="1350" b="1" dirty="0">
                <a:solidFill>
                  <a:srgbClr val="24292E"/>
                </a:solidFill>
                <a:latin typeface="-apple-system"/>
              </a:rPr>
              <a:t>國教院</a:t>
            </a:r>
            <a:endParaRPr lang="en-US" altLang="zh-TW" sz="1350" b="1" dirty="0">
              <a:solidFill>
                <a:srgbClr val="24292E"/>
              </a:solidFill>
              <a:latin typeface="-apple-system"/>
            </a:endParaRPr>
          </a:p>
          <a:p>
            <a:r>
              <a:rPr lang="zh-TW" altLang="en-US" sz="1350" b="1" dirty="0">
                <a:solidFill>
                  <a:srgbClr val="24292E"/>
                </a:solidFill>
                <a:latin typeface="-apple-system"/>
              </a:rPr>
              <a:t>中文分詞系統</a:t>
            </a:r>
          </a:p>
        </p:txBody>
      </p:sp>
      <p:sp>
        <p:nvSpPr>
          <p:cNvPr id="25" name="矩形 24"/>
          <p:cNvSpPr/>
          <p:nvPr/>
        </p:nvSpPr>
        <p:spPr>
          <a:xfrm>
            <a:off x="3507007" y="2235029"/>
            <a:ext cx="974947" cy="553998"/>
          </a:xfrm>
          <a:prstGeom prst="rect">
            <a:avLst/>
          </a:prstGeom>
        </p:spPr>
        <p:txBody>
          <a:bodyPr wrap="none">
            <a:spAutoFit/>
          </a:bodyPr>
          <a:lstStyle/>
          <a:p>
            <a:r>
              <a:rPr lang="en-US" altLang="zh-TW" sz="1500" b="1" dirty="0" err="1">
                <a:solidFill>
                  <a:srgbClr val="0070C0"/>
                </a:solidFill>
                <a:latin typeface="Times New Roman" panose="02020603050405020304" pitchFamily="18" charset="0"/>
                <a:cs typeface="Times New Roman" panose="02020603050405020304" pitchFamily="18" charset="0"/>
              </a:rPr>
              <a:t>fastText</a:t>
            </a:r>
            <a:r>
              <a:rPr lang="zh-TW" altLang="en-US" sz="1500" b="1" dirty="0">
                <a:solidFill>
                  <a:srgbClr val="0070C0"/>
                </a:solidFill>
                <a:latin typeface="Times New Roman" panose="02020603050405020304" pitchFamily="18" charset="0"/>
                <a:cs typeface="Times New Roman" panose="02020603050405020304" pitchFamily="18" charset="0"/>
              </a:rPr>
              <a:t> </a:t>
            </a:r>
            <a:endParaRPr lang="en-US" altLang="zh-TW" sz="1500" b="1" dirty="0">
              <a:solidFill>
                <a:srgbClr val="0070C0"/>
              </a:solidFill>
              <a:latin typeface="Times New Roman" panose="02020603050405020304" pitchFamily="18" charset="0"/>
              <a:cs typeface="Times New Roman" panose="02020603050405020304" pitchFamily="18" charset="0"/>
            </a:endParaRPr>
          </a:p>
          <a:p>
            <a:r>
              <a:rPr lang="en-US" altLang="zh-TW" sz="1500" b="1" dirty="0">
                <a:solidFill>
                  <a:srgbClr val="0070C0"/>
                </a:solidFill>
                <a:latin typeface="Times New Roman" panose="02020603050405020304" pitchFamily="18" charset="0"/>
                <a:cs typeface="Times New Roman" panose="02020603050405020304" pitchFamily="18" charset="0"/>
              </a:rPr>
              <a:t>Facebook</a:t>
            </a:r>
          </a:p>
        </p:txBody>
      </p:sp>
      <p:sp>
        <p:nvSpPr>
          <p:cNvPr id="30" name="矩形 29"/>
          <p:cNvSpPr/>
          <p:nvPr/>
        </p:nvSpPr>
        <p:spPr>
          <a:xfrm>
            <a:off x="5364054" y="3337254"/>
            <a:ext cx="4572000" cy="461665"/>
          </a:xfrm>
          <a:prstGeom prst="rect">
            <a:avLst/>
          </a:prstGeom>
        </p:spPr>
        <p:txBody>
          <a:bodyPr>
            <a:spAutoFit/>
          </a:bodyPr>
          <a:lstStyle/>
          <a:p>
            <a:pPr algn="ctr"/>
            <a:r>
              <a:rPr lang="en-US" altLang="zh-TW" sz="1200" b="1" dirty="0">
                <a:solidFill>
                  <a:srgbClr val="FF0000"/>
                </a:solidFill>
                <a:latin typeface="Times New Roman" panose="02020603050405020304" pitchFamily="18" charset="0"/>
                <a:cs typeface="Times New Roman" panose="02020603050405020304" pitchFamily="18" charset="0"/>
              </a:rPr>
              <a:t>Spearman</a:t>
            </a:r>
          </a:p>
          <a:p>
            <a:pPr algn="ctr"/>
            <a:r>
              <a:rPr lang="en-US" altLang="zh-TW" sz="1200" b="1" dirty="0">
                <a:solidFill>
                  <a:srgbClr val="FF0000"/>
                </a:solidFill>
                <a:latin typeface="Times New Roman" panose="02020603050405020304" pitchFamily="18" charset="0"/>
                <a:cs typeface="Times New Roman" panose="02020603050405020304" pitchFamily="18" charset="0"/>
              </a:rPr>
              <a:t> Correlation</a:t>
            </a:r>
            <a:endParaRPr lang="zh-TW" altLang="en-US" sz="1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1024464" y="3179403"/>
            <a:ext cx="2153326" cy="261610"/>
          </a:xfrm>
          <a:prstGeom prst="rect">
            <a:avLst/>
          </a:prstGeom>
        </p:spPr>
        <p:txBody>
          <a:bodyPr wrap="square">
            <a:spAutoFit/>
          </a:bodyPr>
          <a:lstStyle/>
          <a:p>
            <a:pPr algn="ctr"/>
            <a:r>
              <a:rPr lang="en-US" altLang="zh-TW" sz="1100" b="1" dirty="0">
                <a:latin typeface="微軟正黑體" panose="020B0604030504040204" pitchFamily="34" charset="-120"/>
                <a:ea typeface="微軟正黑體" panose="020B0604030504040204" pitchFamily="34" charset="-120"/>
              </a:rPr>
              <a:t>Ex.</a:t>
            </a:r>
            <a:r>
              <a:rPr lang="zh-TW" altLang="en-US" sz="1100" b="1" dirty="0">
                <a:latin typeface="微軟正黑體" panose="020B0604030504040204" pitchFamily="34" charset="-120"/>
                <a:ea typeface="微軟正黑體" panose="020B0604030504040204" pitchFamily="34" charset="-120"/>
              </a:rPr>
              <a:t>你,幫,我,裝水,好不好</a:t>
            </a:r>
          </a:p>
        </p:txBody>
      </p:sp>
      <p:sp>
        <p:nvSpPr>
          <p:cNvPr id="20" name="矩形 19"/>
          <p:cNvSpPr/>
          <p:nvPr/>
        </p:nvSpPr>
        <p:spPr>
          <a:xfrm>
            <a:off x="1358527" y="409889"/>
            <a:ext cx="3538148" cy="707886"/>
          </a:xfrm>
          <a:prstGeom prst="rect">
            <a:avLst/>
          </a:prstGeom>
        </p:spPr>
        <p:txBody>
          <a:bodyPr wrap="none">
            <a:spAutoFit/>
          </a:bodyPr>
          <a:lstStyle/>
          <a:p>
            <a:r>
              <a:rPr lang="en-US" altLang="zh-TW" sz="4000" spc="-50" dirty="0">
                <a:solidFill>
                  <a:srgbClr val="F0A22E"/>
                </a:solidFill>
                <a:latin typeface="+mj-lt"/>
                <a:ea typeface="+mj-ea"/>
                <a:cs typeface="+mj-cs"/>
              </a:rPr>
              <a:t>LSTM Model</a:t>
            </a:r>
          </a:p>
        </p:txBody>
      </p:sp>
      <p:sp>
        <p:nvSpPr>
          <p:cNvPr id="22" name="向右箭號 7"/>
          <p:cNvSpPr/>
          <p:nvPr/>
        </p:nvSpPr>
        <p:spPr>
          <a:xfrm>
            <a:off x="2901206" y="2929960"/>
            <a:ext cx="298283" cy="202881"/>
          </a:xfrm>
          <a:prstGeom prst="rightArrow">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p>
        </p:txBody>
      </p:sp>
      <p:sp>
        <p:nvSpPr>
          <p:cNvPr id="23" name="向右箭號 7"/>
          <p:cNvSpPr/>
          <p:nvPr/>
        </p:nvSpPr>
        <p:spPr>
          <a:xfrm>
            <a:off x="2901205" y="4066292"/>
            <a:ext cx="298283" cy="202881"/>
          </a:xfrm>
          <a:prstGeom prst="rightArrow">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p>
        </p:txBody>
      </p:sp>
      <p:sp>
        <p:nvSpPr>
          <p:cNvPr id="32" name="左右中括弧 31"/>
          <p:cNvSpPr/>
          <p:nvPr/>
        </p:nvSpPr>
        <p:spPr>
          <a:xfrm>
            <a:off x="3658966" y="3813948"/>
            <a:ext cx="654366" cy="64633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3" name="文字方塊 32"/>
          <p:cNvSpPr txBox="1"/>
          <p:nvPr/>
        </p:nvSpPr>
        <p:spPr>
          <a:xfrm>
            <a:off x="3199489" y="3906281"/>
            <a:ext cx="1573319" cy="461665"/>
          </a:xfrm>
          <a:prstGeom prst="rect">
            <a:avLst/>
          </a:prstGeom>
          <a:noFill/>
        </p:spPr>
        <p:txBody>
          <a:bodyPr wrap="square" rtlCol="0">
            <a:spAutoFit/>
          </a:bodyPr>
          <a:lstStyle/>
          <a:p>
            <a:pPr algn="ctr"/>
            <a:r>
              <a:rPr lang="en-US" altLang="zh-TW" sz="800" dirty="0">
                <a:latin typeface="Arial" panose="020B0604020202020204" pitchFamily="34" charset="0"/>
                <a:cs typeface="Arial" panose="020B0604020202020204" pitchFamily="34" charset="0"/>
              </a:rPr>
              <a:t>MFCCs</a:t>
            </a:r>
          </a:p>
          <a:p>
            <a:pPr algn="ctr"/>
            <a:r>
              <a:rPr lang="en-US" altLang="zh-TW" sz="800" dirty="0">
                <a:latin typeface="Arial" panose="020B0604020202020204" pitchFamily="34" charset="0"/>
                <a:cs typeface="Arial" panose="020B0604020202020204" pitchFamily="34" charset="0"/>
              </a:rPr>
              <a:t>Pitch</a:t>
            </a:r>
          </a:p>
          <a:p>
            <a:pPr algn="ctr"/>
            <a:r>
              <a:rPr lang="en-US" altLang="zh-TW" sz="800" dirty="0">
                <a:latin typeface="Arial" panose="020B0604020202020204" pitchFamily="34" charset="0"/>
                <a:cs typeface="Arial" panose="020B0604020202020204" pitchFamily="34" charset="0"/>
              </a:rPr>
              <a:t>Intensity</a:t>
            </a:r>
            <a:endParaRPr lang="zh-TW" altLang="en-US" sz="800" dirty="0">
              <a:latin typeface="Arial" panose="020B0604020202020204" pitchFamily="34" charset="0"/>
              <a:cs typeface="Arial" panose="020B0604020202020204" pitchFamily="34" charset="0"/>
            </a:endParaRPr>
          </a:p>
        </p:txBody>
      </p:sp>
      <p:sp>
        <p:nvSpPr>
          <p:cNvPr id="35" name="向右箭號 7"/>
          <p:cNvSpPr/>
          <p:nvPr/>
        </p:nvSpPr>
        <p:spPr>
          <a:xfrm>
            <a:off x="1019369" y="3972447"/>
            <a:ext cx="298283" cy="202881"/>
          </a:xfrm>
          <a:prstGeom prst="rightArrow">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p>
        </p:txBody>
      </p:sp>
      <p:sp>
        <p:nvSpPr>
          <p:cNvPr id="36" name="矩形: 圓角 35"/>
          <p:cNvSpPr/>
          <p:nvPr/>
        </p:nvSpPr>
        <p:spPr>
          <a:xfrm>
            <a:off x="1571849" y="3860318"/>
            <a:ext cx="1026865" cy="499676"/>
          </a:xfrm>
          <a:prstGeom prst="round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b="1" dirty="0">
                <a:solidFill>
                  <a:srgbClr val="F1F1F1"/>
                </a:solidFill>
                <a:latin typeface="Arial" panose="020B0604020202020204" pitchFamily="34" charset="0"/>
                <a:cs typeface="Arial" panose="020B0604020202020204" pitchFamily="34" charset="0"/>
              </a:rPr>
              <a:t>Segment</a:t>
            </a:r>
            <a:endParaRPr lang="zh-TW" altLang="en-US" b="1" dirty="0">
              <a:solidFill>
                <a:srgbClr val="F1F1F1"/>
              </a:solidFill>
              <a:latin typeface="Arial" panose="020B0604020202020204" pitchFamily="34" charset="0"/>
              <a:cs typeface="Arial" panose="020B0604020202020204" pitchFamily="34" charset="0"/>
            </a:endParaRPr>
          </a:p>
        </p:txBody>
      </p:sp>
      <p:pic>
        <p:nvPicPr>
          <p:cNvPr id="37" name="內容版面配置區 4"/>
          <p:cNvPicPr>
            <a:picLocks noChangeAspect="1"/>
          </p:cNvPicPr>
          <p:nvPr/>
        </p:nvPicPr>
        <p:blipFill>
          <a:blip r:embed="rId3"/>
          <a:stretch>
            <a:fillRect/>
          </a:stretch>
        </p:blipFill>
        <p:spPr>
          <a:xfrm>
            <a:off x="197762" y="3718507"/>
            <a:ext cx="782367" cy="575425"/>
          </a:xfrm>
          <a:prstGeom prst="rect">
            <a:avLst/>
          </a:prstGeom>
          <a:ln>
            <a:noFill/>
          </a:ln>
          <a:effectLst>
            <a:softEdge rad="112500"/>
          </a:effectLst>
        </p:spPr>
      </p:pic>
      <p:sp>
        <p:nvSpPr>
          <p:cNvPr id="14" name="文字方塊 13"/>
          <p:cNvSpPr txBox="1"/>
          <p:nvPr/>
        </p:nvSpPr>
        <p:spPr>
          <a:xfrm>
            <a:off x="5459696" y="3723493"/>
            <a:ext cx="919356" cy="338554"/>
          </a:xfrm>
          <a:prstGeom prst="rect">
            <a:avLst/>
          </a:prstGeom>
          <a:noFill/>
        </p:spPr>
        <p:txBody>
          <a:bodyPr wrap="square" rtlCol="0">
            <a:spAutoFit/>
          </a:bodyPr>
          <a:lstStyle/>
          <a:p>
            <a:r>
              <a:rPr lang="en-US" altLang="zh-TW" sz="1600" dirty="0">
                <a:latin typeface="Arial" panose="020B0604020202020204" pitchFamily="34" charset="0"/>
                <a:cs typeface="Arial" panose="020B0604020202020204" pitchFamily="34" charset="0"/>
              </a:rPr>
              <a:t>LSTM</a:t>
            </a:r>
            <a:endParaRPr lang="zh-TW" altLang="en-US" sz="1600" dirty="0">
              <a:latin typeface="Arial" panose="020B0604020202020204" pitchFamily="34" charset="0"/>
              <a:cs typeface="Arial" panose="020B0604020202020204" pitchFamily="34" charset="0"/>
            </a:endParaRPr>
          </a:p>
        </p:txBody>
      </p:sp>
      <p:sp>
        <p:nvSpPr>
          <p:cNvPr id="38" name="向右箭號 7"/>
          <p:cNvSpPr/>
          <p:nvPr/>
        </p:nvSpPr>
        <p:spPr>
          <a:xfrm rot="857229">
            <a:off x="4847300" y="3077962"/>
            <a:ext cx="298283" cy="202881"/>
          </a:xfrm>
          <a:prstGeom prst="rightArrow">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p>
        </p:txBody>
      </p:sp>
      <p:sp>
        <p:nvSpPr>
          <p:cNvPr id="39" name="向右箭號 7"/>
          <p:cNvSpPr/>
          <p:nvPr/>
        </p:nvSpPr>
        <p:spPr>
          <a:xfrm rot="20476994">
            <a:off x="4804110" y="3902812"/>
            <a:ext cx="298283" cy="202881"/>
          </a:xfrm>
          <a:prstGeom prst="rightArrow">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p>
        </p:txBody>
      </p:sp>
      <p:sp>
        <p:nvSpPr>
          <p:cNvPr id="40" name="向右箭號 7"/>
          <p:cNvSpPr/>
          <p:nvPr/>
        </p:nvSpPr>
        <p:spPr>
          <a:xfrm>
            <a:off x="6638889" y="3524626"/>
            <a:ext cx="298283" cy="191396"/>
          </a:xfrm>
          <a:prstGeom prst="rightArrow">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3931675059"/>
      </p:ext>
    </p:extLst>
  </p:cSld>
  <p:clrMapOvr>
    <a:masterClrMapping/>
  </p:clrMapOvr>
  <p:transition spd="slow">
    <p:push dir="u"/>
  </p:transition>
</p:sld>
</file>

<file path=ppt/theme/theme1.xml><?xml version="1.0" encoding="utf-8"?>
<a:theme xmlns:a="http://schemas.openxmlformats.org/drawingml/2006/main" name="View">
  <a:themeElements>
    <a:clrScheme name="黃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檢視</Template>
  <TotalTime>352</TotalTime>
  <Words>589</Words>
  <Application>Microsoft Office PowerPoint</Application>
  <PresentationFormat>如螢幕大小 (4:3)</PresentationFormat>
  <Paragraphs>163</Paragraphs>
  <Slides>18</Slides>
  <Notes>2</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18</vt:i4>
      </vt:variant>
    </vt:vector>
  </HeadingPairs>
  <TitlesOfParts>
    <vt:vector size="29" baseType="lpstr">
      <vt:lpstr>-apple-system</vt:lpstr>
      <vt:lpstr>微軟正黑體</vt:lpstr>
      <vt:lpstr>新細明體</vt:lpstr>
      <vt:lpstr>Arial</vt:lpstr>
      <vt:lpstr>Arial Black</vt:lpstr>
      <vt:lpstr>Arial Rounded MT Bold</vt:lpstr>
      <vt:lpstr>Calibri</vt:lpstr>
      <vt:lpstr>Cambria Math</vt:lpstr>
      <vt:lpstr>Times New Roman</vt:lpstr>
      <vt:lpstr>Wingdings 2</vt:lpstr>
      <vt:lpstr>View</vt:lpstr>
      <vt:lpstr>Amplifying a Sense                 of Emotion toward Drama  </vt:lpstr>
      <vt:lpstr>Experience</vt:lpstr>
      <vt:lpstr>Experience</vt:lpstr>
      <vt:lpstr>Amplifying Sense</vt:lpstr>
      <vt:lpstr>PowerPoint 簡報</vt:lpstr>
      <vt:lpstr>PowerPoint 簡報</vt:lpstr>
      <vt:lpstr>PowerPoint 簡報</vt:lpstr>
      <vt:lpstr>PowerPoint 簡報</vt:lpstr>
      <vt:lpstr>PowerPoint 簡報</vt:lpstr>
      <vt:lpstr>Audio</vt:lpstr>
      <vt:lpstr>LSTM Model</vt:lpstr>
      <vt:lpstr>LSTM model</vt:lpstr>
      <vt:lpstr>PowerPoint 簡報</vt:lpstr>
      <vt:lpstr>Text</vt:lpstr>
      <vt:lpstr>PowerPoint 簡報</vt:lpstr>
      <vt:lpstr>PowerPoint 簡報</vt:lpstr>
      <vt:lpstr>PowerPoint 簡報</vt:lpstr>
      <vt:lpstr>Amplification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Amplifying a Sense of Emotion toward Drama-  LSTM Recurrent Neural Network for dynamic emotion recognition</dc:title>
  <dc:creator>JiMMY Chang</dc:creator>
  <cp:lastModifiedBy>Windows 使用者</cp:lastModifiedBy>
  <cp:revision>176</cp:revision>
  <dcterms:created xsi:type="dcterms:W3CDTF">2017-06-15T06:44:36Z</dcterms:created>
  <dcterms:modified xsi:type="dcterms:W3CDTF">2017-06-24T16:40:40Z</dcterms:modified>
</cp:coreProperties>
</file>