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5"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initials="" lastIdx="4" clrIdx="0"/>
  <p:cmAuthor id="1" name="Minglang Tuo" initials="MT" lastIdx="3" clrIdx="1">
    <p:extLst>
      <p:ext uri="{19B8F6BF-5375-455C-9EA6-DF929625EA0E}">
        <p15:presenceInfo xmlns:p15="http://schemas.microsoft.com/office/powerpoint/2012/main" userId="94cf0d1cda35c1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30" d="100"/>
          <a:sy n="130" d="100"/>
        </p:scale>
        <p:origin x="1234" y="9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1-12-07T08:59:46" idx="1">
    <p:pos x="3239" y="2159"/>
    <p:text>Hello, everyone. Today, my presentation topic is  reforcement learning game for score following.</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1-12-07T09:08:22" idx="2">
    <p:pos x="3239" y="360"/>
    <p:text>The presentation can be divided into 5 parts. 
First of all, I will talk about the defination of score following and some demos implemented with renforecement learning.
Next, the relevent litureature review will be shown. Also, some basic algorithms in the demo will be illurated.
Thirdly, the experiment will be designed for the algorithms.
As for evaluation, we utilize some data analysis for getting the optimized parameters.
Finally, the conclusion will be introduced.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1-12-07T15:30:07" idx="3">
    <p:pos x="3959" y="2879"/>
    <p:text>The defination for score following in sheet music image is building automatic score following system, which follows a musical performance with respect to a known symbolical representation, the score.
We can look the figure, the left picture shows the sheet image of music. And the right picture displays audio files.
The demo of human control is human controling the speed of alignment between them. And the demo of RL utilize the advantage actor critic reinforcement algorithm to control.</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1-12-07T17:26:10" idx="4">
    <p:pos x="1080" y="360"/>
    <p:text>As for literature review, the histroy of score following can be tracked into Music information retrieval.  automatic page turning [2], automatic accompaniment [6,23]  during concerts are classical examples.
Optical Music Recognition is the traditional method. However, there exists obvious drawback that cannot handle complex music, such as orchestra music.
Recently, some people propose multi-model deep neural network. More specifically, The network will learn to predict the position in a given score image that best matches the current audio excerpt.
Nowadays, the reinforcement learning algorithms were implemented in the score following, which increasing the performance of system.</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D571B0ED-E4F3-44B5-9727-141648FF9320}" type="datetimeFigureOut">
              <a:rPr lang="en-US" smtClean="0"/>
              <a:t>12/8/2021</a:t>
            </a:fld>
            <a:endParaRPr lang="en-US"/>
          </a:p>
        </p:txBody>
      </p:sp>
      <p:sp>
        <p:nvSpPr>
          <p:cNvPr id="4" name="幻灯片图像占位符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3EF7880D-F12F-48C0-977B-DE73F71F2E80}" type="slidenum">
              <a:rPr lang="en-US" smtClean="0"/>
              <a:t>‹#›</a:t>
            </a:fld>
            <a:endParaRPr lang="en-US"/>
          </a:p>
        </p:txBody>
      </p:sp>
    </p:spTree>
    <p:extLst>
      <p:ext uri="{BB962C8B-B14F-4D97-AF65-F5344CB8AC3E}">
        <p14:creationId xmlns:p14="http://schemas.microsoft.com/office/powerpoint/2010/main" val="2077827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Hello, everyone. Today, my presentation topic is  </a:t>
            </a:r>
            <a:r>
              <a:rPr lang="en-US" dirty="0" err="1"/>
              <a:t>reforcement</a:t>
            </a:r>
            <a:r>
              <a:rPr lang="en-US" dirty="0"/>
              <a:t> learning game for score following.</a:t>
            </a:r>
          </a:p>
        </p:txBody>
      </p:sp>
      <p:sp>
        <p:nvSpPr>
          <p:cNvPr id="4" name="灯片编号占位符 3"/>
          <p:cNvSpPr>
            <a:spLocks noGrp="1"/>
          </p:cNvSpPr>
          <p:nvPr>
            <p:ph type="sldNum" sz="quarter" idx="5"/>
          </p:nvPr>
        </p:nvSpPr>
        <p:spPr/>
        <p:txBody>
          <a:bodyPr/>
          <a:lstStyle/>
          <a:p>
            <a:fld id="{3EF7880D-F12F-48C0-977B-DE73F71F2E80}" type="slidenum">
              <a:rPr lang="en-US" smtClean="0"/>
              <a:t>1</a:t>
            </a:fld>
            <a:endParaRPr lang="en-US"/>
          </a:p>
        </p:txBody>
      </p:sp>
    </p:spTree>
    <p:extLst>
      <p:ext uri="{BB962C8B-B14F-4D97-AF65-F5344CB8AC3E}">
        <p14:creationId xmlns:p14="http://schemas.microsoft.com/office/powerpoint/2010/main" val="3366812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for the criteria for experiment, we divided into two aspects. </a:t>
            </a:r>
          </a:p>
          <a:p>
            <a:endParaRPr lang="en-US" dirty="0"/>
          </a:p>
          <a:p>
            <a:r>
              <a:rPr lang="en-US" dirty="0"/>
              <a:t>One is test the accuracy and another is robustness. we use some </a:t>
            </a:r>
            <a:r>
              <a:rPr lang="en-US" sz="1200" b="0" strike="noStrike" spc="-1" dirty="0">
                <a:solidFill>
                  <a:srgbClr val="000000"/>
                </a:solidFill>
                <a:latin typeface="Perpetua"/>
                <a:ea typeface="DejaVu Sans"/>
              </a:rPr>
              <a:t>statistics calculation to compare two algorithms.  </a:t>
            </a:r>
          </a:p>
          <a:p>
            <a:endParaRPr lang="en-US" sz="1200" b="0" strike="noStrike" spc="-1" dirty="0">
              <a:solidFill>
                <a:srgbClr val="000000"/>
              </a:solidFill>
              <a:latin typeface="Perpetua"/>
              <a:ea typeface="DejaVu Sans"/>
            </a:endParaRPr>
          </a:p>
          <a:p>
            <a:r>
              <a:rPr lang="en-US" sz="1200" b="0" strike="noStrike" spc="-1" dirty="0">
                <a:solidFill>
                  <a:srgbClr val="000000"/>
                </a:solidFill>
                <a:latin typeface="Perpetua"/>
                <a:ea typeface="DejaVu Sans"/>
              </a:rPr>
              <a:t>As we discussed in reward part, we talk about the dx. Now, we collect the dx for the test data and calculate the Mean absolute tracking error and Standard deviation for the dx. </a:t>
            </a:r>
          </a:p>
          <a:p>
            <a:endParaRPr lang="en-US" sz="1200" b="0" strike="noStrike" spc="-1" dirty="0">
              <a:solidFill>
                <a:srgbClr val="000000"/>
              </a:solidFill>
              <a:latin typeface="Perpetua"/>
              <a:ea typeface="DejaVu Sans"/>
            </a:endParaRPr>
          </a:p>
          <a:p>
            <a:r>
              <a:rPr lang="en-US" sz="1200" b="0" strike="noStrike" spc="-1" dirty="0">
                <a:solidFill>
                  <a:srgbClr val="000000"/>
                </a:solidFill>
                <a:latin typeface="Perpetua"/>
                <a:ea typeface="DejaVu Sans"/>
              </a:rPr>
              <a:t>As for another </a:t>
            </a:r>
            <a:r>
              <a:rPr lang="en-US" sz="1200" b="0" strike="noStrike" spc="-1" dirty="0" err="1">
                <a:solidFill>
                  <a:srgbClr val="000000"/>
                </a:solidFill>
                <a:latin typeface="Perpetua"/>
                <a:ea typeface="DejaVu Sans"/>
              </a:rPr>
              <a:t>criterias</a:t>
            </a:r>
            <a:r>
              <a:rPr lang="en-US" sz="1200" b="0" strike="noStrike" spc="-1" dirty="0">
                <a:solidFill>
                  <a:srgbClr val="000000"/>
                </a:solidFill>
                <a:latin typeface="Perpetua"/>
                <a:ea typeface="DejaVu Sans"/>
              </a:rPr>
              <a:t> is about </a:t>
            </a:r>
            <a:r>
              <a:rPr lang="en-US" b="0" i="0" dirty="0">
                <a:solidFill>
                  <a:srgbClr val="616161"/>
                </a:solidFill>
                <a:effectLst/>
                <a:latin typeface="Merriweather" panose="00000500000000000000" pitchFamily="2" charset="0"/>
              </a:rPr>
              <a:t>robustness.</a:t>
            </a:r>
          </a:p>
          <a:p>
            <a:endParaRPr lang="en-US" b="0" i="0" dirty="0">
              <a:solidFill>
                <a:srgbClr val="616161"/>
              </a:solidFill>
              <a:effectLst/>
              <a:latin typeface="Merriweather" panose="00000500000000000000" pitchFamily="2" charset="0"/>
            </a:endParaRPr>
          </a:p>
          <a:p>
            <a:r>
              <a:rPr lang="en-US" b="0" i="0" dirty="0">
                <a:solidFill>
                  <a:srgbClr val="616161"/>
                </a:solidFill>
                <a:effectLst/>
                <a:latin typeface="Merriweather" panose="00000500000000000000" pitchFamily="2" charset="0"/>
              </a:rPr>
              <a:t>An onset counts as tracked if the agent reached it without dropping out of the tracking window. we calculate the ratio </a:t>
            </a:r>
            <a:r>
              <a:rPr lang="en-US" b="0" i="1" u="none" strike="noStrike" dirty="0">
                <a:solidFill>
                  <a:srgbClr val="616161"/>
                </a:solidFill>
                <a:effectLst/>
                <a:latin typeface="Merriweather" panose="00000500000000000000" pitchFamily="2" charset="0"/>
              </a:rPr>
              <a:t>R</a:t>
            </a:r>
            <a:r>
              <a:rPr lang="en-US" b="0" i="0" u="none" strike="noStrike" baseline="-25000" dirty="0">
                <a:solidFill>
                  <a:srgbClr val="616161"/>
                </a:solidFill>
                <a:effectLst/>
                <a:latin typeface="Merriweather" panose="00000500000000000000" pitchFamily="2" charset="0"/>
              </a:rPr>
              <a:t>on </a:t>
            </a:r>
            <a:r>
              <a:rPr lang="en-US" b="0" i="0" dirty="0">
                <a:solidFill>
                  <a:srgbClr val="616161"/>
                </a:solidFill>
                <a:effectLst/>
                <a:latin typeface="Merriweather" panose="00000500000000000000" pitchFamily="2" charset="0"/>
              </a:rPr>
              <a:t>of overall tracked onsets as well as the ratio of pieces </a:t>
            </a:r>
            <a:r>
              <a:rPr lang="en-US" b="0" i="1" u="none" strike="noStrike" dirty="0" err="1">
                <a:solidFill>
                  <a:srgbClr val="616161"/>
                </a:solidFill>
                <a:effectLst/>
                <a:latin typeface="Merriweather" panose="00000500000000000000" pitchFamily="2" charset="0"/>
              </a:rPr>
              <a:t>R</a:t>
            </a:r>
            <a:r>
              <a:rPr lang="en-US" b="0" i="0" u="none" strike="noStrike" baseline="-25000" dirty="0" err="1">
                <a:solidFill>
                  <a:srgbClr val="616161"/>
                </a:solidFill>
                <a:effectLst/>
                <a:latin typeface="Merriweather" panose="00000500000000000000" pitchFamily="2" charset="0"/>
              </a:rPr>
              <a:t>tue</a:t>
            </a:r>
            <a:r>
              <a:rPr lang="en-US" b="0" i="0" dirty="0">
                <a:solidFill>
                  <a:srgbClr val="616161"/>
                </a:solidFill>
                <a:effectLst/>
                <a:latin typeface="Merriweather" panose="00000500000000000000" pitchFamily="2" charset="0"/>
              </a:rPr>
              <a:t> </a:t>
            </a:r>
            <a:r>
              <a:rPr lang="en-US" sz="1200" b="0" strike="noStrike" spc="-1" dirty="0">
                <a:solidFill>
                  <a:srgbClr val="000000"/>
                </a:solidFill>
                <a:latin typeface="Perpetua"/>
                <a:ea typeface="DejaVu Sans"/>
              </a:rPr>
              <a:t> </a:t>
            </a:r>
            <a:r>
              <a:rPr lang="en-US" b="0" i="0" dirty="0">
                <a:solidFill>
                  <a:srgbClr val="616161"/>
                </a:solidFill>
                <a:effectLst/>
                <a:latin typeface="Merriweather" panose="00000500000000000000" pitchFamily="2" charset="0"/>
              </a:rPr>
              <a:t>tracked from beginning entirely to the end. </a:t>
            </a:r>
            <a:endParaRPr lang="en-US" dirty="0"/>
          </a:p>
        </p:txBody>
      </p:sp>
      <p:sp>
        <p:nvSpPr>
          <p:cNvPr id="4" name="灯片编号占位符 3"/>
          <p:cNvSpPr>
            <a:spLocks noGrp="1"/>
          </p:cNvSpPr>
          <p:nvPr>
            <p:ph type="sldNum" sz="quarter" idx="5"/>
          </p:nvPr>
        </p:nvSpPr>
        <p:spPr/>
        <p:txBody>
          <a:bodyPr/>
          <a:lstStyle/>
          <a:p>
            <a:fld id="{3EF7880D-F12F-48C0-977B-DE73F71F2E80}" type="slidenum">
              <a:rPr lang="en-US" smtClean="0"/>
              <a:t>10</a:t>
            </a:fld>
            <a:endParaRPr lang="en-US"/>
          </a:p>
        </p:txBody>
      </p:sp>
    </p:spTree>
    <p:extLst>
      <p:ext uri="{BB962C8B-B14F-4D97-AF65-F5344CB8AC3E}">
        <p14:creationId xmlns:p14="http://schemas.microsoft.com/office/powerpoint/2010/main" val="332671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Table provides a summary of the experimental results. Looking at the Nottingham dataset, we observe large gaps in performance between the different approaches.</a:t>
            </a:r>
          </a:p>
          <a:p>
            <a:endParaRPr lang="en-US" dirty="0"/>
          </a:p>
          <a:p>
            <a:r>
              <a:rPr lang="en-US" dirty="0"/>
              <a:t> Both reinforcement algorithms based methods manage to follow almost all of the test pieces completely to the end.</a:t>
            </a:r>
          </a:p>
          <a:p>
            <a:endParaRPr lang="en-US" dirty="0"/>
          </a:p>
          <a:p>
            <a:r>
              <a:rPr lang="en-US" dirty="0"/>
              <a:t>In addition, the mean tracking error is lower for advanced actor-</a:t>
            </a:r>
            <a:r>
              <a:rPr lang="en-US" dirty="0" err="1"/>
              <a:t>critior</a:t>
            </a:r>
            <a:r>
              <a:rPr lang="en-US" dirty="0"/>
              <a:t> and shows a substantially lower standard deviation. </a:t>
            </a:r>
          </a:p>
          <a:p>
            <a:endParaRPr lang="en-US" dirty="0"/>
          </a:p>
          <a:p>
            <a:r>
              <a:rPr lang="en-US" dirty="0"/>
              <a:t>The high standard deviation for reinforcement is even more evident in the polyphonic pieces. </a:t>
            </a:r>
          </a:p>
          <a:p>
            <a:endParaRPr lang="en-US" dirty="0"/>
          </a:p>
          <a:p>
            <a:r>
              <a:rPr lang="en-US" dirty="0"/>
              <a:t>The reason is that reinforcement is formulated as a localization task, predicting a location probability distribution over the score image given the current audio.</a:t>
            </a:r>
          </a:p>
        </p:txBody>
      </p:sp>
      <p:sp>
        <p:nvSpPr>
          <p:cNvPr id="4" name="灯片编号占位符 3"/>
          <p:cNvSpPr>
            <a:spLocks noGrp="1"/>
          </p:cNvSpPr>
          <p:nvPr>
            <p:ph type="sldNum" sz="quarter" idx="5"/>
          </p:nvPr>
        </p:nvSpPr>
        <p:spPr/>
        <p:txBody>
          <a:bodyPr/>
          <a:lstStyle/>
          <a:p>
            <a:fld id="{3EF7880D-F12F-48C0-977B-DE73F71F2E80}" type="slidenum">
              <a:rPr lang="en-US" smtClean="0"/>
              <a:t>11</a:t>
            </a:fld>
            <a:endParaRPr lang="en-US"/>
          </a:p>
        </p:txBody>
      </p:sp>
    </p:spTree>
    <p:extLst>
      <p:ext uri="{BB962C8B-B14F-4D97-AF65-F5344CB8AC3E}">
        <p14:creationId xmlns:p14="http://schemas.microsoft.com/office/powerpoint/2010/main" val="1419352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I did some comparison experiments to adjust the parameters, hoping to obtain the best parameters for same dataset.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comparing the parameter of </a:t>
            </a:r>
            <a:r>
              <a:rPr lang="en-US" sz="1200" b="0" strike="noStrike" spc="-1" dirty="0">
                <a:solidFill>
                  <a:srgbClr val="000000"/>
                </a:solidFill>
                <a:latin typeface="Perpetua"/>
                <a:ea typeface="+mn-ea"/>
              </a:rPr>
              <a:t>Computation rate and Spectrograms rate.</a:t>
            </a:r>
            <a:endParaRPr lang="en-GB" sz="1200" b="0" strike="noStrike"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strike="noStrike" spc="-1" dirty="0">
              <a:latin typeface="Arial"/>
            </a:endParaRPr>
          </a:p>
        </p:txBody>
      </p:sp>
      <p:sp>
        <p:nvSpPr>
          <p:cNvPr id="4" name="灯片编号占位符 3"/>
          <p:cNvSpPr>
            <a:spLocks noGrp="1"/>
          </p:cNvSpPr>
          <p:nvPr>
            <p:ph type="sldNum" sz="quarter" idx="5"/>
          </p:nvPr>
        </p:nvSpPr>
        <p:spPr/>
        <p:txBody>
          <a:bodyPr/>
          <a:lstStyle/>
          <a:p>
            <a:fld id="{3EF7880D-F12F-48C0-977B-DE73F71F2E80}" type="slidenum">
              <a:rPr lang="en-US" smtClean="0"/>
              <a:t>12</a:t>
            </a:fld>
            <a:endParaRPr lang="en-US"/>
          </a:p>
        </p:txBody>
      </p:sp>
    </p:spTree>
    <p:extLst>
      <p:ext uri="{BB962C8B-B14F-4D97-AF65-F5344CB8AC3E}">
        <p14:creationId xmlns:p14="http://schemas.microsoft.com/office/powerpoint/2010/main" val="2875559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the figures shown, the left picture is the </a:t>
            </a:r>
            <a:r>
              <a:rPr lang="en-US" sz="1200" b="0" strike="noStrike" spc="-1" dirty="0">
                <a:solidFill>
                  <a:srgbClr val="000000"/>
                </a:solidFill>
                <a:latin typeface="Perpetua"/>
                <a:ea typeface="DejaVu Sans"/>
              </a:rPr>
              <a:t>REINFORCE</a:t>
            </a:r>
            <a:r>
              <a:rPr lang="en-US" dirty="0"/>
              <a:t> algorithm and the right picture is advanced acter-</a:t>
            </a:r>
            <a:r>
              <a:rPr lang="en-US" dirty="0" err="1"/>
              <a:t>critiers</a:t>
            </a:r>
            <a:r>
              <a:rPr lang="en-US" dirty="0"/>
              <a:t> algorithm. </a:t>
            </a:r>
          </a:p>
          <a:p>
            <a:endParaRPr lang="en-US" dirty="0"/>
          </a:p>
          <a:p>
            <a:r>
              <a:rPr lang="en-US" dirty="0"/>
              <a:t> we reset the computation rate from 15 to 80 and we found the red one has bigger R-</a:t>
            </a:r>
            <a:r>
              <a:rPr lang="en-US" dirty="0" err="1"/>
              <a:t>tue</a:t>
            </a:r>
            <a:r>
              <a:rPr lang="en-US" dirty="0"/>
              <a:t>, which means when the computation rate is 15, the </a:t>
            </a:r>
            <a:r>
              <a:rPr lang="en-US" b="0" i="0" dirty="0">
                <a:solidFill>
                  <a:srgbClr val="616161"/>
                </a:solidFill>
                <a:effectLst/>
                <a:latin typeface="Merriweather" panose="00000500000000000000" pitchFamily="2" charset="0"/>
              </a:rPr>
              <a:t>robustness of model is more higher in both algorithms. </a:t>
            </a:r>
            <a:endParaRPr lang="en-US" dirty="0"/>
          </a:p>
        </p:txBody>
      </p:sp>
      <p:sp>
        <p:nvSpPr>
          <p:cNvPr id="4" name="灯片编号占位符 3"/>
          <p:cNvSpPr>
            <a:spLocks noGrp="1"/>
          </p:cNvSpPr>
          <p:nvPr>
            <p:ph type="sldNum" sz="quarter" idx="5"/>
          </p:nvPr>
        </p:nvSpPr>
        <p:spPr/>
        <p:txBody>
          <a:bodyPr/>
          <a:lstStyle/>
          <a:p>
            <a:fld id="{3EF7880D-F12F-48C0-977B-DE73F71F2E80}" type="slidenum">
              <a:rPr lang="en-US" smtClean="0"/>
              <a:t>13</a:t>
            </a:fld>
            <a:endParaRPr lang="en-US"/>
          </a:p>
        </p:txBody>
      </p:sp>
    </p:spTree>
    <p:extLst>
      <p:ext uri="{BB962C8B-B14F-4D97-AF65-F5344CB8AC3E}">
        <p14:creationId xmlns:p14="http://schemas.microsoft.com/office/powerpoint/2010/main" val="1180698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Looking at these bar-charts, we set different parameters to comparing the accuracy of model.</a:t>
            </a:r>
          </a:p>
          <a:p>
            <a:endParaRPr lang="en-US" dirty="0"/>
          </a:p>
          <a:p>
            <a:r>
              <a:rPr lang="en-US" dirty="0"/>
              <a:t> We found that the higher computation rate that the model is more accuracy for both algorithms. </a:t>
            </a:r>
          </a:p>
        </p:txBody>
      </p:sp>
      <p:sp>
        <p:nvSpPr>
          <p:cNvPr id="4" name="灯片编号占位符 3"/>
          <p:cNvSpPr>
            <a:spLocks noGrp="1"/>
          </p:cNvSpPr>
          <p:nvPr>
            <p:ph type="sldNum" sz="quarter" idx="5"/>
          </p:nvPr>
        </p:nvSpPr>
        <p:spPr/>
        <p:txBody>
          <a:bodyPr/>
          <a:lstStyle/>
          <a:p>
            <a:fld id="{3EF7880D-F12F-48C0-977B-DE73F71F2E80}" type="slidenum">
              <a:rPr lang="en-US" smtClean="0"/>
              <a:t>14</a:t>
            </a:fld>
            <a:endParaRPr lang="en-US"/>
          </a:p>
        </p:txBody>
      </p:sp>
    </p:spTree>
    <p:extLst>
      <p:ext uri="{BB962C8B-B14F-4D97-AF65-F5344CB8AC3E}">
        <p14:creationId xmlns:p14="http://schemas.microsoft.com/office/powerpoint/2010/main" val="3939076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And for these box diagrams, we found different between the two algorithms.</a:t>
            </a:r>
          </a:p>
          <a:p>
            <a:endParaRPr lang="en-US" dirty="0"/>
          </a:p>
          <a:p>
            <a:r>
              <a:rPr lang="en-US" dirty="0"/>
              <a:t> As for </a:t>
            </a:r>
            <a:r>
              <a:rPr lang="en-US" sz="1200" b="0" strike="noStrike" spc="-1" dirty="0">
                <a:solidFill>
                  <a:srgbClr val="000000"/>
                </a:solidFill>
                <a:latin typeface="Perpetua"/>
                <a:ea typeface="DejaVu Sans"/>
              </a:rPr>
              <a:t>REINFORCE</a:t>
            </a:r>
            <a:r>
              <a:rPr lang="en-US" dirty="0"/>
              <a:t> algorithm, we set spectrograms rate as 175,  the R-</a:t>
            </a:r>
            <a:r>
              <a:rPr lang="en-US" dirty="0" err="1"/>
              <a:t>thu</a:t>
            </a:r>
            <a:r>
              <a:rPr lang="en-US" dirty="0"/>
              <a:t> is the highest which means the system is most robust. </a:t>
            </a:r>
          </a:p>
          <a:p>
            <a:endParaRPr lang="en-US" dirty="0"/>
          </a:p>
          <a:p>
            <a:r>
              <a:rPr lang="en-US" dirty="0"/>
              <a:t>However, for advanced-acter-</a:t>
            </a:r>
            <a:r>
              <a:rPr lang="en-US" dirty="0" err="1"/>
              <a:t>critiors</a:t>
            </a:r>
            <a:r>
              <a:rPr lang="en-US" dirty="0"/>
              <a:t>, the parameter is 145,the system is most robust.</a:t>
            </a:r>
          </a:p>
        </p:txBody>
      </p:sp>
      <p:sp>
        <p:nvSpPr>
          <p:cNvPr id="4" name="灯片编号占位符 3"/>
          <p:cNvSpPr>
            <a:spLocks noGrp="1"/>
          </p:cNvSpPr>
          <p:nvPr>
            <p:ph type="sldNum" sz="quarter" idx="5"/>
          </p:nvPr>
        </p:nvSpPr>
        <p:spPr/>
        <p:txBody>
          <a:bodyPr/>
          <a:lstStyle/>
          <a:p>
            <a:fld id="{3EF7880D-F12F-48C0-977B-DE73F71F2E80}" type="slidenum">
              <a:rPr lang="en-US" smtClean="0"/>
              <a:t>15</a:t>
            </a:fld>
            <a:endParaRPr lang="en-US"/>
          </a:p>
        </p:txBody>
      </p:sp>
    </p:spTree>
    <p:extLst>
      <p:ext uri="{BB962C8B-B14F-4D97-AF65-F5344CB8AC3E}">
        <p14:creationId xmlns:p14="http://schemas.microsoft.com/office/powerpoint/2010/main" val="419806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First of all, We have proposed a formulation of score following in sheet music images as a Markov decision process and showed how to address it with state-of-the-art deep reinforcement learning</a:t>
            </a:r>
            <a:r>
              <a:rPr lang="en-US" sz="1200" b="0" strike="noStrike" spc="-1" dirty="0">
                <a:solidFill>
                  <a:srgbClr val="FFFFFF"/>
                </a:solidFill>
                <a:latin typeface="Franklin Gothic Book"/>
                <a:ea typeface="DejaVu San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trike="noStrike" spc="-1" dirty="0">
              <a:solidFill>
                <a:srgbClr val="FFFFFF"/>
              </a:solidFill>
              <a:latin typeface="Franklin Gothic Book"/>
              <a:ea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FFFFFF"/>
                </a:solidFill>
                <a:latin typeface="Franklin Gothic Book"/>
                <a:ea typeface="DejaVu Sans"/>
              </a:rPr>
              <a:t>Then we implemented them in score following game and design the relevant experiment to test the efficiency of algorithm. We found </a:t>
            </a:r>
            <a:r>
              <a:rPr lang="en-US" sz="1200" b="0" strike="noStrike" spc="-1" dirty="0">
                <a:solidFill>
                  <a:srgbClr val="000000"/>
                </a:solidFill>
                <a:latin typeface="Perpetua"/>
                <a:ea typeface="DejaVu Sans"/>
              </a:rPr>
              <a:t>the average tracking error of advanced-actor-</a:t>
            </a:r>
            <a:r>
              <a:rPr lang="en-US" sz="1200" b="0" strike="noStrike" spc="-1" dirty="0" err="1">
                <a:solidFill>
                  <a:srgbClr val="000000"/>
                </a:solidFill>
                <a:latin typeface="Perpetua"/>
                <a:ea typeface="DejaVu Sans"/>
              </a:rPr>
              <a:t>critor</a:t>
            </a:r>
            <a:r>
              <a:rPr lang="en-US" sz="1200" b="0" strike="noStrike" spc="-1" dirty="0">
                <a:solidFill>
                  <a:srgbClr val="000000"/>
                </a:solidFill>
                <a:latin typeface="Perpetua"/>
                <a:ea typeface="DejaVu Sans"/>
              </a:rPr>
              <a:t> is low and shows a significantly lower standard deviation and the high standard deviation of reinforcement is more obvious in polyphonic music.</a:t>
            </a:r>
            <a:r>
              <a:rPr lang="en-US" sz="1200" b="0" strike="noStrike" spc="-1" dirty="0">
                <a:solidFill>
                  <a:srgbClr val="FFFFFF"/>
                </a:solidFill>
                <a:latin typeface="Franklin Gothic Book"/>
                <a:ea typeface="DejaVu San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trike="noStrike" spc="-1" dirty="0">
              <a:solidFill>
                <a:srgbClr val="FFFFFF"/>
              </a:solidFill>
              <a:latin typeface="Franklin Gothic Book"/>
              <a:ea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trike="noStrike" spc="-1" dirty="0">
                <a:solidFill>
                  <a:srgbClr val="FFFFFF"/>
                </a:solidFill>
                <a:latin typeface="Franklin Gothic Book"/>
                <a:ea typeface="DejaVu Sans"/>
              </a:rPr>
              <a:t>Finally, we do some data analysis to get the optimize parameters for the test, such as </a:t>
            </a:r>
            <a:r>
              <a:rPr lang="en-US" sz="1200" b="0" strike="noStrike" spc="-1" dirty="0">
                <a:solidFill>
                  <a:srgbClr val="000000"/>
                </a:solidFill>
                <a:latin typeface="Perpetua"/>
                <a:ea typeface="+mn-ea"/>
              </a:rPr>
              <a:t>Computation rate and Spectrograms rate. In the future, the improvements are extending other algorithms, such as </a:t>
            </a:r>
            <a:r>
              <a:rPr lang="en-US" sz="1200" spc="-1" dirty="0">
                <a:solidFill>
                  <a:srgbClr val="000000"/>
                </a:solidFill>
                <a:latin typeface="Perpetua"/>
              </a:rPr>
              <a:t>Proximal Policy Optimization.</a:t>
            </a:r>
            <a:endParaRPr lang="en-GB" sz="1200" b="0" strike="noStrike" spc="-1"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strike="noStrike" spc="-1" dirty="0">
              <a:latin typeface="Arial"/>
            </a:endParaRPr>
          </a:p>
          <a:p>
            <a:r>
              <a:rPr lang="en-US" sz="1200" b="0" strike="noStrike" spc="-1" dirty="0">
                <a:solidFill>
                  <a:srgbClr val="FFFFFF"/>
                </a:solidFill>
                <a:latin typeface="Franklin Gothic Book"/>
                <a:ea typeface="DejaVu Sans"/>
              </a:rPr>
              <a:t> </a:t>
            </a:r>
            <a:endParaRPr lang="en-US" dirty="0"/>
          </a:p>
        </p:txBody>
      </p:sp>
      <p:sp>
        <p:nvSpPr>
          <p:cNvPr id="4" name="灯片编号占位符 3"/>
          <p:cNvSpPr>
            <a:spLocks noGrp="1"/>
          </p:cNvSpPr>
          <p:nvPr>
            <p:ph type="sldNum" sz="quarter" idx="5"/>
          </p:nvPr>
        </p:nvSpPr>
        <p:spPr/>
        <p:txBody>
          <a:bodyPr/>
          <a:lstStyle/>
          <a:p>
            <a:fld id="{3EF7880D-F12F-48C0-977B-DE73F71F2E80}" type="slidenum">
              <a:rPr lang="en-US" smtClean="0"/>
              <a:t>16</a:t>
            </a:fld>
            <a:endParaRPr lang="en-US"/>
          </a:p>
        </p:txBody>
      </p:sp>
    </p:spTree>
    <p:extLst>
      <p:ext uri="{BB962C8B-B14F-4D97-AF65-F5344CB8AC3E}">
        <p14:creationId xmlns:p14="http://schemas.microsoft.com/office/powerpoint/2010/main" val="1596930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presentation can be divided into 5 parts. </a:t>
            </a:r>
          </a:p>
          <a:p>
            <a:endParaRPr lang="en-US" dirty="0"/>
          </a:p>
          <a:p>
            <a:r>
              <a:rPr lang="en-US" dirty="0"/>
              <a:t>First of all, I will talk about the </a:t>
            </a:r>
            <a:r>
              <a:rPr lang="en-US" dirty="0" err="1"/>
              <a:t>defination</a:t>
            </a:r>
            <a:r>
              <a:rPr lang="en-US" dirty="0"/>
              <a:t> of score following and some demos implemented with </a:t>
            </a:r>
            <a:r>
              <a:rPr lang="en-US" dirty="0" err="1"/>
              <a:t>renforecement</a:t>
            </a:r>
            <a:r>
              <a:rPr lang="en-US" dirty="0"/>
              <a:t> learning.</a:t>
            </a:r>
          </a:p>
          <a:p>
            <a:endParaRPr lang="en-US" dirty="0"/>
          </a:p>
          <a:p>
            <a:r>
              <a:rPr lang="en-US" dirty="0"/>
              <a:t>Next, the </a:t>
            </a:r>
            <a:r>
              <a:rPr lang="en-US" dirty="0" err="1"/>
              <a:t>relevent</a:t>
            </a:r>
            <a:r>
              <a:rPr lang="en-US" dirty="0"/>
              <a:t> </a:t>
            </a:r>
            <a:r>
              <a:rPr lang="en-US" dirty="0" err="1"/>
              <a:t>litureature</a:t>
            </a:r>
            <a:r>
              <a:rPr lang="en-US" dirty="0"/>
              <a:t> review will be shown. Also, some basic algorithms in the demo will be </a:t>
            </a:r>
            <a:r>
              <a:rPr lang="en-US" dirty="0" err="1"/>
              <a:t>illurated</a:t>
            </a:r>
            <a:r>
              <a:rPr lang="en-US" dirty="0"/>
              <a:t>.</a:t>
            </a:r>
          </a:p>
          <a:p>
            <a:endParaRPr lang="en-US" dirty="0"/>
          </a:p>
          <a:p>
            <a:r>
              <a:rPr lang="en-US" dirty="0"/>
              <a:t>Thirdly, the experiment will be designed for the algorithms.</a:t>
            </a:r>
          </a:p>
          <a:p>
            <a:endParaRPr lang="en-US" dirty="0"/>
          </a:p>
          <a:p>
            <a:r>
              <a:rPr lang="en-US" dirty="0"/>
              <a:t>As for evaluation, we utilize some data analysis for getting the optimized parameters.</a:t>
            </a:r>
          </a:p>
          <a:p>
            <a:endParaRPr lang="en-US" dirty="0"/>
          </a:p>
          <a:p>
            <a:r>
              <a:rPr lang="en-US" dirty="0"/>
              <a:t>Finally, the conclusion will be introduced.</a:t>
            </a:r>
          </a:p>
        </p:txBody>
      </p:sp>
      <p:sp>
        <p:nvSpPr>
          <p:cNvPr id="4" name="灯片编号占位符 3"/>
          <p:cNvSpPr>
            <a:spLocks noGrp="1"/>
          </p:cNvSpPr>
          <p:nvPr>
            <p:ph type="sldNum" sz="quarter" idx="5"/>
          </p:nvPr>
        </p:nvSpPr>
        <p:spPr/>
        <p:txBody>
          <a:bodyPr/>
          <a:lstStyle/>
          <a:p>
            <a:fld id="{3EF7880D-F12F-48C0-977B-DE73F71F2E80}" type="slidenum">
              <a:rPr lang="en-US" smtClean="0"/>
              <a:t>2</a:t>
            </a:fld>
            <a:endParaRPr lang="en-US"/>
          </a:p>
        </p:txBody>
      </p:sp>
    </p:spTree>
    <p:extLst>
      <p:ext uri="{BB962C8B-B14F-4D97-AF65-F5344CB8AC3E}">
        <p14:creationId xmlns:p14="http://schemas.microsoft.com/office/powerpoint/2010/main" val="2243592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Firstly, we need to know what’s the score following. The </a:t>
            </a:r>
            <a:r>
              <a:rPr lang="en-US" dirty="0" err="1"/>
              <a:t>defination</a:t>
            </a:r>
            <a:r>
              <a:rPr lang="en-US" dirty="0"/>
              <a:t> for score following in sheet music image is building automatic score following system, which follows a musical performance with respect to a known symbolical representation, the score.</a:t>
            </a:r>
          </a:p>
          <a:p>
            <a:endParaRPr lang="en-US" dirty="0"/>
          </a:p>
          <a:p>
            <a:r>
              <a:rPr lang="en-US" dirty="0"/>
              <a:t>We can look the figure, the left picture shows the sheet image of music. And the right picture displays audio files.</a:t>
            </a:r>
          </a:p>
          <a:p>
            <a:endParaRPr lang="en-US" dirty="0"/>
          </a:p>
          <a:p>
            <a:r>
              <a:rPr lang="en-US" dirty="0"/>
              <a:t>The demo of human control is human </a:t>
            </a:r>
            <a:r>
              <a:rPr lang="en-US" dirty="0" err="1"/>
              <a:t>controling</a:t>
            </a:r>
            <a:r>
              <a:rPr lang="en-US" dirty="0"/>
              <a:t> the speed of alignment between them. </a:t>
            </a:r>
          </a:p>
          <a:p>
            <a:endParaRPr lang="en-US" dirty="0"/>
          </a:p>
          <a:p>
            <a:r>
              <a:rPr lang="en-US" dirty="0"/>
              <a:t>And the demo of reinforcement utilize the a</a:t>
            </a:r>
            <a:r>
              <a:rPr lang="en-US" sz="1200" b="0" strike="noStrike" spc="-1" dirty="0">
                <a:solidFill>
                  <a:srgbClr val="000000"/>
                </a:solidFill>
                <a:latin typeface="Perpetua"/>
                <a:ea typeface="DejaVu Sans"/>
              </a:rPr>
              <a:t>dvantage actor critic </a:t>
            </a:r>
            <a:r>
              <a:rPr lang="en-US" sz="1200" b="0" strike="noStrike" spc="-1" dirty="0">
                <a:solidFill>
                  <a:srgbClr val="FFFFFF"/>
                </a:solidFill>
                <a:latin typeface="Franklin Gothic Book"/>
                <a:ea typeface="DejaVu Sans"/>
              </a:rPr>
              <a:t>reinforcement </a:t>
            </a:r>
            <a:r>
              <a:rPr lang="en-US" dirty="0"/>
              <a:t>algorithm to control.</a:t>
            </a:r>
          </a:p>
        </p:txBody>
      </p:sp>
      <p:sp>
        <p:nvSpPr>
          <p:cNvPr id="4" name="灯片编号占位符 3"/>
          <p:cNvSpPr>
            <a:spLocks noGrp="1"/>
          </p:cNvSpPr>
          <p:nvPr>
            <p:ph type="sldNum" sz="quarter" idx="5"/>
          </p:nvPr>
        </p:nvSpPr>
        <p:spPr/>
        <p:txBody>
          <a:bodyPr/>
          <a:lstStyle/>
          <a:p>
            <a:fld id="{3EF7880D-F12F-48C0-977B-DE73F71F2E80}" type="slidenum">
              <a:rPr lang="en-US" smtClean="0"/>
              <a:t>3</a:t>
            </a:fld>
            <a:endParaRPr lang="en-US"/>
          </a:p>
        </p:txBody>
      </p:sp>
    </p:spTree>
    <p:extLst>
      <p:ext uri="{BB962C8B-B14F-4D97-AF65-F5344CB8AC3E}">
        <p14:creationId xmlns:p14="http://schemas.microsoft.com/office/powerpoint/2010/main" val="465684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for literature review, the </a:t>
            </a:r>
            <a:r>
              <a:rPr lang="en-US" dirty="0" err="1"/>
              <a:t>histroy</a:t>
            </a:r>
            <a:r>
              <a:rPr lang="en-US" dirty="0"/>
              <a:t> of score following can be tracked into Music information retrieval.  automatic page turning [2], automatic accompaniment [6,23] are classical examples.</a:t>
            </a:r>
          </a:p>
          <a:p>
            <a:endParaRPr lang="en-US" dirty="0"/>
          </a:p>
          <a:p>
            <a:r>
              <a:rPr lang="en-US" dirty="0"/>
              <a:t>Optical Music Recognition is the traditional method. However, there exists obvious drawback that cannot handle complex music.</a:t>
            </a:r>
          </a:p>
          <a:p>
            <a:endParaRPr lang="en-US" dirty="0"/>
          </a:p>
          <a:p>
            <a:r>
              <a:rPr lang="en-US" dirty="0"/>
              <a:t>Recently, some people propose multi-model deep neural network. More specifically, The network will learn to predict the position in a given score image that best matches the current audio excerpt.</a:t>
            </a:r>
          </a:p>
          <a:p>
            <a:endParaRPr lang="en-US" dirty="0"/>
          </a:p>
          <a:p>
            <a:r>
              <a:rPr lang="en-US" dirty="0"/>
              <a:t>Nowadays, the reinforcement learning algorithms were implemented in the score following, which increasing the performance of system.</a:t>
            </a:r>
          </a:p>
        </p:txBody>
      </p:sp>
      <p:sp>
        <p:nvSpPr>
          <p:cNvPr id="4" name="灯片编号占位符 3"/>
          <p:cNvSpPr>
            <a:spLocks noGrp="1"/>
          </p:cNvSpPr>
          <p:nvPr>
            <p:ph type="sldNum" sz="quarter" idx="5"/>
          </p:nvPr>
        </p:nvSpPr>
        <p:spPr/>
        <p:txBody>
          <a:bodyPr/>
          <a:lstStyle/>
          <a:p>
            <a:fld id="{3EF7880D-F12F-48C0-977B-DE73F71F2E80}" type="slidenum">
              <a:rPr lang="en-US" smtClean="0"/>
              <a:t>4</a:t>
            </a:fld>
            <a:endParaRPr lang="en-US"/>
          </a:p>
        </p:txBody>
      </p:sp>
    </p:spTree>
    <p:extLst>
      <p:ext uri="{BB962C8B-B14F-4D97-AF65-F5344CB8AC3E}">
        <p14:creationId xmlns:p14="http://schemas.microsoft.com/office/powerpoint/2010/main" val="266215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Reinforcement learning can be seen as a computational approach to learning from interaction to achieve a certain predefined goal.</a:t>
            </a:r>
          </a:p>
          <a:p>
            <a:endParaRPr lang="en-US" dirty="0"/>
          </a:p>
          <a:p>
            <a:r>
              <a:rPr lang="en-US" dirty="0"/>
              <a:t> In the score following game, the two subset algorithms were implemented in the game. </a:t>
            </a:r>
          </a:p>
          <a:p>
            <a:endParaRPr lang="en-US" dirty="0"/>
          </a:p>
          <a:p>
            <a:r>
              <a:rPr lang="en-US" dirty="0"/>
              <a:t>One is </a:t>
            </a:r>
            <a:r>
              <a:rPr lang="en-US" dirty="0" err="1"/>
              <a:t>reinforecement</a:t>
            </a:r>
            <a:r>
              <a:rPr lang="en-US" dirty="0"/>
              <a:t> algorithm with baseline. Another is </a:t>
            </a:r>
            <a:r>
              <a:rPr lang="en-US" sz="1200" b="0" strike="noStrike" spc="-1" dirty="0">
                <a:solidFill>
                  <a:srgbClr val="000000"/>
                </a:solidFill>
                <a:latin typeface="Perpetua"/>
                <a:ea typeface="DejaVu Sans"/>
              </a:rPr>
              <a:t>Synchronous Advantage Actor </a:t>
            </a:r>
            <a:r>
              <a:rPr lang="en-US" sz="1200" b="0" strike="noStrike" spc="-1" dirty="0" err="1">
                <a:solidFill>
                  <a:srgbClr val="000000"/>
                </a:solidFill>
                <a:latin typeface="Perpetua"/>
                <a:ea typeface="DejaVu Sans"/>
              </a:rPr>
              <a:t>Critoir</a:t>
            </a:r>
            <a:r>
              <a:rPr lang="en-US" sz="1200" b="0" strike="noStrike" spc="-1" dirty="0">
                <a:solidFill>
                  <a:srgbClr val="000000"/>
                </a:solidFill>
                <a:latin typeface="Perpetua"/>
                <a:ea typeface="DejaVu Sans"/>
              </a:rPr>
              <a:t> method.</a:t>
            </a:r>
          </a:p>
          <a:p>
            <a:endParaRPr lang="en-US" sz="1200" b="0" strike="noStrike" spc="-1" dirty="0">
              <a:solidFill>
                <a:srgbClr val="000000"/>
              </a:solidFill>
              <a:latin typeface="Perpetua"/>
              <a:ea typeface="DejaVu Sans"/>
            </a:endParaRPr>
          </a:p>
          <a:p>
            <a:r>
              <a:rPr lang="en-US" sz="1200" b="0" strike="noStrike" spc="-1" dirty="0">
                <a:solidFill>
                  <a:srgbClr val="000000"/>
                </a:solidFill>
                <a:latin typeface="Perpetua"/>
                <a:ea typeface="DejaVu Sans"/>
              </a:rPr>
              <a:t>In the following experiment we will compare the two algorithms.</a:t>
            </a:r>
            <a:endParaRPr lang="en-US" dirty="0"/>
          </a:p>
        </p:txBody>
      </p:sp>
      <p:sp>
        <p:nvSpPr>
          <p:cNvPr id="4" name="灯片编号占位符 3"/>
          <p:cNvSpPr>
            <a:spLocks noGrp="1"/>
          </p:cNvSpPr>
          <p:nvPr>
            <p:ph type="sldNum" sz="quarter" idx="5"/>
          </p:nvPr>
        </p:nvSpPr>
        <p:spPr/>
        <p:txBody>
          <a:bodyPr/>
          <a:lstStyle/>
          <a:p>
            <a:fld id="{3EF7880D-F12F-48C0-977B-DE73F71F2E80}" type="slidenum">
              <a:rPr lang="en-US" smtClean="0"/>
              <a:t>5</a:t>
            </a:fld>
            <a:endParaRPr lang="en-US"/>
          </a:p>
        </p:txBody>
      </p:sp>
    </p:spTree>
    <p:extLst>
      <p:ext uri="{BB962C8B-B14F-4D97-AF65-F5344CB8AC3E}">
        <p14:creationId xmlns:p14="http://schemas.microsoft.com/office/powerpoint/2010/main" val="4193512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mathematical foundation for reinforcement learning is Markov Decision Process. </a:t>
            </a:r>
          </a:p>
          <a:p>
            <a:endParaRPr lang="en-US" dirty="0"/>
          </a:p>
          <a:p>
            <a:r>
              <a:rPr lang="en-US" dirty="0"/>
              <a:t>In this problem,  the score following agent is the active component that interacts with its environment. </a:t>
            </a:r>
          </a:p>
          <a:p>
            <a:endParaRPr lang="en-US" dirty="0"/>
          </a:p>
          <a:p>
            <a:r>
              <a:rPr lang="en-US" dirty="0"/>
              <a:t> The interaction takes place in a closed loop where the environment confronts the agent with a new situation (a state St) and the agent has to respond by making a decision, like deciding whether to increase, keeping or decreasing its speed in the score. After that, the agent will get the next state and reward indicating how well it’s doing in achieving the overall goal. </a:t>
            </a:r>
          </a:p>
          <a:p>
            <a:endParaRPr lang="en-US" dirty="0"/>
          </a:p>
          <a:p>
            <a:r>
              <a:rPr lang="en-US" dirty="0"/>
              <a:t>By running the interaction loop we end up with a sequence of states, actions and rewards S0, A0, R1, S1, A1, R2, S2, A2, R3, ..., which is the kind of experience an agent is learning its behavior from.</a:t>
            </a:r>
          </a:p>
        </p:txBody>
      </p:sp>
      <p:sp>
        <p:nvSpPr>
          <p:cNvPr id="4" name="灯片编号占位符 3"/>
          <p:cNvSpPr>
            <a:spLocks noGrp="1"/>
          </p:cNvSpPr>
          <p:nvPr>
            <p:ph type="sldNum" sz="quarter" idx="5"/>
          </p:nvPr>
        </p:nvSpPr>
        <p:spPr/>
        <p:txBody>
          <a:bodyPr/>
          <a:lstStyle/>
          <a:p>
            <a:fld id="{3EF7880D-F12F-48C0-977B-DE73F71F2E80}" type="slidenum">
              <a:rPr lang="en-US" smtClean="0"/>
              <a:t>6</a:t>
            </a:fld>
            <a:endParaRPr lang="en-US"/>
          </a:p>
        </p:txBody>
      </p:sp>
    </p:spTree>
    <p:extLst>
      <p:ext uri="{BB962C8B-B14F-4D97-AF65-F5344CB8AC3E}">
        <p14:creationId xmlns:p14="http://schemas.microsoft.com/office/powerpoint/2010/main" val="2886342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the most important part in Markov is reward.</a:t>
            </a:r>
          </a:p>
          <a:p>
            <a:endParaRPr lang="en-US" dirty="0"/>
          </a:p>
          <a:p>
            <a:r>
              <a:rPr lang="en-US" dirty="0"/>
              <a:t>The figure summarizes the reward computation in our score following MDP for each onset time in the audio, the true target position x in the score. From this, the current position xˆ of the agent, we compute the current tracking error as the formulation, and define the reward signal r within a predefined tracking window between x−b to </a:t>
            </a:r>
            <a:r>
              <a:rPr lang="en-US" dirty="0" err="1"/>
              <a:t>x+b</a:t>
            </a:r>
            <a:r>
              <a:rPr lang="en-US" dirty="0"/>
              <a:t> around target position x as formulation( r = 1.0−|dx|/b). </a:t>
            </a:r>
          </a:p>
          <a:p>
            <a:endParaRPr lang="en-US" dirty="0"/>
          </a:p>
          <a:p>
            <a:r>
              <a:rPr lang="en-US" dirty="0"/>
              <a:t>Thus, the reward per time step reaches its maximum of 1.0 when the agent’s position is identical to the target position, and decays linearly towards 0.0 as the tracking error reaches the maximum permitted value b given by the window size. </a:t>
            </a:r>
          </a:p>
          <a:p>
            <a:endParaRPr lang="en-US" dirty="0"/>
          </a:p>
          <a:p>
            <a:r>
              <a:rPr lang="en-US" dirty="0"/>
              <a:t>Whenever the absolute tracking error exceeds b (the agent drops out of the window), we reset the score following game (back to start of score, first audio frame). </a:t>
            </a:r>
          </a:p>
          <a:p>
            <a:endParaRPr lang="en-US" dirty="0"/>
          </a:p>
          <a:p>
            <a:r>
              <a:rPr lang="en-US" dirty="0"/>
              <a:t>Agent’s sole objective is to maximize cumulative future reward, it will learn to match the correct position in the score and to not lose its target by dropping out of the window.</a:t>
            </a:r>
          </a:p>
        </p:txBody>
      </p:sp>
      <p:sp>
        <p:nvSpPr>
          <p:cNvPr id="4" name="灯片编号占位符 3"/>
          <p:cNvSpPr>
            <a:spLocks noGrp="1"/>
          </p:cNvSpPr>
          <p:nvPr>
            <p:ph type="sldNum" sz="quarter" idx="5"/>
          </p:nvPr>
        </p:nvSpPr>
        <p:spPr/>
        <p:txBody>
          <a:bodyPr/>
          <a:lstStyle/>
          <a:p>
            <a:fld id="{3EF7880D-F12F-48C0-977B-DE73F71F2E80}" type="slidenum">
              <a:rPr lang="en-US" smtClean="0"/>
              <a:t>7</a:t>
            </a:fld>
            <a:endParaRPr lang="en-US"/>
          </a:p>
        </p:txBody>
      </p:sp>
    </p:spTree>
    <p:extLst>
      <p:ext uri="{BB962C8B-B14F-4D97-AF65-F5344CB8AC3E}">
        <p14:creationId xmlns:p14="http://schemas.microsoft.com/office/powerpoint/2010/main" val="164597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As for Advantage Actor Critic algorithm, we construct two network. </a:t>
            </a:r>
          </a:p>
          <a:p>
            <a:endParaRPr lang="en-US" dirty="0"/>
          </a:p>
          <a:p>
            <a:r>
              <a:rPr lang="en-US" dirty="0"/>
              <a:t>The actor is represented by policy and is responsible for selecting the appropriate action in each state. The critic is represented by the value function V (s) and helps the agent to judge how good the selected actions actually are.</a:t>
            </a:r>
          </a:p>
          <a:p>
            <a:endParaRPr lang="en-US" dirty="0"/>
          </a:p>
          <a:p>
            <a:r>
              <a:rPr lang="en-US" dirty="0"/>
              <a:t> The figure shows the structure. The left part of the network processes sheet images, the right part processed spectrogram excerpts . </a:t>
            </a:r>
          </a:p>
          <a:p>
            <a:endParaRPr lang="en-US" dirty="0"/>
          </a:p>
          <a:p>
            <a:r>
              <a:rPr lang="en-US" dirty="0"/>
              <a:t>After low-level representation learning, the two modalities are merged by concatenation and further processed using dense layers. </a:t>
            </a:r>
          </a:p>
          <a:p>
            <a:endParaRPr lang="en-US" dirty="0"/>
          </a:p>
          <a:p>
            <a:r>
              <a:rPr lang="en-US" dirty="0"/>
              <a:t>This architecture implies that policy and value network share the parameters of the lower layers, which is a common choice in reinforcement learning.</a:t>
            </a:r>
          </a:p>
          <a:p>
            <a:endParaRPr lang="en-US" dirty="0"/>
          </a:p>
          <a:p>
            <a:r>
              <a:rPr lang="en-US" dirty="0"/>
              <a:t>Finally, there are two output layers: the first represents our policy and predicts the action selection probability. </a:t>
            </a:r>
          </a:p>
          <a:p>
            <a:endParaRPr lang="en-US" dirty="0"/>
          </a:p>
          <a:p>
            <a:r>
              <a:rPr lang="en-US" dirty="0"/>
              <a:t>It contains three output converted into a valid probability distribution via soft max activation. </a:t>
            </a:r>
          </a:p>
          <a:p>
            <a:endParaRPr lang="en-US" dirty="0"/>
          </a:p>
          <a:p>
            <a:r>
              <a:rPr lang="en-US" dirty="0"/>
              <a:t>The second output layer consists of one linear output neuron predicting the value of the current state. </a:t>
            </a:r>
          </a:p>
        </p:txBody>
      </p:sp>
      <p:sp>
        <p:nvSpPr>
          <p:cNvPr id="4" name="灯片编号占位符 3"/>
          <p:cNvSpPr>
            <a:spLocks noGrp="1"/>
          </p:cNvSpPr>
          <p:nvPr>
            <p:ph type="sldNum" sz="quarter" idx="5"/>
          </p:nvPr>
        </p:nvSpPr>
        <p:spPr/>
        <p:txBody>
          <a:bodyPr/>
          <a:lstStyle/>
          <a:p>
            <a:fld id="{3EF7880D-F12F-48C0-977B-DE73F71F2E80}" type="slidenum">
              <a:rPr lang="en-US" smtClean="0"/>
              <a:t>8</a:t>
            </a:fld>
            <a:endParaRPr lang="en-US"/>
          </a:p>
        </p:txBody>
      </p:sp>
    </p:spTree>
    <p:extLst>
      <p:ext uri="{BB962C8B-B14F-4D97-AF65-F5344CB8AC3E}">
        <p14:creationId xmlns:p14="http://schemas.microsoft.com/office/powerpoint/2010/main" val="2310317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After introducing the principle of audio processing and reinforcement learning.</a:t>
            </a:r>
          </a:p>
          <a:p>
            <a:endParaRPr lang="en-US" dirty="0"/>
          </a:p>
          <a:p>
            <a:r>
              <a:rPr lang="en-US" dirty="0"/>
              <a:t> We can start to set up experiment. Two different datasets will be used in our experiments, including </a:t>
            </a:r>
            <a:r>
              <a:rPr lang="en-US" sz="1200" b="0" strike="noStrike" spc="-1" dirty="0">
                <a:solidFill>
                  <a:srgbClr val="000000"/>
                </a:solidFill>
                <a:latin typeface="Perpetua"/>
                <a:ea typeface="DejaVu Sans"/>
              </a:rPr>
              <a:t>Nottingham Dataset and </a:t>
            </a:r>
            <a:r>
              <a:rPr lang="en-US" sz="1200" b="0" strike="noStrike" spc="-1" dirty="0" err="1">
                <a:solidFill>
                  <a:srgbClr val="000000"/>
                </a:solidFill>
                <a:latin typeface="Perpetua"/>
                <a:ea typeface="DejaVu Sans"/>
              </a:rPr>
              <a:t>Msmd</a:t>
            </a:r>
            <a:r>
              <a:rPr lang="en-US" sz="1200" b="0" strike="noStrike" spc="-1" dirty="0">
                <a:solidFill>
                  <a:srgbClr val="000000"/>
                </a:solidFill>
                <a:latin typeface="Perpetua"/>
                <a:ea typeface="DejaVu Sans"/>
              </a:rPr>
              <a:t> Dataset.</a:t>
            </a:r>
          </a:p>
          <a:p>
            <a:endParaRPr lang="en-US" sz="1200" b="0" strike="noStrike" spc="-1" dirty="0">
              <a:solidFill>
                <a:srgbClr val="000000"/>
              </a:solidFill>
              <a:latin typeface="Perpetua"/>
              <a:ea typeface="DejaVu Sans"/>
            </a:endParaRPr>
          </a:p>
          <a:p>
            <a:r>
              <a:rPr lang="en-US" sz="1200" b="0" strike="noStrike" spc="-1" dirty="0">
                <a:solidFill>
                  <a:srgbClr val="000000"/>
                </a:solidFill>
                <a:latin typeface="Perpetua"/>
                <a:ea typeface="DejaVu Sans"/>
              </a:rPr>
              <a:t> The first one contains </a:t>
            </a:r>
            <a:r>
              <a:rPr lang="en-US" dirty="0"/>
              <a:t>296 melodies of folk music and another contains 479 classical pieces by various composers.</a:t>
            </a:r>
          </a:p>
          <a:p>
            <a:endParaRPr lang="en-US" dirty="0"/>
          </a:p>
          <a:p>
            <a:r>
              <a:rPr lang="en-US" dirty="0"/>
              <a:t> For audio processing we set the computation rate to 20 FPS and compute log-frequency spectrograms at a sample rate of 22.05kHz. </a:t>
            </a:r>
          </a:p>
        </p:txBody>
      </p:sp>
      <p:sp>
        <p:nvSpPr>
          <p:cNvPr id="4" name="灯片编号占位符 3"/>
          <p:cNvSpPr>
            <a:spLocks noGrp="1"/>
          </p:cNvSpPr>
          <p:nvPr>
            <p:ph type="sldNum" sz="quarter" idx="5"/>
          </p:nvPr>
        </p:nvSpPr>
        <p:spPr/>
        <p:txBody>
          <a:bodyPr/>
          <a:lstStyle/>
          <a:p>
            <a:fld id="{3EF7880D-F12F-48C0-977B-DE73F71F2E80}" type="slidenum">
              <a:rPr lang="en-US" smtClean="0"/>
              <a:t>9</a:t>
            </a:fld>
            <a:endParaRPr lang="en-US"/>
          </a:p>
        </p:txBody>
      </p:sp>
    </p:spTree>
    <p:extLst>
      <p:ext uri="{BB962C8B-B14F-4D97-AF65-F5344CB8AC3E}">
        <p14:creationId xmlns:p14="http://schemas.microsoft.com/office/powerpoint/2010/main" val="1204015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5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5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5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6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6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6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6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6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6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6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6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7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7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7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7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7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7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7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8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8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8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8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8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9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9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9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9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9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10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0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1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11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1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11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1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12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12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12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12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12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3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3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3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14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4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14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4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5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GB" sz="3200" b="0" strike="noStrike" spc="-1">
              <a:latin typeface="Arial"/>
            </a:endParaRPr>
          </a:p>
        </p:txBody>
      </p:sp>
      <p:sp>
        <p:nvSpPr>
          <p:cNvPr id="15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5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15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15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
        <p:nvSpPr>
          <p:cNvPr id="15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5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GB" sz="3200" b="0" strike="noStrike" spc="-1">
              <a:latin typeface="Arial"/>
            </a:endParaRPr>
          </a:p>
        </p:txBody>
      </p:sp>
      <p:sp>
        <p:nvSpPr>
          <p:cNvPr id="16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GB" sz="3200" b="0" strike="noStrike" spc="-1">
              <a:latin typeface="Arial"/>
            </a:endParaRPr>
          </a:p>
        </p:txBody>
      </p:sp>
      <p:sp>
        <p:nvSpPr>
          <p:cNvPr id="16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GB" sz="3200" b="0" strike="noStrike" spc="-1">
              <a:latin typeface="Arial"/>
            </a:endParaRPr>
          </a:p>
        </p:txBody>
      </p:sp>
      <p:sp>
        <p:nvSpPr>
          <p:cNvPr id="16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GB" sz="3200" b="0" strike="noStrike" spc="-1">
              <a:latin typeface="Arial"/>
            </a:endParaRPr>
          </a:p>
        </p:txBody>
      </p:sp>
      <p:sp>
        <p:nvSpPr>
          <p:cNvPr id="16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GB" sz="3200" b="0" strike="noStrike" spc="-1">
              <a:latin typeface="Arial"/>
            </a:endParaRPr>
          </a:p>
        </p:txBody>
      </p:sp>
      <p:sp>
        <p:nvSpPr>
          <p:cNvPr id="16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GB" sz="3200" b="0" strike="noStrike" spc="-1">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GB" sz="3200" b="0" strike="noStrike" spc="-1">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GB" sz="4400" b="0" strike="noStrike" spc="-1">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GB" sz="3200" b="0" strike="noStrike" spc="-1">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GB" sz="3200" b="0" strike="noStrike" spc="-1">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 name="CustomShape 1" hidden="1"/>
          <p:cNvSpPr/>
          <p:nvPr/>
        </p:nvSpPr>
        <p:spPr>
          <a:xfrm>
            <a:off x="0" y="0"/>
            <a:ext cx="9141120" cy="68551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0" name="CustomShape 2" hidden="1"/>
          <p:cNvSpPr/>
          <p:nvPr/>
        </p:nvSpPr>
        <p:spPr>
          <a:xfrm>
            <a:off x="64080" y="69840"/>
            <a:ext cx="9010440" cy="6690600"/>
          </a:xfrm>
          <a:prstGeom prst="roundRect">
            <a:avLst>
              <a:gd name="adj" fmla="val 4929"/>
            </a:avLst>
          </a:prstGeom>
          <a:solidFill>
            <a:srgbClr val="FFFFFF"/>
          </a:solidFill>
          <a:ln w="64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2" name="CustomShape 3"/>
          <p:cNvSpPr/>
          <p:nvPr/>
        </p:nvSpPr>
        <p:spPr>
          <a:xfrm>
            <a:off x="0" y="0"/>
            <a:ext cx="9141120" cy="68551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3" name="CustomShape 4"/>
          <p:cNvSpPr/>
          <p:nvPr/>
        </p:nvSpPr>
        <p:spPr>
          <a:xfrm>
            <a:off x="65160" y="69840"/>
            <a:ext cx="9010440" cy="6689160"/>
          </a:xfrm>
          <a:prstGeom prst="roundRect">
            <a:avLst>
              <a:gd name="adj" fmla="val 4929"/>
            </a:avLst>
          </a:prstGeom>
          <a:blipFill rotWithShape="0">
            <a:blip r:embed="rId15"/>
            <a:tile/>
          </a:blipFill>
          <a:ln w="64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 name="CustomShape 5"/>
          <p:cNvSpPr/>
          <p:nvPr/>
        </p:nvSpPr>
        <p:spPr>
          <a:xfrm>
            <a:off x="63000" y="1449360"/>
            <a:ext cx="9018720" cy="1524600"/>
          </a:xfrm>
          <a:prstGeom prst="rect">
            <a:avLst/>
          </a:prstGeom>
          <a:solidFill>
            <a:srgbClr val="D34817"/>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5" name="CustomShape 6"/>
          <p:cNvSpPr/>
          <p:nvPr/>
        </p:nvSpPr>
        <p:spPr>
          <a:xfrm>
            <a:off x="63000" y="1396800"/>
            <a:ext cx="9018720" cy="117720"/>
          </a:xfrm>
          <a:prstGeom prst="rect">
            <a:avLst/>
          </a:prstGeom>
          <a:solidFill>
            <a:srgbClr val="E5B1AB"/>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63000" y="2976480"/>
            <a:ext cx="9018720" cy="107640"/>
          </a:xfrm>
          <a:prstGeom prst="rect">
            <a:avLst/>
          </a:prstGeom>
          <a:solidFill>
            <a:srgbClr val="918485"/>
          </a:solidFill>
          <a:ln w="190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7" name="PlaceHolder 8"/>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8" name="PlaceHolder 9"/>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0" y="0"/>
            <a:ext cx="9141120" cy="68551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46" name="CustomShape 2"/>
          <p:cNvSpPr/>
          <p:nvPr/>
        </p:nvSpPr>
        <p:spPr>
          <a:xfrm>
            <a:off x="64080" y="69840"/>
            <a:ext cx="9010440" cy="6690600"/>
          </a:xfrm>
          <a:prstGeom prst="roundRect">
            <a:avLst>
              <a:gd name="adj" fmla="val 4929"/>
            </a:avLst>
          </a:prstGeom>
          <a:solidFill>
            <a:srgbClr val="FFFFFF"/>
          </a:solidFill>
          <a:ln w="64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4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4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0" y="0"/>
            <a:ext cx="9141120" cy="68551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86" name="CustomShape 2"/>
          <p:cNvSpPr/>
          <p:nvPr/>
        </p:nvSpPr>
        <p:spPr>
          <a:xfrm>
            <a:off x="64080" y="69840"/>
            <a:ext cx="9010440" cy="6690600"/>
          </a:xfrm>
          <a:prstGeom prst="roundRect">
            <a:avLst>
              <a:gd name="adj" fmla="val 4929"/>
            </a:avLst>
          </a:prstGeom>
          <a:solidFill>
            <a:srgbClr val="FFFFFF"/>
          </a:solidFill>
          <a:ln w="64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8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8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 name="CustomShape 1"/>
          <p:cNvSpPr/>
          <p:nvPr/>
        </p:nvSpPr>
        <p:spPr>
          <a:xfrm>
            <a:off x="0" y="0"/>
            <a:ext cx="9141120" cy="6855120"/>
          </a:xfrm>
          <a:prstGeom prst="rect">
            <a:avLst/>
          </a:prstGeom>
          <a:solidFill>
            <a:srgbClr val="FFFFFF"/>
          </a:solidFill>
          <a:ln w="25560">
            <a:noFill/>
          </a:ln>
        </p:spPr>
        <p:style>
          <a:lnRef idx="0">
            <a:scrgbClr r="0" g="0" b="0"/>
          </a:lnRef>
          <a:fillRef idx="0">
            <a:scrgbClr r="0" g="0" b="0"/>
          </a:fillRef>
          <a:effectRef idx="0">
            <a:scrgbClr r="0" g="0" b="0"/>
          </a:effectRef>
          <a:fontRef idx="minor"/>
        </p:style>
      </p:sp>
      <p:sp>
        <p:nvSpPr>
          <p:cNvPr id="126" name="CustomShape 2"/>
          <p:cNvSpPr/>
          <p:nvPr/>
        </p:nvSpPr>
        <p:spPr>
          <a:xfrm>
            <a:off x="64080" y="69840"/>
            <a:ext cx="9010440" cy="6690600"/>
          </a:xfrm>
          <a:prstGeom prst="roundRect">
            <a:avLst>
              <a:gd name="adj" fmla="val 4929"/>
            </a:avLst>
          </a:prstGeom>
          <a:solidFill>
            <a:srgbClr val="FFFFFF"/>
          </a:solidFill>
          <a:ln w="6480">
            <a:noFill/>
          </a:ln>
          <a:effectLst>
            <a:outerShdw dist="25560" dir="5400000">
              <a:srgbClr val="000000">
                <a:alpha val="50000"/>
              </a:srgbClr>
            </a:outerShdw>
          </a:effectLst>
        </p:spPr>
        <p:style>
          <a:lnRef idx="0">
            <a:scrgbClr r="0" g="0" b="0"/>
          </a:lnRef>
          <a:fillRef idx="0">
            <a:scrgbClr r="0" g="0" b="0"/>
          </a:fillRef>
          <a:effectRef idx="0">
            <a:scrgbClr r="0" g="0" b="0"/>
          </a:effectRef>
          <a:fontRef idx="minor"/>
        </p:style>
      </p:sp>
      <p:sp>
        <p:nvSpPr>
          <p:cNvPr id="127" name="PlaceHolder 3"/>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128" name="PlaceHolder 4"/>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comments" Target="../comments/commen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295280" y="3200400"/>
            <a:ext cx="6397920" cy="1597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spcBef>
                <a:spcPts val="581"/>
              </a:spcBef>
              <a:tabLst>
                <a:tab pos="0" algn="l"/>
              </a:tabLst>
            </a:pPr>
            <a:r>
              <a:rPr lang="en-US" sz="2600" b="0" strike="noStrike" spc="-1">
                <a:solidFill>
                  <a:srgbClr val="000000"/>
                </a:solidFill>
                <a:latin typeface="Perpetua"/>
                <a:ea typeface="DejaVu Sans"/>
              </a:rPr>
              <a:t>Presenter: Minglang Tuo</a:t>
            </a:r>
            <a:endParaRPr lang="en-GB" sz="2600" b="0" strike="noStrike" spc="-1">
              <a:latin typeface="Arial"/>
            </a:endParaRPr>
          </a:p>
          <a:p>
            <a:pPr algn="ctr">
              <a:lnSpc>
                <a:spcPct val="100000"/>
              </a:lnSpc>
              <a:spcBef>
                <a:spcPts val="581"/>
              </a:spcBef>
              <a:tabLst>
                <a:tab pos="0" algn="l"/>
              </a:tabLst>
            </a:pPr>
            <a:r>
              <a:rPr lang="en-US" sz="2600" b="0" strike="noStrike" spc="-1">
                <a:solidFill>
                  <a:srgbClr val="000000"/>
                </a:solidFill>
                <a:latin typeface="Perpetua"/>
                <a:ea typeface="DejaVu Sans"/>
              </a:rPr>
              <a:t>Supervisor: Dr. Shengchen Li</a:t>
            </a:r>
            <a:endParaRPr lang="en-GB" sz="2600" b="0" strike="noStrike" spc="-1">
              <a:latin typeface="Arial"/>
            </a:endParaRPr>
          </a:p>
        </p:txBody>
      </p:sp>
      <p:sp>
        <p:nvSpPr>
          <p:cNvPr id="166" name="CustomShape 2"/>
          <p:cNvSpPr/>
          <p:nvPr/>
        </p:nvSpPr>
        <p:spPr>
          <a:xfrm>
            <a:off x="683640" y="1412640"/>
            <a:ext cx="7769520" cy="146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ctr">
            <a:noAutofit/>
          </a:bodyPr>
          <a:lstStyle/>
          <a:p>
            <a:pPr algn="ctr">
              <a:lnSpc>
                <a:spcPct val="100000"/>
              </a:lnSpc>
            </a:pPr>
            <a:r>
              <a:rPr lang="en-US" sz="4000" b="0" strike="noStrike" spc="-1" dirty="0">
                <a:solidFill>
                  <a:srgbClr val="FFFFFF"/>
                </a:solidFill>
                <a:latin typeface="Franklin Gothic Book"/>
                <a:ea typeface="DejaVu Sans"/>
              </a:rPr>
              <a:t>Improved Reinforcement Learning Game for Score Following</a:t>
            </a:r>
            <a:endParaRPr lang="en-GB" sz="40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Experiment</a:t>
            </a:r>
            <a:endParaRPr lang="en-GB" sz="4000" b="0" strike="noStrike" spc="-1">
              <a:latin typeface="Arial"/>
            </a:endParaRPr>
          </a:p>
        </p:txBody>
      </p:sp>
      <p:sp>
        <p:nvSpPr>
          <p:cNvPr id="191"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Experiment Measure </a:t>
            </a:r>
            <a:endParaRPr lang="en-GB" sz="26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Evaluation criteria based on statistics</a:t>
            </a:r>
            <a:endParaRPr lang="en-GB" sz="2400" b="0" strike="noStrike" spc="-1" dirty="0">
              <a:latin typeface="Arial"/>
            </a:endParaRPr>
          </a:p>
          <a:p>
            <a:pPr marL="648000" lvl="2" indent="-214560">
              <a:lnSpc>
                <a:spcPct val="100000"/>
              </a:lnSpc>
              <a:spcBef>
                <a:spcPts val="371"/>
              </a:spcBef>
              <a:buClr>
                <a:srgbClr val="000000"/>
              </a:buClr>
              <a:buSzPct val="45000"/>
              <a:buFont typeface="Wingdings" charset="2"/>
              <a:buChar char=""/>
            </a:pPr>
            <a:r>
              <a:rPr lang="en-US" sz="2400" b="0" strike="noStrike" spc="-1" dirty="0">
                <a:solidFill>
                  <a:srgbClr val="000000"/>
                </a:solidFill>
                <a:latin typeface="Perpetua"/>
                <a:ea typeface="DejaVu Sans"/>
              </a:rPr>
              <a:t>Mean absolute tracking error |dx|</a:t>
            </a:r>
            <a:endParaRPr lang="en-GB" sz="2400" b="0" strike="noStrike" spc="-1" dirty="0">
              <a:latin typeface="Arial"/>
            </a:endParaRPr>
          </a:p>
          <a:p>
            <a:pPr marL="648000" lvl="2" indent="-214560">
              <a:lnSpc>
                <a:spcPct val="100000"/>
              </a:lnSpc>
              <a:spcBef>
                <a:spcPts val="371"/>
              </a:spcBef>
              <a:buClr>
                <a:srgbClr val="000000"/>
              </a:buClr>
              <a:buSzPct val="45000"/>
              <a:buFont typeface="Wingdings" charset="2"/>
              <a:buChar char=""/>
            </a:pPr>
            <a:r>
              <a:rPr lang="en-US" sz="2400" b="0" strike="noStrike" spc="-1" dirty="0">
                <a:solidFill>
                  <a:srgbClr val="000000"/>
                </a:solidFill>
                <a:latin typeface="Perpetua"/>
                <a:ea typeface="DejaVu Sans"/>
              </a:rPr>
              <a:t>Standard deviation std(|dx|)</a:t>
            </a:r>
            <a:endParaRPr lang="en-GB" sz="2400" b="0" strike="noStrike" spc="-1" dirty="0">
              <a:latin typeface="Arial"/>
            </a:endParaRPr>
          </a:p>
          <a:p>
            <a:pPr marL="648000" lvl="2" indent="-214560">
              <a:lnSpc>
                <a:spcPct val="100000"/>
              </a:lnSpc>
              <a:spcBef>
                <a:spcPts val="371"/>
              </a:spcBef>
              <a:buClr>
                <a:srgbClr val="000000"/>
              </a:buClr>
              <a:buSzPct val="45000"/>
              <a:buFont typeface="Wingdings" charset="2"/>
              <a:buChar char=""/>
            </a:pPr>
            <a:r>
              <a:rPr lang="en-US" sz="2400" b="0" strike="noStrike" spc="-1" dirty="0">
                <a:solidFill>
                  <a:srgbClr val="000000"/>
                </a:solidFill>
                <a:latin typeface="Perpetua"/>
                <a:ea typeface="DejaVu Sans"/>
              </a:rPr>
              <a:t>Ron of overall tracked onsets</a:t>
            </a:r>
            <a:endParaRPr lang="en-GB" sz="2400" b="0" strike="noStrike" spc="-1" dirty="0">
              <a:latin typeface="Arial"/>
            </a:endParaRPr>
          </a:p>
          <a:p>
            <a:pPr marL="648000" lvl="2" indent="-214560">
              <a:lnSpc>
                <a:spcPct val="100000"/>
              </a:lnSpc>
              <a:spcBef>
                <a:spcPts val="371"/>
              </a:spcBef>
              <a:buClr>
                <a:srgbClr val="000000"/>
              </a:buClr>
              <a:buSzPct val="45000"/>
              <a:buFont typeface="Wingdings" charset="2"/>
              <a:buChar char=""/>
            </a:pPr>
            <a:r>
              <a:rPr lang="en-US" sz="2400" b="0" strike="noStrike" spc="-1" dirty="0" err="1">
                <a:solidFill>
                  <a:srgbClr val="000000"/>
                </a:solidFill>
                <a:latin typeface="Perpetua"/>
                <a:ea typeface="DejaVu Sans"/>
              </a:rPr>
              <a:t>Rtue</a:t>
            </a:r>
            <a:endParaRPr lang="en-GB" sz="2400" b="0" strike="noStrike" spc="-1" dirty="0">
              <a:latin typeface="Arial"/>
            </a:endParaRPr>
          </a:p>
          <a:p>
            <a:pPr>
              <a:lnSpc>
                <a:spcPct val="100000"/>
              </a:lnSpc>
              <a:spcBef>
                <a:spcPts val="371"/>
              </a:spcBef>
            </a:pPr>
            <a:r>
              <a:rPr lang="en-US" sz="2400" b="0" strike="noStrike" spc="-1" dirty="0">
                <a:solidFill>
                  <a:srgbClr val="000000"/>
                </a:solidFill>
                <a:latin typeface="Perpetua"/>
                <a:ea typeface="DejaVu Sans"/>
              </a:rPr>
              <a:t>  </a:t>
            </a:r>
            <a:endParaRPr lang="en-GB" sz="2400" b="0" strike="noStrike" spc="-1" dirty="0">
              <a:latin typeface="Arial"/>
            </a:endParaRPr>
          </a:p>
        </p:txBody>
      </p:sp>
      <p:pic>
        <p:nvPicPr>
          <p:cNvPr id="3" name="图片 2">
            <a:extLst>
              <a:ext uri="{FF2B5EF4-FFF2-40B4-BE49-F238E27FC236}">
                <a16:creationId xmlns:a16="http://schemas.microsoft.com/office/drawing/2014/main" id="{DAD24208-9D96-49F2-896F-02DE24DDF3A6}"/>
              </a:ext>
            </a:extLst>
          </p:cNvPr>
          <p:cNvPicPr>
            <a:picLocks noChangeAspect="1"/>
          </p:cNvPicPr>
          <p:nvPr/>
        </p:nvPicPr>
        <p:blipFill>
          <a:blip r:embed="rId3"/>
          <a:stretch>
            <a:fillRect/>
          </a:stretch>
        </p:blipFill>
        <p:spPr>
          <a:xfrm>
            <a:off x="4495800" y="4148527"/>
            <a:ext cx="3324958" cy="1868513"/>
          </a:xfrm>
          <a:prstGeom prst="rect">
            <a:avLst/>
          </a:prstGeom>
        </p:spPr>
      </p:pic>
      <p:cxnSp>
        <p:nvCxnSpPr>
          <p:cNvPr id="4" name="直接箭头连接符 3">
            <a:extLst>
              <a:ext uri="{FF2B5EF4-FFF2-40B4-BE49-F238E27FC236}">
                <a16:creationId xmlns:a16="http://schemas.microsoft.com/office/drawing/2014/main" id="{A6F70153-9A13-4428-87F1-0DEEA107263D}"/>
              </a:ext>
            </a:extLst>
          </p:cNvPr>
          <p:cNvCxnSpPr/>
          <p:nvPr/>
        </p:nvCxnSpPr>
        <p:spPr>
          <a:xfrm>
            <a:off x="4314092" y="3552092"/>
            <a:ext cx="633046" cy="82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D419FF66-646B-4F44-B061-16EEF63C499C}"/>
              </a:ext>
            </a:extLst>
          </p:cNvPr>
          <p:cNvCxnSpPr/>
          <p:nvPr/>
        </p:nvCxnSpPr>
        <p:spPr>
          <a:xfrm>
            <a:off x="2215662" y="3880338"/>
            <a:ext cx="2291861"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Experiment</a:t>
            </a:r>
            <a:endParaRPr lang="en-GB" sz="4000" b="0" strike="noStrike" spc="-1">
              <a:latin typeface="Arial"/>
            </a:endParaRPr>
          </a:p>
        </p:txBody>
      </p:sp>
      <p:sp>
        <p:nvSpPr>
          <p:cNvPr id="194"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Experiment Result </a:t>
            </a:r>
            <a:endParaRPr lang="en-GB" sz="26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 completely track all specimens</a:t>
            </a: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 The average tracking error of A2C is low and shows a significantly lower standard deviation</a:t>
            </a: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 The high standard deviation of REINFORCE is more obvious in polyphonic music</a:t>
            </a:r>
            <a:endParaRPr lang="en-GB" sz="2400" b="0" strike="noStrike" spc="-1" dirty="0">
              <a:latin typeface="Arial"/>
            </a:endParaRPr>
          </a:p>
        </p:txBody>
      </p:sp>
      <p:pic>
        <p:nvPicPr>
          <p:cNvPr id="3" name="图片 2">
            <a:extLst>
              <a:ext uri="{FF2B5EF4-FFF2-40B4-BE49-F238E27FC236}">
                <a16:creationId xmlns:a16="http://schemas.microsoft.com/office/drawing/2014/main" id="{899D6262-2FD3-4682-87ED-A32DA429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858" y="3732480"/>
            <a:ext cx="4829175" cy="2733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dirty="0">
                <a:solidFill>
                  <a:srgbClr val="696464"/>
                </a:solidFill>
                <a:latin typeface="Franklin Gothic Book"/>
                <a:ea typeface="DejaVu Sans"/>
              </a:rPr>
              <a:t>Evaluation </a:t>
            </a:r>
            <a:endParaRPr lang="en-GB" sz="4000" b="0" strike="noStrike" spc="-1" dirty="0">
              <a:latin typeface="Arial"/>
            </a:endParaRPr>
          </a:p>
        </p:txBody>
      </p:sp>
      <p:sp>
        <p:nvSpPr>
          <p:cNvPr id="196"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Parameters Analysis</a:t>
            </a:r>
            <a:endParaRPr lang="en-GB" sz="2600" b="0" strike="noStrike" spc="-1" dirty="0">
              <a:latin typeface="Arial"/>
            </a:endParaRPr>
          </a:p>
        </p:txBody>
      </p:sp>
      <p:graphicFrame>
        <p:nvGraphicFramePr>
          <p:cNvPr id="197" name="Table 3"/>
          <p:cNvGraphicFramePr/>
          <p:nvPr>
            <p:extLst>
              <p:ext uri="{D42A27DB-BD31-4B8C-83A1-F6EECF244321}">
                <p14:modId xmlns:p14="http://schemas.microsoft.com/office/powerpoint/2010/main" val="1616602131"/>
              </p:ext>
            </p:extLst>
          </p:nvPr>
        </p:nvGraphicFramePr>
        <p:xfrm>
          <a:off x="2010600" y="2061000"/>
          <a:ext cx="5152200" cy="2562120"/>
        </p:xfrm>
        <a:graphic>
          <a:graphicData uri="http://schemas.openxmlformats.org/drawingml/2006/table">
            <a:tbl>
              <a:tblPr/>
              <a:tblGrid>
                <a:gridCol w="2576100">
                  <a:extLst>
                    <a:ext uri="{9D8B030D-6E8A-4147-A177-3AD203B41FA5}">
                      <a16:colId xmlns:a16="http://schemas.microsoft.com/office/drawing/2014/main" val="20000"/>
                    </a:ext>
                  </a:extLst>
                </a:gridCol>
                <a:gridCol w="1544469">
                  <a:extLst>
                    <a:ext uri="{9D8B030D-6E8A-4147-A177-3AD203B41FA5}">
                      <a16:colId xmlns:a16="http://schemas.microsoft.com/office/drawing/2014/main" val="20001"/>
                    </a:ext>
                  </a:extLst>
                </a:gridCol>
                <a:gridCol w="1031631">
                  <a:extLst>
                    <a:ext uri="{9D8B030D-6E8A-4147-A177-3AD203B41FA5}">
                      <a16:colId xmlns:a16="http://schemas.microsoft.com/office/drawing/2014/main" val="2837752378"/>
                    </a:ext>
                  </a:extLst>
                </a:gridCol>
              </a:tblGrid>
              <a:tr h="640080">
                <a:tc>
                  <a:txBody>
                    <a:bodyPr/>
                    <a:lstStyle/>
                    <a:p>
                      <a:pPr algn="ctr">
                        <a:lnSpc>
                          <a:spcPct val="100000"/>
                        </a:lnSpc>
                        <a:tabLst>
                          <a:tab pos="0" algn="l"/>
                        </a:tabLst>
                      </a:pPr>
                      <a:r>
                        <a:rPr lang="en-GB" sz="1800" b="0" strike="noStrike" spc="-1" dirty="0">
                          <a:latin typeface="Arial"/>
                        </a:rPr>
                        <a:t>Algorithm</a:t>
                      </a: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tabLst>
                          <a:tab pos="0" algn="l"/>
                        </a:tabLst>
                      </a:pPr>
                      <a:r>
                        <a:rPr lang="en-US" sz="1800" b="0" strike="noStrike" spc="-1" dirty="0">
                          <a:solidFill>
                            <a:srgbClr val="000000"/>
                          </a:solidFill>
                          <a:latin typeface="Perpetua"/>
                          <a:ea typeface="+mn-ea"/>
                        </a:rPr>
                        <a:t>REINFORCE</a:t>
                      </a:r>
                      <a:endParaRPr lang="en-GB" sz="1800" b="0" strike="noStrike" spc="-1" dirty="0">
                        <a:latin typeface="Arial"/>
                      </a:endParaRPr>
                    </a:p>
                    <a:p>
                      <a:pPr algn="ctr">
                        <a:lnSpc>
                          <a:spcPct val="100000"/>
                        </a:lnSpc>
                        <a:tabLst>
                          <a:tab pos="0" algn="l"/>
                        </a:tabLst>
                      </a:pPr>
                      <a:endParaRPr lang="en-GB" sz="1800" b="0" strike="noStrike" spc="-1" dirty="0">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E7E7E7"/>
                    </a:solidFill>
                  </a:tcPr>
                </a:tc>
                <a:tc>
                  <a:txBody>
                    <a:bodyPr/>
                    <a:lstStyle/>
                    <a:p>
                      <a:pPr algn="ctr">
                        <a:lnSpc>
                          <a:spcPct val="100000"/>
                        </a:lnSpc>
                        <a:tabLst>
                          <a:tab pos="0" algn="l"/>
                        </a:tabLst>
                      </a:pPr>
                      <a:r>
                        <a:rPr lang="en-GB" sz="1800" b="0" strike="noStrike" spc="-1" dirty="0">
                          <a:latin typeface="Arial"/>
                        </a:rPr>
                        <a:t>A2C</a:t>
                      </a: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0"/>
                  </a:ext>
                </a:extLst>
              </a:tr>
              <a:tr h="640080">
                <a:tc>
                  <a:txBody>
                    <a:bodyPr/>
                    <a:lstStyle/>
                    <a:p>
                      <a:pPr algn="ctr">
                        <a:lnSpc>
                          <a:spcPct val="100000"/>
                        </a:lnSpc>
                        <a:tabLst>
                          <a:tab pos="0" algn="l"/>
                        </a:tabLst>
                      </a:pPr>
                      <a:r>
                        <a:rPr lang="en-US" sz="1800" b="0" strike="noStrike" spc="-1" dirty="0">
                          <a:solidFill>
                            <a:srgbClr val="000000"/>
                          </a:solidFill>
                          <a:latin typeface="Perpetua"/>
                          <a:ea typeface="+mn-ea"/>
                        </a:rPr>
                        <a:t>Computation rate</a:t>
                      </a:r>
                      <a:endParaRPr lang="en-GB"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a:txBody>
                    <a:bodyPr/>
                    <a:lstStyle/>
                    <a:p>
                      <a:pPr algn="ctr">
                        <a:lnSpc>
                          <a:spcPct val="100000"/>
                        </a:lnSpc>
                        <a:tabLst>
                          <a:tab pos="0" algn="l"/>
                        </a:tabLst>
                      </a:pPr>
                      <a:r>
                        <a:rPr lang="en-GB" sz="1800" b="0" strike="noStrike" spc="-1" dirty="0">
                          <a:latin typeface="+mn-lt"/>
                        </a:rPr>
                        <a:t>??</a:t>
                      </a:r>
                    </a:p>
                    <a:p>
                      <a:pPr algn="ctr">
                        <a:lnSpc>
                          <a:spcPct val="100000"/>
                        </a:lnSpc>
                        <a:tabLst>
                          <a:tab pos="0" algn="l"/>
                        </a:tabLst>
                      </a:pPr>
                      <a:endParaRPr lang="en-GB" sz="1800" b="0" strike="noStrike" spc="-1" dirty="0">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CCCCCC"/>
                    </a:solidFill>
                  </a:tcPr>
                </a:tc>
                <a:tc>
                  <a:txBody>
                    <a:bodyPr/>
                    <a:lstStyle/>
                    <a:p>
                      <a:pPr algn="ctr">
                        <a:lnSpc>
                          <a:spcPct val="100000"/>
                        </a:lnSpc>
                        <a:tabLst>
                          <a:tab pos="0" algn="l"/>
                        </a:tabLst>
                      </a:pPr>
                      <a:r>
                        <a:rPr lang="en-GB" sz="1800" b="0" strike="noStrike" spc="-1" dirty="0">
                          <a:latin typeface="Arial"/>
                        </a:rPr>
                        <a:t>??</a:t>
                      </a: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640080">
                <a:tc>
                  <a:txBody>
                    <a:bodyPr/>
                    <a:lstStyle/>
                    <a:p>
                      <a:pPr algn="ctr">
                        <a:lnSpc>
                          <a:spcPct val="100000"/>
                        </a:lnSpc>
                        <a:tabLst>
                          <a:tab pos="0" algn="l"/>
                        </a:tabLst>
                      </a:pPr>
                      <a:r>
                        <a:rPr lang="en-US" sz="1800" b="0" strike="noStrike" spc="-1" dirty="0">
                          <a:solidFill>
                            <a:srgbClr val="000000"/>
                          </a:solidFill>
                          <a:latin typeface="Perpetua"/>
                          <a:ea typeface="+mn-ea"/>
                        </a:rPr>
                        <a:t>Spectrograms rate</a:t>
                      </a:r>
                      <a:endParaRPr lang="en-GB"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tabLst>
                          <a:tab pos="0" algn="l"/>
                        </a:tabLst>
                      </a:pPr>
                      <a:r>
                        <a:rPr lang="en-GB" sz="1800" b="0" strike="noStrike" spc="-1" dirty="0">
                          <a:latin typeface="+mn-lt"/>
                        </a:rPr>
                        <a:t>??</a:t>
                      </a: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lang="en-GB" sz="1800" b="0" strike="noStrike" spc="-1" dirty="0">
                          <a:latin typeface="+mn-lt"/>
                        </a:rPr>
                        <a:t>??</a:t>
                      </a:r>
                    </a:p>
                    <a:p>
                      <a:pPr algn="ctr">
                        <a:lnSpc>
                          <a:spcPct val="100000"/>
                        </a:lnSpc>
                        <a:tabLst>
                          <a:tab pos="0" algn="l"/>
                        </a:tabLst>
                      </a:pPr>
                      <a:endParaRPr lang="en-GB" sz="1800" b="0" strike="noStrike" spc="-1" dirty="0">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0002"/>
                  </a:ext>
                </a:extLst>
              </a:tr>
              <a:tr h="641880">
                <a:tc gridSpan="3">
                  <a:txBody>
                    <a:bodyPr/>
                    <a:lstStyle/>
                    <a:p>
                      <a:pPr algn="ctr">
                        <a:lnSpc>
                          <a:spcPct val="100000"/>
                        </a:lnSpc>
                        <a:tabLst>
                          <a:tab pos="0" algn="l"/>
                        </a:tabLst>
                      </a:pPr>
                      <a:r>
                        <a:rPr lang="en-GB" sz="1800" b="0" strike="noStrike" spc="-1" dirty="0">
                          <a:latin typeface="Arial"/>
                        </a:rPr>
                        <a:t>Same Model</a:t>
                      </a:r>
                    </a:p>
                  </a:txBody>
                  <a:tcPr>
                    <a:lnL w="12240">
                      <a:solidFill>
                        <a:srgbClr val="000000"/>
                      </a:solidFill>
                    </a:lnL>
                    <a:lnR w="12240">
                      <a:solidFill>
                        <a:srgbClr val="000000"/>
                      </a:solidFill>
                    </a:lnR>
                    <a:lnT w="12240">
                      <a:solidFill>
                        <a:srgbClr val="000000"/>
                      </a:solidFill>
                    </a:lnT>
                    <a:lnB w="12240">
                      <a:solidFill>
                        <a:srgbClr val="000000"/>
                      </a:solidFill>
                    </a:lnB>
                    <a:solidFill>
                      <a:srgbClr val="CCCCCC"/>
                    </a:solidFill>
                  </a:tcPr>
                </a:tc>
                <a:tc hMerge="1">
                  <a:txBody>
                    <a:bodyPr/>
                    <a:lstStyle/>
                    <a:p>
                      <a:pPr algn="ctr">
                        <a:lnSpc>
                          <a:spcPct val="100000"/>
                        </a:lnSpc>
                        <a:tabLst>
                          <a:tab pos="0" algn="l"/>
                        </a:tabLst>
                      </a:pPr>
                      <a:r>
                        <a:rPr lang="en-US" sz="1800" b="0" strike="noStrike" spc="-1" dirty="0">
                          <a:solidFill>
                            <a:srgbClr val="000000"/>
                          </a:solidFill>
                          <a:latin typeface="Perpetua"/>
                          <a:ea typeface="DejaVu Sans"/>
                        </a:rPr>
                        <a:t>30</a:t>
                      </a:r>
                      <a:endParaRPr lang="en-GB" sz="1800" b="0" strike="noStrike" spc="-1" dirty="0">
                        <a:latin typeface="Arial"/>
                      </a:endParaRPr>
                    </a:p>
                  </a:txBody>
                  <a:tcPr>
                    <a:lnL w="12240">
                      <a:solidFill>
                        <a:srgbClr val="000000"/>
                      </a:solidFill>
                    </a:lnL>
                    <a:lnR w="12240" cap="flat" cmpd="sng" algn="ctr">
                      <a:solidFill>
                        <a:srgbClr val="000000"/>
                      </a:solidFill>
                      <a:prstDash val="solid"/>
                      <a:round/>
                      <a:headEnd type="none" w="med" len="med"/>
                      <a:tailEnd type="none" w="med" len="med"/>
                    </a:lnR>
                    <a:lnT w="12240">
                      <a:solidFill>
                        <a:srgbClr val="000000"/>
                      </a:solidFill>
                    </a:lnT>
                    <a:lnB w="12240">
                      <a:solidFill>
                        <a:srgbClr val="000000"/>
                      </a:solidFill>
                    </a:lnB>
                    <a:solidFill>
                      <a:srgbClr val="CCCCCC"/>
                    </a:solidFill>
                  </a:tcPr>
                </a:tc>
                <a:tc hMerge="1">
                  <a:txBody>
                    <a:bodyPr/>
                    <a:lstStyle/>
                    <a:p>
                      <a:pPr algn="ctr">
                        <a:lnSpc>
                          <a:spcPct val="100000"/>
                        </a:lnSpc>
                        <a:tabLst>
                          <a:tab pos="0" algn="l"/>
                        </a:tabLst>
                      </a:pPr>
                      <a:endParaRPr lang="en-GB" sz="1800" b="0" strike="noStrike" spc="-1" dirty="0">
                        <a:latin typeface="Arial"/>
                      </a:endParaRPr>
                    </a:p>
                  </a:txBody>
                  <a:tcP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dirty="0">
                <a:solidFill>
                  <a:srgbClr val="696464"/>
                </a:solidFill>
                <a:latin typeface="Franklin Gothic Book"/>
                <a:ea typeface="DejaVu Sans"/>
              </a:rPr>
              <a:t>Evaluation </a:t>
            </a:r>
            <a:endParaRPr lang="en-GB" sz="4000" b="0" strike="noStrike" spc="-1" dirty="0">
              <a:latin typeface="Arial"/>
            </a:endParaRPr>
          </a:p>
        </p:txBody>
      </p:sp>
      <p:sp>
        <p:nvSpPr>
          <p:cNvPr id="200"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nSpc>
                <a:spcPct val="100000"/>
              </a:lnSpc>
              <a:spcBef>
                <a:spcPts val="581"/>
              </a:spcBef>
              <a:buClr>
                <a:srgbClr val="D34817"/>
              </a:buClr>
              <a:buSzPct val="85000"/>
              <a:buFont typeface="Wingdings 2" charset="2"/>
              <a:buChar char=""/>
            </a:pPr>
            <a:r>
              <a:rPr lang="en-US" sz="2800" b="0" strike="noStrike" spc="-1" dirty="0">
                <a:solidFill>
                  <a:srgbClr val="000000"/>
                </a:solidFill>
                <a:latin typeface="Perpetua"/>
                <a:ea typeface="DejaVu Sans"/>
              </a:rPr>
              <a:t>REINFORCE</a:t>
            </a:r>
            <a:r>
              <a:rPr lang="en-US" sz="2600" b="0" strike="noStrike" spc="-1" dirty="0">
                <a:solidFill>
                  <a:srgbClr val="000000"/>
                </a:solidFill>
                <a:latin typeface="Perpetua"/>
                <a:ea typeface="DejaVu Sans"/>
              </a:rPr>
              <a:t> vs A2C</a:t>
            </a:r>
          </a:p>
          <a:p>
            <a:pPr marL="2880">
              <a:lnSpc>
                <a:spcPct val="100000"/>
              </a:lnSpc>
              <a:spcBef>
                <a:spcPts val="581"/>
              </a:spcBef>
              <a:buClr>
                <a:srgbClr val="D34817"/>
              </a:buClr>
              <a:buSzPct val="85000"/>
            </a:pPr>
            <a:r>
              <a:rPr lang="en-US" sz="2600" b="0" strike="noStrike" spc="-1" dirty="0">
                <a:solidFill>
                  <a:srgbClr val="000000"/>
                </a:solidFill>
                <a:latin typeface="Perpetua"/>
                <a:ea typeface="DejaVu Sans"/>
              </a:rPr>
              <a:t> </a:t>
            </a:r>
          </a:p>
          <a:p>
            <a:pPr marL="274320" indent="-271440">
              <a:lnSpc>
                <a:spcPct val="100000"/>
              </a:lnSpc>
              <a:spcBef>
                <a:spcPts val="581"/>
              </a:spcBef>
              <a:buClr>
                <a:srgbClr val="D34817"/>
              </a:buClr>
              <a:buSzPct val="85000"/>
              <a:buFont typeface="Wingdings 2" charset="2"/>
              <a:buChar char=""/>
            </a:pPr>
            <a:endParaRPr lang="en-GB" sz="2600" b="0" strike="noStrike" spc="-1" dirty="0">
              <a:latin typeface="Arial"/>
            </a:endParaRPr>
          </a:p>
          <a:p>
            <a:pPr>
              <a:lnSpc>
                <a:spcPct val="100000"/>
              </a:lnSpc>
              <a:spcBef>
                <a:spcPts val="581"/>
              </a:spcBef>
            </a:pPr>
            <a:endParaRPr lang="en-GB" sz="2600" b="0" strike="noStrike" spc="-1" dirty="0">
              <a:latin typeface="Arial"/>
            </a:endParaRPr>
          </a:p>
        </p:txBody>
      </p:sp>
      <p:pic>
        <p:nvPicPr>
          <p:cNvPr id="6" name="图片 5">
            <a:extLst>
              <a:ext uri="{FF2B5EF4-FFF2-40B4-BE49-F238E27FC236}">
                <a16:creationId xmlns:a16="http://schemas.microsoft.com/office/drawing/2014/main" id="{12AFA739-10F0-47C3-9591-8BE4E71FA4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081" y="2074253"/>
            <a:ext cx="4082690" cy="3828316"/>
          </a:xfrm>
          <a:prstGeom prst="rect">
            <a:avLst/>
          </a:prstGeom>
        </p:spPr>
      </p:pic>
      <p:pic>
        <p:nvPicPr>
          <p:cNvPr id="9" name="图片 8">
            <a:extLst>
              <a:ext uri="{FF2B5EF4-FFF2-40B4-BE49-F238E27FC236}">
                <a16:creationId xmlns:a16="http://schemas.microsoft.com/office/drawing/2014/main" id="{1C4857BA-A56A-44AA-83BD-AC8157902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7291" y="2027358"/>
            <a:ext cx="4082688" cy="38283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dirty="0">
                <a:solidFill>
                  <a:srgbClr val="696464"/>
                </a:solidFill>
                <a:latin typeface="Franklin Gothic Book"/>
                <a:ea typeface="DejaVu Sans"/>
              </a:rPr>
              <a:t>Evaluation </a:t>
            </a:r>
            <a:endParaRPr lang="en-GB" sz="4000" b="0" strike="noStrike" spc="-1" dirty="0">
              <a:latin typeface="Arial"/>
            </a:endParaRPr>
          </a:p>
        </p:txBody>
      </p:sp>
      <p:sp>
        <p:nvSpPr>
          <p:cNvPr id="6" name="CustomShape 2">
            <a:extLst>
              <a:ext uri="{FF2B5EF4-FFF2-40B4-BE49-F238E27FC236}">
                <a16:creationId xmlns:a16="http://schemas.microsoft.com/office/drawing/2014/main" id="{0FC8C517-3753-4525-B9C5-E8BA44C3EE9E}"/>
              </a:ext>
            </a:extLst>
          </p:cNvPr>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nSpc>
                <a:spcPct val="100000"/>
              </a:lnSpc>
              <a:spcBef>
                <a:spcPts val="581"/>
              </a:spcBef>
              <a:buClr>
                <a:srgbClr val="D34817"/>
              </a:buClr>
              <a:buSzPct val="85000"/>
              <a:buFont typeface="Wingdings 2" charset="2"/>
              <a:buChar char=""/>
            </a:pPr>
            <a:r>
              <a:rPr lang="en-US" sz="2800" b="0" strike="noStrike" spc="-1" dirty="0">
                <a:solidFill>
                  <a:srgbClr val="000000"/>
                </a:solidFill>
                <a:latin typeface="Perpetua"/>
                <a:ea typeface="DejaVu Sans"/>
              </a:rPr>
              <a:t>REINFORCE</a:t>
            </a:r>
            <a:r>
              <a:rPr lang="en-US" sz="2600" b="0" strike="noStrike" spc="-1" dirty="0">
                <a:solidFill>
                  <a:srgbClr val="000000"/>
                </a:solidFill>
                <a:latin typeface="Perpetua"/>
                <a:ea typeface="DejaVu Sans"/>
              </a:rPr>
              <a:t> vs A2C</a:t>
            </a:r>
          </a:p>
          <a:p>
            <a:pPr marL="2880">
              <a:lnSpc>
                <a:spcPct val="100000"/>
              </a:lnSpc>
              <a:spcBef>
                <a:spcPts val="581"/>
              </a:spcBef>
              <a:buClr>
                <a:srgbClr val="D34817"/>
              </a:buClr>
              <a:buSzPct val="85000"/>
            </a:pPr>
            <a:r>
              <a:rPr lang="en-US" sz="2600" b="0" strike="noStrike" spc="-1" dirty="0">
                <a:solidFill>
                  <a:srgbClr val="000000"/>
                </a:solidFill>
                <a:latin typeface="Perpetua"/>
                <a:ea typeface="DejaVu Sans"/>
              </a:rPr>
              <a:t> </a:t>
            </a:r>
          </a:p>
          <a:p>
            <a:pPr marL="274320" indent="-271440">
              <a:lnSpc>
                <a:spcPct val="100000"/>
              </a:lnSpc>
              <a:spcBef>
                <a:spcPts val="581"/>
              </a:spcBef>
              <a:buClr>
                <a:srgbClr val="D34817"/>
              </a:buClr>
              <a:buSzPct val="85000"/>
              <a:buFont typeface="Wingdings 2" charset="2"/>
              <a:buChar char=""/>
            </a:pPr>
            <a:endParaRPr lang="en-GB" sz="2600" b="0" strike="noStrike" spc="-1" dirty="0">
              <a:latin typeface="Arial"/>
            </a:endParaRPr>
          </a:p>
          <a:p>
            <a:pPr>
              <a:lnSpc>
                <a:spcPct val="100000"/>
              </a:lnSpc>
              <a:spcBef>
                <a:spcPts val="581"/>
              </a:spcBef>
            </a:pPr>
            <a:endParaRPr lang="en-GB" sz="2600" b="0" strike="noStrike" spc="-1" dirty="0">
              <a:latin typeface="Arial"/>
            </a:endParaRPr>
          </a:p>
        </p:txBody>
      </p:sp>
      <p:pic>
        <p:nvPicPr>
          <p:cNvPr id="3" name="图片 2">
            <a:extLst>
              <a:ext uri="{FF2B5EF4-FFF2-40B4-BE49-F238E27FC236}">
                <a16:creationId xmlns:a16="http://schemas.microsoft.com/office/drawing/2014/main" id="{F8FBEB09-E1AE-4648-A1EC-9C2A84CA6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827" y="2138728"/>
            <a:ext cx="3899835" cy="3656854"/>
          </a:xfrm>
          <a:prstGeom prst="rect">
            <a:avLst/>
          </a:prstGeom>
        </p:spPr>
      </p:pic>
      <p:pic>
        <p:nvPicPr>
          <p:cNvPr id="5" name="图片 4">
            <a:extLst>
              <a:ext uri="{FF2B5EF4-FFF2-40B4-BE49-F238E27FC236}">
                <a16:creationId xmlns:a16="http://schemas.microsoft.com/office/drawing/2014/main" id="{E2F5BE1E-51DE-4FC3-9B04-819A9BCD50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2874" y="2203206"/>
            <a:ext cx="3899834" cy="36568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dirty="0">
                <a:solidFill>
                  <a:srgbClr val="696464"/>
                </a:solidFill>
                <a:latin typeface="Franklin Gothic Book"/>
                <a:ea typeface="DejaVu Sans"/>
              </a:rPr>
              <a:t>Evaluation </a:t>
            </a:r>
            <a:endParaRPr lang="en-GB" sz="4000" b="0" strike="noStrike" spc="-1" dirty="0">
              <a:latin typeface="Arial"/>
            </a:endParaRPr>
          </a:p>
        </p:txBody>
      </p:sp>
      <p:sp>
        <p:nvSpPr>
          <p:cNvPr id="6" name="CustomShape 2">
            <a:extLst>
              <a:ext uri="{FF2B5EF4-FFF2-40B4-BE49-F238E27FC236}">
                <a16:creationId xmlns:a16="http://schemas.microsoft.com/office/drawing/2014/main" id="{4A99815A-E9D4-4C57-B42D-AFACC512A0BD}"/>
              </a:ext>
            </a:extLst>
          </p:cNvPr>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nSpc>
                <a:spcPct val="100000"/>
              </a:lnSpc>
              <a:spcBef>
                <a:spcPts val="581"/>
              </a:spcBef>
              <a:buClr>
                <a:srgbClr val="D34817"/>
              </a:buClr>
              <a:buSzPct val="85000"/>
              <a:buFont typeface="Wingdings 2" charset="2"/>
              <a:buChar char=""/>
            </a:pPr>
            <a:r>
              <a:rPr lang="en-US" sz="2800" b="0" strike="noStrike" spc="-1" dirty="0">
                <a:solidFill>
                  <a:srgbClr val="000000"/>
                </a:solidFill>
                <a:latin typeface="Perpetua"/>
                <a:ea typeface="DejaVu Sans"/>
              </a:rPr>
              <a:t>REINFORCE</a:t>
            </a:r>
            <a:r>
              <a:rPr lang="en-US" sz="2600" b="0" strike="noStrike" spc="-1" dirty="0">
                <a:solidFill>
                  <a:srgbClr val="000000"/>
                </a:solidFill>
                <a:latin typeface="Perpetua"/>
                <a:ea typeface="DejaVu Sans"/>
              </a:rPr>
              <a:t> vs A2C</a:t>
            </a:r>
          </a:p>
          <a:p>
            <a:pPr marL="2880">
              <a:lnSpc>
                <a:spcPct val="100000"/>
              </a:lnSpc>
              <a:spcBef>
                <a:spcPts val="581"/>
              </a:spcBef>
              <a:buClr>
                <a:srgbClr val="D34817"/>
              </a:buClr>
              <a:buSzPct val="85000"/>
            </a:pPr>
            <a:r>
              <a:rPr lang="en-US" sz="2600" b="0" strike="noStrike" spc="-1" dirty="0">
                <a:solidFill>
                  <a:srgbClr val="000000"/>
                </a:solidFill>
                <a:latin typeface="Perpetua"/>
                <a:ea typeface="DejaVu Sans"/>
              </a:rPr>
              <a:t> </a:t>
            </a:r>
          </a:p>
          <a:p>
            <a:pPr marL="274320" indent="-271440">
              <a:lnSpc>
                <a:spcPct val="100000"/>
              </a:lnSpc>
              <a:spcBef>
                <a:spcPts val="581"/>
              </a:spcBef>
              <a:buClr>
                <a:srgbClr val="D34817"/>
              </a:buClr>
              <a:buSzPct val="85000"/>
              <a:buFont typeface="Wingdings 2" charset="2"/>
              <a:buChar char=""/>
            </a:pPr>
            <a:endParaRPr lang="en-GB" sz="2600" b="0" strike="noStrike" spc="-1" dirty="0">
              <a:latin typeface="Arial"/>
            </a:endParaRPr>
          </a:p>
          <a:p>
            <a:pPr>
              <a:lnSpc>
                <a:spcPct val="100000"/>
              </a:lnSpc>
              <a:spcBef>
                <a:spcPts val="581"/>
              </a:spcBef>
            </a:pPr>
            <a:endParaRPr lang="en-GB" sz="2600" b="0" strike="noStrike" spc="-1" dirty="0">
              <a:latin typeface="Arial"/>
            </a:endParaRPr>
          </a:p>
        </p:txBody>
      </p:sp>
      <p:pic>
        <p:nvPicPr>
          <p:cNvPr id="3" name="图片 2">
            <a:extLst>
              <a:ext uri="{FF2B5EF4-FFF2-40B4-BE49-F238E27FC236}">
                <a16:creationId xmlns:a16="http://schemas.microsoft.com/office/drawing/2014/main" id="{09623E86-C14F-4573-9587-BCE113037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21498"/>
            <a:ext cx="4007679" cy="3757979"/>
          </a:xfrm>
          <a:prstGeom prst="rect">
            <a:avLst/>
          </a:prstGeom>
        </p:spPr>
      </p:pic>
      <p:pic>
        <p:nvPicPr>
          <p:cNvPr id="5" name="图片 4">
            <a:extLst>
              <a:ext uri="{FF2B5EF4-FFF2-40B4-BE49-F238E27FC236}">
                <a16:creationId xmlns:a16="http://schemas.microsoft.com/office/drawing/2014/main" id="{EF35488C-00B0-49FC-9BFA-6D47B22F7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1822" y="2064579"/>
            <a:ext cx="4093006" cy="38379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spc="-1" dirty="0">
                <a:solidFill>
                  <a:srgbClr val="696464"/>
                </a:solidFill>
                <a:latin typeface="Franklin Gothic Book"/>
              </a:rPr>
              <a:t>Conclusion</a:t>
            </a:r>
            <a:endParaRPr lang="en-GB" sz="4000" b="0" strike="noStrike" spc="-1" dirty="0">
              <a:latin typeface="Arial"/>
            </a:endParaRPr>
          </a:p>
        </p:txBody>
      </p:sp>
      <p:sp>
        <p:nvSpPr>
          <p:cNvPr id="228"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nSpc>
                <a:spcPct val="100000"/>
              </a:lnSpc>
              <a:spcBef>
                <a:spcPts val="581"/>
              </a:spcBef>
              <a:buClr>
                <a:srgbClr val="D34817"/>
              </a:buClr>
              <a:buSzPct val="85000"/>
              <a:buFont typeface="Wingdings 2" charset="2"/>
              <a:buChar char=""/>
            </a:pPr>
            <a:r>
              <a:rPr lang="en-US" sz="2600" spc="-1" dirty="0">
                <a:solidFill>
                  <a:srgbClr val="000000"/>
                </a:solidFill>
                <a:latin typeface="Perpetua"/>
              </a:rPr>
              <a:t>Technique background</a:t>
            </a:r>
          </a:p>
          <a:p>
            <a:pPr marL="274320" indent="-271440">
              <a:lnSpc>
                <a:spcPct val="100000"/>
              </a:lnSpc>
              <a:spcBef>
                <a:spcPts val="581"/>
              </a:spcBef>
              <a:buClr>
                <a:srgbClr val="D34817"/>
              </a:buClr>
              <a:buSzPct val="85000"/>
              <a:buFont typeface="Wingdings 2" charset="2"/>
              <a:buChar char=""/>
            </a:pPr>
            <a:r>
              <a:rPr lang="en-US" sz="2600" spc="-1" dirty="0">
                <a:solidFill>
                  <a:srgbClr val="000000"/>
                </a:solidFill>
                <a:latin typeface="Perpetua"/>
              </a:rPr>
              <a:t>Experiment</a:t>
            </a:r>
          </a:p>
          <a:p>
            <a:pPr marL="274320" indent="-271440">
              <a:lnSpc>
                <a:spcPct val="100000"/>
              </a:lnSpc>
              <a:spcBef>
                <a:spcPts val="581"/>
              </a:spcBef>
              <a:buClr>
                <a:srgbClr val="D34817"/>
              </a:buClr>
              <a:buSzPct val="85000"/>
              <a:buFont typeface="Wingdings 2" charset="2"/>
              <a:buChar char=""/>
            </a:pPr>
            <a:r>
              <a:rPr lang="en-US" sz="2600" spc="-1" dirty="0">
                <a:solidFill>
                  <a:srgbClr val="000000"/>
                </a:solidFill>
                <a:latin typeface="Perpetua"/>
              </a:rPr>
              <a:t>Data Analysis</a:t>
            </a:r>
          </a:p>
          <a:p>
            <a:pPr marL="274320" indent="-271440">
              <a:lnSpc>
                <a:spcPct val="100000"/>
              </a:lnSpc>
              <a:spcBef>
                <a:spcPts val="581"/>
              </a:spcBef>
              <a:buClr>
                <a:srgbClr val="D34817"/>
              </a:buClr>
              <a:buSzPct val="85000"/>
              <a:buFont typeface="Wingdings 2" charset="2"/>
              <a:buChar char=""/>
            </a:pPr>
            <a:r>
              <a:rPr lang="en-US" sz="2600" spc="-1" dirty="0">
                <a:solidFill>
                  <a:srgbClr val="000000"/>
                </a:solidFill>
                <a:latin typeface="Perpetua"/>
              </a:rPr>
              <a:t>Improvement: Proximal Policy Optimization and other algorithms</a:t>
            </a:r>
          </a:p>
          <a:p>
            <a:pPr marL="274320" indent="-271440">
              <a:lnSpc>
                <a:spcPct val="100000"/>
              </a:lnSpc>
              <a:spcBef>
                <a:spcPts val="581"/>
              </a:spcBef>
              <a:buClr>
                <a:srgbClr val="D34817"/>
              </a:buClr>
              <a:buSzPct val="85000"/>
              <a:buFont typeface="Wingdings 2" charset="2"/>
              <a:buChar char=""/>
            </a:pPr>
            <a:endParaRPr lang="en-GB" sz="26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Content</a:t>
            </a:r>
            <a:endParaRPr lang="en-GB" sz="4000" b="0" strike="noStrike" spc="-1">
              <a:latin typeface="Arial"/>
            </a:endParaRPr>
          </a:p>
        </p:txBody>
      </p:sp>
      <p:sp>
        <p:nvSpPr>
          <p:cNvPr id="168"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581"/>
              </a:spcBef>
            </a:pPr>
            <a:endParaRPr lang="en-GB" sz="1800" b="0" strike="noStrike" spc="-1" dirty="0">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Problem</a:t>
            </a:r>
            <a:endParaRPr lang="en-GB" sz="2600" b="0" strike="noStrike" spc="-1" dirty="0">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Background (Literature Review)</a:t>
            </a:r>
            <a:endParaRPr lang="en-GB" sz="2600" b="0" strike="noStrike" spc="-1" dirty="0">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Experiment: </a:t>
            </a:r>
            <a:r>
              <a:rPr lang="en-US" sz="2800" b="0" strike="noStrike" spc="-1" dirty="0">
                <a:solidFill>
                  <a:srgbClr val="000000"/>
                </a:solidFill>
                <a:latin typeface="Perpetua"/>
                <a:ea typeface="DejaVu Sans"/>
              </a:rPr>
              <a:t>REINFORCE</a:t>
            </a:r>
            <a:r>
              <a:rPr lang="en-US" sz="2600" b="0" strike="noStrike" spc="-1" dirty="0">
                <a:solidFill>
                  <a:srgbClr val="000000"/>
                </a:solidFill>
                <a:latin typeface="Perpetua"/>
                <a:ea typeface="DejaVu Sans"/>
              </a:rPr>
              <a:t> vs A2C</a:t>
            </a:r>
            <a:endParaRPr lang="en-GB" sz="2600" b="0" strike="noStrike" spc="-1" dirty="0">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Evaluation</a:t>
            </a:r>
            <a:endParaRPr lang="en-GB" sz="2600" b="0" strike="noStrike" spc="-1" dirty="0">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Conclusion</a:t>
            </a:r>
            <a:endParaRPr lang="en-GB" sz="26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Problem</a:t>
            </a:r>
            <a:endParaRPr lang="en-GB" sz="4000" b="0" strike="noStrike" spc="-1">
              <a:latin typeface="Arial"/>
            </a:endParaRPr>
          </a:p>
        </p:txBody>
      </p:sp>
      <p:sp>
        <p:nvSpPr>
          <p:cNvPr id="170" name="CustomShape 2"/>
          <p:cNvSpPr/>
          <p:nvPr/>
        </p:nvSpPr>
        <p:spPr>
          <a:xfrm>
            <a:off x="1459080" y="467064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581"/>
              </a:spcBef>
            </a:pPr>
            <a:endParaRPr lang="en-GB" sz="1800" b="0" strike="noStrike" spc="-1" dirty="0">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a:solidFill>
                  <a:srgbClr val="000000"/>
                </a:solidFill>
                <a:latin typeface="Perpetua"/>
                <a:ea typeface="DejaVu Sans"/>
              </a:rPr>
              <a:t>Demo by Human control</a:t>
            </a:r>
            <a:endParaRPr lang="en-GB" sz="2600" b="0" strike="noStrike" spc="-1">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Demo by RL control</a:t>
            </a:r>
            <a:endParaRPr lang="en-GB" sz="2600" b="0" strike="noStrike" spc="-1" dirty="0">
              <a:latin typeface="Arial"/>
            </a:endParaRPr>
          </a:p>
          <a:p>
            <a:pPr>
              <a:lnSpc>
                <a:spcPct val="100000"/>
              </a:lnSpc>
              <a:spcBef>
                <a:spcPts val="581"/>
              </a:spcBef>
            </a:pPr>
            <a:endParaRPr lang="en-GB" sz="2600" b="0" strike="noStrike" spc="-1" dirty="0">
              <a:latin typeface="Arial"/>
            </a:endParaRPr>
          </a:p>
          <a:p>
            <a:pPr marL="1800">
              <a:lnSpc>
                <a:spcPct val="100000"/>
              </a:lnSpc>
              <a:spcBef>
                <a:spcPts val="581"/>
              </a:spcBef>
            </a:pPr>
            <a:endParaRPr lang="en-GB" sz="2600" b="0" strike="noStrike" spc="-1" dirty="0">
              <a:latin typeface="Arial"/>
            </a:endParaRPr>
          </a:p>
        </p:txBody>
      </p:sp>
      <p:sp>
        <p:nvSpPr>
          <p:cNvPr id="171" name="CustomShape 3"/>
          <p:cNvSpPr/>
          <p:nvPr/>
        </p:nvSpPr>
        <p:spPr>
          <a:xfrm>
            <a:off x="914400" y="392904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Demo</a:t>
            </a:r>
            <a:endParaRPr lang="en-GB" sz="4000" b="0" strike="noStrike" spc="-1">
              <a:latin typeface="Arial"/>
            </a:endParaRPr>
          </a:p>
        </p:txBody>
      </p:sp>
      <p:sp>
        <p:nvSpPr>
          <p:cNvPr id="172" name="CustomShape 4"/>
          <p:cNvSpPr/>
          <p:nvPr/>
        </p:nvSpPr>
        <p:spPr>
          <a:xfrm>
            <a:off x="1459080" y="114408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581"/>
              </a:spcBef>
            </a:pPr>
            <a:endParaRPr lang="en-GB" sz="1800" b="0" strike="noStrike" spc="-1">
              <a:latin typeface="Arial"/>
            </a:endParaRPr>
          </a:p>
          <a:p>
            <a:pPr marL="274320" indent="-271440">
              <a:lnSpc>
                <a:spcPct val="100000"/>
              </a:lnSpc>
              <a:spcBef>
                <a:spcPts val="581"/>
              </a:spcBef>
              <a:buClr>
                <a:srgbClr val="D34817"/>
              </a:buClr>
              <a:buSzPct val="85000"/>
              <a:buFont typeface="Wingdings 2" charset="2"/>
              <a:buChar char=""/>
            </a:pPr>
            <a:r>
              <a:rPr lang="en-US" sz="2600" b="0" strike="noStrike" spc="-1">
                <a:solidFill>
                  <a:srgbClr val="000000"/>
                </a:solidFill>
                <a:latin typeface="Perpetua"/>
                <a:ea typeface="DejaVu Sans"/>
              </a:rPr>
              <a:t>Score Following Game: </a:t>
            </a:r>
            <a:r>
              <a:rPr lang="en-US" sz="2800" b="0" strike="noStrike" spc="-1">
                <a:solidFill>
                  <a:srgbClr val="000000"/>
                </a:solidFill>
                <a:latin typeface="Perpetua"/>
                <a:ea typeface="DejaVu Sans"/>
              </a:rPr>
              <a:t>Alignment</a:t>
            </a:r>
            <a:endParaRPr lang="en-GB" sz="2800" b="0" strike="noStrike" spc="-1">
              <a:latin typeface="Arial"/>
            </a:endParaRPr>
          </a:p>
          <a:p>
            <a:pPr>
              <a:lnSpc>
                <a:spcPct val="100000"/>
              </a:lnSpc>
              <a:spcBef>
                <a:spcPts val="581"/>
              </a:spcBef>
            </a:pPr>
            <a:endParaRPr lang="en-GB" sz="2800" b="0" strike="noStrike" spc="-1">
              <a:latin typeface="Arial"/>
            </a:endParaRPr>
          </a:p>
          <a:p>
            <a:pPr marL="1800">
              <a:lnSpc>
                <a:spcPct val="100000"/>
              </a:lnSpc>
              <a:spcBef>
                <a:spcPts val="581"/>
              </a:spcBef>
            </a:pPr>
            <a:endParaRPr lang="en-GB" sz="2800" b="0" strike="noStrike" spc="-1">
              <a:latin typeface="Arial"/>
            </a:endParaRPr>
          </a:p>
        </p:txBody>
      </p:sp>
      <p:pic>
        <p:nvPicPr>
          <p:cNvPr id="173" name="图片 5"/>
          <p:cNvPicPr/>
          <p:nvPr/>
        </p:nvPicPr>
        <p:blipFill>
          <a:blip r:embed="rId3"/>
          <a:stretch/>
        </p:blipFill>
        <p:spPr>
          <a:xfrm>
            <a:off x="1910160" y="2053080"/>
            <a:ext cx="5001840" cy="22093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Background </a:t>
            </a:r>
            <a:endParaRPr lang="en-GB" sz="4000" b="0" strike="noStrike" spc="-1">
              <a:latin typeface="Arial"/>
            </a:endParaRPr>
          </a:p>
        </p:txBody>
      </p:sp>
      <p:sp>
        <p:nvSpPr>
          <p:cNvPr id="175" name="CustomShape 2"/>
          <p:cNvSpPr/>
          <p:nvPr/>
        </p:nvSpPr>
        <p:spPr>
          <a:xfrm>
            <a:off x="795960" y="1476360"/>
            <a:ext cx="7985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FF0000"/>
                </a:solidFill>
                <a:latin typeface="Perpetua"/>
                <a:ea typeface="DejaVu Sans"/>
              </a:rPr>
              <a:t>Literature Review </a:t>
            </a:r>
            <a:endParaRPr lang="en-GB" sz="26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Subsequent Area of  Music Information Retrieval (MIR)</a:t>
            </a:r>
            <a:endParaRPr lang="en-GB" sz="2400" b="0" strike="noStrike" spc="-1" dirty="0">
              <a:latin typeface="Arial"/>
            </a:endParaRPr>
          </a:p>
          <a:p>
            <a:pPr>
              <a:lnSpc>
                <a:spcPct val="100000"/>
              </a:lnSpc>
            </a:pP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Traditional Method: Optical Music Recognition</a:t>
            </a:r>
            <a:endParaRPr lang="en-GB" sz="2400" b="0" strike="noStrike" spc="-1" dirty="0">
              <a:latin typeface="Arial"/>
            </a:endParaRPr>
          </a:p>
          <a:p>
            <a:pPr>
              <a:lnSpc>
                <a:spcPct val="100000"/>
              </a:lnSpc>
              <a:spcBef>
                <a:spcPts val="371"/>
              </a:spcBef>
            </a:pP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Advanced Method: Multi-modal Neural network</a:t>
            </a:r>
            <a:endParaRPr lang="en-GB" sz="2400" b="0" strike="noStrike" spc="-1" dirty="0">
              <a:latin typeface="Arial"/>
            </a:endParaRPr>
          </a:p>
          <a:p>
            <a:pPr>
              <a:lnSpc>
                <a:spcPct val="100000"/>
              </a:lnSpc>
              <a:spcBef>
                <a:spcPts val="371"/>
              </a:spcBef>
            </a:pP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State-of-the-art Method: Reinforcement Learning Algorithm</a:t>
            </a:r>
            <a:endParaRPr lang="en-GB" sz="2400" b="0" strike="noStrike" spc="-1" dirty="0">
              <a:latin typeface="Arial"/>
            </a:endParaRPr>
          </a:p>
          <a:p>
            <a:pPr>
              <a:lnSpc>
                <a:spcPct val="100000"/>
              </a:lnSpc>
            </a:pPr>
            <a:endParaRPr lang="en-GB" sz="2400" b="0" strike="noStrike" spc="-1" dirty="0">
              <a:latin typeface="Arial"/>
            </a:endParaRPr>
          </a:p>
          <a:p>
            <a:pPr marL="320040">
              <a:lnSpc>
                <a:spcPct val="100000"/>
              </a:lnSpc>
              <a:spcBef>
                <a:spcPts val="371"/>
              </a:spcBef>
              <a:tabLst>
                <a:tab pos="0" algn="l"/>
              </a:tabLst>
            </a:pPr>
            <a:endParaRPr lang="en-GB" sz="2400" b="0" strike="noStrike" spc="-1" dirty="0">
              <a:latin typeface="Arial"/>
            </a:endParaRPr>
          </a:p>
          <a:p>
            <a:pPr marL="320040">
              <a:lnSpc>
                <a:spcPct val="100000"/>
              </a:lnSpc>
              <a:spcBef>
                <a:spcPts val="371"/>
              </a:spcBef>
              <a:tabLst>
                <a:tab pos="0" algn="l"/>
              </a:tabLst>
            </a:pPr>
            <a:endParaRPr lang="en-GB" sz="2400" b="0" strike="noStrike" spc="-1" dirty="0">
              <a:latin typeface="Arial"/>
            </a:endParaRPr>
          </a:p>
          <a:p>
            <a:pPr marL="320040">
              <a:lnSpc>
                <a:spcPct val="100000"/>
              </a:lnSpc>
              <a:tabLst>
                <a:tab pos="0" algn="l"/>
              </a:tabLst>
            </a:pPr>
            <a:endParaRPr lang="en-GB" sz="24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Background </a:t>
            </a:r>
            <a:endParaRPr lang="en-GB" sz="4000" b="0" strike="noStrike" spc="-1">
              <a:latin typeface="Arial"/>
            </a:endParaRPr>
          </a:p>
        </p:txBody>
      </p:sp>
      <p:sp>
        <p:nvSpPr>
          <p:cNvPr id="177" name="CustomShape 2"/>
          <p:cNvSpPr/>
          <p:nvPr/>
        </p:nvSpPr>
        <p:spPr>
          <a:xfrm>
            <a:off x="50832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FF0000"/>
                </a:solidFill>
                <a:latin typeface="Perpetua"/>
                <a:ea typeface="DejaVu Sans"/>
              </a:rPr>
              <a:t>Reinforcement Learning Algorithm</a:t>
            </a:r>
            <a:r>
              <a:rPr lang="en-US" sz="2600" b="0" strike="noStrike" spc="-1" dirty="0">
                <a:solidFill>
                  <a:srgbClr val="000000"/>
                </a:solidFill>
                <a:latin typeface="Perpetua"/>
                <a:ea typeface="DejaVu Sans"/>
              </a:rPr>
              <a:t>:</a:t>
            </a:r>
            <a:endParaRPr lang="en-GB" sz="26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REINFORCE with Baseline</a:t>
            </a: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Synchronous Advantage Actor Critic </a:t>
            </a: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spcBef>
                <a:spcPts val="371"/>
              </a:spcBef>
            </a:pPr>
            <a:endParaRPr lang="en-GB" sz="2400" b="0" strike="noStrike" spc="-1" dirty="0">
              <a:latin typeface="Arial"/>
            </a:endParaRPr>
          </a:p>
        </p:txBody>
      </p:sp>
      <p:sp>
        <p:nvSpPr>
          <p:cNvPr id="178" name="CustomShape 3"/>
          <p:cNvSpPr/>
          <p:nvPr/>
        </p:nvSpPr>
        <p:spPr>
          <a:xfrm>
            <a:off x="1166040" y="2452320"/>
            <a:ext cx="716004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581"/>
              </a:spcBef>
            </a:pPr>
            <a:endParaRPr lang="en-GB" sz="1800" b="0" strike="noStrike" spc="-1" dirty="0">
              <a:latin typeface="Arial"/>
            </a:endParaRPr>
          </a:p>
          <a:p>
            <a:pPr marL="274320" indent="-271440">
              <a:lnSpc>
                <a:spcPct val="100000"/>
              </a:lnSpc>
              <a:spcBef>
                <a:spcPts val="581"/>
              </a:spcBef>
              <a:buClr>
                <a:srgbClr val="D34817"/>
              </a:buClr>
              <a:buSzPct val="85000"/>
              <a:buFont typeface="Wingdings 2" charset="2"/>
              <a:buChar char=""/>
              <a:tabLst>
                <a:tab pos="0" algn="l"/>
              </a:tabLst>
            </a:pPr>
            <a:r>
              <a:rPr lang="en-US" sz="1800" b="0" strike="noStrike" spc="-1" dirty="0">
                <a:solidFill>
                  <a:srgbClr val="000000"/>
                </a:solidFill>
                <a:latin typeface="Perpetua"/>
                <a:ea typeface="DejaVu Sans"/>
              </a:rPr>
              <a:t>1. Actor sees the current state of the game and makes an action.</a:t>
            </a:r>
            <a:endParaRPr lang="en-GB" sz="1800" b="0" strike="noStrike" spc="-1" dirty="0">
              <a:latin typeface="Arial"/>
            </a:endParaRPr>
          </a:p>
          <a:p>
            <a:pPr marL="274320" indent="-271440">
              <a:lnSpc>
                <a:spcPct val="100000"/>
              </a:lnSpc>
              <a:spcBef>
                <a:spcPts val="581"/>
              </a:spcBef>
              <a:buClr>
                <a:srgbClr val="D34817"/>
              </a:buClr>
              <a:buSzPct val="85000"/>
              <a:buFont typeface="Wingdings 2" charset="2"/>
              <a:buChar char=""/>
              <a:tabLst>
                <a:tab pos="0" algn="l"/>
              </a:tabLst>
            </a:pPr>
            <a:r>
              <a:rPr lang="en-US" sz="1800" b="0" strike="noStrike" spc="-1" dirty="0">
                <a:solidFill>
                  <a:srgbClr val="000000"/>
                </a:solidFill>
                <a:latin typeface="Perpetua"/>
                <a:ea typeface="DejaVu Sans"/>
              </a:rPr>
              <a:t>2.Critical gives the actor a score based on both state and action</a:t>
            </a:r>
            <a:endParaRPr lang="en-GB" sz="1800" b="0" strike="noStrike" spc="-1" dirty="0">
              <a:latin typeface="Arial"/>
            </a:endParaRPr>
          </a:p>
          <a:p>
            <a:pPr marL="274320" indent="-271440">
              <a:lnSpc>
                <a:spcPct val="100000"/>
              </a:lnSpc>
              <a:spcBef>
                <a:spcPts val="581"/>
              </a:spcBef>
              <a:buClr>
                <a:srgbClr val="D34817"/>
              </a:buClr>
              <a:buSzPct val="85000"/>
              <a:buFont typeface="Wingdings 2" charset="2"/>
              <a:buChar char=""/>
              <a:tabLst>
                <a:tab pos="0" algn="l"/>
              </a:tabLst>
            </a:pPr>
            <a:r>
              <a:rPr lang="en-US" sz="1800" b="0" strike="noStrike" spc="-1" dirty="0">
                <a:solidFill>
                  <a:srgbClr val="000000"/>
                </a:solidFill>
                <a:latin typeface="Perpetua"/>
                <a:ea typeface="DejaVu Sans"/>
              </a:rPr>
              <a:t>3.Actor adjusts his strategy (actor neural network parameters) according to the score of critical (judge) to strive to do better next time</a:t>
            </a:r>
            <a:endParaRPr lang="en-GB" sz="1800" b="0" strike="noStrike" spc="-1" dirty="0">
              <a:latin typeface="Arial"/>
            </a:endParaRPr>
          </a:p>
          <a:p>
            <a:pPr marL="274320" indent="-271440">
              <a:lnSpc>
                <a:spcPct val="100000"/>
              </a:lnSpc>
              <a:spcBef>
                <a:spcPts val="581"/>
              </a:spcBef>
              <a:buClr>
                <a:srgbClr val="D34817"/>
              </a:buClr>
              <a:buSzPct val="85000"/>
              <a:buFont typeface="Wingdings 2" charset="2"/>
              <a:buChar char=""/>
              <a:tabLst>
                <a:tab pos="0" algn="l"/>
              </a:tabLst>
            </a:pPr>
            <a:r>
              <a:rPr lang="en-US" sz="1800" b="0" strike="noStrike" spc="-1" dirty="0">
                <a:solidFill>
                  <a:srgbClr val="000000"/>
                </a:solidFill>
                <a:latin typeface="Perpetua"/>
                <a:ea typeface="DejaVu Sans"/>
              </a:rPr>
              <a:t>4.Critical adjusts its scoring strategy (critical neural network parameters) according to the reward (equivalent to ground truth) given by the system and the scoring (critical target) of other judges</a:t>
            </a:r>
            <a:endParaRPr lang="en-GB" sz="1800" b="0" strike="noStrike" spc="-1" dirty="0">
              <a:latin typeface="Arial"/>
            </a:endParaRPr>
          </a:p>
          <a:p>
            <a:pPr>
              <a:lnSpc>
                <a:spcPct val="100000"/>
              </a:lnSpc>
              <a:spcBef>
                <a:spcPts val="581"/>
              </a:spcBef>
              <a:tabLst>
                <a:tab pos="0" algn="l"/>
              </a:tabLst>
            </a:pPr>
            <a:endParaRPr lang="en-GB" sz="1800" b="0" strike="noStrike" spc="-1" dirty="0">
              <a:latin typeface="Arial"/>
            </a:endParaRPr>
          </a:p>
          <a:p>
            <a:pPr>
              <a:lnSpc>
                <a:spcPct val="100000"/>
              </a:lnSpc>
              <a:spcBef>
                <a:spcPts val="581"/>
              </a:spcBef>
              <a:tabLst>
                <a:tab pos="0" algn="l"/>
              </a:tabLst>
            </a:pPr>
            <a:endParaRPr lang="en-GB" sz="1800" b="0" strike="noStrike" spc="-1" dirty="0">
              <a:latin typeface="Arial"/>
            </a:endParaRPr>
          </a:p>
          <a:p>
            <a:pPr marL="320040">
              <a:lnSpc>
                <a:spcPct val="100000"/>
              </a:lnSpc>
              <a:spcBef>
                <a:spcPts val="371"/>
              </a:spcBef>
              <a:tabLst>
                <a:tab pos="0" algn="l"/>
              </a:tabLst>
            </a:pPr>
            <a:endParaRPr lang="en-GB" sz="1800" b="0" strike="noStrike" spc="-1" dirty="0">
              <a:latin typeface="Arial"/>
            </a:endParaRPr>
          </a:p>
          <a:p>
            <a:pPr marL="320040">
              <a:lnSpc>
                <a:spcPct val="100000"/>
              </a:lnSpc>
              <a:spcBef>
                <a:spcPts val="581"/>
              </a:spcBef>
              <a:tabLst>
                <a:tab pos="0" algn="l"/>
              </a:tabLst>
            </a:pPr>
            <a:endParaRPr lang="en-GB" sz="1800" b="0" strike="noStrike" spc="-1" dirty="0">
              <a:latin typeface="Arial"/>
            </a:endParaRPr>
          </a:p>
          <a:p>
            <a:pPr marL="320040">
              <a:lnSpc>
                <a:spcPct val="100000"/>
              </a:lnSpc>
              <a:spcBef>
                <a:spcPts val="581"/>
              </a:spcBef>
              <a:tabLst>
                <a:tab pos="0" algn="l"/>
              </a:tabLst>
            </a:pPr>
            <a:endParaRPr lang="en-GB" sz="1800" b="0" strike="noStrike" spc="-1" dirty="0">
              <a:latin typeface="Arial"/>
            </a:endParaRPr>
          </a:p>
          <a:p>
            <a:pPr marL="320040">
              <a:lnSpc>
                <a:spcPct val="100000"/>
              </a:lnSpc>
              <a:spcBef>
                <a:spcPts val="581"/>
              </a:spcBef>
              <a:tabLst>
                <a:tab pos="0" algn="l"/>
              </a:tabLst>
            </a:pPr>
            <a:endParaRPr lang="en-GB" sz="1800" b="0" strike="noStrike" spc="-1" dirty="0">
              <a:latin typeface="Arial"/>
            </a:endParaRPr>
          </a:p>
          <a:p>
            <a:pPr marL="320040">
              <a:lnSpc>
                <a:spcPct val="100000"/>
              </a:lnSpc>
              <a:spcBef>
                <a:spcPts val="581"/>
              </a:spcBef>
              <a:tabLst>
                <a:tab pos="0" algn="l"/>
              </a:tabLst>
            </a:pPr>
            <a:endParaRPr lang="en-GB" sz="1800" b="0" strike="noStrike" spc="-1" dirty="0">
              <a:latin typeface="Arial"/>
            </a:endParaRPr>
          </a:p>
          <a:p>
            <a:pPr marL="320040">
              <a:lnSpc>
                <a:spcPct val="100000"/>
              </a:lnSpc>
              <a:spcBef>
                <a:spcPts val="371"/>
              </a:spcBef>
              <a:tabLst>
                <a:tab pos="0" algn="l"/>
              </a:tabLst>
            </a:pPr>
            <a:endParaRPr lang="en-GB" sz="1800" b="0" strike="noStrike" spc="-1" dirty="0">
              <a:latin typeface="Arial"/>
            </a:endParaRPr>
          </a:p>
          <a:p>
            <a:pPr marL="320040">
              <a:lnSpc>
                <a:spcPct val="100000"/>
              </a:lnSpc>
              <a:spcBef>
                <a:spcPts val="371"/>
              </a:spcBef>
              <a:tabLst>
                <a:tab pos="0" algn="l"/>
              </a:tabLst>
            </a:pPr>
            <a:endParaRPr lang="en-GB"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Background </a:t>
            </a:r>
            <a:endParaRPr lang="en-GB" sz="4000" b="0" strike="noStrike" spc="-1">
              <a:latin typeface="Arial"/>
            </a:endParaRPr>
          </a:p>
        </p:txBody>
      </p:sp>
      <p:sp>
        <p:nvSpPr>
          <p:cNvPr id="180" name="CustomShape 2"/>
          <p:cNvSpPr/>
          <p:nvPr/>
        </p:nvSpPr>
        <p:spPr>
          <a:xfrm>
            <a:off x="50832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FF0000"/>
                </a:solidFill>
                <a:latin typeface="Perpetua"/>
                <a:ea typeface="DejaVu Sans"/>
              </a:rPr>
              <a:t>Markov Chain</a:t>
            </a:r>
            <a:r>
              <a:rPr lang="en-US" sz="2600" b="0" strike="noStrike" spc="-1" dirty="0">
                <a:solidFill>
                  <a:srgbClr val="000000"/>
                </a:solidFill>
                <a:latin typeface="Perpetua"/>
                <a:ea typeface="DejaVu Sans"/>
              </a:rPr>
              <a:t>:</a:t>
            </a:r>
            <a:endParaRPr lang="en-GB" sz="26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Agent-Environment-Reward:</a:t>
            </a:r>
          </a:p>
          <a:p>
            <a:pPr marL="548640" lvl="1" indent="-225720">
              <a:lnSpc>
                <a:spcPct val="100000"/>
              </a:lnSpc>
              <a:spcBef>
                <a:spcPts val="371"/>
              </a:spcBef>
              <a:buClr>
                <a:srgbClr val="9B2D1F"/>
              </a:buClr>
              <a:buSzPct val="85000"/>
              <a:buFont typeface="Wingdings 2" charset="2"/>
              <a:buChar char=""/>
            </a:pPr>
            <a:endParaRPr lang="en-US" sz="2400"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US" sz="2400" b="0" strike="noStrike"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US" sz="2400"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US" sz="2400" b="0" strike="noStrike"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US" sz="2400"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US" sz="2400" b="0" strike="noStrike"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US" sz="2400"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Markov Processing: </a:t>
            </a:r>
            <a:r>
              <a:rPr lang="pt-BR" sz="2400" b="0" strike="noStrike" spc="-1" dirty="0">
                <a:solidFill>
                  <a:srgbClr val="000000"/>
                </a:solidFill>
                <a:latin typeface="Perpetua"/>
                <a:ea typeface="DejaVu Sans"/>
              </a:rPr>
              <a:t>S0, A0, R1, S1, A1, R2, S2, A2, R3, ...</a:t>
            </a:r>
            <a:endParaRPr lang="en-US" sz="2400" b="0" strike="noStrike" spc="-1" dirty="0">
              <a:solidFill>
                <a:srgbClr val="000000"/>
              </a:solidFill>
              <a:latin typeface="Perpetua"/>
              <a:ea typeface="DejaVu Sans"/>
            </a:endParaRPr>
          </a:p>
          <a:p>
            <a:pPr marL="548640" lvl="1" indent="-225720">
              <a:lnSpc>
                <a:spcPct val="100000"/>
              </a:lnSpc>
              <a:spcBef>
                <a:spcPts val="371"/>
              </a:spcBef>
              <a:buClr>
                <a:srgbClr val="9B2D1F"/>
              </a:buClr>
              <a:buSzPct val="85000"/>
              <a:buFont typeface="Wingdings 2" charset="2"/>
              <a:buChar char=""/>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spcBef>
                <a:spcPts val="371"/>
              </a:spcBef>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pPr>
            <a:endParaRPr lang="en-GB" sz="2400" b="0" strike="noStrike" spc="-1" dirty="0">
              <a:latin typeface="Arial"/>
            </a:endParaRPr>
          </a:p>
          <a:p>
            <a:pPr>
              <a:lnSpc>
                <a:spcPct val="100000"/>
              </a:lnSpc>
              <a:spcBef>
                <a:spcPts val="371"/>
              </a:spcBef>
            </a:pPr>
            <a:endParaRPr lang="en-GB" sz="2400" b="0" strike="noStrike" spc="-1" dirty="0">
              <a:latin typeface="Arial"/>
            </a:endParaRPr>
          </a:p>
        </p:txBody>
      </p:sp>
      <p:pic>
        <p:nvPicPr>
          <p:cNvPr id="181" name="图片 252"/>
          <p:cNvPicPr/>
          <p:nvPr/>
        </p:nvPicPr>
        <p:blipFill>
          <a:blip r:embed="rId3"/>
          <a:stretch/>
        </p:blipFill>
        <p:spPr>
          <a:xfrm>
            <a:off x="1008000" y="2423880"/>
            <a:ext cx="5613840" cy="233028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Background </a:t>
            </a:r>
            <a:endParaRPr lang="en-GB" sz="4000" b="0" strike="noStrike" spc="-1">
              <a:latin typeface="Arial"/>
            </a:endParaRPr>
          </a:p>
        </p:txBody>
      </p:sp>
      <p:sp>
        <p:nvSpPr>
          <p:cNvPr id="183" name="CustomShape 2"/>
          <p:cNvSpPr/>
          <p:nvPr/>
        </p:nvSpPr>
        <p:spPr>
          <a:xfrm>
            <a:off x="50832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581"/>
              </a:spcBef>
              <a:buClr>
                <a:srgbClr val="D34817"/>
              </a:buClr>
              <a:buSzPct val="85000"/>
              <a:buFont typeface="Wingdings 2" charset="2"/>
              <a:buChar char=""/>
            </a:pPr>
            <a:r>
              <a:rPr lang="en-US" sz="2600" b="0" strike="noStrike" spc="-1">
                <a:solidFill>
                  <a:srgbClr val="FF0000"/>
                </a:solidFill>
                <a:latin typeface="Perpetua"/>
                <a:ea typeface="DejaVu Sans"/>
              </a:rPr>
              <a:t>Markov Chain</a:t>
            </a:r>
            <a:r>
              <a:rPr lang="en-US" sz="2600" b="0" strike="noStrike" spc="-1">
                <a:solidFill>
                  <a:srgbClr val="000000"/>
                </a:solidFill>
                <a:latin typeface="Perpetua"/>
                <a:ea typeface="DejaVu Sans"/>
              </a:rPr>
              <a:t>:</a:t>
            </a:r>
            <a:endParaRPr lang="en-GB" sz="2600" b="0" strike="noStrike" spc="-1">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a:solidFill>
                  <a:srgbClr val="000000"/>
                </a:solidFill>
                <a:latin typeface="Perpetua"/>
                <a:ea typeface="DejaVu Sans"/>
              </a:rPr>
              <a:t>Reward(Alignment):</a:t>
            </a: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pPr>
            <a:endParaRPr lang="en-GB" sz="2400" b="0" strike="noStrike" spc="-1">
              <a:latin typeface="Arial"/>
            </a:endParaRPr>
          </a:p>
          <a:p>
            <a:pPr>
              <a:lnSpc>
                <a:spcPct val="100000"/>
              </a:lnSpc>
            </a:pPr>
            <a:endParaRPr lang="en-GB" sz="2400" b="0" strike="noStrike" spc="-1">
              <a:latin typeface="Arial"/>
            </a:endParaRPr>
          </a:p>
          <a:p>
            <a:pPr>
              <a:lnSpc>
                <a:spcPct val="100000"/>
              </a:lnSpc>
            </a:pPr>
            <a:endParaRPr lang="en-GB" sz="2400" b="0" strike="noStrike" spc="-1">
              <a:latin typeface="Arial"/>
            </a:endParaRPr>
          </a:p>
          <a:p>
            <a:pPr>
              <a:lnSpc>
                <a:spcPct val="100000"/>
              </a:lnSpc>
            </a:pPr>
            <a:endParaRPr lang="en-GB" sz="2400" b="0" strike="noStrike" spc="-1">
              <a:latin typeface="Arial"/>
            </a:endParaRPr>
          </a:p>
          <a:p>
            <a:pPr>
              <a:lnSpc>
                <a:spcPct val="100000"/>
              </a:lnSpc>
              <a:spcBef>
                <a:spcPts val="371"/>
              </a:spcBef>
            </a:pPr>
            <a:endParaRPr lang="en-GB" sz="2400" b="0" strike="noStrike" spc="-1">
              <a:latin typeface="Arial"/>
            </a:endParaRPr>
          </a:p>
        </p:txBody>
      </p:sp>
      <p:pic>
        <p:nvPicPr>
          <p:cNvPr id="184" name="图片 258"/>
          <p:cNvPicPr/>
          <p:nvPr/>
        </p:nvPicPr>
        <p:blipFill>
          <a:blip r:embed="rId3"/>
          <a:stretch/>
        </p:blipFill>
        <p:spPr>
          <a:xfrm>
            <a:off x="1028160" y="2448000"/>
            <a:ext cx="6457680" cy="3750480"/>
          </a:xfrm>
          <a:prstGeom prst="rect">
            <a:avLst/>
          </a:prstGeom>
          <a:ln>
            <a:noFill/>
          </a:ln>
        </p:spPr>
      </p:pic>
      <p:pic>
        <p:nvPicPr>
          <p:cNvPr id="3" name="图片 2">
            <a:extLst>
              <a:ext uri="{FF2B5EF4-FFF2-40B4-BE49-F238E27FC236}">
                <a16:creationId xmlns:a16="http://schemas.microsoft.com/office/drawing/2014/main" id="{026D7EDF-9067-4C35-8A10-8349D2D606CD}"/>
              </a:ext>
            </a:extLst>
          </p:cNvPr>
          <p:cNvPicPr>
            <a:picLocks noChangeAspect="1"/>
          </p:cNvPicPr>
          <p:nvPr/>
        </p:nvPicPr>
        <p:blipFill>
          <a:blip r:embed="rId4"/>
          <a:stretch>
            <a:fillRect/>
          </a:stretch>
        </p:blipFill>
        <p:spPr>
          <a:xfrm>
            <a:off x="3995371" y="1414800"/>
            <a:ext cx="2419350" cy="1038225"/>
          </a:xfrm>
          <a:prstGeom prst="rect">
            <a:avLst/>
          </a:prstGeom>
        </p:spPr>
      </p:pic>
      <p:sp>
        <p:nvSpPr>
          <p:cNvPr id="2" name="文本框 1">
            <a:extLst>
              <a:ext uri="{FF2B5EF4-FFF2-40B4-BE49-F238E27FC236}">
                <a16:creationId xmlns:a16="http://schemas.microsoft.com/office/drawing/2014/main" id="{5057B4DD-C781-4424-A23E-02C7B007BBE8}"/>
              </a:ext>
            </a:extLst>
          </p:cNvPr>
          <p:cNvSpPr txBox="1"/>
          <p:nvPr/>
        </p:nvSpPr>
        <p:spPr>
          <a:xfrm>
            <a:off x="3519709" y="6017040"/>
            <a:ext cx="1852247" cy="369332"/>
          </a:xfrm>
          <a:prstGeom prst="rect">
            <a:avLst/>
          </a:prstGeom>
          <a:noFill/>
        </p:spPr>
        <p:txBody>
          <a:bodyPr wrap="square" rtlCol="0">
            <a:spAutoFit/>
          </a:bodyPr>
          <a:lstStyle/>
          <a:p>
            <a:r>
              <a:rPr lang="en-US" dirty="0"/>
              <a:t>dx = ˆx − 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Background </a:t>
            </a:r>
            <a:endParaRPr lang="en-GB" sz="4000" b="0" strike="noStrike" spc="-1">
              <a:latin typeface="Arial"/>
            </a:endParaRPr>
          </a:p>
        </p:txBody>
      </p:sp>
      <p:sp>
        <p:nvSpPr>
          <p:cNvPr id="186" name="CustomShape 2"/>
          <p:cNvSpPr/>
          <p:nvPr/>
        </p:nvSpPr>
        <p:spPr>
          <a:xfrm>
            <a:off x="50832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74320" indent="-271440">
              <a:lnSpc>
                <a:spcPct val="100000"/>
              </a:lnSpc>
              <a:spcBef>
                <a:spcPts val="581"/>
              </a:spcBef>
              <a:buClr>
                <a:srgbClr val="D34817"/>
              </a:buClr>
              <a:buSzPct val="85000"/>
              <a:buFont typeface="Wingdings 2" charset="2"/>
              <a:buChar char=""/>
            </a:pPr>
            <a:r>
              <a:rPr lang="en-US" sz="2600" b="0" strike="noStrike" spc="-1">
                <a:solidFill>
                  <a:srgbClr val="FF0000"/>
                </a:solidFill>
                <a:latin typeface="Perpetua"/>
                <a:ea typeface="DejaVu Sans"/>
              </a:rPr>
              <a:t>Multimodel Network Architecture</a:t>
            </a:r>
            <a:r>
              <a:rPr lang="en-US" sz="2600" b="0" strike="noStrike" spc="-1">
                <a:solidFill>
                  <a:srgbClr val="000000"/>
                </a:solidFill>
                <a:latin typeface="Perpetua"/>
                <a:ea typeface="DejaVu Sans"/>
              </a:rPr>
              <a:t>:</a:t>
            </a:r>
            <a:endParaRPr lang="en-GB" sz="2600" b="0" strike="noStrike" spc="-1">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a:solidFill>
                  <a:srgbClr val="000000"/>
                </a:solidFill>
                <a:latin typeface="Perpetua"/>
                <a:ea typeface="DejaVu Sans"/>
              </a:rPr>
              <a:t>Network for Alignment:</a:t>
            </a: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pPr>
            <a:endParaRPr lang="en-GB" sz="2400" b="0" strike="noStrike" spc="-1">
              <a:latin typeface="Arial"/>
            </a:endParaRPr>
          </a:p>
          <a:p>
            <a:pPr>
              <a:lnSpc>
                <a:spcPct val="100000"/>
              </a:lnSpc>
              <a:spcBef>
                <a:spcPts val="371"/>
              </a:spcBef>
            </a:pPr>
            <a:endParaRPr lang="en-GB" sz="2400" b="0" strike="noStrike" spc="-1">
              <a:latin typeface="Arial"/>
            </a:endParaRPr>
          </a:p>
          <a:p>
            <a:pPr>
              <a:lnSpc>
                <a:spcPct val="100000"/>
              </a:lnSpc>
            </a:pPr>
            <a:endParaRPr lang="en-GB" sz="2400" b="0" strike="noStrike" spc="-1">
              <a:latin typeface="Arial"/>
            </a:endParaRPr>
          </a:p>
          <a:p>
            <a:pPr>
              <a:lnSpc>
                <a:spcPct val="100000"/>
              </a:lnSpc>
            </a:pPr>
            <a:endParaRPr lang="en-GB" sz="2400" b="0" strike="noStrike" spc="-1">
              <a:latin typeface="Arial"/>
            </a:endParaRPr>
          </a:p>
          <a:p>
            <a:pPr>
              <a:lnSpc>
                <a:spcPct val="100000"/>
              </a:lnSpc>
            </a:pPr>
            <a:endParaRPr lang="en-GB" sz="2400" b="0" strike="noStrike" spc="-1">
              <a:latin typeface="Arial"/>
            </a:endParaRPr>
          </a:p>
          <a:p>
            <a:pPr>
              <a:lnSpc>
                <a:spcPct val="100000"/>
              </a:lnSpc>
            </a:pPr>
            <a:endParaRPr lang="en-GB" sz="2400" b="0" strike="noStrike" spc="-1">
              <a:latin typeface="Arial"/>
            </a:endParaRPr>
          </a:p>
          <a:p>
            <a:pPr>
              <a:lnSpc>
                <a:spcPct val="100000"/>
              </a:lnSpc>
              <a:spcBef>
                <a:spcPts val="371"/>
              </a:spcBef>
            </a:pPr>
            <a:endParaRPr lang="en-GB" sz="2400" b="0" strike="noStrike" spc="-1">
              <a:latin typeface="Arial"/>
            </a:endParaRPr>
          </a:p>
        </p:txBody>
      </p:sp>
      <p:pic>
        <p:nvPicPr>
          <p:cNvPr id="187" name="图片 261"/>
          <p:cNvPicPr/>
          <p:nvPr/>
        </p:nvPicPr>
        <p:blipFill>
          <a:blip r:embed="rId3"/>
          <a:stretch/>
        </p:blipFill>
        <p:spPr>
          <a:xfrm>
            <a:off x="2161800" y="2354400"/>
            <a:ext cx="4604400" cy="40518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914400" y="274680"/>
            <a:ext cx="7769520" cy="114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91440" anchor="b">
            <a:noAutofit/>
          </a:bodyPr>
          <a:lstStyle/>
          <a:p>
            <a:pPr>
              <a:lnSpc>
                <a:spcPct val="100000"/>
              </a:lnSpc>
            </a:pPr>
            <a:r>
              <a:rPr lang="en-US" sz="4000" b="0" strike="noStrike" spc="-1">
                <a:solidFill>
                  <a:srgbClr val="696464"/>
                </a:solidFill>
                <a:latin typeface="Franklin Gothic Book"/>
                <a:ea typeface="DejaVu Sans"/>
              </a:rPr>
              <a:t>Experiment</a:t>
            </a:r>
            <a:endParaRPr lang="en-GB" sz="4000" b="0" strike="noStrike" spc="-1">
              <a:latin typeface="Arial"/>
            </a:endParaRPr>
          </a:p>
        </p:txBody>
      </p:sp>
      <p:sp>
        <p:nvSpPr>
          <p:cNvPr id="189" name="CustomShape 2"/>
          <p:cNvSpPr/>
          <p:nvPr/>
        </p:nvSpPr>
        <p:spPr>
          <a:xfrm>
            <a:off x="914400" y="1447920"/>
            <a:ext cx="7769520" cy="456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9000"/>
          </a:bodyPr>
          <a:lstStyle/>
          <a:p>
            <a:pPr marL="274320" indent="-271440">
              <a:lnSpc>
                <a:spcPct val="100000"/>
              </a:lnSpc>
              <a:spcBef>
                <a:spcPts val="581"/>
              </a:spcBef>
              <a:buClr>
                <a:srgbClr val="D34817"/>
              </a:buClr>
              <a:buSzPct val="85000"/>
              <a:buFont typeface="Wingdings 2" charset="2"/>
              <a:buChar char=""/>
            </a:pPr>
            <a:r>
              <a:rPr lang="en-US" sz="2600" b="0" strike="noStrike" spc="-1" dirty="0">
                <a:solidFill>
                  <a:srgbClr val="000000"/>
                </a:solidFill>
                <a:latin typeface="Perpetua"/>
                <a:ea typeface="DejaVu Sans"/>
              </a:rPr>
              <a:t>Experiment Setup </a:t>
            </a:r>
            <a:endParaRPr lang="en-GB" sz="26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Datasets:</a:t>
            </a:r>
            <a:endParaRPr lang="en-GB" sz="2400" b="0" strike="noStrike" spc="-1" dirty="0">
              <a:latin typeface="Arial"/>
            </a:endParaRPr>
          </a:p>
          <a:p>
            <a:pPr marL="432360">
              <a:lnSpc>
                <a:spcPct val="100000"/>
              </a:lnSpc>
              <a:spcBef>
                <a:spcPts val="371"/>
              </a:spcBef>
            </a:pPr>
            <a:r>
              <a:rPr lang="en-US" sz="2400" b="0" strike="noStrike" spc="-1" dirty="0">
                <a:solidFill>
                  <a:srgbClr val="000000"/>
                </a:solidFill>
                <a:latin typeface="Perpetua"/>
                <a:ea typeface="DejaVu Sans"/>
              </a:rPr>
              <a:t>Nottingham Dataset-296 monophonic melodies of folk music (training: 187, validation: 63, testing: 46).</a:t>
            </a:r>
            <a:endParaRPr lang="en-GB" sz="2400" b="0" strike="noStrike" spc="-1" dirty="0">
              <a:latin typeface="Arial"/>
            </a:endParaRPr>
          </a:p>
          <a:p>
            <a:pPr marL="432360">
              <a:lnSpc>
                <a:spcPct val="100000"/>
              </a:lnSpc>
              <a:spcBef>
                <a:spcPts val="371"/>
              </a:spcBef>
            </a:pPr>
            <a:r>
              <a:rPr lang="en-US" sz="2400" b="0" strike="noStrike" spc="-1" dirty="0" err="1">
                <a:solidFill>
                  <a:srgbClr val="000000"/>
                </a:solidFill>
                <a:latin typeface="Perpetua"/>
                <a:ea typeface="DejaVu Sans"/>
              </a:rPr>
              <a:t>Msmd</a:t>
            </a:r>
            <a:r>
              <a:rPr lang="en-US" sz="2400" b="0" strike="noStrike" spc="-1" dirty="0">
                <a:solidFill>
                  <a:srgbClr val="000000"/>
                </a:solidFill>
                <a:latin typeface="Perpetua"/>
                <a:ea typeface="DejaVu Sans"/>
              </a:rPr>
              <a:t> Dataset-479 classical pieces by various composers(training: 360, validation: 19, testing: 100).</a:t>
            </a:r>
            <a:endParaRPr lang="en-GB" sz="2400" b="0" strike="noStrike" spc="-1" dirty="0">
              <a:latin typeface="Arial"/>
            </a:endParaRPr>
          </a:p>
          <a:p>
            <a:pPr marL="432360">
              <a:lnSpc>
                <a:spcPct val="100000"/>
              </a:lnSpc>
              <a:spcBef>
                <a:spcPts val="371"/>
              </a:spcBef>
            </a:pP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 Computation rate:20 FPS</a:t>
            </a:r>
            <a:endParaRPr lang="en-GB" sz="2400" b="0" strike="noStrike" spc="-1" dirty="0">
              <a:latin typeface="Arial"/>
            </a:endParaRPr>
          </a:p>
          <a:p>
            <a:pPr marL="321840">
              <a:lnSpc>
                <a:spcPct val="100000"/>
              </a:lnSpc>
              <a:spcBef>
                <a:spcPts val="371"/>
              </a:spcBef>
            </a:pPr>
            <a:endParaRPr lang="en-GB" sz="2400" b="0" strike="noStrike" spc="-1" dirty="0">
              <a:latin typeface="Arial"/>
            </a:endParaRPr>
          </a:p>
          <a:p>
            <a:pPr marL="548640" lvl="1" indent="-225720">
              <a:lnSpc>
                <a:spcPct val="100000"/>
              </a:lnSpc>
              <a:spcBef>
                <a:spcPts val="371"/>
              </a:spcBef>
              <a:buClr>
                <a:srgbClr val="9B2D1F"/>
              </a:buClr>
              <a:buSzPct val="85000"/>
              <a:buFont typeface="Wingdings 2" charset="2"/>
              <a:buChar char=""/>
            </a:pPr>
            <a:r>
              <a:rPr lang="en-US" sz="2400" b="0" strike="noStrike" spc="-1" dirty="0">
                <a:solidFill>
                  <a:srgbClr val="000000"/>
                </a:solidFill>
                <a:latin typeface="Perpetua"/>
                <a:ea typeface="DejaVu Sans"/>
              </a:rPr>
              <a:t> Spectrograms rate:22.05kHz</a:t>
            </a:r>
            <a:endParaRPr lang="en-GB" sz="2400" b="0" strike="noStrike" spc="-1" dirty="0">
              <a:latin typeface="Arial"/>
            </a:endParaRPr>
          </a:p>
          <a:p>
            <a:pPr>
              <a:lnSpc>
                <a:spcPct val="100000"/>
              </a:lnSpc>
              <a:spcBef>
                <a:spcPts val="371"/>
              </a:spcBef>
            </a:pPr>
            <a:r>
              <a:rPr lang="en-US" sz="2400" b="0" strike="noStrike" spc="-1" dirty="0">
                <a:solidFill>
                  <a:srgbClr val="000000"/>
                </a:solidFill>
                <a:latin typeface="Perpetua"/>
                <a:ea typeface="DejaVu Sans"/>
              </a:rPr>
              <a:t> </a:t>
            </a:r>
            <a:endParaRPr lang="en-GB" sz="24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3269</TotalTime>
  <Words>1944</Words>
  <Application>Microsoft Office PowerPoint</Application>
  <PresentationFormat>全屏显示(4:3)</PresentationFormat>
  <Paragraphs>273</Paragraphs>
  <Slides>16</Slides>
  <Notes>16</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16</vt:i4>
      </vt:variant>
    </vt:vector>
  </HeadingPairs>
  <TitlesOfParts>
    <vt:vector size="28" baseType="lpstr">
      <vt:lpstr>Arial</vt:lpstr>
      <vt:lpstr>Calibri</vt:lpstr>
      <vt:lpstr>Franklin Gothic Book</vt:lpstr>
      <vt:lpstr>Merriweather</vt:lpstr>
      <vt:lpstr>Perpetua</vt:lpstr>
      <vt:lpstr>Symbol</vt:lpstr>
      <vt:lpstr>Wingdings</vt:lpstr>
      <vt:lpstr>Wingdings 2</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Recursive Incremental Clustering</dc:title>
  <dc:subject/>
  <dc:creator>kryptomaniac</dc:creator>
  <dc:description/>
  <cp:lastModifiedBy>Minglang Tuo</cp:lastModifiedBy>
  <cp:revision>118</cp:revision>
  <dcterms:created xsi:type="dcterms:W3CDTF">2013-04-23T07:07:38Z</dcterms:created>
  <dcterms:modified xsi:type="dcterms:W3CDTF">2021-12-08T06:58:43Z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