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732413" cy="43260963"/>
  <p:notesSz cx="6858000" cy="9144000"/>
  <p:defaultTextStyle>
    <a:defPPr>
      <a:defRPr lang="en-US"/>
    </a:defPPr>
    <a:lvl1pPr marL="0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1pPr>
    <a:lvl2pPr marL="1775788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2pPr>
    <a:lvl3pPr marL="3551577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3pPr>
    <a:lvl4pPr marL="5327365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4pPr>
    <a:lvl5pPr marL="7103153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5pPr>
    <a:lvl6pPr marL="8878942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6pPr>
    <a:lvl7pPr marL="10654730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7pPr>
    <a:lvl8pPr marL="12430517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8pPr>
    <a:lvl9pPr marL="14206305" algn="l" defTabSz="3551577" rtl="0" eaLnBrk="1" latinLnBrk="0" hangingPunct="1">
      <a:defRPr sz="6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79" userDrawn="1">
          <p15:clr>
            <a:srgbClr val="A4A3A4"/>
          </p15:clr>
        </p15:guide>
        <p15:guide id="2" orient="horz" pos="13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/>
    <p:restoredTop sz="94602"/>
  </p:normalViewPr>
  <p:slideViewPr>
    <p:cSldViewPr snapToObjects="1">
      <p:cViewPr>
        <p:scale>
          <a:sx n="86" d="100"/>
          <a:sy n="86" d="100"/>
        </p:scale>
        <p:origin x="-6952" y="-17800"/>
      </p:cViewPr>
      <p:guideLst>
        <p:guide pos="9679"/>
        <p:guide orient="horz" pos="136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24B4-7950-9143-B8B8-140FCE3FDA60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143000"/>
            <a:ext cx="219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C7111-6FA1-E54C-973E-975587E7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C7111-6FA1-E54C-973E-975587E71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931" y="7079980"/>
            <a:ext cx="26122551" cy="15061224"/>
          </a:xfrm>
        </p:spPr>
        <p:txBody>
          <a:bodyPr anchor="b"/>
          <a:lstStyle>
            <a:lvl1pPr algn="ctr">
              <a:defRPr sz="201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552" y="22722023"/>
            <a:ext cx="23049310" cy="10444715"/>
          </a:xfrm>
        </p:spPr>
        <p:txBody>
          <a:bodyPr/>
          <a:lstStyle>
            <a:lvl1pPr marL="0" indent="0" algn="ctr">
              <a:buNone/>
              <a:defRPr sz="8066"/>
            </a:lvl1pPr>
            <a:lvl2pPr marL="1536603" indent="0" algn="ctr">
              <a:buNone/>
              <a:defRPr sz="6722"/>
            </a:lvl2pPr>
            <a:lvl3pPr marL="3073207" indent="0" algn="ctr">
              <a:buNone/>
              <a:defRPr sz="6050"/>
            </a:lvl3pPr>
            <a:lvl4pPr marL="4609810" indent="0" algn="ctr">
              <a:buNone/>
              <a:defRPr sz="5377"/>
            </a:lvl4pPr>
            <a:lvl5pPr marL="6146414" indent="0" algn="ctr">
              <a:buNone/>
              <a:defRPr sz="5377"/>
            </a:lvl5pPr>
            <a:lvl6pPr marL="7683017" indent="0" algn="ctr">
              <a:buNone/>
              <a:defRPr sz="5377"/>
            </a:lvl6pPr>
            <a:lvl7pPr marL="9219621" indent="0" algn="ctr">
              <a:buNone/>
              <a:defRPr sz="5377"/>
            </a:lvl7pPr>
            <a:lvl8pPr marL="10756224" indent="0" algn="ctr">
              <a:buNone/>
              <a:defRPr sz="5377"/>
            </a:lvl8pPr>
            <a:lvl9pPr marL="12292828" indent="0" algn="ctr">
              <a:buNone/>
              <a:defRPr sz="53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92885" y="2303246"/>
            <a:ext cx="6626677" cy="366616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2855" y="2303246"/>
            <a:ext cx="19495874" cy="366616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849" y="10785211"/>
            <a:ext cx="26506706" cy="17995356"/>
          </a:xfrm>
        </p:spPr>
        <p:txBody>
          <a:bodyPr anchor="b"/>
          <a:lstStyle>
            <a:lvl1pPr>
              <a:defRPr sz="201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849" y="28950810"/>
            <a:ext cx="26506706" cy="9463333"/>
          </a:xfrm>
        </p:spPr>
        <p:txBody>
          <a:bodyPr/>
          <a:lstStyle>
            <a:lvl1pPr marL="0" indent="0">
              <a:buNone/>
              <a:defRPr sz="8066">
                <a:solidFill>
                  <a:schemeClr val="tx1"/>
                </a:solidFill>
              </a:defRPr>
            </a:lvl1pPr>
            <a:lvl2pPr marL="1536603" indent="0">
              <a:buNone/>
              <a:defRPr sz="6722">
                <a:solidFill>
                  <a:schemeClr val="tx1">
                    <a:tint val="75000"/>
                  </a:schemeClr>
                </a:solidFill>
              </a:defRPr>
            </a:lvl2pPr>
            <a:lvl3pPr marL="3073207" indent="0">
              <a:buNone/>
              <a:defRPr sz="6050">
                <a:solidFill>
                  <a:schemeClr val="tx1">
                    <a:tint val="75000"/>
                  </a:schemeClr>
                </a:solidFill>
              </a:defRPr>
            </a:lvl3pPr>
            <a:lvl4pPr marL="4609810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4pPr>
            <a:lvl5pPr marL="6146414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5pPr>
            <a:lvl6pPr marL="7683017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6pPr>
            <a:lvl7pPr marL="9219621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7pPr>
            <a:lvl8pPr marL="10756224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8pPr>
            <a:lvl9pPr marL="12292828" indent="0">
              <a:buNone/>
              <a:defRPr sz="53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2853" y="11516228"/>
            <a:ext cx="13061276" cy="274486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58284" y="11516228"/>
            <a:ext cx="13061276" cy="274486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56" y="2303255"/>
            <a:ext cx="26506706" cy="8361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860" y="10604947"/>
            <a:ext cx="13001249" cy="5197321"/>
          </a:xfrm>
        </p:spPr>
        <p:txBody>
          <a:bodyPr anchor="b"/>
          <a:lstStyle>
            <a:lvl1pPr marL="0" indent="0">
              <a:buNone/>
              <a:defRPr sz="8066" b="1"/>
            </a:lvl1pPr>
            <a:lvl2pPr marL="1536603" indent="0">
              <a:buNone/>
              <a:defRPr sz="6722" b="1"/>
            </a:lvl2pPr>
            <a:lvl3pPr marL="3073207" indent="0">
              <a:buNone/>
              <a:defRPr sz="6050" b="1"/>
            </a:lvl3pPr>
            <a:lvl4pPr marL="4609810" indent="0">
              <a:buNone/>
              <a:defRPr sz="5377" b="1"/>
            </a:lvl4pPr>
            <a:lvl5pPr marL="6146414" indent="0">
              <a:buNone/>
              <a:defRPr sz="5377" b="1"/>
            </a:lvl5pPr>
            <a:lvl6pPr marL="7683017" indent="0">
              <a:buNone/>
              <a:defRPr sz="5377" b="1"/>
            </a:lvl6pPr>
            <a:lvl7pPr marL="9219621" indent="0">
              <a:buNone/>
              <a:defRPr sz="5377" b="1"/>
            </a:lvl7pPr>
            <a:lvl8pPr marL="10756224" indent="0">
              <a:buNone/>
              <a:defRPr sz="5377" b="1"/>
            </a:lvl8pPr>
            <a:lvl9pPr marL="12292828" indent="0">
              <a:buNone/>
              <a:defRPr sz="53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6860" y="15802268"/>
            <a:ext cx="13001249" cy="23242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58286" y="10604947"/>
            <a:ext cx="13065278" cy="5197321"/>
          </a:xfrm>
        </p:spPr>
        <p:txBody>
          <a:bodyPr anchor="b"/>
          <a:lstStyle>
            <a:lvl1pPr marL="0" indent="0">
              <a:buNone/>
              <a:defRPr sz="8066" b="1"/>
            </a:lvl1pPr>
            <a:lvl2pPr marL="1536603" indent="0">
              <a:buNone/>
              <a:defRPr sz="6722" b="1"/>
            </a:lvl2pPr>
            <a:lvl3pPr marL="3073207" indent="0">
              <a:buNone/>
              <a:defRPr sz="6050" b="1"/>
            </a:lvl3pPr>
            <a:lvl4pPr marL="4609810" indent="0">
              <a:buNone/>
              <a:defRPr sz="5377" b="1"/>
            </a:lvl4pPr>
            <a:lvl5pPr marL="6146414" indent="0">
              <a:buNone/>
              <a:defRPr sz="5377" b="1"/>
            </a:lvl5pPr>
            <a:lvl6pPr marL="7683017" indent="0">
              <a:buNone/>
              <a:defRPr sz="5377" b="1"/>
            </a:lvl6pPr>
            <a:lvl7pPr marL="9219621" indent="0">
              <a:buNone/>
              <a:defRPr sz="5377" b="1"/>
            </a:lvl7pPr>
            <a:lvl8pPr marL="10756224" indent="0">
              <a:buNone/>
              <a:defRPr sz="5377" b="1"/>
            </a:lvl8pPr>
            <a:lvl9pPr marL="12292828" indent="0">
              <a:buNone/>
              <a:defRPr sz="53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58286" y="15802268"/>
            <a:ext cx="13065278" cy="23242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56" y="2884064"/>
            <a:ext cx="9912003" cy="10094225"/>
          </a:xfrm>
        </p:spPr>
        <p:txBody>
          <a:bodyPr anchor="b"/>
          <a:lstStyle>
            <a:lvl1pPr>
              <a:defRPr sz="107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5278" y="6228787"/>
            <a:ext cx="15558284" cy="30743323"/>
          </a:xfrm>
        </p:spPr>
        <p:txBody>
          <a:bodyPr/>
          <a:lstStyle>
            <a:lvl1pPr>
              <a:defRPr sz="10755"/>
            </a:lvl1pPr>
            <a:lvl2pPr>
              <a:defRPr sz="9411"/>
            </a:lvl2pPr>
            <a:lvl3pPr>
              <a:defRPr sz="8066"/>
            </a:lvl3pPr>
            <a:lvl4pPr>
              <a:defRPr sz="6722"/>
            </a:lvl4pPr>
            <a:lvl5pPr>
              <a:defRPr sz="6722"/>
            </a:lvl5pPr>
            <a:lvl6pPr>
              <a:defRPr sz="6722"/>
            </a:lvl6pPr>
            <a:lvl7pPr>
              <a:defRPr sz="6722"/>
            </a:lvl7pPr>
            <a:lvl8pPr>
              <a:defRPr sz="6722"/>
            </a:lvl8pPr>
            <a:lvl9pPr>
              <a:defRPr sz="67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56" y="12978289"/>
            <a:ext cx="9912003" cy="24043886"/>
          </a:xfrm>
        </p:spPr>
        <p:txBody>
          <a:bodyPr/>
          <a:lstStyle>
            <a:lvl1pPr marL="0" indent="0">
              <a:buNone/>
              <a:defRPr sz="5377"/>
            </a:lvl1pPr>
            <a:lvl2pPr marL="1536603" indent="0">
              <a:buNone/>
              <a:defRPr sz="4705"/>
            </a:lvl2pPr>
            <a:lvl3pPr marL="3073207" indent="0">
              <a:buNone/>
              <a:defRPr sz="4033"/>
            </a:lvl3pPr>
            <a:lvl4pPr marL="4609810" indent="0">
              <a:buNone/>
              <a:defRPr sz="3361"/>
            </a:lvl4pPr>
            <a:lvl5pPr marL="6146414" indent="0">
              <a:buNone/>
              <a:defRPr sz="3361"/>
            </a:lvl5pPr>
            <a:lvl6pPr marL="7683017" indent="0">
              <a:buNone/>
              <a:defRPr sz="3361"/>
            </a:lvl6pPr>
            <a:lvl7pPr marL="9219621" indent="0">
              <a:buNone/>
              <a:defRPr sz="3361"/>
            </a:lvl7pPr>
            <a:lvl8pPr marL="10756224" indent="0">
              <a:buNone/>
              <a:defRPr sz="3361"/>
            </a:lvl8pPr>
            <a:lvl9pPr marL="12292828" indent="0">
              <a:buNone/>
              <a:defRPr sz="33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56" y="2884064"/>
            <a:ext cx="9912003" cy="10094225"/>
          </a:xfrm>
        </p:spPr>
        <p:txBody>
          <a:bodyPr anchor="b"/>
          <a:lstStyle>
            <a:lvl1pPr>
              <a:defRPr sz="107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65278" y="6228787"/>
            <a:ext cx="15558284" cy="30743323"/>
          </a:xfrm>
        </p:spPr>
        <p:txBody>
          <a:bodyPr anchor="t"/>
          <a:lstStyle>
            <a:lvl1pPr marL="0" indent="0">
              <a:buNone/>
              <a:defRPr sz="10755"/>
            </a:lvl1pPr>
            <a:lvl2pPr marL="1536603" indent="0">
              <a:buNone/>
              <a:defRPr sz="9411"/>
            </a:lvl2pPr>
            <a:lvl3pPr marL="3073207" indent="0">
              <a:buNone/>
              <a:defRPr sz="8066"/>
            </a:lvl3pPr>
            <a:lvl4pPr marL="4609810" indent="0">
              <a:buNone/>
              <a:defRPr sz="6722"/>
            </a:lvl4pPr>
            <a:lvl5pPr marL="6146414" indent="0">
              <a:buNone/>
              <a:defRPr sz="6722"/>
            </a:lvl5pPr>
            <a:lvl6pPr marL="7683017" indent="0">
              <a:buNone/>
              <a:defRPr sz="6722"/>
            </a:lvl6pPr>
            <a:lvl7pPr marL="9219621" indent="0">
              <a:buNone/>
              <a:defRPr sz="6722"/>
            </a:lvl7pPr>
            <a:lvl8pPr marL="10756224" indent="0">
              <a:buNone/>
              <a:defRPr sz="6722"/>
            </a:lvl8pPr>
            <a:lvl9pPr marL="12292828" indent="0">
              <a:buNone/>
              <a:defRPr sz="67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56" y="12978289"/>
            <a:ext cx="9912003" cy="24043886"/>
          </a:xfrm>
        </p:spPr>
        <p:txBody>
          <a:bodyPr/>
          <a:lstStyle>
            <a:lvl1pPr marL="0" indent="0">
              <a:buNone/>
              <a:defRPr sz="5377"/>
            </a:lvl1pPr>
            <a:lvl2pPr marL="1536603" indent="0">
              <a:buNone/>
              <a:defRPr sz="4705"/>
            </a:lvl2pPr>
            <a:lvl3pPr marL="3073207" indent="0">
              <a:buNone/>
              <a:defRPr sz="4033"/>
            </a:lvl3pPr>
            <a:lvl4pPr marL="4609810" indent="0">
              <a:buNone/>
              <a:defRPr sz="3361"/>
            </a:lvl4pPr>
            <a:lvl5pPr marL="6146414" indent="0">
              <a:buNone/>
              <a:defRPr sz="3361"/>
            </a:lvl5pPr>
            <a:lvl6pPr marL="7683017" indent="0">
              <a:buNone/>
              <a:defRPr sz="3361"/>
            </a:lvl6pPr>
            <a:lvl7pPr marL="9219621" indent="0">
              <a:buNone/>
              <a:defRPr sz="3361"/>
            </a:lvl7pPr>
            <a:lvl8pPr marL="10756224" indent="0">
              <a:buNone/>
              <a:defRPr sz="3361"/>
            </a:lvl8pPr>
            <a:lvl9pPr marL="12292828" indent="0">
              <a:buNone/>
              <a:defRPr sz="33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2854" y="2303255"/>
            <a:ext cx="26506706" cy="836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854" y="11516228"/>
            <a:ext cx="26506706" cy="2744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2853" y="40096513"/>
            <a:ext cx="6914793" cy="2303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2C51-5F92-4541-BFAE-6D93106B78F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80112" y="40096513"/>
            <a:ext cx="10372189" cy="2303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4767" y="40096513"/>
            <a:ext cx="6914793" cy="2303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DB9B-F3EE-FA40-985E-D050D42D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3207" rtl="0" eaLnBrk="1" latinLnBrk="0" hangingPunct="1">
        <a:lnSpc>
          <a:spcPct val="90000"/>
        </a:lnSpc>
        <a:spcBef>
          <a:spcPct val="0"/>
        </a:spcBef>
        <a:buNone/>
        <a:defRPr sz="14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8302" indent="-768302" algn="l" defTabSz="3073207" rtl="0" eaLnBrk="1" latinLnBrk="0" hangingPunct="1">
        <a:lnSpc>
          <a:spcPct val="90000"/>
        </a:lnSpc>
        <a:spcBef>
          <a:spcPts val="3361"/>
        </a:spcBef>
        <a:buFont typeface="Arial" panose="020B0604020202020204" pitchFamily="34" charset="0"/>
        <a:buChar char="•"/>
        <a:defRPr sz="9411" kern="1200">
          <a:solidFill>
            <a:schemeClr val="tx1"/>
          </a:solidFill>
          <a:latin typeface="+mn-lt"/>
          <a:ea typeface="+mn-ea"/>
          <a:cs typeface="+mn-cs"/>
        </a:defRPr>
      </a:lvl1pPr>
      <a:lvl2pPr marL="2304905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8066" kern="1200">
          <a:solidFill>
            <a:schemeClr val="tx1"/>
          </a:solidFill>
          <a:latin typeface="+mn-lt"/>
          <a:ea typeface="+mn-ea"/>
          <a:cs typeface="+mn-cs"/>
        </a:defRPr>
      </a:lvl2pPr>
      <a:lvl3pPr marL="3841509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722" kern="1200">
          <a:solidFill>
            <a:schemeClr val="tx1"/>
          </a:solidFill>
          <a:latin typeface="+mn-lt"/>
          <a:ea typeface="+mn-ea"/>
          <a:cs typeface="+mn-cs"/>
        </a:defRPr>
      </a:lvl3pPr>
      <a:lvl4pPr marL="5378112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4pPr>
      <a:lvl5pPr marL="6914716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5pPr>
      <a:lvl6pPr marL="8451319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6pPr>
      <a:lvl7pPr marL="9987923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7pPr>
      <a:lvl8pPr marL="11524526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8pPr>
      <a:lvl9pPr marL="13061130" indent="-768302" algn="l" defTabSz="3073207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6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1pPr>
      <a:lvl2pPr marL="1536603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2pPr>
      <a:lvl3pPr marL="3073207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3pPr>
      <a:lvl4pPr marL="4609810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4pPr>
      <a:lvl5pPr marL="6146414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5pPr>
      <a:lvl6pPr marL="7683017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6pPr>
      <a:lvl7pPr marL="9219621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7pPr>
      <a:lvl8pPr marL="10756224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8pPr>
      <a:lvl9pPr marL="12292828" algn="l" defTabSz="3073207" rtl="0" eaLnBrk="1" latinLnBrk="0" hangingPunct="1">
        <a:defRPr sz="6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6.emf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hyperlink" Target="https://www.metacritic.com/game" TargetMode="External"/><Relationship Id="rId24" Type="http://schemas.openxmlformats.org/officeDocument/2006/relationships/hyperlink" Target="https://github.com/MingliangZhou/TDI_Challenge/tree/master/sec3" TargetMode="External"/><Relationship Id="rId25" Type="http://schemas.openxmlformats.org/officeDocument/2006/relationships/hyperlink" Target="https://www.linkedin.com/in/mingliang-zhou-042a1263/" TargetMode="External"/><Relationship Id="rId26" Type="http://schemas.openxmlformats.org/officeDocument/2006/relationships/hyperlink" Target="https://github.com/MingliangZhou" TargetMode="External"/><Relationship Id="rId27" Type="http://schemas.openxmlformats.org/officeDocument/2006/relationships/hyperlink" Target="https://leetcode.com/mingliangzhou/" TargetMode="External"/><Relationship Id="rId28" Type="http://schemas.openxmlformats.org/officeDocument/2006/relationships/image" Target="../media/image21.png"/><Relationship Id="rId29" Type="http://schemas.openxmlformats.org/officeDocument/2006/relationships/image" Target="../media/image22.pn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1.emf"/><Relationship Id="rId15" Type="http://schemas.openxmlformats.org/officeDocument/2006/relationships/image" Target="../media/image13.png"/><Relationship Id="rId16" Type="http://schemas.openxmlformats.org/officeDocument/2006/relationships/image" Target="../media/image12.emf"/><Relationship Id="rId17" Type="http://schemas.openxmlformats.org/officeDocument/2006/relationships/image" Target="../media/image13.emf"/><Relationship Id="rId18" Type="http://schemas.openxmlformats.org/officeDocument/2006/relationships/image" Target="../media/image14.emf"/><Relationship Id="rId1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206" y="521208"/>
            <a:ext cx="29718000" cy="3877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2942" y="616404"/>
            <a:ext cx="20226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Times New Roman" charset="0"/>
                <a:ea typeface="Times New Roman" charset="0"/>
                <a:cs typeface="Times New Roman" charset="0"/>
              </a:rPr>
              <a:t>Studies on Video Game Market</a:t>
            </a:r>
          </a:p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-- Targeted for Game Companies and Game Players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5899" y="3034086"/>
            <a:ext cx="1778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Mingliang Zhou (Stony Brook Univ., TDI Finalist)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6" y="760570"/>
            <a:ext cx="4059878" cy="33983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204" y="4752081"/>
            <a:ext cx="14630400" cy="6585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7206" y="4752081"/>
            <a:ext cx="14630400" cy="1035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61884" y="4854227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Project and Impact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42228" y="5896600"/>
                <a:ext cx="14160353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3378" indent="-323378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Gaming industry thriving: </a:t>
                </a: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data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opportunities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</m:oMath>
                </a14:m>
                <a:endParaRPr 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23378" indent="-323378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Project: build a website provide advisories for:</a:t>
                </a:r>
              </a:p>
              <a:p>
                <a:pPr marL="914400" lvl="1" indent="-330200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Small companies </a:t>
                </a: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individual developers</a:t>
                </a:r>
              </a:p>
              <a:p>
                <a:pPr marL="914400" lvl="1" indent="-330200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Game </a:t>
                </a: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players</a:t>
                </a:r>
              </a:p>
              <a:p>
                <a:pPr marL="323378" indent="-323378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Why this project will make an impact?</a:t>
                </a:r>
              </a:p>
              <a:p>
                <a:pPr marL="914400" lvl="1" indent="-330200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Intuitive</a:t>
                </a: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data visualization</a:t>
                </a:r>
              </a:p>
              <a:p>
                <a:pPr marL="914400" lvl="1" indent="-330200">
                  <a:buFont typeface="Arial" panose="020B0604020202020204" pitchFamily="34" charset="0"/>
                  <a:buChar char="•"/>
                </a:pPr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Freedom</a:t>
                </a: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customizable </a:t>
                </a:r>
                <a:r>
                  <a:rPr lang="en-US" sz="4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research</a:t>
                </a:r>
                <a:endPara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28" y="5896600"/>
                <a:ext cx="14160353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1808" t="-2546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80" y="655573"/>
            <a:ext cx="3863782" cy="360832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-16637794" y="23992681"/>
            <a:ext cx="14630400" cy="6585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-16637792" y="23992681"/>
            <a:ext cx="14630400" cy="1035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-13783114" y="24094827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Title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16402770" y="25137200"/>
            <a:ext cx="1416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378" indent="-32337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Content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7204" y="11724481"/>
            <a:ext cx="14630400" cy="1005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7206" y="11724481"/>
            <a:ext cx="14630400" cy="1035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61884" y="11826627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Genre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3022" y="20922595"/>
            <a:ext cx="13918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Total sales: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Sales per game: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Trending: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shooting</a:t>
            </a:r>
            <a:endParaRPr lang="en-US" sz="4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42611" y="9292600"/>
            <a:ext cx="3962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200" lvl="1" algn="ctr"/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Easy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use &amp;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FREE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577508" y="16106578"/>
            <a:ext cx="14630400" cy="94101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5577510" y="16106578"/>
            <a:ext cx="14630400" cy="1035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8432188" y="16208724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Which Console?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708" y="17244173"/>
            <a:ext cx="13716000" cy="751050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5812532" y="24678481"/>
            <a:ext cx="1468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Last console war: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Nintendo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won | This console war: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Sony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is winning</a:t>
            </a:r>
            <a:endParaRPr lang="en-US" sz="4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7204" y="22240080"/>
            <a:ext cx="14630400" cy="9553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7206" y="22240081"/>
            <a:ext cx="14630400" cy="1035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61884" y="22342227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Region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0" y="12715081"/>
            <a:ext cx="14630400" cy="83753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06" y="13354934"/>
            <a:ext cx="5334000" cy="301774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038" y="23283381"/>
            <a:ext cx="3035300" cy="284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72" y="26087772"/>
            <a:ext cx="3035300" cy="2844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05" y="28940586"/>
            <a:ext cx="3035300" cy="2844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6" y="23306881"/>
            <a:ext cx="11392493" cy="7454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650206" y="30735771"/>
                <a:ext cx="12961304" cy="724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Share: </a:t>
                </a:r>
                <a:r>
                  <a:rPr lang="en-US" sz="40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NA</a:t>
                </a:r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r-IN" sz="4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40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EU</a:t>
                </a:r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r-IN" sz="4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Japan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Others | NA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</m:oMath>
                </a14:m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EU</a:t>
                </a:r>
                <a:endPara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06" y="30735771"/>
                <a:ext cx="12961304" cy="724509"/>
              </a:xfrm>
              <a:prstGeom prst="rect">
                <a:avLst/>
              </a:prstGeom>
              <a:blipFill rotWithShape="0">
                <a:blip r:embed="rId13"/>
                <a:stretch>
                  <a:fillRect l="-1693" t="-15126" b="-3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523540" y="32266049"/>
            <a:ext cx="14630400" cy="77497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23542" y="32266048"/>
            <a:ext cx="14630400" cy="10352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" y="33671840"/>
            <a:ext cx="4874336" cy="3874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900142" y="37737298"/>
                <a:ext cx="287426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Rated 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⇓</m:t>
                      </m:r>
                    </m:oMath>
                  </m:oMathPara>
                </a14:m>
                <a:endPara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40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Rated M</a:t>
                </a:r>
                <a:endParaRPr lang="en-US" sz="4000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42" y="37737298"/>
                <a:ext cx="2874264" cy="1938992"/>
              </a:xfrm>
              <a:prstGeom prst="rect">
                <a:avLst/>
              </a:prstGeom>
              <a:blipFill rotWithShape="0">
                <a:blip r:embed="rId15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Down Arrow 124"/>
          <p:cNvSpPr/>
          <p:nvPr/>
        </p:nvSpPr>
        <p:spPr>
          <a:xfrm>
            <a:off x="11022806" y="25303456"/>
            <a:ext cx="533400" cy="990981"/>
          </a:xfrm>
          <a:prstGeom prst="down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5577508" y="4785832"/>
            <a:ext cx="14630400" cy="1093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5577510" y="4752081"/>
            <a:ext cx="14630400" cy="1035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8432188" y="4854227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Critic or User Score?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78220" y="32368194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Rating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60" y="33298419"/>
            <a:ext cx="9599651" cy="6717373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 rot="16200000">
            <a:off x="389361" y="38352851"/>
            <a:ext cx="267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ransition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5594806" y="26017648"/>
            <a:ext cx="14630400" cy="107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5594808" y="26017648"/>
            <a:ext cx="14630400" cy="10352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8449486" y="26119794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Which Company?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176" y="5802464"/>
            <a:ext cx="5029200" cy="4858719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176" y="10773523"/>
            <a:ext cx="5029200" cy="477774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006" y="10658377"/>
            <a:ext cx="5029200" cy="477773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76" y="5832793"/>
            <a:ext cx="5029200" cy="4797730"/>
          </a:xfrm>
          <a:prstGeom prst="rect">
            <a:avLst/>
          </a:prstGeom>
        </p:spPr>
      </p:pic>
      <p:cxnSp>
        <p:nvCxnSpPr>
          <p:cNvPr id="143" name="Straight Connector 142"/>
          <p:cNvCxnSpPr/>
          <p:nvPr/>
        </p:nvCxnSpPr>
        <p:spPr>
          <a:xfrm flipV="1">
            <a:off x="17081789" y="11730521"/>
            <a:ext cx="3505200" cy="2133600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2170855" y="11430810"/>
            <a:ext cx="3505200" cy="2133600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20139268" y="12241771"/>
            <a:ext cx="447721" cy="2425319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25463789" y="11613353"/>
            <a:ext cx="0" cy="2936568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806" y="27234425"/>
            <a:ext cx="8229600" cy="794162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206" y="27234425"/>
            <a:ext cx="8229600" cy="8025329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18135876" y="35270281"/>
            <a:ext cx="9234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Sales: </a:t>
            </a:r>
            <a:r>
              <a:rPr lang="en-US" sz="40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Infinity Ward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Nintendo</a:t>
            </a:r>
          </a:p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Quality Consistency: </a:t>
            </a:r>
            <a:r>
              <a:rPr lang="en-US" sz="40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Blizzard</a:t>
            </a:r>
            <a:endParaRPr lang="en-US" sz="40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577508" y="37295248"/>
            <a:ext cx="14630400" cy="5671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5577510" y="37295248"/>
            <a:ext cx="14630400" cy="1035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8432188" y="37397394"/>
            <a:ext cx="89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Summary and Outlook</a:t>
            </a:r>
            <a:endParaRPr lang="en-US" sz="4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812532" y="38439767"/>
            <a:ext cx="14160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378" indent="-32337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Many interesting patterns discovered:</a:t>
            </a:r>
          </a:p>
          <a:p>
            <a:pPr marL="1103313" lvl="1" indent="-441325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For game company: genre | region | rating</a:t>
            </a:r>
          </a:p>
          <a:p>
            <a:pPr marL="1103313" lvl="1" indent="-441325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For game player: score | console | company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23540" y="40464805"/>
            <a:ext cx="14630400" cy="25041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04652" y="40756681"/>
            <a:ext cx="143316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Data Source: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23"/>
              </a:rPr>
              <a:t>MetaCritic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Project Location: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24"/>
              </a:rPr>
              <a:t>Github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About me: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25"/>
              </a:rPr>
              <a:t>LinkedIn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26"/>
              </a:rPr>
              <a:t>Github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hlinkClick r:id="rId27"/>
              </a:rPr>
              <a:t>LeetCode</a:t>
            </a:r>
            <a:endParaRPr lang="en-US" sz="54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5812532" y="41141391"/>
            <a:ext cx="141365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3378" indent="-32337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Next steps: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 data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website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|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customizable </a:t>
            </a:r>
            <a:r>
              <a:rPr lang="en-US" sz="48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plot</a:t>
            </a:r>
          </a:p>
          <a:p>
            <a:pPr marL="323378" indent="-32337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Further thoughts: easily generalized to movies / songs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6509699" y="7135844"/>
                <a:ext cx="30418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Critic score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</m:oMath>
                  </m:oMathPara>
                </a14:m>
                <a:endParaRPr 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User score</a:t>
                </a:r>
                <a:endParaRPr lang="en-US" sz="4800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699" y="7135844"/>
                <a:ext cx="3041851" cy="2308324"/>
              </a:xfrm>
              <a:prstGeom prst="rect">
                <a:avLst/>
              </a:prstGeom>
              <a:blipFill rotWithShape="0">
                <a:blip r:embed="rId28"/>
                <a:stretch>
                  <a:fillRect l="-8617" t="-5820" r="-8417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6412874" y="11637119"/>
                <a:ext cx="304185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Score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</m:oMath>
                  </m:oMathPara>
                </a14:m>
                <a:endParaRPr 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sz="4800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Sales</a:t>
                </a:r>
                <a:endParaRPr lang="en-US" sz="4800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74" y="11637119"/>
                <a:ext cx="3041851" cy="2308324"/>
              </a:xfrm>
              <a:prstGeom prst="rect">
                <a:avLst/>
              </a:prstGeom>
              <a:blipFill rotWithShape="0">
                <a:blip r:embed="rId29"/>
                <a:stretch>
                  <a:fillRect t="-5805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5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222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cp:lastPrinted>2018-11-11T22:06:20Z</cp:lastPrinted>
  <dcterms:created xsi:type="dcterms:W3CDTF">2018-05-04T14:22:38Z</dcterms:created>
  <dcterms:modified xsi:type="dcterms:W3CDTF">2018-11-12T13:56:42Z</dcterms:modified>
</cp:coreProperties>
</file>