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5" r:id="rId5"/>
    <p:sldId id="264" r:id="rId6"/>
    <p:sldId id="266" r:id="rId7"/>
    <p:sldId id="269" r:id="rId8"/>
    <p:sldId id="270" r:id="rId9"/>
    <p:sldId id="271" r:id="rId10"/>
    <p:sldId id="273" r:id="rId11"/>
    <p:sldId id="257" r:id="rId12"/>
    <p:sldId id="258" r:id="rId13"/>
    <p:sldId id="279" r:id="rId14"/>
    <p:sldId id="260" r:id="rId15"/>
    <p:sldId id="262" r:id="rId16"/>
    <p:sldId id="283" r:id="rId17"/>
    <p:sldId id="284" r:id="rId18"/>
    <p:sldId id="285" r:id="rId19"/>
    <p:sldId id="286" r:id="rId20"/>
    <p:sldId id="267" r:id="rId21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564" y="90"/>
      </p:cViewPr>
      <p:guideLst>
        <p:guide orient="horz" pos="22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rotWithShape="1">
          <a:gsLst>
            <a:gs pos="0">
              <a:srgbClr val="FDE794">
                <a:alpha val="100000"/>
              </a:srgbClr>
            </a:gs>
            <a:gs pos="53999">
              <a:srgbClr val="FDE794">
                <a:alpha val="100000"/>
              </a:srgbClr>
            </a:gs>
            <a:gs pos="100000">
              <a:srgbClr val="FDD734">
                <a:alpha val="100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415D54EB-7AFB-4EFA-898F-172E8940B2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椭圆 13"/>
          <p:cNvSpPr/>
          <p:nvPr/>
        </p:nvSpPr>
        <p:spPr>
          <a:xfrm>
            <a:off x="1770063" y="-849947"/>
            <a:ext cx="8612187" cy="8612187"/>
          </a:xfrm>
          <a:prstGeom prst="ellipse">
            <a:avLst/>
          </a:prstGeom>
          <a:gradFill rotWithShape="1">
            <a:gsLst>
              <a:gs pos="0">
                <a:srgbClr val="F8A326">
                  <a:alpha val="100000"/>
                </a:srgbClr>
              </a:gs>
              <a:gs pos="46999">
                <a:srgbClr val="F8A326">
                  <a:alpha val="100000"/>
                </a:srgbClr>
              </a:gs>
              <a:gs pos="70000">
                <a:srgbClr val="FEDE66">
                  <a:alpha val="100000"/>
                </a:srgbClr>
              </a:gs>
              <a:gs pos="100000">
                <a:srgbClr val="FEDE66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椭圆 12"/>
          <p:cNvSpPr/>
          <p:nvPr/>
        </p:nvSpPr>
        <p:spPr>
          <a:xfrm>
            <a:off x="2624773" y="-34925"/>
            <a:ext cx="6958012" cy="6956425"/>
          </a:xfrm>
          <a:prstGeom prst="ellipse">
            <a:avLst/>
          </a:prstGeom>
          <a:gradFill rotWithShape="1">
            <a:gsLst>
              <a:gs pos="0">
                <a:srgbClr val="F8A326">
                  <a:alpha val="100000"/>
                </a:srgbClr>
              </a:gs>
              <a:gs pos="46999">
                <a:srgbClr val="F8A326">
                  <a:alpha val="100000"/>
                </a:srgbClr>
              </a:gs>
              <a:gs pos="70000">
                <a:srgbClr val="FEDE66">
                  <a:alpha val="100000"/>
                </a:srgbClr>
              </a:gs>
              <a:gs pos="100000">
                <a:srgbClr val="FEDE66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2" name="椭圆 9"/>
          <p:cNvSpPr/>
          <p:nvPr/>
        </p:nvSpPr>
        <p:spPr>
          <a:xfrm>
            <a:off x="3314700" y="654050"/>
            <a:ext cx="5578475" cy="5578475"/>
          </a:xfrm>
          <a:prstGeom prst="ellipse">
            <a:avLst/>
          </a:prstGeom>
          <a:gradFill rotWithShape="1">
            <a:gsLst>
              <a:gs pos="0">
                <a:srgbClr val="FEDE66">
                  <a:alpha val="100000"/>
                </a:srgbClr>
              </a:gs>
              <a:gs pos="70000">
                <a:srgbClr val="FEDE66">
                  <a:alpha val="100000"/>
                </a:srgbClr>
              </a:gs>
              <a:gs pos="92999">
                <a:srgbClr val="F8A326">
                  <a:alpha val="100000"/>
                </a:srgbClr>
              </a:gs>
              <a:gs pos="100000">
                <a:srgbClr val="F8A326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3" name="椭圆 7"/>
          <p:cNvSpPr/>
          <p:nvPr/>
        </p:nvSpPr>
        <p:spPr>
          <a:xfrm>
            <a:off x="3902075" y="1244600"/>
            <a:ext cx="4421188" cy="442118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4" name="文本框 1"/>
          <p:cNvSpPr/>
          <p:nvPr/>
        </p:nvSpPr>
        <p:spPr>
          <a:xfrm>
            <a:off x="2738755" y="1731010"/>
            <a:ext cx="6278880" cy="13106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0" dirty="0">
                <a:solidFill>
                  <a:srgbClr val="000000"/>
                </a:solidFill>
                <a:latin typeface="蒙纳简超刚黑" pitchFamily="2" charset="-120"/>
                <a:ea typeface="蒙纳简超刚黑" pitchFamily="2" charset="-120"/>
                <a:sym typeface="蒙纳简超刚黑" pitchFamily="2" charset="-120"/>
              </a:rPr>
              <a:t>零食订购平台</a:t>
            </a:r>
            <a:endParaRPr lang="zh-CN" altLang="en-US" sz="8000" dirty="0">
              <a:solidFill>
                <a:srgbClr val="000000"/>
              </a:solidFill>
              <a:latin typeface="蒙纳简超刚黑" pitchFamily="2" charset="-120"/>
              <a:ea typeface="蒙纳简超刚黑" pitchFamily="2" charset="-120"/>
              <a:sym typeface="蒙纳简超刚黑" pitchFamily="2" charset="-120"/>
            </a:endParaRPr>
          </a:p>
        </p:txBody>
      </p:sp>
      <p:sp>
        <p:nvSpPr>
          <p:cNvPr id="2057" name="文本框 5"/>
          <p:cNvSpPr/>
          <p:nvPr/>
        </p:nvSpPr>
        <p:spPr>
          <a:xfrm>
            <a:off x="4562475" y="4239895"/>
            <a:ext cx="7294880" cy="15544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0000"/>
                </a:solidFill>
                <a:latin typeface="华康俪金黑W8" pitchFamily="1" charset="-122"/>
                <a:ea typeface="华康俪金黑W8" pitchFamily="1" charset="-122"/>
                <a:sym typeface="华康俪金黑W8" pitchFamily="1" charset="-122"/>
              </a:rPr>
              <a:t>演讲者：卢浩明</a:t>
            </a:r>
            <a:endParaRPr lang="zh-CN" altLang="en-US" sz="3200" dirty="0">
              <a:solidFill>
                <a:srgbClr val="000000"/>
              </a:solidFill>
              <a:latin typeface="华康俪金黑W8" pitchFamily="1" charset="-122"/>
              <a:ea typeface="华康俪金黑W8" pitchFamily="1" charset="-122"/>
              <a:sym typeface="华康俪金黑W8" pitchFamily="1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0000"/>
                </a:solidFill>
                <a:latin typeface="华康俪金黑W8" pitchFamily="1" charset="-122"/>
                <a:ea typeface="华康俪金黑W8" pitchFamily="1" charset="-122"/>
                <a:sym typeface="华康俪金黑W8" pitchFamily="1" charset="-122"/>
              </a:rPr>
              <a:t>其他成员：李克兢 李文祥 金志霄 白岳</a:t>
            </a:r>
            <a:endParaRPr lang="zh-CN" altLang="en-US" sz="3200" dirty="0">
              <a:solidFill>
                <a:srgbClr val="000000"/>
              </a:solidFill>
              <a:latin typeface="华康俪金黑W8" pitchFamily="1" charset="-122"/>
              <a:ea typeface="华康俪金黑W8" pitchFamily="1" charset="-122"/>
              <a:sym typeface="华康俪金黑W8" pitchFamily="1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0000"/>
                </a:solidFill>
                <a:latin typeface="华康俪金黑W8" pitchFamily="1" charset="-122"/>
                <a:ea typeface="华康俪金黑W8" pitchFamily="1" charset="-122"/>
                <a:sym typeface="华康俪金黑W8" pitchFamily="1" charset="-122"/>
              </a:rPr>
              <a:t>李宸通 祁家昌 贾泽前</a:t>
            </a:r>
            <a:endParaRPr lang="zh-CN" altLang="en-US" sz="3200" dirty="0">
              <a:solidFill>
                <a:srgbClr val="000000"/>
              </a:solidFill>
              <a:latin typeface="华康俪金黑W8" pitchFamily="1" charset="-122"/>
              <a:ea typeface="华康俪金黑W8" pitchFamily="1" charset="-122"/>
              <a:sym typeface="华康俪金黑W8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1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26352" y="-4064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80440" y="181610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一：系统搭建环境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3970" y="2736850"/>
            <a:ext cx="101650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①：本项目使用MyEclipse+Tomcat工具开发，MyEclipse对java的开发提供了强大的支持，服务器选用轻量级的tomcat,部署方式简单敏捷，它能够支持</a:t>
            </a:r>
            <a:r>
              <a:rPr lang="en-US" altLang="zh-CN"/>
              <a:t>Servlet</a:t>
            </a:r>
            <a:r>
              <a:rPr lang="zh-CN" altLang="en-US"/>
              <a:t>和</a:t>
            </a:r>
            <a:r>
              <a:rPr lang="en-US" altLang="zh-CN"/>
              <a:t>jsp</a:t>
            </a:r>
            <a:r>
              <a:rPr lang="zh-CN" altLang="en-US"/>
              <a:t>最新版本的规范，并且具有免费和跨平台的诸多特性，</a:t>
            </a:r>
            <a:r>
              <a:rPr lang="en-US" altLang="zh-CN"/>
              <a:t>Tomcat</a:t>
            </a:r>
            <a:r>
              <a:rPr lang="zh-CN" altLang="en-US"/>
              <a:t>服务器已经成为</a:t>
            </a:r>
            <a:r>
              <a:rPr lang="en-US" altLang="zh-CN"/>
              <a:t>java web</a:t>
            </a:r>
            <a:r>
              <a:rPr lang="zh-CN" altLang="en-US"/>
              <a:t>应用的首选。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3970" y="4011930"/>
            <a:ext cx="10316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②：使用mvc设计模式开发本站，mvc设计模式可以对组件进行隔离分层。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3970" y="5012690"/>
            <a:ext cx="10164445" cy="1008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③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：采用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jsp+servlet+Oracle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技术进行开发，由于采用了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mvc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设计模式，所以这里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jsp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作为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V(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视图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servlet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作为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C(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控制层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javabean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以及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service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作为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M(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模型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，由于本机安装了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Oracle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数据库，所以使用</a:t>
            </a:r>
            <a:r>
              <a:rPr lang="en-US" altLang="zh-CN" sz="2000" b="0" u="none">
                <a:latin typeface="Calibri" pitchFamily="34" charset="0"/>
                <a:ea typeface="Calibri" pitchFamily="34" charset="0"/>
                <a:cs typeface="Calibri" pitchFamily="34" charset="0"/>
              </a:rPr>
              <a:t>Oracle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做为数据的存储与读取载体。</a:t>
            </a:r>
            <a:endParaRPr lang="zh-CN" altLang="en-US" sz="2000"/>
          </a:p>
        </p:txBody>
      </p:sp>
      <p:sp>
        <p:nvSpPr>
          <p:cNvPr id="2054" name="文本框 1"/>
          <p:cNvSpPr/>
          <p:nvPr/>
        </p:nvSpPr>
        <p:spPr>
          <a:xfrm>
            <a:off x="1846580" y="414020"/>
            <a:ext cx="8215630" cy="1097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dirty="0">
                <a:solidFill>
                  <a:srgbClr val="000000"/>
                </a:solidFill>
                <a:latin typeface="蒙纳简超刚黑" pitchFamily="2" charset="-120"/>
                <a:ea typeface="蒙纳简超刚黑" pitchFamily="2" charset="-120"/>
                <a:sym typeface="蒙纳简超刚黑" pitchFamily="2" charset="-120"/>
              </a:rPr>
              <a:t>web应用架构</a:t>
            </a:r>
            <a:endParaRPr lang="zh-CN" altLang="en-US" sz="6600" dirty="0">
              <a:solidFill>
                <a:srgbClr val="000000"/>
              </a:solidFill>
              <a:latin typeface="蒙纳简超刚黑" pitchFamily="2" charset="-120"/>
              <a:ea typeface="蒙纳简超刚黑" pitchFamily="2" charset="-120"/>
              <a:sym typeface="蒙纳简超刚黑" pitchFamily="2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2" name="组合 11"/>
          <p:cNvGrpSpPr/>
          <p:nvPr/>
        </p:nvGrpSpPr>
        <p:grpSpPr>
          <a:xfrm>
            <a:off x="1617663" y="5162550"/>
            <a:ext cx="8929687" cy="604661"/>
            <a:chOff x="0" y="0"/>
            <a:chExt cx="8929095" cy="603789"/>
          </a:xfrm>
        </p:grpSpPr>
        <p:sp>
          <p:nvSpPr>
            <p:cNvPr id="4103" name="文本框 8"/>
            <p:cNvSpPr/>
            <p:nvPr/>
          </p:nvSpPr>
          <p:spPr>
            <a:xfrm>
              <a:off x="0" y="55940"/>
              <a:ext cx="8929095" cy="5478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5pPr>
            </a:lstStyle>
            <a:p>
              <a:pPr marL="0" lvl="0" indent="45720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dirty="0">
                <a:solidFill>
                  <a:srgbClr val="000000"/>
                </a:solidFill>
                <a:latin typeface="方正正黑简体" charset="-122"/>
                <a:ea typeface="方正正黑简体" charset="-122"/>
                <a:sym typeface="方正正黑简体" charset="-122"/>
              </a:endParaRPr>
            </a:p>
          </p:txBody>
        </p:sp>
        <p:sp>
          <p:nvSpPr>
            <p:cNvPr id="4104" name="矩形 10"/>
            <p:cNvSpPr/>
            <p:nvPr/>
          </p:nvSpPr>
          <p:spPr>
            <a:xfrm>
              <a:off x="438826" y="0"/>
              <a:ext cx="309859" cy="3677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295" y="894080"/>
            <a:ext cx="10957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二：具体展示</a:t>
            </a:r>
            <a:endParaRPr lang="zh-CN" altLang="en-US" sz="2800"/>
          </a:p>
        </p:txBody>
      </p:sp>
      <p:pic>
        <p:nvPicPr>
          <p:cNvPr id="3" name="图片 1" descr="23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45" y="1327150"/>
            <a:ext cx="3262630" cy="5224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65" y="532130"/>
            <a:ext cx="10515600" cy="760730"/>
          </a:xfrm>
        </p:spPr>
        <p:txBody>
          <a:bodyPr/>
          <a:p>
            <a:r>
              <a:rPr lang="en-US" altLang="zh-CN"/>
              <a:t>                      MVC</a:t>
            </a:r>
            <a:r>
              <a:rPr lang="zh-CN" altLang="en-US"/>
              <a:t>设计模式概述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235" y="1372870"/>
            <a:ext cx="10342880" cy="3017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        </a:t>
            </a:r>
            <a:r>
              <a:rPr lang="zh-CN" altLang="en-US" sz="3200"/>
              <a:t>mvc设计模式可以对组件进行隔离分层。其中M代表</a:t>
            </a:r>
            <a:endParaRPr lang="zh-CN" altLang="en-US" sz="3200"/>
          </a:p>
          <a:p>
            <a:pPr algn="l"/>
            <a:r>
              <a:rPr lang="zh-CN" altLang="en-US" sz="3200"/>
              <a:t>业务逻辑层，也就是软件的功能；V代表视图层,也就是用</a:t>
            </a:r>
            <a:endParaRPr lang="zh-CN" altLang="en-US" sz="3200"/>
          </a:p>
          <a:p>
            <a:pPr algn="l"/>
            <a:r>
              <a:rPr lang="zh-CN" altLang="en-US" sz="3200"/>
              <a:t>什么组件现实数据;C代表控制层，代表软件大方向的执行</a:t>
            </a:r>
            <a:endParaRPr lang="zh-CN" altLang="en-US" sz="3200"/>
          </a:p>
          <a:p>
            <a:pPr algn="l"/>
            <a:r>
              <a:rPr lang="zh-CN" altLang="en-US" sz="3200"/>
              <a:t>流程以及用哪个视图对象将数据展现给客户。所以mvc就</a:t>
            </a:r>
            <a:endParaRPr lang="zh-CN" altLang="en-US" sz="3200"/>
          </a:p>
          <a:p>
            <a:pPr algn="l"/>
            <a:r>
              <a:rPr lang="zh-CN" altLang="en-US" sz="3200"/>
              <a:t>是将不同功能的组件进行隔离与分层，从而有利于代码的</a:t>
            </a:r>
            <a:endParaRPr lang="zh-CN" altLang="en-US" sz="3200"/>
          </a:p>
          <a:p>
            <a:pPr algn="l"/>
            <a:r>
              <a:rPr lang="zh-CN" altLang="en-US" sz="3200"/>
              <a:t>后期维护。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84935" y="375920"/>
            <a:ext cx="97688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web应用设计</a:t>
            </a:r>
            <a:endParaRPr lang="zh-CN" altLang="en-US" sz="6000"/>
          </a:p>
        </p:txBody>
      </p:sp>
      <p:sp>
        <p:nvSpPr>
          <p:cNvPr id="3" name="文本框 2"/>
          <p:cNvSpPr txBox="1"/>
          <p:nvPr/>
        </p:nvSpPr>
        <p:spPr>
          <a:xfrm>
            <a:off x="1080135" y="1595120"/>
            <a:ext cx="10424160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一：界面设计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/>
              <a:t>①  布局类型：</a:t>
            </a:r>
            <a:endParaRPr lang="zh-CN" altLang="en-US"/>
          </a:p>
          <a:p>
            <a:r>
              <a:rPr lang="zh-CN" altLang="en-US"/>
              <a:t>    界面可以模仿购物网站的整体布局，在开发界面时，我们使用的是框架型布局，整体页面分成四部分，主界面index.jsp引入这四个页面组件即可。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  页面元素设计</a:t>
            </a:r>
            <a:endParaRPr lang="zh-CN" altLang="en-US"/>
          </a:p>
          <a:p>
            <a:r>
              <a:rPr lang="zh-CN" altLang="en-US"/>
              <a:t>    使用较多的图片与动画，页面中凸显商品。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  展示设计工具</a:t>
            </a:r>
            <a:endParaRPr lang="zh-CN" altLang="en-US"/>
          </a:p>
          <a:p>
            <a:r>
              <a:rPr lang="zh-CN" altLang="en-US"/>
              <a:t>    使用dreamweaver制作静态的web页面，然后在静态的页面逐步修改为动态页面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④  设计语言</a:t>
            </a:r>
            <a:endParaRPr lang="zh-CN" altLang="en-US"/>
          </a:p>
          <a:p>
            <a:r>
              <a:rPr lang="zh-CN" altLang="en-US"/>
              <a:t>    使用table+css 进行布局的编码。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4128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02080" y="1541780"/>
            <a:ext cx="9387840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二：信息设计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/>
              <a:t>具体参考淘宝等购物网站的风格，这里我们一页显示6条数据，便于信息的展现以及管理员的管理。分页显示数据。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三：导航设计</a:t>
            </a:r>
            <a:endParaRPr lang="zh-CN" altLang="en-US" sz="2800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 提供热门商品在首页的展示，以及动画播放效果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941705"/>
            <a:ext cx="11132820" cy="5158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376555"/>
            <a:ext cx="11457305" cy="6104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247775"/>
            <a:ext cx="11219180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8C661CC-524C-4C2C-A006-81EC6E4A94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2247900"/>
            <a:ext cx="800925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423035" y="2377440"/>
            <a:ext cx="9665970" cy="1097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zh-CN" altLang="en-US" sz="6600" b="0" u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charset="0"/>
                <a:ea typeface="宋体" charset="0"/>
                <a:cs typeface="宋体" charset="0"/>
              </a:rPr>
              <a:t>谢谢！</a:t>
            </a:r>
            <a:endParaRPr lang="zh-CN" altLang="en-US" sz="6600" b="0" u="non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56000" y="474345"/>
            <a:ext cx="5080000" cy="1097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6600" b="0" u="none">
                <a:latin typeface="宋体" charset="0"/>
                <a:ea typeface="宋体" charset="0"/>
                <a:cs typeface="宋体" charset="0"/>
              </a:rPr>
              <a:t>web</a:t>
            </a:r>
            <a:r>
              <a:rPr lang="zh-CN" altLang="en-US" sz="6600" b="0" u="none">
                <a:latin typeface="宋体" charset="0"/>
                <a:ea typeface="宋体" charset="0"/>
                <a:cs typeface="宋体" charset="0"/>
              </a:rPr>
              <a:t>应用建模</a:t>
            </a:r>
            <a:endParaRPr lang="zh-CN" altLang="en-US" sz="6600"/>
          </a:p>
        </p:txBody>
      </p:sp>
      <p:sp>
        <p:nvSpPr>
          <p:cNvPr id="2" name="文本框 1"/>
          <p:cNvSpPr txBox="1"/>
          <p:nvPr/>
        </p:nvSpPr>
        <p:spPr>
          <a:xfrm>
            <a:off x="1613535" y="1579880"/>
            <a:ext cx="90220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一：用例图</a:t>
            </a:r>
            <a:endParaRPr lang="zh-CN" altLang="en-US" sz="2800"/>
          </a:p>
        </p:txBody>
      </p:sp>
      <p:pic>
        <p:nvPicPr>
          <p:cNvPr id="6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15" y="2923540"/>
            <a:ext cx="3646170" cy="3282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8335" y="2235200"/>
            <a:ext cx="2590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普通用户：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04975" y="1046480"/>
            <a:ext cx="4434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管理员：</a:t>
            </a:r>
            <a:endParaRPr lang="zh-CN" altLang="en-US"/>
          </a:p>
        </p:txBody>
      </p:sp>
      <p:pic>
        <p:nvPicPr>
          <p:cNvPr id="9" name="图片 9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35" y="1941195"/>
            <a:ext cx="3820160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574800" y="103251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二：项目类图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35" y="1562100"/>
            <a:ext cx="34988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08200" y="100203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三：上下文关系图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8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2012950"/>
            <a:ext cx="3494405" cy="3335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36040" y="1036320"/>
            <a:ext cx="1003808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四： 系统体系结构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    本网上订餐系统采用了</a:t>
            </a:r>
            <a:r>
              <a:rPr lang="en-US" altLang="zh-CN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B/S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架构的设计体系，</a:t>
            </a:r>
            <a:r>
              <a:rPr lang="en-US" altLang="zh-CN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B/S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结构相对于传统的</a:t>
            </a:r>
            <a:r>
              <a:rPr lang="en-US" altLang="zh-CN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C/S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结构，</a:t>
            </a:r>
            <a:r>
              <a:rPr lang="zh-CN" altLang="en-US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这种结构使得数据只有结果集合在浏览器中显示，数据的处理在服务器进行，用户不用安装客户端，而且由于通过服务器端统一管理数据，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很大程度简化了开发</a:t>
            </a:r>
            <a:r>
              <a:rPr lang="en-US" altLang="zh-CN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WEB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应用的难度；</a:t>
            </a:r>
            <a:r>
              <a:rPr lang="zh-CN" altLang="en-US" sz="2800">
                <a:latin typeface="Calibri" pitchFamily="34" charset="0"/>
                <a:ea typeface="Calibri" pitchFamily="34" charset="0"/>
                <a:cs typeface="Calibri" pitchFamily="34" charset="0"/>
                <a:sym typeface="+mn-ea"/>
              </a:rPr>
              <a:t>易于保证数据的一致性</a:t>
            </a:r>
            <a:r>
              <a:rPr lang="zh-CN" altLang="en-US" sz="2800">
                <a:latin typeface="宋体" charset="0"/>
                <a:ea typeface="宋体" charset="0"/>
                <a:cs typeface="宋体" charset="0"/>
                <a:sym typeface="+mn-ea"/>
              </a:rPr>
              <a:t>。 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08200" y="101727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五：登录模块的流程图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3" name="图片 3" descr="登录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5" y="2503170"/>
            <a:ext cx="501523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08200" y="101727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六：顾客订购流程图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10" name="图片 10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65" y="1536065"/>
            <a:ext cx="524446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rcRect l="42131" t="53720"/>
          <a:stretch>
            <a:fillRect/>
          </a:stretch>
        </p:blipFill>
        <p:spPr>
          <a:xfrm>
            <a:off x="-11112" y="-25400"/>
            <a:ext cx="261778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08200" y="101727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七：项目活动图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5" name="图片 5" descr="项目活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5" y="1755140"/>
            <a:ext cx="5756910" cy="4415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宽屏</PresentationFormat>
  <Paragraphs>91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MVC设计模式概述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俞健智</dc:creator>
  <cp:lastModifiedBy>luhaoming123</cp:lastModifiedBy>
  <cp:revision>66</cp:revision>
  <dcterms:created xsi:type="dcterms:W3CDTF">2013-02-21T19:29:00Z</dcterms:created>
  <dcterms:modified xsi:type="dcterms:W3CDTF">2016-06-14T11:10:52Z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  <property fmtid="{D5CDD505-2E9C-101B-9397-08002B2CF9AE}" pid="3" name="模板文件">
    <vt:lpwstr>A000120140912AGEKOFW.ppt</vt:lpwstr>
  </property>
  <property fmtid="{D5CDD505-2E9C-101B-9397-08002B2CF9AE}" pid="4" name="标题">
    <vt:lpwstr>一张图帮你提升正能量_A000120140912AGEKOFW</vt:lpwstr>
  </property>
  <property fmtid="{D5CDD505-2E9C-101B-9397-08002B2CF9AE}" pid="5" name="关键字">
    <vt:lpwstr>PPT PowerPoint 范文 v2003 其他用途 书评 正能量 快乐 心得 感想 情绪 黄 黄色 宽屏 鱼头PPTer #P10</vt:lpwstr>
  </property>
  <property fmtid="{D5CDD505-2E9C-101B-9397-08002B2CF9AE}" pid="6" name="name">
    <vt:lpwstr>一张图帮你提升正能量.ppt</vt:lpwstr>
  </property>
  <property fmtid="{D5CDD505-2E9C-101B-9397-08002B2CF9AE}" pid="7" name="fileid">
    <vt:lpwstr>797447</vt:lpwstr>
  </property>
</Properties>
</file>