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99" r:id="rId2"/>
    <p:sldId id="300" r:id="rId3"/>
    <p:sldId id="303" r:id="rId4"/>
    <p:sldId id="30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B57"/>
    <a:srgbClr val="FF6A00"/>
    <a:srgbClr val="FAB000"/>
    <a:srgbClr val="FAC1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0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8CAD65-9004-445C-90BC-46BD2770EA4E}" type="datetimeFigureOut">
              <a:rPr lang="de-DE" smtClean="0"/>
              <a:t>23.04.2024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0CC4F9-5E07-44CF-8560-2F963A251E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24974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802CB-B3D3-AD1F-D75D-5B70E78757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9B54DB-DC69-3A65-685A-428B00F133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C789E8-0F96-D23B-1BA7-177F95771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BCC4D-D958-4136-8611-176A361ED9BA}" type="datetime1">
              <a:rPr lang="en-GB" smtClean="0"/>
              <a:t>23/04/2024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A034A9-E54D-4626-8B69-ECD825351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A3A75-6566-E5C5-504B-268CA1801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7A728-0978-4F84-B02A-B67BD1D5B96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7578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0707A-3AEF-D9B5-B1B8-FC604071F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892D5E-212C-2902-1F5B-E534C95318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C8A15E-DB12-B003-AFF4-2E1C151E5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A4142-D92A-4058-9BDC-A5AC00CE4D15}" type="datetime1">
              <a:rPr lang="en-GB" smtClean="0"/>
              <a:t>23/04/2024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BB4C82-EE73-8B6D-37D2-9B767E6C3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DF2206-BD32-5501-FFC3-13310F441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7A728-0978-4F84-B02A-B67BD1D5B96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736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452A50-6D05-B563-DCD6-59F099E422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9189DC-C554-CFEE-FB90-9387575681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0D4D0B-2A59-9F8D-C0E6-8A04C5E6A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1B46C-C391-4952-AD99-858A32D95D8A}" type="datetime1">
              <a:rPr lang="en-GB" smtClean="0"/>
              <a:t>23/04/2024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62D726-341B-5BEB-5B78-F622496BB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66A7D9-4CC2-5B20-89A4-A9AE12567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7A728-0978-4F84-B02A-B67BD1D5B96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2405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0B352-36A1-0A8F-9C7D-B00860CD3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4AA54-DB4E-CEDF-9A72-6C535EC5EA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9579D5-BBB7-B85B-CE41-0D0112F89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F729E-8954-4C83-9B78-1C6E10E56237}" type="datetime1">
              <a:rPr lang="en-GB" smtClean="0"/>
              <a:t>23/04/2024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CB0DA9-F1F5-6E1C-BCE9-156324D27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4A7A6C-81B7-19C3-485F-A10FB9ACF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7A728-0978-4F84-B02A-B67BD1D5B96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4756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C02C7-F3A1-0B8C-8B40-0DBD7FA5B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250F9E-115D-9602-F9DF-9C00E8B537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E6788F-FB90-61D3-1684-15A5FC961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40F7A-917D-434C-8467-4D43EB352407}" type="datetime1">
              <a:rPr lang="en-GB" smtClean="0"/>
              <a:t>23/04/2024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CFBD24-43C6-8564-66CD-643FEC321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25D58D-8916-DE3A-5B87-5439FD788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7A728-0978-4F84-B02A-B67BD1D5B96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0753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D4036-945F-B3B4-36E6-7DFFB8B5D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B88CF-F156-0085-2FDE-0C72DAD744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8BE73A-7E0C-0D0F-3C5A-D89A993ECA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C7D78F-E7B8-FA5A-DCFB-D09AC9072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76FE1-E18F-4D91-B4E7-F444185ECE82}" type="datetime1">
              <a:rPr lang="en-GB" smtClean="0"/>
              <a:t>23/04/2024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178DA2-1B1D-B03C-AD67-4957D5901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AABEA6-AE67-9F99-034D-0E41DF1A4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7A728-0978-4F84-B02A-B67BD1D5B96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9632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68F9D-1175-D2BA-92DD-B1C1401BF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C59F5A-936C-5A89-BDA1-6171B9E409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204E1D-5D55-BF8B-DF9D-33FCCBEFD3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3718E1-A628-98BA-1BD9-B7836D7AF5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686794-5AEA-F52F-8EF2-8F19FEDD0C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6606BB-4D56-17D8-2E31-511EC3F3F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D0074-37F8-475E-BF83-C3522717CDC5}" type="datetime1">
              <a:rPr lang="en-GB" smtClean="0"/>
              <a:t>23/04/2024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7C1D84-2B5D-5D7A-C97F-9F55788FF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DEBCB7-8FF7-FFF6-3066-91FD84675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7A728-0978-4F84-B02A-B67BD1D5B96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6739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23259-FC92-5F0F-8FA3-059C1F481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12187B-8B2E-531D-8B17-A0BCF14D2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BEE22-7701-483E-A9EB-FDD3FA30889F}" type="datetime1">
              <a:rPr lang="en-GB" smtClean="0"/>
              <a:t>23/04/2024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73AAE7-A4A4-AAE6-E4C2-893D32609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287EA0-BE78-D3A4-D128-195FBC2A2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7A728-0978-4F84-B02A-B67BD1D5B96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9723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3AE16B-24CD-0BC9-F191-5BC031E24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F7574-E741-4486-AEFF-BDAAAC1F824E}" type="datetime1">
              <a:rPr lang="en-GB" smtClean="0"/>
              <a:t>23/04/2024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B06BBA-65A6-6153-6783-15F18617D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7BC31F-E7CA-2524-E232-1690F25F0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7A728-0978-4F84-B02A-B67BD1D5B96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4427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66E53-3D1A-B94C-1376-8D4946133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F35CE9-71A3-0373-9577-85C8F3FC5D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97D416-6857-4E5C-A9D7-7023137CA7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F9509C-944D-E49C-480D-CEC55F7D4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B1155-CB98-4A9F-821A-11573818B64A}" type="datetime1">
              <a:rPr lang="en-GB" smtClean="0"/>
              <a:t>23/04/2024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E091BF-51E9-1840-F702-938B17D75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9B5A27-A6F6-747E-C8C3-5556DB294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7A728-0978-4F84-B02A-B67BD1D5B96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5653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88710-5728-70E1-F8D2-B1BC59A0F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96BD96-3858-F1A0-4E9F-DC9283E6AE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998203-AE20-0D78-3914-DC1A242D74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A0B9DB-B9E3-C6D6-5E7A-728E77680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7E44B-3CBE-4712-81F0-2C603E7175C1}" type="datetime1">
              <a:rPr lang="en-GB" smtClean="0"/>
              <a:t>23/04/2024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BE3501-26A1-49C3-6C97-661CC8500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24C2BD-5C77-BCEE-DFBD-1447A2196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7A728-0978-4F84-B02A-B67BD1D5B96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3656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6CE1AD-04DA-F375-34B1-39E77437C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17C676-B73D-9CB8-1E92-3EE3B3505D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E07686-DD34-D137-6911-E3B7345846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D43B30-0F1B-410C-8D4C-652ABB78A219}" type="datetime1">
              <a:rPr lang="en-GB" smtClean="0"/>
              <a:t>23/04/2024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C818B9-69F7-0297-F151-371AEACC88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A7BF9F-AD30-C393-CFD3-6940ECD2A2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E7A728-0978-4F84-B02A-B67BD1D5B96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014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2D3B9984-4D8F-2093-5C45-B39AEB506B7C}"/>
              </a:ext>
            </a:extLst>
          </p:cNvPr>
          <p:cNvCxnSpPr/>
          <p:nvPr/>
        </p:nvCxnSpPr>
        <p:spPr>
          <a:xfrm>
            <a:off x="0" y="636104"/>
            <a:ext cx="11867322" cy="0"/>
          </a:xfrm>
          <a:prstGeom prst="line">
            <a:avLst/>
          </a:prstGeom>
          <a:ln w="19050">
            <a:solidFill>
              <a:srgbClr val="FF69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fik 6" descr="Ein Bild, das Logo enthält.&#10;&#10;Automatisch generierte Beschreibung">
            <a:extLst>
              <a:ext uri="{FF2B5EF4-FFF2-40B4-BE49-F238E27FC236}">
                <a16:creationId xmlns:a16="http://schemas.microsoft.com/office/drawing/2014/main" id="{2A73785C-C64E-B761-98FD-2D32A84E648B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1125" y="89458"/>
            <a:ext cx="1357126" cy="457188"/>
          </a:xfrm>
          <a:prstGeom prst="rect">
            <a:avLst/>
          </a:prstGeom>
        </p:spPr>
      </p:pic>
      <p:pic>
        <p:nvPicPr>
          <p:cNvPr id="9" name="Grafik 8" descr="Ein Bild, das Logo enthält.&#10;&#10;Automatisch generierte Beschreibung">
            <a:extLst>
              <a:ext uri="{FF2B5EF4-FFF2-40B4-BE49-F238E27FC236}">
                <a16:creationId xmlns:a16="http://schemas.microsoft.com/office/drawing/2014/main" id="{0A81F479-0B5A-7945-901D-2229A9B1EF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766" y="6221896"/>
            <a:ext cx="2825502" cy="509017"/>
          </a:xfrm>
          <a:prstGeom prst="rect">
            <a:avLst/>
          </a:prstGeom>
        </p:spPr>
      </p:pic>
      <p:sp>
        <p:nvSpPr>
          <p:cNvPr id="25" name="Textfeld 24">
            <a:extLst>
              <a:ext uri="{FF2B5EF4-FFF2-40B4-BE49-F238E27FC236}">
                <a16:creationId xmlns:a16="http://schemas.microsoft.com/office/drawing/2014/main" id="{175B8FA0-6B80-0778-B48E-C244EF6C4E6E}"/>
              </a:ext>
            </a:extLst>
          </p:cNvPr>
          <p:cNvSpPr txBox="1"/>
          <p:nvPr/>
        </p:nvSpPr>
        <p:spPr>
          <a:xfrm>
            <a:off x="1033217" y="1390331"/>
            <a:ext cx="483151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600" b="1" dirty="0">
                <a:solidFill>
                  <a:srgbClr val="FF6A00"/>
                </a:solidFill>
                <a:latin typeface="Inter" panose="02000503000000020004" pitchFamily="2" charset="0"/>
              </a:rPr>
              <a:t>Kalman Filter</a:t>
            </a:r>
            <a:endParaRPr lang="en-US" sz="6600" b="1" dirty="0">
              <a:solidFill>
                <a:srgbClr val="FF6A00"/>
              </a:solidFill>
              <a:latin typeface="Inter" panose="02000503000000020004" pitchFamily="2" charset="0"/>
            </a:endParaRP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5A0C431C-B29B-5A39-2738-ED46E77849BF}"/>
              </a:ext>
            </a:extLst>
          </p:cNvPr>
          <p:cNvSpPr txBox="1"/>
          <p:nvPr/>
        </p:nvSpPr>
        <p:spPr>
          <a:xfrm>
            <a:off x="1033217" y="3972232"/>
            <a:ext cx="73741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Inter" panose="02000503000000020004" pitchFamily="2" charset="0"/>
              </a:rPr>
              <a:t>Philipp</a:t>
            </a:r>
            <a:r>
              <a:rPr lang="de-DE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4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Inter" panose="02000503000000020004" pitchFamily="2" charset="0"/>
              </a:rPr>
              <a:t>Schön		(5121059)</a:t>
            </a:r>
          </a:p>
          <a:p>
            <a:r>
              <a:rPr lang="de-DE" sz="4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Inter" panose="02000503000000020004" pitchFamily="2" charset="0"/>
              </a:rPr>
              <a:t>Constantin</a:t>
            </a:r>
            <a:r>
              <a:rPr lang="de-DE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4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Inter" panose="02000503000000020004" pitchFamily="2" charset="0"/>
              </a:rPr>
              <a:t>Thein	(5121017)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C03113B4-06E6-6F2E-8F99-66C676A54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7A728-0978-4F84-B02A-B67BD1D5B964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6070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2D3B9984-4D8F-2093-5C45-B39AEB506B7C}"/>
              </a:ext>
            </a:extLst>
          </p:cNvPr>
          <p:cNvCxnSpPr>
            <a:cxnSpLocks/>
          </p:cNvCxnSpPr>
          <p:nvPr/>
        </p:nvCxnSpPr>
        <p:spPr>
          <a:xfrm>
            <a:off x="0" y="477078"/>
            <a:ext cx="12192000" cy="0"/>
          </a:xfrm>
          <a:prstGeom prst="line">
            <a:avLst/>
          </a:prstGeom>
          <a:ln w="19050">
            <a:solidFill>
              <a:srgbClr val="FF69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afik 8" descr="Ein Bild, das Logo enthält.&#10;&#10;Automatisch generierte Beschreibung">
            <a:extLst>
              <a:ext uri="{FF2B5EF4-FFF2-40B4-BE49-F238E27FC236}">
                <a16:creationId xmlns:a16="http://schemas.microsoft.com/office/drawing/2014/main" id="{0A81F479-0B5A-7945-901D-2229A9B1EF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766" y="6220124"/>
            <a:ext cx="2825502" cy="509017"/>
          </a:xfrm>
          <a:prstGeom prst="rect">
            <a:avLst/>
          </a:prstGeom>
        </p:spPr>
      </p:pic>
      <p:sp>
        <p:nvSpPr>
          <p:cNvPr id="25" name="Textfeld 24">
            <a:extLst>
              <a:ext uri="{FF2B5EF4-FFF2-40B4-BE49-F238E27FC236}">
                <a16:creationId xmlns:a16="http://schemas.microsoft.com/office/drawing/2014/main" id="{175B8FA0-6B80-0778-B48E-C244EF6C4E6E}"/>
              </a:ext>
            </a:extLst>
          </p:cNvPr>
          <p:cNvSpPr txBox="1"/>
          <p:nvPr/>
        </p:nvSpPr>
        <p:spPr>
          <a:xfrm>
            <a:off x="915766" y="60722"/>
            <a:ext cx="3194507" cy="754053"/>
          </a:xfrm>
          <a:prstGeom prst="rect">
            <a:avLst/>
          </a:prstGeom>
          <a:solidFill>
            <a:schemeClr val="bg1"/>
          </a:solidFill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de-DE" sz="4300" b="1" dirty="0">
                <a:solidFill>
                  <a:srgbClr val="FF6A00"/>
                </a:solidFill>
                <a:latin typeface="Inter"/>
              </a:rPr>
              <a:t>Kalman Filter</a:t>
            </a:r>
            <a:endParaRPr lang="en-US" sz="4300" b="1" dirty="0">
              <a:solidFill>
                <a:srgbClr val="FF6A00"/>
              </a:solidFill>
              <a:latin typeface="Inter" panose="02000503000000020004" pitchFamily="2" charset="0"/>
            </a:endParaRP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E904FB84-0E39-21A3-EAEC-B832FF5C2AFC}"/>
              </a:ext>
            </a:extLst>
          </p:cNvPr>
          <p:cNvCxnSpPr>
            <a:cxnSpLocks/>
          </p:cNvCxnSpPr>
          <p:nvPr/>
        </p:nvCxnSpPr>
        <p:spPr>
          <a:xfrm>
            <a:off x="0" y="6142383"/>
            <a:ext cx="12192000" cy="0"/>
          </a:xfrm>
          <a:prstGeom prst="line">
            <a:avLst/>
          </a:prstGeom>
          <a:ln w="19050">
            <a:solidFill>
              <a:srgbClr val="FF69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Grafik 3">
            <a:extLst>
              <a:ext uri="{FF2B5EF4-FFF2-40B4-BE49-F238E27FC236}">
                <a16:creationId xmlns:a16="http://schemas.microsoft.com/office/drawing/2014/main" id="{9CC69DB0-DF5C-9BA8-EC35-1C22496ECF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59082"/>
            <a:ext cx="12192000" cy="3939835"/>
          </a:xfrm>
          <a:prstGeom prst="rect">
            <a:avLst/>
          </a:prstGeom>
        </p:spPr>
      </p:pic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26D063C1-F20D-44DE-63DD-9504CD517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7A728-0978-4F84-B02A-B67BD1D5B964}" type="slidenum">
              <a:rPr lang="en-GB" smtClean="0"/>
              <a:t>2</a:t>
            </a:fld>
            <a:endParaRPr lang="en-GB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331FFB8B-7328-69BD-F2B6-4BB765DFE5CC}"/>
              </a:ext>
            </a:extLst>
          </p:cNvPr>
          <p:cNvSpPr/>
          <p:nvPr/>
        </p:nvSpPr>
        <p:spPr>
          <a:xfrm>
            <a:off x="1553497" y="3195484"/>
            <a:ext cx="2861187" cy="3834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52C51DAD-3294-7716-3BBF-AA2F264464CA}"/>
              </a:ext>
            </a:extLst>
          </p:cNvPr>
          <p:cNvSpPr txBox="1"/>
          <p:nvPr/>
        </p:nvSpPr>
        <p:spPr>
          <a:xfrm>
            <a:off x="1440426" y="3117276"/>
            <a:ext cx="3087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err="1"/>
              <a:t>inacurate</a:t>
            </a:r>
            <a:r>
              <a:rPr lang="de-DE" sz="2400" dirty="0"/>
              <a:t> </a:t>
            </a:r>
            <a:r>
              <a:rPr lang="de-DE" sz="2400" dirty="0" err="1"/>
              <a:t>measurements</a:t>
            </a:r>
            <a:endParaRPr lang="de-DE" sz="2400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A3C47690-F7BF-687C-F9C0-DA7C2D3EE3CB}"/>
              </a:ext>
            </a:extLst>
          </p:cNvPr>
          <p:cNvSpPr/>
          <p:nvPr/>
        </p:nvSpPr>
        <p:spPr>
          <a:xfrm>
            <a:off x="3864077" y="1936955"/>
            <a:ext cx="1386349" cy="2916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E8807490-5E74-6F50-58EA-A8549757CD3A}"/>
              </a:ext>
            </a:extLst>
          </p:cNvPr>
          <p:cNvSpPr/>
          <p:nvPr/>
        </p:nvSpPr>
        <p:spPr>
          <a:xfrm>
            <a:off x="3864077" y="1852435"/>
            <a:ext cx="2340078" cy="3637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err="1">
                <a:solidFill>
                  <a:schemeClr val="tx1"/>
                </a:solidFill>
              </a:rPr>
              <a:t>estimation</a:t>
            </a:r>
            <a:r>
              <a:rPr lang="de-DE" sz="2400" dirty="0">
                <a:solidFill>
                  <a:schemeClr val="tx1"/>
                </a:solidFill>
              </a:rPr>
              <a:t> </a:t>
            </a:r>
            <a:r>
              <a:rPr lang="de-DE" sz="2400" dirty="0" err="1">
                <a:solidFill>
                  <a:schemeClr val="tx1"/>
                </a:solidFill>
              </a:rPr>
              <a:t>error</a:t>
            </a:r>
            <a:endParaRPr lang="de-DE" sz="2400" dirty="0">
              <a:solidFill>
                <a:schemeClr val="tx1"/>
              </a:solidFill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B5B2F2D5-B299-A9EC-38B2-F62CB357B223}"/>
              </a:ext>
            </a:extLst>
          </p:cNvPr>
          <p:cNvSpPr/>
          <p:nvPr/>
        </p:nvSpPr>
        <p:spPr>
          <a:xfrm>
            <a:off x="7777316" y="3210648"/>
            <a:ext cx="2861187" cy="3682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285B02EC-9A72-16A5-9852-22559BAF0BCD}"/>
              </a:ext>
            </a:extLst>
          </p:cNvPr>
          <p:cNvSpPr txBox="1"/>
          <p:nvPr/>
        </p:nvSpPr>
        <p:spPr>
          <a:xfrm>
            <a:off x="7669611" y="3163442"/>
            <a:ext cx="27611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err="1"/>
              <a:t>error-corrected</a:t>
            </a:r>
            <a:r>
              <a:rPr lang="de-DE" sz="2000" dirty="0"/>
              <a:t> </a:t>
            </a:r>
            <a:r>
              <a:rPr lang="de-DE" sz="2000" dirty="0" err="1"/>
              <a:t>estimate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3110406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2D3B9984-4D8F-2093-5C45-B39AEB506B7C}"/>
              </a:ext>
            </a:extLst>
          </p:cNvPr>
          <p:cNvCxnSpPr>
            <a:cxnSpLocks/>
          </p:cNvCxnSpPr>
          <p:nvPr/>
        </p:nvCxnSpPr>
        <p:spPr>
          <a:xfrm>
            <a:off x="0" y="477078"/>
            <a:ext cx="12192000" cy="0"/>
          </a:xfrm>
          <a:prstGeom prst="line">
            <a:avLst/>
          </a:prstGeom>
          <a:ln w="19050">
            <a:solidFill>
              <a:srgbClr val="FF69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afik 8" descr="Ein Bild, das Logo enthält.&#10;&#10;Automatisch generierte Beschreibung">
            <a:extLst>
              <a:ext uri="{FF2B5EF4-FFF2-40B4-BE49-F238E27FC236}">
                <a16:creationId xmlns:a16="http://schemas.microsoft.com/office/drawing/2014/main" id="{0A81F479-0B5A-7945-901D-2229A9B1EF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766" y="6220124"/>
            <a:ext cx="2825502" cy="509017"/>
          </a:xfrm>
          <a:prstGeom prst="rect">
            <a:avLst/>
          </a:prstGeom>
        </p:spPr>
      </p:pic>
      <p:sp>
        <p:nvSpPr>
          <p:cNvPr id="25" name="Textfeld 24">
            <a:extLst>
              <a:ext uri="{FF2B5EF4-FFF2-40B4-BE49-F238E27FC236}">
                <a16:creationId xmlns:a16="http://schemas.microsoft.com/office/drawing/2014/main" id="{175B8FA0-6B80-0778-B48E-C244EF6C4E6E}"/>
              </a:ext>
            </a:extLst>
          </p:cNvPr>
          <p:cNvSpPr txBox="1"/>
          <p:nvPr/>
        </p:nvSpPr>
        <p:spPr>
          <a:xfrm>
            <a:off x="915765" y="100051"/>
            <a:ext cx="6822222" cy="754053"/>
          </a:xfrm>
          <a:prstGeom prst="rect">
            <a:avLst/>
          </a:prstGeom>
          <a:solidFill>
            <a:schemeClr val="bg1"/>
          </a:solidFill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de-DE" sz="4300" b="1" dirty="0">
                <a:solidFill>
                  <a:srgbClr val="FF6A00"/>
                </a:solidFill>
                <a:latin typeface="Inter"/>
              </a:rPr>
              <a:t>Sensors </a:t>
            </a:r>
            <a:r>
              <a:rPr lang="de-DE" sz="4300" b="1" dirty="0" err="1">
                <a:solidFill>
                  <a:srgbClr val="FF6A00"/>
                </a:solidFill>
                <a:latin typeface="Inter"/>
              </a:rPr>
              <a:t>susceptible</a:t>
            </a:r>
            <a:r>
              <a:rPr lang="de-DE" sz="4300" b="1" dirty="0">
                <a:solidFill>
                  <a:srgbClr val="FF6A00"/>
                </a:solidFill>
                <a:latin typeface="Inter"/>
              </a:rPr>
              <a:t> </a:t>
            </a:r>
            <a:r>
              <a:rPr lang="de-DE" sz="4300" b="1" dirty="0" err="1">
                <a:solidFill>
                  <a:srgbClr val="FF6A00"/>
                </a:solidFill>
                <a:latin typeface="Inter"/>
              </a:rPr>
              <a:t>to</a:t>
            </a:r>
            <a:r>
              <a:rPr lang="de-DE" sz="4300" b="1" dirty="0">
                <a:solidFill>
                  <a:srgbClr val="FF6A00"/>
                </a:solidFill>
                <a:latin typeface="Inter"/>
              </a:rPr>
              <a:t> </a:t>
            </a:r>
            <a:r>
              <a:rPr lang="de-DE" sz="4300" b="1" dirty="0" err="1">
                <a:solidFill>
                  <a:srgbClr val="FF6A00"/>
                </a:solidFill>
                <a:latin typeface="Inter"/>
              </a:rPr>
              <a:t>failure</a:t>
            </a:r>
            <a:endParaRPr lang="en-US" sz="4300" b="1" dirty="0">
              <a:solidFill>
                <a:srgbClr val="FF6A00"/>
              </a:solidFill>
              <a:latin typeface="Inter" panose="02000503000000020004" pitchFamily="2" charset="0"/>
            </a:endParaRP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E904FB84-0E39-21A3-EAEC-B832FF5C2AFC}"/>
              </a:ext>
            </a:extLst>
          </p:cNvPr>
          <p:cNvCxnSpPr>
            <a:cxnSpLocks/>
          </p:cNvCxnSpPr>
          <p:nvPr/>
        </p:nvCxnSpPr>
        <p:spPr>
          <a:xfrm>
            <a:off x="0" y="6142383"/>
            <a:ext cx="12192000" cy="0"/>
          </a:xfrm>
          <a:prstGeom prst="line">
            <a:avLst/>
          </a:prstGeom>
          <a:ln w="19050">
            <a:solidFill>
              <a:srgbClr val="FF69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feld 2">
            <a:extLst>
              <a:ext uri="{FF2B5EF4-FFF2-40B4-BE49-F238E27FC236}">
                <a16:creationId xmlns:a16="http://schemas.microsoft.com/office/drawing/2014/main" id="{9A9B89E1-55C3-225E-CA26-7415CC0E5690}"/>
              </a:ext>
            </a:extLst>
          </p:cNvPr>
          <p:cNvSpPr txBox="1"/>
          <p:nvPr/>
        </p:nvSpPr>
        <p:spPr>
          <a:xfrm>
            <a:off x="267763" y="931844"/>
            <a:ext cx="4589372" cy="4204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Light </a:t>
            </a:r>
            <a:r>
              <a:rPr lang="de-DE" dirty="0" err="1"/>
              <a:t>sensor</a:t>
            </a:r>
            <a:r>
              <a:rPr lang="de-DE" dirty="0"/>
              <a:t> (</a:t>
            </a:r>
            <a:r>
              <a:rPr lang="de-DE" dirty="0" err="1"/>
              <a:t>photoresistor</a:t>
            </a:r>
            <a:r>
              <a:rPr lang="de-DE" dirty="0"/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 err="1"/>
              <a:t>Ultrasonic</a:t>
            </a:r>
            <a:r>
              <a:rPr lang="de-DE" dirty="0"/>
              <a:t> </a:t>
            </a:r>
            <a:r>
              <a:rPr lang="de-DE" dirty="0" err="1"/>
              <a:t>sensor</a:t>
            </a:r>
            <a:endParaRPr lang="de-DE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Infrared </a:t>
            </a:r>
            <a:r>
              <a:rPr lang="de-DE" dirty="0" err="1"/>
              <a:t>sensor</a:t>
            </a:r>
            <a:endParaRPr lang="de-DE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 err="1"/>
              <a:t>Temperature</a:t>
            </a:r>
            <a:r>
              <a:rPr lang="de-DE" dirty="0"/>
              <a:t> </a:t>
            </a:r>
            <a:r>
              <a:rPr lang="de-DE" dirty="0" err="1"/>
              <a:t>sensor</a:t>
            </a:r>
            <a:r>
              <a:rPr lang="de-DE" dirty="0"/>
              <a:t> (</a:t>
            </a:r>
            <a:r>
              <a:rPr lang="de-DE" dirty="0" err="1"/>
              <a:t>thermoelectric</a:t>
            </a:r>
            <a:r>
              <a:rPr lang="de-DE" dirty="0"/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 err="1"/>
              <a:t>Magnetic</a:t>
            </a:r>
            <a:r>
              <a:rPr lang="de-DE" dirty="0"/>
              <a:t> </a:t>
            </a:r>
            <a:r>
              <a:rPr lang="de-DE" dirty="0" err="1"/>
              <a:t>field</a:t>
            </a:r>
            <a:r>
              <a:rPr lang="de-DE" dirty="0"/>
              <a:t> </a:t>
            </a:r>
            <a:r>
              <a:rPr lang="de-DE" dirty="0" err="1"/>
              <a:t>sensor</a:t>
            </a:r>
            <a:endParaRPr lang="de-DE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Gas and </a:t>
            </a:r>
            <a:r>
              <a:rPr lang="de-DE" dirty="0" err="1"/>
              <a:t>air</a:t>
            </a:r>
            <a:r>
              <a:rPr lang="de-DE" dirty="0"/>
              <a:t> </a:t>
            </a:r>
            <a:r>
              <a:rPr lang="de-DE" dirty="0" err="1"/>
              <a:t>quality</a:t>
            </a:r>
            <a:r>
              <a:rPr lang="de-DE" dirty="0"/>
              <a:t> </a:t>
            </a:r>
            <a:r>
              <a:rPr lang="de-DE" dirty="0" err="1"/>
              <a:t>sensor</a:t>
            </a:r>
            <a:endParaRPr lang="de-DE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 err="1"/>
              <a:t>Humidity</a:t>
            </a:r>
            <a:r>
              <a:rPr lang="de-DE" dirty="0"/>
              <a:t> </a:t>
            </a:r>
            <a:r>
              <a:rPr lang="de-DE" dirty="0" err="1"/>
              <a:t>sensor</a:t>
            </a:r>
            <a:endParaRPr lang="de-DE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Motion </a:t>
            </a:r>
            <a:r>
              <a:rPr lang="de-DE" dirty="0" err="1"/>
              <a:t>sensor</a:t>
            </a:r>
            <a:r>
              <a:rPr lang="de-DE" dirty="0"/>
              <a:t> (</a:t>
            </a:r>
            <a:r>
              <a:rPr lang="de-DE" dirty="0" err="1"/>
              <a:t>accelerometer</a:t>
            </a:r>
            <a:r>
              <a:rPr lang="de-DE" dirty="0"/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 err="1"/>
              <a:t>Pressure</a:t>
            </a:r>
            <a:r>
              <a:rPr lang="de-DE" dirty="0"/>
              <a:t> </a:t>
            </a:r>
            <a:r>
              <a:rPr lang="de-DE" dirty="0" err="1"/>
              <a:t>sensor</a:t>
            </a:r>
            <a:endParaRPr lang="de-DE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Sound </a:t>
            </a:r>
            <a:r>
              <a:rPr lang="de-DE" dirty="0" err="1"/>
              <a:t>sensor</a:t>
            </a:r>
            <a:endParaRPr lang="de-DE" dirty="0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897C41ED-516A-5BCE-627A-BCF01B0E77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4619" y="968423"/>
            <a:ext cx="1560872" cy="1560872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E5CA016F-EA07-74E3-3B2C-A4ADDC7A0A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0806" y="657352"/>
            <a:ext cx="2444657" cy="1833493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8F126889-5D1C-E8AB-D597-EA12EE7BEF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3242" y="2160803"/>
            <a:ext cx="1219814" cy="1219814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C87B8C44-5620-C77B-EFC0-F8359DFC65A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52746" y="4636287"/>
            <a:ext cx="1289869" cy="1289869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AFDEBF5F-7D27-D6D0-7514-77582A531D2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97681" y="2490849"/>
            <a:ext cx="1495992" cy="1495992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5CF75B5E-B788-2842-9DAF-5759051C027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753600" y="968424"/>
            <a:ext cx="1687420" cy="1593958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C4841828-9034-E4B7-DA7C-1AB4F4EDDBB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47446" y="3650123"/>
            <a:ext cx="1687421" cy="168742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AD0800A-3AA3-154E-9275-1019D3E99BE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080526" y="2279141"/>
            <a:ext cx="1979902" cy="1979902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1818770B-54A7-3E64-CC73-DD4B337DF6D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383056" y="4367156"/>
            <a:ext cx="1687421" cy="1687421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CBD5C769-2E96-727D-6DBC-FBC0EAF4D55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724532" y="3719540"/>
            <a:ext cx="1833493" cy="1833493"/>
          </a:xfrm>
          <a:prstGeom prst="rect">
            <a:avLst/>
          </a:prstGeom>
        </p:spPr>
      </p:pic>
      <p:sp>
        <p:nvSpPr>
          <p:cNvPr id="16" name="Foliennummernplatzhalter 15">
            <a:extLst>
              <a:ext uri="{FF2B5EF4-FFF2-40B4-BE49-F238E27FC236}">
                <a16:creationId xmlns:a16="http://schemas.microsoft.com/office/drawing/2014/main" id="{5DB47978-B0FB-BE41-9E5F-042EA91C2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7A728-0978-4F84-B02A-B67BD1D5B964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8040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2D3B9984-4D8F-2093-5C45-B39AEB506B7C}"/>
              </a:ext>
            </a:extLst>
          </p:cNvPr>
          <p:cNvCxnSpPr>
            <a:cxnSpLocks/>
          </p:cNvCxnSpPr>
          <p:nvPr/>
        </p:nvCxnSpPr>
        <p:spPr>
          <a:xfrm>
            <a:off x="0" y="477078"/>
            <a:ext cx="12192000" cy="0"/>
          </a:xfrm>
          <a:prstGeom prst="line">
            <a:avLst/>
          </a:prstGeom>
          <a:ln w="19050">
            <a:solidFill>
              <a:srgbClr val="FF69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afik 8" descr="Ein Bild, das Logo enthält.&#10;&#10;Automatisch generierte Beschreibung">
            <a:extLst>
              <a:ext uri="{FF2B5EF4-FFF2-40B4-BE49-F238E27FC236}">
                <a16:creationId xmlns:a16="http://schemas.microsoft.com/office/drawing/2014/main" id="{0A81F479-0B5A-7945-901D-2229A9B1EF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766" y="6220124"/>
            <a:ext cx="2825502" cy="509017"/>
          </a:xfrm>
          <a:prstGeom prst="rect">
            <a:avLst/>
          </a:prstGeom>
        </p:spPr>
      </p:pic>
      <p:sp>
        <p:nvSpPr>
          <p:cNvPr id="25" name="Textfeld 24">
            <a:extLst>
              <a:ext uri="{FF2B5EF4-FFF2-40B4-BE49-F238E27FC236}">
                <a16:creationId xmlns:a16="http://schemas.microsoft.com/office/drawing/2014/main" id="{175B8FA0-6B80-0778-B48E-C244EF6C4E6E}"/>
              </a:ext>
            </a:extLst>
          </p:cNvPr>
          <p:cNvSpPr txBox="1"/>
          <p:nvPr/>
        </p:nvSpPr>
        <p:spPr>
          <a:xfrm>
            <a:off x="915766" y="100051"/>
            <a:ext cx="4059357" cy="754053"/>
          </a:xfrm>
          <a:prstGeom prst="rect">
            <a:avLst/>
          </a:prstGeom>
          <a:solidFill>
            <a:schemeClr val="bg1"/>
          </a:solidFill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de-DE" sz="4300" b="1" dirty="0">
                <a:solidFill>
                  <a:srgbClr val="FF6A00"/>
                </a:solidFill>
                <a:latin typeface="Inter"/>
              </a:rPr>
              <a:t>Table </a:t>
            </a:r>
            <a:r>
              <a:rPr lang="de-DE" sz="4300" b="1" dirty="0" err="1">
                <a:solidFill>
                  <a:srgbClr val="FF6A00"/>
                </a:solidFill>
                <a:latin typeface="Inter"/>
              </a:rPr>
              <a:t>of</a:t>
            </a:r>
            <a:r>
              <a:rPr lang="de-DE" sz="4300" b="1" dirty="0">
                <a:solidFill>
                  <a:srgbClr val="FF6A00"/>
                </a:solidFill>
                <a:latin typeface="Inter"/>
              </a:rPr>
              <a:t> </a:t>
            </a:r>
            <a:r>
              <a:rPr lang="de-DE" sz="4300" b="1" dirty="0" err="1">
                <a:solidFill>
                  <a:srgbClr val="FF6A00"/>
                </a:solidFill>
                <a:latin typeface="Inter"/>
              </a:rPr>
              <a:t>contents</a:t>
            </a:r>
            <a:endParaRPr lang="en-US" sz="4300" b="1" dirty="0">
              <a:solidFill>
                <a:srgbClr val="FF6A00"/>
              </a:solidFill>
              <a:latin typeface="Inter" panose="02000503000000020004" pitchFamily="2" charset="0"/>
            </a:endParaRP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D6F3B1D5-9C62-F334-DDC9-FD6CB434D56D}"/>
              </a:ext>
            </a:extLst>
          </p:cNvPr>
          <p:cNvSpPr txBox="1"/>
          <p:nvPr/>
        </p:nvSpPr>
        <p:spPr>
          <a:xfrm>
            <a:off x="915766" y="1351508"/>
            <a:ext cx="4427687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Inter Light" panose="02000503000000020004"/>
              </a:rPr>
              <a:t>1. Explanation of the Kalman filter</a:t>
            </a:r>
          </a:p>
          <a:p>
            <a:r>
              <a:rPr lang="en-US" sz="2400" dirty="0">
                <a:latin typeface="Inter Light" panose="02000503000000020004"/>
              </a:rPr>
              <a:t>	1.2 Function</a:t>
            </a:r>
          </a:p>
          <a:p>
            <a:r>
              <a:rPr lang="en-US" sz="2400" dirty="0">
                <a:latin typeface="Inter Light" panose="02000503000000020004"/>
              </a:rPr>
              <a:t>	1.3 Use cases</a:t>
            </a:r>
          </a:p>
          <a:p>
            <a:endParaRPr lang="en-US" sz="2400" dirty="0">
              <a:latin typeface="Inter Light" panose="02000503000000020004"/>
            </a:endParaRPr>
          </a:p>
          <a:p>
            <a:r>
              <a:rPr lang="en-US" sz="2400" dirty="0">
                <a:latin typeface="Inter Light" panose="02000503000000020004"/>
              </a:rPr>
              <a:t>2. </a:t>
            </a:r>
            <a:r>
              <a:rPr lang="en-US" sz="2400">
                <a:latin typeface="Inter Light" panose="02000503000000020004"/>
              </a:rPr>
              <a:t>Experiment</a:t>
            </a:r>
            <a:endParaRPr lang="en-US" sz="2400" dirty="0">
              <a:latin typeface="Inter Light" panose="02000503000000020004"/>
            </a:endParaRPr>
          </a:p>
          <a:p>
            <a:pPr lvl="1"/>
            <a:r>
              <a:rPr lang="en-US" sz="2400" dirty="0">
                <a:latin typeface="Inter Light" panose="02000503000000020004"/>
              </a:rPr>
              <a:t>2.1 Structure</a:t>
            </a:r>
          </a:p>
          <a:p>
            <a:pPr lvl="1"/>
            <a:r>
              <a:rPr lang="en-US" sz="2400" dirty="0">
                <a:latin typeface="Inter Light" panose="02000503000000020004"/>
              </a:rPr>
              <a:t>2.2 Process</a:t>
            </a:r>
          </a:p>
          <a:p>
            <a:pPr lvl="1"/>
            <a:r>
              <a:rPr lang="en-US" sz="2400" dirty="0">
                <a:latin typeface="Inter Light" panose="02000503000000020004"/>
              </a:rPr>
              <a:t>2.3 Simulation</a:t>
            </a:r>
          </a:p>
          <a:p>
            <a:pPr lvl="1"/>
            <a:r>
              <a:rPr lang="en-US" sz="2400" dirty="0">
                <a:latin typeface="Inter Light" panose="02000503000000020004"/>
              </a:rPr>
              <a:t>2.4 Result</a:t>
            </a:r>
          </a:p>
          <a:p>
            <a:endParaRPr lang="en-US" sz="2400" dirty="0">
              <a:latin typeface="Inter Light" panose="02000503000000020004"/>
            </a:endParaRPr>
          </a:p>
          <a:p>
            <a:r>
              <a:rPr lang="en-US" sz="2400" dirty="0">
                <a:latin typeface="Inter Light" panose="02000503000000020004"/>
              </a:rPr>
              <a:t>3. Conclusion</a:t>
            </a: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E904FB84-0E39-21A3-EAEC-B832FF5C2AFC}"/>
              </a:ext>
            </a:extLst>
          </p:cNvPr>
          <p:cNvCxnSpPr>
            <a:cxnSpLocks/>
          </p:cNvCxnSpPr>
          <p:nvPr/>
        </p:nvCxnSpPr>
        <p:spPr>
          <a:xfrm>
            <a:off x="0" y="6142383"/>
            <a:ext cx="12192000" cy="0"/>
          </a:xfrm>
          <a:prstGeom prst="line">
            <a:avLst/>
          </a:prstGeom>
          <a:ln w="19050">
            <a:solidFill>
              <a:srgbClr val="FF69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Grafik 1">
            <a:extLst>
              <a:ext uri="{FF2B5EF4-FFF2-40B4-BE49-F238E27FC236}">
                <a16:creationId xmlns:a16="http://schemas.microsoft.com/office/drawing/2014/main" id="{A3FDC958-5FAA-AF76-E122-2ED543D83A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2680" y="1769952"/>
            <a:ext cx="5877069" cy="3318095"/>
          </a:xfrm>
          <a:prstGeom prst="rect">
            <a:avLst/>
          </a:prstGeom>
        </p:spPr>
      </p:pic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DB9F13AF-0DE5-A82B-D011-57225FEE6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7A728-0978-4F84-B02A-B67BD1D5B964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4550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95</Words>
  <Application>Microsoft Office PowerPoint</Application>
  <PresentationFormat>Breitbild</PresentationFormat>
  <Paragraphs>34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Inter</vt:lpstr>
      <vt:lpstr>Inter Light</vt:lpstr>
      <vt:lpstr>Office Theme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Kaiser, Anton</dc:creator>
  <cp:lastModifiedBy>Schoen Philipp SCW EHWT3D</cp:lastModifiedBy>
  <cp:revision>9</cp:revision>
  <dcterms:created xsi:type="dcterms:W3CDTF">2023-06-06T10:12:51Z</dcterms:created>
  <dcterms:modified xsi:type="dcterms:W3CDTF">2024-04-23T06:18:58Z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7294a1c8-9899-41e7-8f6e-8b1b3c79592a_Enabled">
    <vt:lpwstr>true</vt:lpwstr>
  </property>
  <property fmtid="{D5CDD505-2E9C-101B-9397-08002B2CF9AE}" pid="3" name="MSIP_Label_7294a1c8-9899-41e7-8f6e-8b1b3c79592a_SetDate">
    <vt:lpwstr>2024-04-16T14:34:27Z</vt:lpwstr>
  </property>
  <property fmtid="{D5CDD505-2E9C-101B-9397-08002B2CF9AE}" pid="4" name="MSIP_Label_7294a1c8-9899-41e7-8f6e-8b1b3c79592a_Method">
    <vt:lpwstr>Privileged</vt:lpwstr>
  </property>
  <property fmtid="{D5CDD505-2E9C-101B-9397-08002B2CF9AE}" pid="5" name="MSIP_Label_7294a1c8-9899-41e7-8f6e-8b1b3c79592a_Name">
    <vt:lpwstr>Internal sub2 (no marking)</vt:lpwstr>
  </property>
  <property fmtid="{D5CDD505-2E9C-101B-9397-08002B2CF9AE}" pid="6" name="MSIP_Label_7294a1c8-9899-41e7-8f6e-8b1b3c79592a_SiteId">
    <vt:lpwstr>eb70b763-b6d7-4486-8555-8831709a784e</vt:lpwstr>
  </property>
  <property fmtid="{D5CDD505-2E9C-101B-9397-08002B2CF9AE}" pid="7" name="MSIP_Label_7294a1c8-9899-41e7-8f6e-8b1b3c79592a_ActionId">
    <vt:lpwstr>08cc4610-372a-41e2-8531-70ba3a2793ed</vt:lpwstr>
  </property>
  <property fmtid="{D5CDD505-2E9C-101B-9397-08002B2CF9AE}" pid="8" name="MSIP_Label_7294a1c8-9899-41e7-8f6e-8b1b3c79592a_ContentBits">
    <vt:lpwstr>0</vt:lpwstr>
  </property>
</Properties>
</file>