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tiff" ContentType="image/tiff"/>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70" r:id="rId3"/>
    <p:sldId id="275" r:id="rId5"/>
    <p:sldId id="326" r:id="rId6"/>
    <p:sldId id="351" r:id="rId7"/>
    <p:sldId id="496" r:id="rId8"/>
    <p:sldId id="352" r:id="rId9"/>
    <p:sldId id="497" r:id="rId10"/>
    <p:sldId id="353" r:id="rId11"/>
    <p:sldId id="443" r:id="rId12"/>
    <p:sldId id="354" r:id="rId13"/>
    <p:sldId id="355"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405" r:id="rId27"/>
    <p:sldId id="406"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7" r:id="rId45"/>
    <p:sldId id="388" r:id="rId46"/>
    <p:sldId id="389" r:id="rId47"/>
    <p:sldId id="390" r:id="rId48"/>
    <p:sldId id="391" r:id="rId49"/>
    <p:sldId id="392" r:id="rId50"/>
    <p:sldId id="393" r:id="rId51"/>
    <p:sldId id="394" r:id="rId52"/>
    <p:sldId id="395" r:id="rId53"/>
    <p:sldId id="396" r:id="rId54"/>
    <p:sldId id="397" r:id="rId55"/>
    <p:sldId id="398" r:id="rId56"/>
    <p:sldId id="358" r:id="rId57"/>
    <p:sldId id="399" r:id="rId58"/>
    <p:sldId id="400" r:id="rId59"/>
    <p:sldId id="401" r:id="rId60"/>
    <p:sldId id="402" r:id="rId61"/>
    <p:sldId id="403" r:id="rId62"/>
    <p:sldId id="404" r:id="rId63"/>
    <p:sldId id="320" r:id="rId64"/>
  </p:sldIdLst>
  <p:sldSz cx="9144000" cy="5143500" type="screen16x9"/>
  <p:notesSz cx="6858000" cy="9144000"/>
  <p:custDataLst>
    <p:tags r:id="rId68"/>
  </p:custDataLst>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2" d="100"/>
          <a:sy n="92" d="100"/>
        </p:scale>
        <p:origin x="-696" y="-96"/>
      </p:cViewPr>
      <p:guideLst>
        <p:guide orient="horz" pos="1620"/>
        <p:guide pos="291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gs" Target="tags/tag1.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fld id="{CBD1F595-3A9E-4AFB-9409-00EE811EB6B0}"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二级</a:t>
            </a:r>
            <a:endParaRPr lang="zh-CN" altLang="en-US" noProof="0" smtClean="0"/>
          </a:p>
          <a:p>
            <a:pPr lvl="2"/>
            <a:r>
              <a:rPr lang="zh-CN" altLang="en-US" noProof="0" smtClean="0"/>
              <a:t>三级</a:t>
            </a:r>
            <a:endParaRPr lang="zh-CN" altLang="en-US" noProof="0" smtClean="0"/>
          </a:p>
          <a:p>
            <a:pPr lvl="3"/>
            <a:r>
              <a:rPr lang="zh-CN" altLang="en-US" noProof="0" smtClean="0"/>
              <a:t>四级</a:t>
            </a:r>
            <a:endParaRPr lang="zh-CN" altLang="en-US" noProof="0" smtClean="0"/>
          </a:p>
          <a:p>
            <a:pPr lvl="4"/>
            <a:r>
              <a:rPr lang="zh-CN" altLang="en-US" noProof="0" smtClean="0"/>
              <a:t>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C4A08D6A-97DB-47FF-BEFD-7D6BA57570F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信息熵表示的是不确定度。均匀分布时，不确定度最大，此时熵就最大</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当选择某个特征对数据集进行分类时，分类后的数据集信息熵会比分类前的小，其差值表示为信息增益。</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信息增益的一个大问题就是偏向选择分支多的属性导致overfitting，那么我们能想到的解决办法自然就是对分支过多的情况进行惩罚(penalty)</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当数据集中数据混合的程度越高，基尼指数也就越高。当数据集 D 只有一种数据类型，那么基尼指数的值为最低 0</a:t>
            </a:r>
            <a:endParaRPr lang="zh-CN" altLang="en-US"/>
          </a:p>
          <a:p>
            <a:r>
              <a:rPr lang="zh-CN" altLang="en-US"/>
              <a:t>对于特征选取，需要选择最小的分裂后的基尼指数</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https://www.cnblogs.com/gatherstars/p/6084696.html</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6AA6EB28-9653-41F9-B7F4-349140C90BE1}"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830A8E31-C401-4CEC-A97B-17FAC71BC97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5pPr>
      <a:lvl6pPr marL="4572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6pPr>
      <a:lvl7pPr marL="9144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7pPr>
      <a:lvl8pPr marL="13716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8pPr>
      <a:lvl9pPr marL="18288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3</a:t>
            </a: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章   决策树与分类算法</a:t>
            </a:r>
            <a:endParaRPr lang="zh-CN" altLang="en-US" sz="2800"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连续变量</a:t>
            </a:r>
            <a:endParaRPr lang="zh-CN" altLang="en-US" sz="1800" dirty="0" smtClean="0">
              <a:solidFill>
                <a:srgbClr val="000000"/>
              </a:solidFill>
            </a:endParaRPr>
          </a:p>
        </p:txBody>
      </p:sp>
      <p:graphicFrame>
        <p:nvGraphicFramePr>
          <p:cNvPr id="2" name="表格 1"/>
          <p:cNvGraphicFramePr>
            <a:graphicFrameLocks noGrp="1"/>
          </p:cNvGraphicFramePr>
          <p:nvPr/>
        </p:nvGraphicFramePr>
        <p:xfrm>
          <a:off x="1387475" y="1369695"/>
          <a:ext cx="5634990" cy="664210"/>
        </p:xfrm>
        <a:graphic>
          <a:graphicData uri="http://schemas.openxmlformats.org/drawingml/2006/table">
            <a:tbl>
              <a:tblPr firstRow="1" firstCol="1" bandRow="1">
                <a:tableStyleId>{5C22544A-7EE6-4342-B048-85BDC9FD1C3A}</a:tableStyleId>
              </a:tblPr>
              <a:tblGrid>
                <a:gridCol w="346075"/>
                <a:gridCol w="527685"/>
                <a:gridCol w="529590"/>
                <a:gridCol w="528320"/>
                <a:gridCol w="529590"/>
                <a:gridCol w="528320"/>
                <a:gridCol w="529590"/>
                <a:gridCol w="528320"/>
                <a:gridCol w="529590"/>
                <a:gridCol w="528320"/>
                <a:gridCol w="529590"/>
              </a:tblGrid>
              <a:tr h="332105">
                <a:tc>
                  <a:txBody>
                    <a:bodyPr/>
                    <a:lstStyle/>
                    <a:p>
                      <a:pPr algn="ctr" fontAlgn="ctr">
                        <a:spcAft>
                          <a:spcPts val="0"/>
                        </a:spcAft>
                      </a:pPr>
                      <a:r>
                        <a:rPr lang="zh-CN" sz="1200" kern="0">
                          <a:effectLst/>
                        </a:rPr>
                        <a:t>坐标</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(1,4)</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(1,6)</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(3,1)</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(3,8)</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(6,6)</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(7,2)</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(7,7)</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(8,9)</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(11,3)</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en-US" sz="1200" kern="0">
                          <a:effectLst/>
                        </a:rPr>
                        <a:t>(14,9)</a:t>
                      </a:r>
                      <a:endParaRPr lang="en-US"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332105">
                <a:tc>
                  <a:txBody>
                    <a:bodyPr/>
                    <a:lstStyle/>
                    <a:p>
                      <a:pPr algn="ctr" fontAlgn="ctr">
                        <a:spcAft>
                          <a:spcPts val="0"/>
                        </a:spcAft>
                      </a:pPr>
                      <a:r>
                        <a:rPr lang="zh-CN" sz="1200" kern="0">
                          <a:effectLst/>
                        </a:rPr>
                        <a:t>分类</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a:effectLst/>
                        </a:rPr>
                        <a:t>◇</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a:effectLst/>
                        </a:rPr>
                        <a:t>○</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a:effectLst/>
                        </a:rPr>
                        <a:t>◇</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a:effectLst/>
                        </a:rPr>
                        <a:t>○</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a:effectLst/>
                        </a:rPr>
                        <a:t>◇</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a:effectLst/>
                        </a:rPr>
                        <a:t>○</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a:effectLst/>
                        </a:rPr>
                        <a:t>◇</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a:effectLst/>
                        </a:rPr>
                        <a:t>◇</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a:effectLst/>
                        </a:rPr>
                        <a:t>○</a:t>
                      </a:r>
                      <a:endParaRPr lang="zh-CN" sz="1200" kern="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1200" kern="0" dirty="0">
                          <a:effectLst/>
                        </a:rPr>
                        <a:t>○</a:t>
                      </a:r>
                      <a:endParaRPr lang="zh-CN" sz="1200" kern="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bl>
          </a:graphicData>
        </a:graphic>
      </p:graphicFrame>
      <p:pic>
        <p:nvPicPr>
          <p:cNvPr id="9" name="图片 8" descr="图2.4"/>
          <p:cNvPicPr/>
          <p:nvPr/>
        </p:nvPicPr>
        <p:blipFill>
          <a:blip r:embed="rId1"/>
          <a:stretch>
            <a:fillRect/>
          </a:stretch>
        </p:blipFill>
        <p:spPr>
          <a:xfrm>
            <a:off x="1844992" y="2034069"/>
            <a:ext cx="4378325" cy="2663190"/>
          </a:xfrm>
          <a:prstGeom prst="rect">
            <a:avLst/>
          </a:prstGeom>
        </p:spPr>
      </p:pic>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决策树</a:t>
            </a:r>
            <a:r>
              <a:rPr lang="zh-CN" altLang="en-US" sz="1800" dirty="0">
                <a:solidFill>
                  <a:srgbClr val="000000"/>
                </a:solidFill>
              </a:rPr>
              <a:t>对应二维空间的分割结果</a:t>
            </a:r>
            <a:endParaRPr lang="zh-CN" altLang="en-US" sz="1800" dirty="0" smtClean="0">
              <a:solidFill>
                <a:srgbClr val="000000"/>
              </a:solidFill>
            </a:endParaRPr>
          </a:p>
        </p:txBody>
      </p:sp>
      <p:pic>
        <p:nvPicPr>
          <p:cNvPr id="10" name="图片 9" descr="图2.3"/>
          <p:cNvPicPr/>
          <p:nvPr/>
        </p:nvPicPr>
        <p:blipFill>
          <a:blip r:embed="rId1"/>
          <a:stretch>
            <a:fillRect/>
          </a:stretch>
        </p:blipFill>
        <p:spPr>
          <a:xfrm>
            <a:off x="2922270" y="1822980"/>
            <a:ext cx="3299460" cy="2503805"/>
          </a:xfrm>
          <a:prstGeom prst="rect">
            <a:avLst/>
          </a:prstGeom>
        </p:spPr>
      </p:pic>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分支处理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往往</a:t>
            </a:r>
            <a:r>
              <a:rPr lang="zh-CN" altLang="en-US" sz="1800" dirty="0">
                <a:solidFill>
                  <a:srgbClr val="000000"/>
                </a:solidFill>
              </a:rPr>
              <a:t>使用</a:t>
            </a:r>
            <a:r>
              <a:rPr lang="zh-CN" altLang="en-US" sz="1800" dirty="0">
                <a:solidFill>
                  <a:srgbClr val="FF0000"/>
                </a:solidFill>
              </a:rPr>
              <a:t>启发式算法</a:t>
            </a:r>
            <a:r>
              <a:rPr lang="zh-CN" altLang="en-US" sz="1800" dirty="0">
                <a:solidFill>
                  <a:srgbClr val="000000"/>
                </a:solidFill>
              </a:rPr>
              <a:t>来进行决策树的构造，例如，使用贪婪算法对每个结点构造部分最优</a:t>
            </a:r>
            <a:r>
              <a:rPr lang="zh-CN" altLang="en-US" sz="1800" dirty="0" smtClean="0">
                <a:solidFill>
                  <a:srgbClr val="000000"/>
                </a:solidFill>
              </a:rPr>
              <a:t>决策树</a:t>
            </a:r>
            <a:endParaRPr lang="en-US" altLang="zh-CN" sz="1800" dirty="0" smtClean="0">
              <a:solidFill>
                <a:srgbClr val="000000"/>
              </a:solidFill>
            </a:endParaRPr>
          </a:p>
          <a:p>
            <a:r>
              <a:rPr lang="zh-CN" altLang="en-US" sz="1800" dirty="0" smtClean="0">
                <a:solidFill>
                  <a:srgbClr val="000000"/>
                </a:solidFill>
              </a:rPr>
              <a:t>对于</a:t>
            </a:r>
            <a:r>
              <a:rPr lang="zh-CN" altLang="en-US" sz="1800" dirty="0">
                <a:solidFill>
                  <a:srgbClr val="000000"/>
                </a:solidFill>
              </a:rPr>
              <a:t>一个决策树的构建，最重要的部分就在于其</a:t>
            </a:r>
            <a:r>
              <a:rPr lang="zh-CN" altLang="en-US" sz="1800" dirty="0">
                <a:solidFill>
                  <a:srgbClr val="FF0000"/>
                </a:solidFill>
              </a:rPr>
              <a:t>分支处理</a:t>
            </a:r>
            <a:r>
              <a:rPr lang="zh-CN" altLang="en-US" sz="1800" dirty="0">
                <a:solidFill>
                  <a:srgbClr val="000000"/>
                </a:solidFill>
              </a:rPr>
              <a:t>，即确定在每个决策结点处的分支</a:t>
            </a:r>
            <a:r>
              <a:rPr lang="zh-CN" altLang="en-US" sz="1800" dirty="0" smtClean="0">
                <a:solidFill>
                  <a:srgbClr val="000000"/>
                </a:solidFill>
              </a:rPr>
              <a:t>属性</a:t>
            </a:r>
            <a:endParaRPr lang="en-US" altLang="zh-CN" sz="1800" dirty="0" smtClean="0">
              <a:solidFill>
                <a:srgbClr val="000000"/>
              </a:solidFill>
            </a:endParaRPr>
          </a:p>
          <a:p>
            <a:r>
              <a:rPr lang="zh-CN" altLang="en-US" sz="1800" dirty="0" smtClean="0">
                <a:solidFill>
                  <a:srgbClr val="000000"/>
                </a:solidFill>
              </a:rPr>
              <a:t>分支属性的选取即对决策节点上选择哪一个属性来对数据集进行划分，要求每个分支中样本的类别</a:t>
            </a:r>
            <a:r>
              <a:rPr lang="zh-CN" altLang="en-US" sz="1800" dirty="0">
                <a:solidFill>
                  <a:srgbClr val="000000"/>
                </a:solidFill>
              </a:rPr>
              <a:t>纯度尽可能高，而且不要产生样本数量太少的</a:t>
            </a:r>
            <a:r>
              <a:rPr lang="zh-CN" altLang="en-US" sz="1800" dirty="0" smtClean="0">
                <a:solidFill>
                  <a:srgbClr val="000000"/>
                </a:solidFill>
              </a:rPr>
              <a:t>分支</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ID3</a:t>
                </a:r>
                <a:r>
                  <a:rPr lang="zh-CN" altLang="en-US" sz="1800" dirty="0">
                    <a:solidFill>
                      <a:srgbClr val="000000"/>
                    </a:solidFill>
                  </a:rPr>
                  <a:t>算法是在每个结点处选取能获得最高信息增益的分支属性进行</a:t>
                </a:r>
                <a:r>
                  <a:rPr lang="zh-CN" altLang="en-US" sz="1800" dirty="0" smtClean="0">
                    <a:solidFill>
                      <a:srgbClr val="000000"/>
                    </a:solidFill>
                  </a:rPr>
                  <a:t>分裂</a:t>
                </a:r>
                <a:endParaRPr lang="en-US" altLang="zh-CN" sz="1800" dirty="0" smtClean="0">
                  <a:solidFill>
                    <a:srgbClr val="000000"/>
                  </a:solidFill>
                </a:endParaRPr>
              </a:p>
              <a:p>
                <a:r>
                  <a:rPr lang="zh-CN" altLang="en-US" sz="1800" dirty="0">
                    <a:solidFill>
                      <a:srgbClr val="000000"/>
                    </a:solidFill>
                  </a:rPr>
                  <a:t>在每个决策结点处划分分支、选取分支属性的目的是将整个决策树的样本纯度</a:t>
                </a:r>
                <a:r>
                  <a:rPr lang="zh-CN" altLang="en-US" sz="1800" dirty="0" smtClean="0">
                    <a:solidFill>
                      <a:srgbClr val="000000"/>
                    </a:solidFill>
                  </a:rPr>
                  <a:t>提升</a:t>
                </a:r>
                <a:endParaRPr lang="en-US" altLang="zh-CN" sz="1800" dirty="0" smtClean="0">
                  <a:solidFill>
                    <a:srgbClr val="000000"/>
                  </a:solidFill>
                </a:endParaRPr>
              </a:p>
              <a:p>
                <a:r>
                  <a:rPr lang="zh-CN" altLang="en-US" sz="1800" dirty="0" smtClean="0">
                    <a:solidFill>
                      <a:srgbClr val="000000"/>
                    </a:solidFill>
                  </a:rPr>
                  <a:t>衡量</a:t>
                </a:r>
                <a:r>
                  <a:rPr lang="zh-CN" altLang="en-US" sz="1800" dirty="0">
                    <a:solidFill>
                      <a:srgbClr val="000000"/>
                    </a:solidFill>
                  </a:rPr>
                  <a:t>样本集合纯度的指标则是</a:t>
                </a:r>
                <a:r>
                  <a:rPr lang="zh-CN" altLang="en-US" sz="1800" dirty="0" smtClean="0">
                    <a:solidFill>
                      <a:srgbClr val="000000"/>
                    </a:solidFill>
                  </a:rPr>
                  <a:t>熵</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en-US" sz="1800" dirty="0">
                    <a:solidFill>
                      <a:srgbClr val="000000"/>
                    </a:solidFill>
                  </a:rPr>
                  <a:t>举例来说，如果有一个大小为</a:t>
                </a:r>
                <a:r>
                  <a:rPr lang="en-US" altLang="zh-CN" sz="1800" dirty="0">
                    <a:solidFill>
                      <a:srgbClr val="000000"/>
                    </a:solidFill>
                  </a:rPr>
                  <a:t>10</a:t>
                </a:r>
                <a:r>
                  <a:rPr lang="zh-CN" altLang="en-US" sz="1800" dirty="0">
                    <a:solidFill>
                      <a:srgbClr val="000000"/>
                    </a:solidFill>
                  </a:rPr>
                  <a:t>的布尔值样本集</a:t>
                </a:r>
                <a14:m>
                  <m:oMath xmlns:m="http://schemas.openxmlformats.org/officeDocument/2006/math">
                    <m:sSub>
                      <m:sSubPr>
                        <m:ctrlPr>
                          <a:rPr lang="zh-CN" altLang="en-US" sz="1800" i="1">
                            <a:latin typeface="Cambria Math"/>
                          </a:rPr>
                        </m:ctrlPr>
                      </m:sSubPr>
                      <m:e>
                        <m:r>
                          <m:rPr>
                            <m:sty m:val="p"/>
                          </m:rPr>
                          <a:rPr lang="zh-CN" altLang="en-US" sz="1800">
                            <a:latin typeface="Cambria Math" panose="02040503050406030204" pitchFamily="18" charset="0"/>
                          </a:rPr>
                          <m:t>S</m:t>
                        </m:r>
                      </m:e>
                      <m:sub>
                        <m:r>
                          <a:rPr lang="zh-CN" altLang="en-US" sz="1800" i="1">
                            <a:latin typeface="Cambria Math" panose="02040503050406030204" pitchFamily="18" charset="0"/>
                          </a:rPr>
                          <m:t>𝑏</m:t>
                        </m:r>
                      </m:sub>
                    </m:sSub>
                  </m:oMath>
                </a14:m>
                <a:r>
                  <a:rPr lang="zh-CN" altLang="en-US" sz="1800" dirty="0">
                    <a:solidFill>
                      <a:srgbClr val="000000"/>
                    </a:solidFill>
                  </a:rPr>
                  <a:t>，其中有</a:t>
                </a:r>
                <a:r>
                  <a:rPr lang="en-US" altLang="zh-CN" sz="1800" dirty="0">
                    <a:solidFill>
                      <a:srgbClr val="000000"/>
                    </a:solidFill>
                  </a:rPr>
                  <a:t>6</a:t>
                </a:r>
                <a:r>
                  <a:rPr lang="zh-CN" altLang="en-US" sz="1800" dirty="0">
                    <a:solidFill>
                      <a:srgbClr val="000000"/>
                    </a:solidFill>
                  </a:rPr>
                  <a:t>个真值、</a:t>
                </a:r>
                <a:r>
                  <a:rPr lang="en-US" altLang="zh-CN" sz="1800" dirty="0">
                    <a:solidFill>
                      <a:srgbClr val="000000"/>
                    </a:solidFill>
                  </a:rPr>
                  <a:t>4</a:t>
                </a:r>
                <a:r>
                  <a:rPr lang="zh-CN" altLang="en-US" sz="1800" dirty="0">
                    <a:solidFill>
                      <a:srgbClr val="000000"/>
                    </a:solidFill>
                  </a:rPr>
                  <a:t>个假值，那么该布尔型样本分类的熵为</a:t>
                </a:r>
                <a:r>
                  <a:rPr lang="zh-CN" altLang="en-US" sz="1800" dirty="0" smtClean="0">
                    <a:solidFill>
                      <a:srgbClr val="000000"/>
                    </a:solidFill>
                  </a:rPr>
                  <a:t>：</a:t>
                </a:r>
                <a:endParaRPr lang="zh-CN" altLang="en-US"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917722"/>
              </a:xfrm>
              <a:prstGeom prst="rect">
                <a:avLst/>
              </a:prstGeom>
              <a:blipFill rotWithShape="1">
                <a:blip r:embed="rId1"/>
                <a:stretch>
                  <a:fillRect l="-530" t="-1670" b="-16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矩形 1"/>
              <p:cNvSpPr/>
              <p:nvPr/>
            </p:nvSpPr>
            <p:spPr>
              <a:xfrm>
                <a:off x="2042768" y="2446908"/>
                <a:ext cx="4619791" cy="6526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a:rPr>
                          </m:ctrlPr>
                        </m:dPr>
                        <m:e>
                          <m:r>
                            <a:rPr lang="zh-CN" altLang="en-US" i="1">
                              <a:latin typeface="Cambria Math" panose="02040503050406030204" pitchFamily="18" charset="0"/>
                            </a:rPr>
                            <m:t>𝑆</m:t>
                          </m:r>
                        </m:e>
                      </m:d>
                      <m:r>
                        <a:rPr lang="zh-CN" altLang="en-US" i="0">
                          <a:latin typeface="Cambria Math" panose="02040503050406030204" pitchFamily="18" charset="0"/>
                        </a:rPr>
                        <m:t>=−</m:t>
                      </m:r>
                      <m:nary>
                        <m:naryPr>
                          <m:chr m:val="∑"/>
                          <m:limLoc m:val="subSup"/>
                          <m:ctrlPr>
                            <a:rPr lang="zh-CN" altLang="en-US" i="1">
                              <a:latin typeface="Cambria Math"/>
                            </a:rPr>
                          </m:ctrlPr>
                        </m:naryPr>
                        <m:sub>
                          <m:r>
                            <m:rPr>
                              <m:sty m:val="p"/>
                            </m:rPr>
                            <a:rPr lang="zh-CN" altLang="en-US" i="0">
                              <a:latin typeface="Cambria Math" panose="02040503050406030204" pitchFamily="18" charset="0"/>
                            </a:rPr>
                            <m:t>i</m:t>
                          </m:r>
                          <m:r>
                            <a:rPr lang="zh-CN" altLang="en-US" i="0">
                              <a:latin typeface="Cambria Math" panose="02040503050406030204" pitchFamily="18" charset="0"/>
                            </a:rPr>
                            <m:t>=1</m:t>
                          </m:r>
                        </m:sub>
                        <m:sup>
                          <m:r>
                            <m:rPr>
                              <m:sty m:val="p"/>
                            </m:rPr>
                            <a:rPr lang="zh-CN" altLang="en-US" i="0">
                              <a:latin typeface="Cambria Math" panose="02040503050406030204" pitchFamily="18" charset="0"/>
                            </a:rPr>
                            <m:t>m</m:t>
                          </m:r>
                        </m:sup>
                        <m:e>
                          <m:sSub>
                            <m:sSubPr>
                              <m:ctrlPr>
                                <a:rPr lang="zh-CN" altLang="en-US" i="1">
                                  <a:latin typeface="Cambria Math"/>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sSubSup>
                            <m:sSubSupPr>
                              <m:ctrlPr>
                                <a:rPr lang="zh-CN" altLang="en-US" i="1">
                                  <a:latin typeface="Cambria Math"/>
                                </a:rPr>
                              </m:ctrlPr>
                            </m:sSubSupPr>
                            <m:e>
                              <m:r>
                                <a:rPr lang="zh-CN" altLang="en-US" i="1">
                                  <a:latin typeface="Cambria Math" panose="02040503050406030204" pitchFamily="18" charset="0"/>
                                </a:rPr>
                                <m:t>𝑙𝑜𝑔</m:t>
                              </m:r>
                            </m:e>
                            <m:sub>
                              <m:r>
                                <a:rPr lang="zh-CN" altLang="en-US" i="0">
                                  <a:latin typeface="Cambria Math" panose="02040503050406030204" pitchFamily="18" charset="0"/>
                                </a:rPr>
                                <m:t>2</m:t>
                              </m:r>
                            </m:sub>
                            <m:sup/>
                          </m:sSubSup>
                        </m:e>
                      </m:nary>
                      <m:d>
                        <m:dPr>
                          <m:ctrlPr>
                            <a:rPr lang="zh-CN" altLang="en-US" i="1">
                              <a:latin typeface="Cambria Math"/>
                            </a:rPr>
                          </m:ctrlPr>
                        </m:dPr>
                        <m:e>
                          <m:sSub>
                            <m:sSubPr>
                              <m:ctrlPr>
                                <a:rPr lang="zh-CN" altLang="en-US" i="1">
                                  <a:latin typeface="Cambria Math"/>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e>
                      </m:d>
                      <m:r>
                        <a:rPr lang="zh-CN" altLang="en-US" i="0">
                          <a:latin typeface="Cambria Math" panose="02040503050406030204" pitchFamily="18" charset="0"/>
                        </a:rPr>
                        <m:t> , </m:t>
                      </m:r>
                      <m:sSub>
                        <m:sSubPr>
                          <m:ctrlPr>
                            <a:rPr lang="zh-CN" altLang="en-US" i="1">
                              <a:latin typeface="Cambria Math"/>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𝑖</m:t>
                          </m:r>
                        </m:sub>
                      </m:sSub>
                      <m:r>
                        <a:rPr lang="zh-CN" altLang="en-US" i="0">
                          <a:latin typeface="Cambria Math" panose="02040503050406030204" pitchFamily="18" charset="0"/>
                        </a:rPr>
                        <m:t>=</m:t>
                      </m:r>
                      <m:f>
                        <m:fPr>
                          <m:ctrlPr>
                            <a:rPr lang="zh-CN" altLang="en-US" i="1">
                              <a:latin typeface="Cambria Math"/>
                            </a:rPr>
                          </m:ctrlPr>
                        </m:fPr>
                        <m:num>
                          <m:r>
                            <a:rPr lang="zh-CN" altLang="en-US" i="0">
                              <a:latin typeface="Cambria Math" panose="02040503050406030204" pitchFamily="18" charset="0"/>
                            </a:rPr>
                            <m:t>|</m:t>
                          </m:r>
                          <m:sSub>
                            <m:sSubPr>
                              <m:ctrlPr>
                                <a:rPr lang="zh-CN" altLang="en-US" i="1">
                                  <a:latin typeface="Cambria Math"/>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num>
                        <m:den>
                          <m:r>
                            <a:rPr lang="zh-CN" altLang="en-US" i="1">
                              <a:latin typeface="Cambria Math" panose="02040503050406030204" pitchFamily="18" charset="0"/>
                            </a:rPr>
                            <m:t>𝑛</m:t>
                          </m:r>
                        </m:den>
                      </m:f>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2042768" y="2446908"/>
                <a:ext cx="4619791" cy="652679"/>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矩形 3"/>
              <p:cNvSpPr/>
              <p:nvPr/>
            </p:nvSpPr>
            <p:spPr>
              <a:xfrm>
                <a:off x="1008063" y="3991736"/>
                <a:ext cx="711966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a:rPr>
                          </m:ctrlPr>
                        </m:dPr>
                        <m:e>
                          <m:sSub>
                            <m:sSubPr>
                              <m:ctrlPr>
                                <a:rPr lang="zh-CN" altLang="en-US" i="1">
                                  <a:latin typeface="Cambria Math"/>
                                </a:rPr>
                              </m:ctrlPr>
                            </m:sSubPr>
                            <m:e>
                              <m:r>
                                <m:rPr>
                                  <m:sty m:val="p"/>
                                </m:rPr>
                                <a:rPr lang="zh-CN" altLang="en-US" i="0">
                                  <a:latin typeface="Cambria Math" panose="02040503050406030204" pitchFamily="18" charset="0"/>
                                </a:rPr>
                                <m:t>S</m:t>
                              </m:r>
                            </m:e>
                            <m:sub>
                              <m:r>
                                <a:rPr lang="zh-CN" altLang="en-US" i="1">
                                  <a:latin typeface="Cambria Math" panose="02040503050406030204" pitchFamily="18" charset="0"/>
                                </a:rPr>
                                <m:t>𝑏</m:t>
                              </m:r>
                            </m:sub>
                          </m:sSub>
                        </m:e>
                      </m:d>
                      <m:r>
                        <a:rPr lang="zh-CN" altLang="en-US" i="0">
                          <a:latin typeface="Cambria Math" panose="02040503050406030204" pitchFamily="18" charset="0"/>
                        </a:rPr>
                        <m:t>=−</m:t>
                      </m:r>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6</m:t>
                              </m:r>
                            </m:num>
                            <m:den>
                              <m:r>
                                <a:rPr lang="zh-CN" altLang="en-US" i="0">
                                  <a:latin typeface="Cambria Math" panose="02040503050406030204" pitchFamily="18" charset="0"/>
                                </a:rPr>
                                <m:t>10</m:t>
                              </m:r>
                            </m:den>
                          </m:f>
                        </m:e>
                      </m:d>
                      <m:sSub>
                        <m:sSubPr>
                          <m:ctrlPr>
                            <a:rPr lang="zh-CN" altLang="en-US" i="1">
                              <a:latin typeface="Cambria Math"/>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
                        <m:fPr>
                          <m:ctrlPr>
                            <a:rPr lang="zh-CN" altLang="en-US" i="1">
                              <a:latin typeface="Cambria Math"/>
                            </a:rPr>
                          </m:ctrlPr>
                        </m:fPr>
                        <m:num>
                          <m:r>
                            <a:rPr lang="zh-CN" altLang="en-US" i="0">
                              <a:latin typeface="Cambria Math" panose="02040503050406030204" pitchFamily="18" charset="0"/>
                            </a:rPr>
                            <m:t>6</m:t>
                          </m:r>
                        </m:num>
                        <m:den>
                          <m:r>
                            <a:rPr lang="zh-CN" altLang="en-US" i="0">
                              <a:latin typeface="Cambria Math" panose="02040503050406030204" pitchFamily="18" charset="0"/>
                            </a:rPr>
                            <m:t>10</m:t>
                          </m:r>
                        </m:den>
                      </m:f>
                      <m:r>
                        <a:rPr lang="zh-CN" altLang="en-US" i="0">
                          <a:latin typeface="Cambria Math" panose="02040503050406030204" pitchFamily="18" charset="0"/>
                        </a:rPr>
                        <m:t>−</m:t>
                      </m:r>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4</m:t>
                              </m:r>
                            </m:num>
                            <m:den>
                              <m:r>
                                <a:rPr lang="zh-CN" altLang="en-US" i="0">
                                  <a:latin typeface="Cambria Math" panose="02040503050406030204" pitchFamily="18" charset="0"/>
                                </a:rPr>
                                <m:t>10</m:t>
                              </m:r>
                            </m:den>
                          </m:f>
                        </m:e>
                      </m:d>
                      <m:sSub>
                        <m:sSubPr>
                          <m:ctrlPr>
                            <a:rPr lang="zh-CN" altLang="en-US" i="1">
                              <a:latin typeface="Cambria Math"/>
                            </a:rPr>
                          </m:ctrlPr>
                        </m:sSubPr>
                        <m:e>
                          <m:r>
                            <a:rPr lang="zh-CN" altLang="en-US" i="1">
                              <a:latin typeface="Cambria Math" panose="02040503050406030204" pitchFamily="18" charset="0"/>
                            </a:rPr>
                            <m:t>𝑙𝑜𝑔</m:t>
                          </m:r>
                        </m:e>
                        <m:sub>
                          <m:r>
                            <a:rPr lang="zh-CN" altLang="en-US" i="0">
                              <a:latin typeface="Cambria Math" panose="02040503050406030204" pitchFamily="18" charset="0"/>
                            </a:rPr>
                            <m:t>2</m:t>
                          </m:r>
                        </m:sub>
                      </m:sSub>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4</m:t>
                              </m:r>
                            </m:num>
                            <m:den>
                              <m:r>
                                <a:rPr lang="zh-CN" altLang="en-US" i="0">
                                  <a:latin typeface="Cambria Math" panose="02040503050406030204" pitchFamily="18" charset="0"/>
                                </a:rPr>
                                <m:t>10</m:t>
                              </m:r>
                            </m:den>
                          </m:f>
                        </m:e>
                      </m:d>
                      <m:r>
                        <a:rPr lang="zh-CN" altLang="en-US" i="0">
                          <a:latin typeface="Cambria Math" panose="02040503050406030204" pitchFamily="18" charset="0"/>
                        </a:rPr>
                        <m:t>=0.9710</m:t>
                      </m:r>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008063" y="3991736"/>
                <a:ext cx="7119662" cy="71468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计算</a:t>
            </a:r>
            <a:r>
              <a:rPr lang="zh-CN" altLang="zh-CN" sz="1800" dirty="0">
                <a:solidFill>
                  <a:srgbClr val="000000"/>
                </a:solidFill>
              </a:rPr>
              <a:t>分支属性对于样本集分类好坏程度的度量——信息</a:t>
            </a:r>
            <a:r>
              <a:rPr lang="zh-CN" altLang="zh-CN" sz="1800" dirty="0" smtClean="0">
                <a:solidFill>
                  <a:srgbClr val="000000"/>
                </a:solidFill>
              </a:rPr>
              <a:t>增益</a:t>
            </a:r>
            <a:endParaRPr lang="en-US" altLang="zh-CN" sz="1800" dirty="0" smtClean="0">
              <a:solidFill>
                <a:srgbClr val="000000"/>
              </a:solidFill>
            </a:endParaRPr>
          </a:p>
          <a:p>
            <a:r>
              <a:rPr lang="zh-CN" altLang="zh-CN" sz="1800" dirty="0" smtClean="0">
                <a:solidFill>
                  <a:srgbClr val="000000"/>
                </a:solidFill>
              </a:rPr>
              <a:t>由于</a:t>
            </a:r>
            <a:r>
              <a:rPr lang="zh-CN" altLang="zh-CN" sz="1800" dirty="0">
                <a:solidFill>
                  <a:srgbClr val="000000"/>
                </a:solidFill>
              </a:rPr>
              <a:t>分裂后样本集的纯度提高，则样本集的熵降低，熵降低的值即为该分裂方法的信息</a:t>
            </a:r>
            <a:r>
              <a:rPr lang="zh-CN" altLang="zh-CN" sz="1800" dirty="0" smtClean="0">
                <a:solidFill>
                  <a:srgbClr val="000000"/>
                </a:solidFill>
              </a:rPr>
              <a:t>增益</a:t>
            </a:r>
            <a:endParaRPr lang="en-US" altLang="zh-CN" sz="1800" dirty="0">
              <a:solidFill>
                <a:srgbClr val="000000"/>
              </a:solidFill>
            </a:endParaRPr>
          </a:p>
          <a:p>
            <a:endParaRPr lang="zh-CN" altLang="zh-CN" sz="1800" dirty="0">
              <a:solidFill>
                <a:srgbClr val="000000"/>
              </a:solidFill>
            </a:endParaRPr>
          </a:p>
        </p:txBody>
      </p:sp>
      <mc:AlternateContent xmlns:mc="http://schemas.openxmlformats.org/markup-compatibility/2006">
        <mc:Choice xmlns:a14="http://schemas.microsoft.com/office/drawing/2010/main" Requires="a14">
          <p:sp>
            <p:nvSpPr>
              <p:cNvPr id="3" name="矩形 2"/>
              <p:cNvSpPr/>
              <p:nvPr/>
            </p:nvSpPr>
            <p:spPr>
              <a:xfrm>
                <a:off x="1008063" y="2247083"/>
                <a:ext cx="6669157" cy="6649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𝐺𝑎𝑖𝑛</m:t>
                      </m:r>
                      <m:d>
                        <m:dPr>
                          <m:ctrlPr>
                            <a:rPr lang="zh-CN" altLang="en-US" i="1">
                              <a:latin typeface="Cambria Math"/>
                            </a:rPr>
                          </m:ctrlPr>
                        </m:dPr>
                        <m:e>
                          <m:r>
                            <a:rPr lang="zh-CN" altLang="en-US" i="1">
                              <a:latin typeface="Cambria Math" panose="02040503050406030204" pitchFamily="18" charset="0"/>
                            </a:rPr>
                            <m:t>𝑆</m:t>
                          </m:r>
                          <m:r>
                            <a:rPr lang="zh-CN" altLang="en-US" i="0">
                              <a:latin typeface="Cambria Math" panose="02040503050406030204" pitchFamily="18" charset="0"/>
                            </a:rPr>
                            <m:t>,</m:t>
                          </m:r>
                          <m:r>
                            <a:rPr lang="zh-CN" altLang="en-US" i="1">
                              <a:latin typeface="Cambria Math" panose="02040503050406030204" pitchFamily="18" charset="0"/>
                            </a:rPr>
                            <m:t>𝐴</m:t>
                          </m:r>
                        </m:e>
                      </m:d>
                      <m:r>
                        <a:rPr lang="zh-CN" altLang="en-US" i="0">
                          <a:latin typeface="Cambria Math" panose="02040503050406030204" pitchFamily="18" charset="0"/>
                        </a:rPr>
                        <m:t>=</m:t>
                      </m:r>
                      <m:r>
                        <a:rPr lang="zh-CN" altLang="en-US" i="1">
                          <a:latin typeface="Cambria Math" panose="02040503050406030204" pitchFamily="18" charset="0"/>
                        </a:rPr>
                        <m:t>𝐸𝑛𝑡𝑟𝑜𝑝𝑦</m:t>
                      </m:r>
                      <m:d>
                        <m:dPr>
                          <m:ctrlPr>
                            <a:rPr lang="zh-CN" altLang="en-US" i="1">
                              <a:latin typeface="Cambria Math"/>
                            </a:rPr>
                          </m:ctrlPr>
                        </m:dPr>
                        <m:e>
                          <m:r>
                            <a:rPr lang="zh-CN" altLang="en-US" i="1">
                              <a:latin typeface="Cambria Math" panose="02040503050406030204" pitchFamily="18" charset="0"/>
                            </a:rPr>
                            <m:t>𝑆</m:t>
                          </m:r>
                        </m:e>
                      </m:d>
                      <m:r>
                        <a:rPr lang="zh-CN" altLang="en-US" i="0">
                          <a:latin typeface="Cambria Math" panose="02040503050406030204" pitchFamily="18" charset="0"/>
                        </a:rPr>
                        <m:t>−</m:t>
                      </m:r>
                      <m:nary>
                        <m:naryPr>
                          <m:chr m:val="∑"/>
                          <m:limLoc m:val="subSup"/>
                          <m:ctrlPr>
                            <a:rPr lang="zh-CN" altLang="en-US" i="1">
                              <a:latin typeface="Cambria Math"/>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𝑣</m:t>
                          </m:r>
                        </m:sup>
                        <m:e>
                          <m:f>
                            <m:fPr>
                              <m:ctrlPr>
                                <a:rPr lang="zh-CN" altLang="en-US" i="1">
                                  <a:latin typeface="Cambria Math"/>
                                </a:rPr>
                              </m:ctrlPr>
                            </m:fPr>
                            <m:num>
                              <m:d>
                                <m:dPr>
                                  <m:begChr m:val="|"/>
                                  <m:endChr m:val="|"/>
                                  <m:ctrlPr>
                                    <a:rPr lang="zh-CN" altLang="en-US" i="1">
                                      <a:latin typeface="Cambria Math"/>
                                    </a:rPr>
                                  </m:ctrlPr>
                                </m:dPr>
                                <m:e>
                                  <m:sSub>
                                    <m:sSubPr>
                                      <m:ctrlPr>
                                        <a:rPr lang="zh-CN" altLang="en-US" i="1">
                                          <a:latin typeface="Cambria Math"/>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a:rPr>
                                  </m:ctrlPr>
                                </m:dPr>
                                <m:e>
                                  <m:r>
                                    <a:rPr lang="zh-CN" altLang="en-US" i="1">
                                      <a:latin typeface="Cambria Math" panose="02040503050406030204" pitchFamily="18" charset="0"/>
                                    </a:rPr>
                                    <m:t>𝑆</m:t>
                                  </m:r>
                                </m:e>
                              </m:d>
                            </m:den>
                          </m:f>
                        </m:e>
                      </m:nary>
                      <m:r>
                        <a:rPr lang="zh-CN" altLang="en-US" i="1">
                          <a:latin typeface="Cambria Math" panose="02040503050406030204" pitchFamily="18" charset="0"/>
                        </a:rPr>
                        <m:t>𝐸𝑛𝑡𝑟𝑜𝑝𝑦</m:t>
                      </m:r>
                      <m:d>
                        <m:dPr>
                          <m:ctrlPr>
                            <a:rPr lang="zh-CN" altLang="en-US" i="1">
                              <a:latin typeface="Cambria Math"/>
                            </a:rPr>
                          </m:ctrlPr>
                        </m:dPr>
                        <m:e>
                          <m:sSub>
                            <m:sSubPr>
                              <m:ctrlPr>
                                <a:rPr lang="zh-CN" altLang="en-US" i="1">
                                  <a:latin typeface="Cambria Math"/>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1008063" y="2247083"/>
                <a:ext cx="6669157" cy="66499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脊椎动物</a:t>
            </a:r>
            <a:r>
              <a:rPr lang="zh-CN" altLang="en-US" sz="1800" dirty="0">
                <a:solidFill>
                  <a:srgbClr val="000000"/>
                </a:solidFill>
              </a:rPr>
              <a:t>分类训练样本集</a:t>
            </a:r>
            <a:endParaRPr lang="zh-CN" altLang="zh-CN" sz="1800" dirty="0">
              <a:solidFill>
                <a:srgbClr val="000000"/>
              </a:solidFill>
            </a:endParaRPr>
          </a:p>
        </p:txBody>
      </p:sp>
      <p:graphicFrame>
        <p:nvGraphicFramePr>
          <p:cNvPr id="2" name="表格 1"/>
          <p:cNvGraphicFramePr>
            <a:graphicFrameLocks noGrp="1"/>
          </p:cNvGraphicFramePr>
          <p:nvPr/>
        </p:nvGraphicFramePr>
        <p:xfrm>
          <a:off x="2663686" y="1369803"/>
          <a:ext cx="3805011" cy="3394080"/>
        </p:xfrm>
        <a:graphic>
          <a:graphicData uri="http://schemas.openxmlformats.org/drawingml/2006/table">
            <a:tbl>
              <a:tblPr firstRow="1" firstCol="1" bandRow="1">
                <a:tableStyleId>{5C22544A-7EE6-4342-B048-85BDC9FD1C3A}</a:tableStyleId>
              </a:tblPr>
              <a:tblGrid>
                <a:gridCol w="615550"/>
                <a:gridCol w="623570"/>
                <a:gridCol w="607530"/>
                <a:gridCol w="615550"/>
                <a:gridCol w="615550"/>
                <a:gridCol w="727261"/>
              </a:tblGrid>
              <a:tr h="226272">
                <a:tc>
                  <a:txBody>
                    <a:bodyPr/>
                    <a:lstStyle/>
                    <a:p>
                      <a:pPr algn="ctr" fontAlgn="ctr">
                        <a:spcAft>
                          <a:spcPts val="0"/>
                        </a:spcAft>
                      </a:pPr>
                      <a:r>
                        <a:rPr lang="zh-CN" sz="800" kern="0">
                          <a:effectLst/>
                        </a:rPr>
                        <a:t>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饮食习性</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胎生动物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水生动物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会飞</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哺乳动物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人类</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野猪</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狮子</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苍鹰</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鳄鱼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巨蜥</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蝙蝠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野牛</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麻雀</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鲨鱼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100">
                          <a:effectLst/>
                        </a:rPr>
                        <a:t>海豚</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鸭嘴兽</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袋鼠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蟒蛇</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dirty="0">
                          <a:effectLst/>
                        </a:rPr>
                        <a:t>否</a:t>
                      </a:r>
                      <a:endParaRPr lang="zh-CN" sz="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760"/>
            <a:ext cx="452056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此样本集有“饮食习性”、“胎生动物”、“水生动物”、“会飞”四个属性可作为分支属性，而“哺乳动物”作为样本的分类属性，有“是”与“否”两种分类，也即正例与负例</a:t>
            </a:r>
            <a:r>
              <a:rPr lang="zh-CN" altLang="en-US" sz="1800" dirty="0" smtClean="0">
                <a:solidFill>
                  <a:srgbClr val="000000"/>
                </a:solidFill>
              </a:rPr>
              <a:t>。共有</a:t>
            </a:r>
            <a:r>
              <a:rPr lang="en-US" altLang="zh-CN" sz="1800" dirty="0">
                <a:solidFill>
                  <a:srgbClr val="000000"/>
                </a:solidFill>
              </a:rPr>
              <a:t>14</a:t>
            </a:r>
            <a:r>
              <a:rPr lang="zh-CN" altLang="en-US" sz="1800" dirty="0">
                <a:solidFill>
                  <a:srgbClr val="000000"/>
                </a:solidFill>
              </a:rPr>
              <a:t>个样本，其中</a:t>
            </a:r>
            <a:r>
              <a:rPr lang="en-US" altLang="zh-CN" sz="1800" dirty="0">
                <a:solidFill>
                  <a:srgbClr val="000000"/>
                </a:solidFill>
              </a:rPr>
              <a:t>8</a:t>
            </a:r>
            <a:r>
              <a:rPr lang="zh-CN" altLang="en-US" sz="1800" dirty="0">
                <a:solidFill>
                  <a:srgbClr val="000000"/>
                </a:solidFill>
              </a:rPr>
              <a:t>个正例，</a:t>
            </a:r>
            <a:r>
              <a:rPr lang="en-US" altLang="zh-CN" sz="1800" dirty="0">
                <a:solidFill>
                  <a:srgbClr val="000000"/>
                </a:solidFill>
              </a:rPr>
              <a:t>6</a:t>
            </a:r>
            <a:r>
              <a:rPr lang="zh-CN" altLang="en-US" sz="1800" dirty="0">
                <a:solidFill>
                  <a:srgbClr val="000000"/>
                </a:solidFill>
              </a:rPr>
              <a:t>个反例，设此样本集为 </a:t>
            </a:r>
            <a:r>
              <a:rPr lang="en-US" altLang="zh-CN" sz="1800" dirty="0">
                <a:solidFill>
                  <a:srgbClr val="000000"/>
                </a:solidFill>
              </a:rPr>
              <a:t>S</a:t>
            </a:r>
            <a:r>
              <a:rPr lang="zh-CN" altLang="en-US" sz="1800" dirty="0">
                <a:solidFill>
                  <a:srgbClr val="000000"/>
                </a:solidFill>
              </a:rPr>
              <a:t>，则分裂前的熵值为</a:t>
            </a:r>
            <a:endParaRPr lang="zh-CN" altLang="zh-CN" sz="1800" dirty="0">
              <a:solidFill>
                <a:srgbClr val="000000"/>
              </a:solidFill>
            </a:endParaRPr>
          </a:p>
        </p:txBody>
      </p:sp>
      <mc:AlternateContent xmlns:mc="http://schemas.openxmlformats.org/markup-compatibility/2006">
        <mc:Choice xmlns:a14="http://schemas.microsoft.com/office/drawing/2010/main" Requires="a14">
          <p:sp>
            <p:nvSpPr>
              <p:cNvPr id="3" name="矩形 2"/>
              <p:cNvSpPr/>
              <p:nvPr/>
            </p:nvSpPr>
            <p:spPr>
              <a:xfrm>
                <a:off x="1143000" y="2457297"/>
                <a:ext cx="68580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a:rPr lang="zh-CN" altLang="en-US" i="1">
                          <a:latin typeface="Cambria Math" panose="02040503050406030204" pitchFamily="18" charset="0"/>
                        </a:rPr>
                        <m:t>𝑛𝑡𝑟𝑜𝑝𝑦</m:t>
                      </m:r>
                      <m:d>
                        <m:dPr>
                          <m:ctrlPr>
                            <a:rPr lang="zh-CN" altLang="en-US" i="1">
                              <a:latin typeface="Cambria Math"/>
                            </a:rPr>
                          </m:ctrlPr>
                        </m:dPr>
                        <m:e>
                          <m:r>
                            <a:rPr lang="zh-CN" altLang="en-US" i="1">
                              <a:latin typeface="Cambria Math" panose="02040503050406030204" pitchFamily="18" charset="0"/>
                            </a:rPr>
                            <m:t>𝑆</m:t>
                          </m:r>
                        </m:e>
                      </m:d>
                      <m:r>
                        <a:rPr lang="zh-CN" altLang="en-US" i="0">
                          <a:latin typeface="Cambria Math" panose="02040503050406030204" pitchFamily="18" charset="0"/>
                        </a:rPr>
                        <m:t>=−</m:t>
                      </m:r>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8</m:t>
                              </m:r>
                            </m:num>
                            <m:den>
                              <m:r>
                                <a:rPr lang="zh-CN" altLang="en-US" i="0">
                                  <a:latin typeface="Cambria Math" panose="02040503050406030204" pitchFamily="18" charset="0"/>
                                </a:rPr>
                                <m:t>14</m:t>
                              </m:r>
                            </m:den>
                          </m:f>
                        </m:e>
                      </m:d>
                      <m:func>
                        <m:funcPr>
                          <m:ctrlPr>
                            <a:rPr lang="zh-CN" altLang="en-US" i="1">
                              <a:latin typeface="Cambria Math"/>
                            </a:rPr>
                          </m:ctrlPr>
                        </m:funcPr>
                        <m:fName>
                          <m:sSub>
                            <m:sSubPr>
                              <m:ctrlPr>
                                <a:rPr lang="zh-CN" altLang="en-US" i="1">
                                  <a:latin typeface="Cambria Math"/>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8</m:t>
                                  </m:r>
                                </m:num>
                                <m:den>
                                  <m:r>
                                    <a:rPr lang="zh-CN" altLang="en-US" i="0">
                                      <a:latin typeface="Cambria Math" panose="02040503050406030204" pitchFamily="18" charset="0"/>
                                    </a:rPr>
                                    <m:t>14</m:t>
                                  </m:r>
                                </m:den>
                              </m:f>
                            </m:e>
                          </m:d>
                        </m:e>
                      </m:func>
                      <m:r>
                        <a:rPr lang="zh-CN" altLang="en-US" i="0">
                          <a:latin typeface="Cambria Math" panose="02040503050406030204" pitchFamily="18" charset="0"/>
                        </a:rPr>
                        <m:t>−</m:t>
                      </m:r>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6</m:t>
                              </m:r>
                            </m:num>
                            <m:den>
                              <m:r>
                                <a:rPr lang="zh-CN" altLang="en-US" i="0">
                                  <a:latin typeface="Cambria Math" panose="02040503050406030204" pitchFamily="18" charset="0"/>
                                </a:rPr>
                                <m:t>14</m:t>
                              </m:r>
                            </m:den>
                          </m:f>
                        </m:e>
                      </m:d>
                      <m:func>
                        <m:funcPr>
                          <m:ctrlPr>
                            <a:rPr lang="zh-CN" altLang="en-US" i="1">
                              <a:latin typeface="Cambria Math"/>
                            </a:rPr>
                          </m:ctrlPr>
                        </m:funcPr>
                        <m:fName>
                          <m:sSub>
                            <m:sSubPr>
                              <m:ctrlPr>
                                <a:rPr lang="zh-CN" altLang="en-US" i="1">
                                  <a:latin typeface="Cambria Math"/>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6</m:t>
                                  </m:r>
                                </m:num>
                                <m:den>
                                  <m:r>
                                    <a:rPr lang="zh-CN" altLang="en-US" i="0">
                                      <a:latin typeface="Cambria Math" panose="02040503050406030204" pitchFamily="18" charset="0"/>
                                    </a:rPr>
                                    <m:t>14</m:t>
                                  </m:r>
                                </m:den>
                              </m:f>
                            </m:e>
                          </m:d>
                        </m:e>
                      </m:func>
                      <m:r>
                        <a:rPr lang="zh-CN" altLang="en-US" i="0">
                          <a:latin typeface="Cambria Math" panose="02040503050406030204" pitchFamily="18" charset="0"/>
                        </a:rPr>
                        <m:t>=0.9852</m:t>
                      </m:r>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608330" y="3677132"/>
                <a:ext cx="6858000" cy="714683"/>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graphicFrame>
        <p:nvGraphicFramePr>
          <p:cNvPr id="2" name="表格 1"/>
          <p:cNvGraphicFramePr>
            <a:graphicFrameLocks noGrp="1"/>
          </p:cNvGraphicFramePr>
          <p:nvPr/>
        </p:nvGraphicFramePr>
        <p:xfrm>
          <a:off x="5223371" y="112503"/>
          <a:ext cx="3805011" cy="3394080"/>
        </p:xfrm>
        <a:graphic>
          <a:graphicData uri="http://schemas.openxmlformats.org/drawingml/2006/table">
            <a:tbl>
              <a:tblPr firstRow="1" firstCol="1" bandRow="1">
                <a:tableStyleId>{5C22544A-7EE6-4342-B048-85BDC9FD1C3A}</a:tableStyleId>
              </a:tblPr>
              <a:tblGrid>
                <a:gridCol w="615550"/>
                <a:gridCol w="623570"/>
                <a:gridCol w="607530"/>
                <a:gridCol w="615550"/>
                <a:gridCol w="615550"/>
                <a:gridCol w="727261"/>
              </a:tblGrid>
              <a:tr h="226060">
                <a:tc>
                  <a:txBody>
                    <a:bodyPr/>
                    <a:p>
                      <a:pPr algn="ctr" fontAlgn="ctr">
                        <a:spcAft>
                          <a:spcPts val="0"/>
                        </a:spcAft>
                      </a:pPr>
                      <a:r>
                        <a:rPr lang="zh-CN" sz="800" kern="0">
                          <a:effectLst/>
                        </a:rPr>
                        <a:t>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饮食习性</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胎生动物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水生动物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会飞</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哺乳动物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人类</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野猪</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狮子</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苍鹰</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鳄鱼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巨蜥</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蝙蝠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野牛</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麻雀</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鲨鱼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100">
                          <a:effectLst/>
                        </a:rPr>
                        <a:t>海豚</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鸭嘴兽</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袋鼠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蟒蛇</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dirty="0">
                          <a:effectLst/>
                        </a:rPr>
                        <a:t>否</a:t>
                      </a:r>
                      <a:endParaRPr lang="zh-CN" sz="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608330" y="1000760"/>
            <a:ext cx="4468495" cy="291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脊椎动物</a:t>
            </a:r>
            <a:r>
              <a:rPr lang="zh-CN" altLang="en-US" sz="1800" dirty="0">
                <a:solidFill>
                  <a:srgbClr val="000000"/>
                </a:solidFill>
              </a:rPr>
              <a:t>训练样本集以“饮食习性”作为分支属性的分裂</a:t>
            </a:r>
            <a:r>
              <a:rPr lang="zh-CN" altLang="en-US" sz="1800" dirty="0" smtClean="0">
                <a:solidFill>
                  <a:srgbClr val="000000"/>
                </a:solidFill>
              </a:rPr>
              <a:t>情况</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marL="0" indent="0">
              <a:buNone/>
            </a:pPr>
            <a:endParaRPr lang="en-US" altLang="zh-CN" sz="1800" dirty="0">
              <a:solidFill>
                <a:srgbClr val="000000"/>
              </a:solidFill>
            </a:endParaRPr>
          </a:p>
          <a:p>
            <a:r>
              <a:rPr lang="zh-CN" altLang="en-US" sz="1800" dirty="0" smtClean="0">
                <a:solidFill>
                  <a:srgbClr val="000000"/>
                </a:solidFill>
              </a:rPr>
              <a:t>“饮食习性”</a:t>
            </a:r>
            <a:r>
              <a:rPr lang="zh-CN" altLang="en-US" sz="1800" dirty="0">
                <a:solidFill>
                  <a:srgbClr val="000000"/>
                </a:solidFill>
              </a:rPr>
              <a:t>为“肉食动物”的分支中有</a:t>
            </a:r>
            <a:r>
              <a:rPr lang="en-US" altLang="zh-CN" sz="1800" dirty="0">
                <a:solidFill>
                  <a:srgbClr val="000000"/>
                </a:solidFill>
              </a:rPr>
              <a:t>3</a:t>
            </a:r>
            <a:r>
              <a:rPr lang="zh-CN" altLang="en-US" sz="1800" dirty="0">
                <a:solidFill>
                  <a:srgbClr val="000000"/>
                </a:solidFill>
              </a:rPr>
              <a:t>个正例、</a:t>
            </a:r>
            <a:r>
              <a:rPr lang="en-US" altLang="zh-CN" sz="1800" dirty="0">
                <a:solidFill>
                  <a:srgbClr val="000000"/>
                </a:solidFill>
              </a:rPr>
              <a:t>5</a:t>
            </a:r>
            <a:r>
              <a:rPr lang="zh-CN" altLang="en-US" sz="1800" dirty="0">
                <a:solidFill>
                  <a:srgbClr val="000000"/>
                </a:solidFill>
              </a:rPr>
              <a:t>个反例，其熵值为：</a:t>
            </a:r>
            <a:endParaRPr lang="zh-CN" altLang="zh-CN" sz="1800" dirty="0">
              <a:solidFill>
                <a:srgbClr val="000000"/>
              </a:solidFill>
            </a:endParaRPr>
          </a:p>
        </p:txBody>
      </p:sp>
      <p:pic>
        <p:nvPicPr>
          <p:cNvPr id="10" name="图片 9" descr="C:\Users\Lenovo\Desktop\图\图2.3.PNG图2.3"/>
          <p:cNvPicPr/>
          <p:nvPr/>
        </p:nvPicPr>
        <p:blipFill>
          <a:blip r:embed="rId1"/>
          <a:srcRect/>
          <a:stretch>
            <a:fillRect/>
          </a:stretch>
        </p:blipFill>
        <p:spPr>
          <a:xfrm>
            <a:off x="597051" y="1605235"/>
            <a:ext cx="3627755" cy="1530350"/>
          </a:xfrm>
          <a:prstGeom prst="rect">
            <a:avLst/>
          </a:prstGeom>
          <a:noFill/>
          <a:ln w="9525">
            <a:noFill/>
          </a:ln>
        </p:spPr>
      </p:pic>
      <mc:AlternateContent xmlns:mc="http://schemas.openxmlformats.org/markup-compatibility/2006">
        <mc:Choice xmlns:a14="http://schemas.microsoft.com/office/drawing/2010/main" Requires="a14">
          <p:sp>
            <p:nvSpPr>
              <p:cNvPr id="2" name="矩形 1"/>
              <p:cNvSpPr/>
              <p:nvPr/>
            </p:nvSpPr>
            <p:spPr>
              <a:xfrm>
                <a:off x="579367" y="3549911"/>
                <a:ext cx="752392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a:rPr>
                          </m:ctrlPr>
                        </m:dPr>
                        <m:e>
                          <m:r>
                            <a:rPr lang="zh-CN" altLang="en-US" i="0">
                              <a:latin typeface="Cambria Math" panose="02040503050406030204" pitchFamily="18" charset="0"/>
                            </a:rPr>
                            <m:t>肉食动物</m:t>
                          </m:r>
                        </m:e>
                      </m:d>
                      <m:r>
                        <a:rPr lang="zh-CN" altLang="en-US" i="0">
                          <a:latin typeface="Cambria Math" panose="02040503050406030204" pitchFamily="18" charset="0"/>
                        </a:rPr>
                        <m:t>=−</m:t>
                      </m:r>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3</m:t>
                              </m:r>
                            </m:num>
                            <m:den>
                              <m:r>
                                <a:rPr lang="zh-CN" altLang="en-US" i="0">
                                  <a:latin typeface="Cambria Math" panose="02040503050406030204" pitchFamily="18" charset="0"/>
                                </a:rPr>
                                <m:t>8</m:t>
                              </m:r>
                            </m:den>
                          </m:f>
                        </m:e>
                      </m:d>
                      <m:func>
                        <m:funcPr>
                          <m:ctrlPr>
                            <a:rPr lang="zh-CN" altLang="en-US" i="1">
                              <a:latin typeface="Cambria Math"/>
                            </a:rPr>
                          </m:ctrlPr>
                        </m:funcPr>
                        <m:fName>
                          <m:sSub>
                            <m:sSubPr>
                              <m:ctrlPr>
                                <a:rPr lang="zh-CN" altLang="en-US" i="1">
                                  <a:latin typeface="Cambria Math"/>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3</m:t>
                                  </m:r>
                                </m:num>
                                <m:den>
                                  <m:r>
                                    <a:rPr lang="zh-CN" altLang="en-US" i="0">
                                      <a:latin typeface="Cambria Math" panose="02040503050406030204" pitchFamily="18" charset="0"/>
                                    </a:rPr>
                                    <m:t>8</m:t>
                                  </m:r>
                                </m:den>
                              </m:f>
                            </m:e>
                          </m:d>
                          <m:r>
                            <a:rPr lang="zh-CN" altLang="en-US" i="0">
                              <a:latin typeface="Cambria Math" panose="02040503050406030204" pitchFamily="18" charset="0"/>
                            </a:rPr>
                            <m:t>−</m:t>
                          </m:r>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5</m:t>
                                  </m:r>
                                </m:num>
                                <m:den>
                                  <m:r>
                                    <a:rPr lang="zh-CN" altLang="en-US" i="0">
                                      <a:latin typeface="Cambria Math" panose="02040503050406030204" pitchFamily="18" charset="0"/>
                                    </a:rPr>
                                    <m:t>8</m:t>
                                  </m:r>
                                </m:den>
                              </m:f>
                            </m:e>
                          </m:d>
                          <m:func>
                            <m:funcPr>
                              <m:ctrlPr>
                                <a:rPr lang="zh-CN" altLang="en-US" i="1">
                                  <a:latin typeface="Cambria Math"/>
                                </a:rPr>
                              </m:ctrlPr>
                            </m:funcPr>
                            <m:fName>
                              <m:sSub>
                                <m:sSubPr>
                                  <m:ctrlPr>
                                    <a:rPr lang="zh-CN" altLang="en-US" i="1">
                                      <a:latin typeface="Cambria Math"/>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5</m:t>
                                      </m:r>
                                    </m:num>
                                    <m:den>
                                      <m:r>
                                        <a:rPr lang="zh-CN" altLang="en-US" i="0">
                                          <a:latin typeface="Cambria Math" panose="02040503050406030204" pitchFamily="18" charset="0"/>
                                        </a:rPr>
                                        <m:t>8</m:t>
                                      </m:r>
                                    </m:den>
                                  </m:f>
                                </m:e>
                              </m:d>
                              <m:r>
                                <a:rPr lang="zh-CN" altLang="en-US" i="0">
                                  <a:latin typeface="Cambria Math" panose="02040503050406030204" pitchFamily="18" charset="0"/>
                                </a:rPr>
                                <m:t>=0.9544</m:t>
                              </m:r>
                            </m:e>
                          </m:func>
                        </m:e>
                      </m:func>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354577" y="3976631"/>
                <a:ext cx="7523922" cy="714683"/>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graphicFrame>
        <p:nvGraphicFramePr>
          <p:cNvPr id="3" name="表格 2"/>
          <p:cNvGraphicFramePr>
            <a:graphicFrameLocks noGrp="1"/>
          </p:cNvGraphicFramePr>
          <p:nvPr/>
        </p:nvGraphicFramePr>
        <p:xfrm>
          <a:off x="5155426" y="172193"/>
          <a:ext cx="3805011" cy="3394080"/>
        </p:xfrm>
        <a:graphic>
          <a:graphicData uri="http://schemas.openxmlformats.org/drawingml/2006/table">
            <a:tbl>
              <a:tblPr firstRow="1" firstCol="1" bandRow="1">
                <a:tableStyleId>{5C22544A-7EE6-4342-B048-85BDC9FD1C3A}</a:tableStyleId>
              </a:tblPr>
              <a:tblGrid>
                <a:gridCol w="615550"/>
                <a:gridCol w="623570"/>
                <a:gridCol w="607530"/>
                <a:gridCol w="615550"/>
                <a:gridCol w="615550"/>
                <a:gridCol w="727261"/>
              </a:tblGrid>
              <a:tr h="226060">
                <a:tc>
                  <a:txBody>
                    <a:bodyPr/>
                    <a:lstStyle/>
                    <a:p>
                      <a:pPr algn="ctr" fontAlgn="ctr">
                        <a:spcAft>
                          <a:spcPts val="0"/>
                        </a:spcAft>
                      </a:pPr>
                      <a:r>
                        <a:rPr lang="zh-CN" sz="800" kern="0">
                          <a:effectLst/>
                        </a:rPr>
                        <a:t>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饮食习性</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胎生动物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水生动物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会飞</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哺乳动物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人类</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野猪</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狮子</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苍鹰</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鳄鱼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巨蜥</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蝙蝠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野牛</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麻雀</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鲨鱼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100">
                          <a:effectLst/>
                        </a:rPr>
                        <a:t>海豚</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鸭嘴兽</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袋鼠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蟒蛇</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dirty="0">
                          <a:effectLst/>
                        </a:rPr>
                        <a:t>否</a:t>
                      </a:r>
                      <a:endParaRPr lang="zh-CN" sz="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C:\Users\Lenovo\Desktop\图\图2.3.PNG图2.3"/>
          <p:cNvPicPr/>
          <p:nvPr/>
        </p:nvPicPr>
        <p:blipFill>
          <a:blip r:embed="rId1"/>
          <a:srcRect/>
          <a:stretch>
            <a:fillRect/>
          </a:stretch>
        </p:blipFill>
        <p:spPr>
          <a:xfrm>
            <a:off x="5655945" y="1000760"/>
            <a:ext cx="3270250" cy="1530350"/>
          </a:xfrm>
          <a:prstGeom prst="rect">
            <a:avLst/>
          </a:prstGeom>
          <a:noFill/>
          <a:ln w="9525">
            <a:noFill/>
          </a:ln>
        </p:spPr>
      </p:pic>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760"/>
            <a:ext cx="5949950" cy="291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同理，计算出“饮食习性”分类为“草食动物”的分支与分类为“杂食动物”的分支中的熵值分别</a:t>
            </a:r>
            <a:r>
              <a:rPr lang="zh-CN" altLang="en-US" sz="1800" dirty="0" smtClean="0">
                <a:solidFill>
                  <a:srgbClr val="000000"/>
                </a:solidFill>
              </a:rPr>
              <a:t>为</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en-US" sz="1800" dirty="0">
                <a:solidFill>
                  <a:srgbClr val="000000"/>
                </a:solidFill>
              </a:rPr>
              <a:t>设“饮食习性”属性为</a:t>
            </a:r>
            <a:r>
              <a:rPr lang="en-US" altLang="zh-CN" sz="1800" dirty="0">
                <a:solidFill>
                  <a:srgbClr val="000000"/>
                </a:solidFill>
              </a:rPr>
              <a:t>Y</a:t>
            </a:r>
            <a:r>
              <a:rPr lang="zh-CN" altLang="en-US" sz="1800" dirty="0">
                <a:solidFill>
                  <a:srgbClr val="000000"/>
                </a:solidFill>
              </a:rPr>
              <a:t>，由此可以计算得出</a:t>
            </a:r>
            <a:r>
              <a:rPr lang="en-US" altLang="zh-CN" sz="1800" dirty="0">
                <a:solidFill>
                  <a:srgbClr val="000000"/>
                </a:solidFill>
              </a:rPr>
              <a:t>,</a:t>
            </a:r>
            <a:r>
              <a:rPr lang="zh-CN" altLang="en-US" sz="1800" dirty="0">
                <a:solidFill>
                  <a:srgbClr val="000000"/>
                </a:solidFill>
              </a:rPr>
              <a:t>作为分支属性进行分裂之后的信息增益为</a:t>
            </a:r>
            <a:endParaRPr lang="zh-CN" altLang="zh-CN" sz="1800" dirty="0">
              <a:solidFill>
                <a:srgbClr val="000000"/>
              </a:solidFill>
            </a:endParaRPr>
          </a:p>
        </p:txBody>
      </p:sp>
      <mc:AlternateContent xmlns:mc="http://schemas.openxmlformats.org/markup-compatibility/2006">
        <mc:Choice xmlns:a14="http://schemas.microsoft.com/office/drawing/2010/main" Requires="a14">
          <p:sp>
            <p:nvSpPr>
              <p:cNvPr id="3" name="矩形 2"/>
              <p:cNvSpPr/>
              <p:nvPr/>
            </p:nvSpPr>
            <p:spPr>
              <a:xfrm>
                <a:off x="859734" y="1703657"/>
                <a:ext cx="7424531"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𝐸𝑛𝑡𝑟𝑜𝑝𝑦</m:t>
                      </m:r>
                      <m:d>
                        <m:dPr>
                          <m:ctrlPr>
                            <a:rPr lang="zh-CN" altLang="en-US" i="1">
                              <a:latin typeface="Cambria Math"/>
                            </a:rPr>
                          </m:ctrlPr>
                        </m:dPr>
                        <m:e>
                          <m:r>
                            <a:rPr lang="zh-CN" altLang="en-US" i="0">
                              <a:latin typeface="Cambria Math" panose="02040503050406030204" pitchFamily="18" charset="0"/>
                            </a:rPr>
                            <m:t>草食动物</m:t>
                          </m:r>
                        </m:e>
                      </m:d>
                      <m:r>
                        <a:rPr lang="zh-CN" altLang="en-US" i="0">
                          <a:latin typeface="Cambria Math" panose="02040503050406030204" pitchFamily="18" charset="0"/>
                        </a:rPr>
                        <m:t>=−</m:t>
                      </m:r>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2</m:t>
                              </m:r>
                            </m:num>
                            <m:den>
                              <m:r>
                                <a:rPr lang="zh-CN" altLang="en-US" i="0">
                                  <a:latin typeface="Cambria Math" panose="02040503050406030204" pitchFamily="18" charset="0"/>
                                </a:rPr>
                                <m:t>2</m:t>
                              </m:r>
                            </m:den>
                          </m:f>
                        </m:e>
                      </m:d>
                      <m:func>
                        <m:funcPr>
                          <m:ctrlPr>
                            <a:rPr lang="zh-CN" altLang="en-US" i="1">
                              <a:latin typeface="Cambria Math"/>
                            </a:rPr>
                          </m:ctrlPr>
                        </m:funcPr>
                        <m:fName>
                          <m:sSub>
                            <m:sSubPr>
                              <m:ctrlPr>
                                <a:rPr lang="zh-CN" altLang="en-US" i="1">
                                  <a:latin typeface="Cambria Math"/>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2</m:t>
                                  </m:r>
                                </m:num>
                                <m:den>
                                  <m:r>
                                    <a:rPr lang="zh-CN" altLang="en-US" i="0">
                                      <a:latin typeface="Cambria Math" panose="02040503050406030204" pitchFamily="18" charset="0"/>
                                    </a:rPr>
                                    <m:t>2</m:t>
                                  </m:r>
                                </m:den>
                              </m:f>
                            </m:e>
                          </m:d>
                        </m:e>
                      </m:func>
                      <m:r>
                        <a:rPr lang="zh-CN" altLang="en-US" i="0">
                          <a:latin typeface="Cambria Math" panose="02040503050406030204" pitchFamily="18" charset="0"/>
                        </a:rPr>
                        <m:t>−0=0</m:t>
                      </m:r>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203835" y="1703705"/>
                <a:ext cx="6495415" cy="714375"/>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矩形 3"/>
              <p:cNvSpPr/>
              <p:nvPr/>
            </p:nvSpPr>
            <p:spPr>
              <a:xfrm>
                <a:off x="1190624" y="2526636"/>
                <a:ext cx="6858000"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𝐸𝑛𝑡𝑟𝑜𝑝𝑦</m:t>
                      </m:r>
                      <m:d>
                        <m:dPr>
                          <m:ctrlPr>
                            <a:rPr lang="zh-CN" altLang="en-US" i="1">
                              <a:latin typeface="Cambria Math"/>
                            </a:rPr>
                          </m:ctrlPr>
                        </m:dPr>
                        <m:e>
                          <m:r>
                            <a:rPr lang="zh-CN" altLang="en-US" i="0">
                              <a:latin typeface="Cambria Math" panose="02040503050406030204" pitchFamily="18" charset="0"/>
                            </a:rPr>
                            <m:t>杂食动物</m:t>
                          </m:r>
                        </m:e>
                      </m:d>
                      <m:r>
                        <a:rPr lang="zh-CN" altLang="en-US" i="0">
                          <a:latin typeface="Cambria Math" panose="02040503050406030204" pitchFamily="18" charset="0"/>
                        </a:rPr>
                        <m:t>=−</m:t>
                      </m:r>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3</m:t>
                              </m:r>
                            </m:num>
                            <m:den>
                              <m:r>
                                <a:rPr lang="zh-CN" altLang="en-US" i="0">
                                  <a:latin typeface="Cambria Math" panose="02040503050406030204" pitchFamily="18" charset="0"/>
                                </a:rPr>
                                <m:t>4</m:t>
                              </m:r>
                            </m:den>
                          </m:f>
                        </m:e>
                      </m:d>
                      <m:func>
                        <m:funcPr>
                          <m:ctrlPr>
                            <a:rPr lang="zh-CN" altLang="en-US" i="1">
                              <a:latin typeface="Cambria Math"/>
                            </a:rPr>
                          </m:ctrlPr>
                        </m:funcPr>
                        <m:fName>
                          <m:sSub>
                            <m:sSubPr>
                              <m:ctrlPr>
                                <a:rPr lang="zh-CN" altLang="en-US" i="1">
                                  <a:latin typeface="Cambria Math"/>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3</m:t>
                                  </m:r>
                                </m:num>
                                <m:den>
                                  <m:r>
                                    <a:rPr lang="zh-CN" altLang="en-US" i="0">
                                      <a:latin typeface="Cambria Math" panose="02040503050406030204" pitchFamily="18" charset="0"/>
                                    </a:rPr>
                                    <m:t>4</m:t>
                                  </m:r>
                                </m:den>
                              </m:f>
                            </m:e>
                          </m:d>
                        </m:e>
                      </m:func>
                      <m:r>
                        <a:rPr lang="zh-CN" altLang="en-US" i="0">
                          <a:latin typeface="Cambria Math" panose="02040503050406030204" pitchFamily="18" charset="0"/>
                        </a:rPr>
                        <m:t>−</m:t>
                      </m:r>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1</m:t>
                              </m:r>
                            </m:num>
                            <m:den>
                              <m:r>
                                <a:rPr lang="zh-CN" altLang="en-US" i="0">
                                  <a:latin typeface="Cambria Math" panose="02040503050406030204" pitchFamily="18" charset="0"/>
                                </a:rPr>
                                <m:t>4</m:t>
                              </m:r>
                            </m:den>
                          </m:f>
                        </m:e>
                      </m:d>
                      <m:func>
                        <m:funcPr>
                          <m:ctrlPr>
                            <a:rPr lang="zh-CN" altLang="en-US" i="1">
                              <a:latin typeface="Cambria Math"/>
                            </a:rPr>
                          </m:ctrlPr>
                        </m:funcPr>
                        <m:fName>
                          <m:sSub>
                            <m:sSubPr>
                              <m:ctrlPr>
                                <a:rPr lang="zh-CN" altLang="en-US" i="1">
                                  <a:latin typeface="Cambria Math"/>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d>
                            <m:dPr>
                              <m:ctrlPr>
                                <a:rPr lang="zh-CN" altLang="en-US" i="1">
                                  <a:latin typeface="Cambria Math"/>
                                </a:rPr>
                              </m:ctrlPr>
                            </m:dPr>
                            <m:e>
                              <m:f>
                                <m:fPr>
                                  <m:ctrlPr>
                                    <a:rPr lang="zh-CN" altLang="en-US" i="1">
                                      <a:latin typeface="Cambria Math"/>
                                    </a:rPr>
                                  </m:ctrlPr>
                                </m:fPr>
                                <m:num>
                                  <m:r>
                                    <a:rPr lang="zh-CN" altLang="en-US" i="0">
                                      <a:latin typeface="Cambria Math" panose="02040503050406030204" pitchFamily="18" charset="0"/>
                                    </a:rPr>
                                    <m:t>1</m:t>
                                  </m:r>
                                </m:num>
                                <m:den>
                                  <m:r>
                                    <a:rPr lang="zh-CN" altLang="en-US" i="0">
                                      <a:latin typeface="Cambria Math" panose="02040503050406030204" pitchFamily="18" charset="0"/>
                                    </a:rPr>
                                    <m:t>4</m:t>
                                  </m:r>
                                </m:den>
                              </m:f>
                            </m:e>
                          </m:d>
                        </m:e>
                      </m:func>
                      <m:r>
                        <a:rPr lang="zh-CN" altLang="en-US" i="0">
                          <a:latin typeface="Cambria Math" panose="02040503050406030204" pitchFamily="18" charset="0"/>
                        </a:rPr>
                        <m:t>=0.8113</m:t>
                      </m:r>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478154" y="2519016"/>
                <a:ext cx="6858000" cy="71468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矩形 4"/>
              <p:cNvSpPr/>
              <p:nvPr/>
            </p:nvSpPr>
            <p:spPr>
              <a:xfrm>
                <a:off x="1025179" y="3887263"/>
                <a:ext cx="7188890" cy="8815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𝐺𝑎𝑖𝑛</m:t>
                      </m:r>
                      <m:d>
                        <m:dPr>
                          <m:ctrlPr>
                            <a:rPr lang="zh-CN" altLang="en-US" i="1">
                              <a:latin typeface="Cambria Math"/>
                            </a:rPr>
                          </m:ctrlPr>
                        </m:dPr>
                        <m:e>
                          <m:r>
                            <a:rPr lang="zh-CN" altLang="en-US" i="1">
                              <a:latin typeface="Cambria Math" panose="02040503050406030204" pitchFamily="18" charset="0"/>
                            </a:rPr>
                            <m:t>𝑌</m:t>
                          </m:r>
                        </m:e>
                      </m:d>
                      <m:r>
                        <a:rPr lang="zh-CN" altLang="en-US" i="0">
                          <a:latin typeface="Cambria Math" panose="02040503050406030204" pitchFamily="18" charset="0"/>
                        </a:rPr>
                        <m:t>=</m:t>
                      </m:r>
                      <m:r>
                        <a:rPr lang="zh-CN" altLang="en-US" i="1">
                          <a:latin typeface="Cambria Math" panose="02040503050406030204" pitchFamily="18" charset="0"/>
                        </a:rPr>
                        <m:t>𝐸𝑛𝑡𝑟𝑜𝑝𝑦</m:t>
                      </m:r>
                      <m:d>
                        <m:dPr>
                          <m:ctrlPr>
                            <a:rPr lang="zh-CN" altLang="en-US" i="1">
                              <a:latin typeface="Cambria Math"/>
                            </a:rPr>
                          </m:ctrlPr>
                        </m:dPr>
                        <m:e>
                          <m:r>
                            <a:rPr lang="zh-CN" altLang="en-US" i="1">
                              <a:latin typeface="Cambria Math" panose="02040503050406030204" pitchFamily="18" charset="0"/>
                            </a:rPr>
                            <m:t>𝑆</m:t>
                          </m:r>
                        </m:e>
                      </m:d>
                      <m:r>
                        <a:rPr lang="zh-CN" altLang="en-US" i="0">
                          <a:latin typeface="Cambria Math" panose="02040503050406030204" pitchFamily="18" charset="0"/>
                        </a:rPr>
                        <m:t>−</m:t>
                      </m:r>
                      <m:r>
                        <a:rPr lang="zh-CN" altLang="en-US" i="1">
                          <a:latin typeface="Cambria Math" panose="02040503050406030204" pitchFamily="18" charset="0"/>
                        </a:rPr>
                        <m:t>𝐸𝑛𝑡𝑟𝑜𝑝𝑦</m:t>
                      </m:r>
                      <m:d>
                        <m:dPr>
                          <m:ctrlPr>
                            <a:rPr lang="zh-CN" altLang="en-US" i="1">
                              <a:latin typeface="Cambria Math"/>
                            </a:rPr>
                          </m:ctrlPr>
                        </m:dPr>
                        <m:e>
                          <m:r>
                            <a:rPr lang="zh-CN" altLang="en-US" i="1">
                              <a:latin typeface="Cambria Math" panose="02040503050406030204" pitchFamily="18" charset="0"/>
                            </a:rPr>
                            <m:t>𝑆</m:t>
                          </m:r>
                        </m:e>
                        <m:e>
                          <m:r>
                            <a:rPr lang="zh-CN" altLang="en-US" i="1">
                              <a:latin typeface="Cambria Math" panose="02040503050406030204" pitchFamily="18" charset="0"/>
                            </a:rPr>
                            <m:t>𝑌</m:t>
                          </m:r>
                        </m:e>
                      </m:d>
                      <m:r>
                        <a:rPr lang="zh-CN" altLang="en-US" i="0">
                          <a:latin typeface="Cambria Math" panose="02040503050406030204" pitchFamily="18" charset="0"/>
                        </a:rPr>
                        <m:t>=0.9852−</m:t>
                      </m:r>
                      <m:f>
                        <m:fPr>
                          <m:ctrlPr>
                            <a:rPr lang="zh-CN" altLang="en-US" i="1">
                              <a:latin typeface="Cambria Math"/>
                            </a:rPr>
                          </m:ctrlPr>
                        </m:fPr>
                        <m:num>
                          <m:r>
                            <a:rPr lang="zh-CN" altLang="en-US" i="0">
                              <a:latin typeface="Cambria Math" panose="02040503050406030204" pitchFamily="18" charset="0"/>
                            </a:rPr>
                            <m:t>8</m:t>
                          </m:r>
                        </m:num>
                        <m:den>
                          <m:r>
                            <a:rPr lang="zh-CN" altLang="en-US" i="0">
                              <a:latin typeface="Cambria Math" panose="02040503050406030204" pitchFamily="18" charset="0"/>
                            </a:rPr>
                            <m:t>14</m:t>
                          </m:r>
                        </m:den>
                      </m:f>
                      <m:r>
                        <a:rPr lang="zh-CN" altLang="en-US" i="0">
                          <a:latin typeface="Cambria Math" panose="02040503050406030204" pitchFamily="18" charset="0"/>
                        </a:rPr>
                        <m:t>∙0.9554−</m:t>
                      </m:r>
                      <m:f>
                        <m:fPr>
                          <m:ctrlPr>
                            <a:rPr lang="zh-CN" altLang="en-US" i="1">
                              <a:latin typeface="Cambria Math"/>
                            </a:rPr>
                          </m:ctrlPr>
                        </m:fPr>
                        <m:num>
                          <m:r>
                            <a:rPr lang="zh-CN" altLang="en-US" i="0">
                              <a:latin typeface="Cambria Math" panose="02040503050406030204" pitchFamily="18" charset="0"/>
                            </a:rPr>
                            <m:t>2</m:t>
                          </m:r>
                        </m:num>
                        <m:den>
                          <m:r>
                            <a:rPr lang="zh-CN" altLang="en-US" i="0">
                              <a:latin typeface="Cambria Math" panose="02040503050406030204" pitchFamily="18" charset="0"/>
                            </a:rPr>
                            <m:t>14</m:t>
                          </m:r>
                        </m:den>
                      </m:f>
                      <m:r>
                        <a:rPr lang="zh-CN" altLang="en-US" i="0">
                          <a:latin typeface="Cambria Math" panose="02040503050406030204" pitchFamily="18" charset="0"/>
                        </a:rPr>
                        <m:t>∙0−</m:t>
                      </m:r>
                      <m:f>
                        <m:fPr>
                          <m:ctrlPr>
                            <a:rPr lang="zh-CN" altLang="en-US" i="1">
                              <a:latin typeface="Cambria Math"/>
                            </a:rPr>
                          </m:ctrlPr>
                        </m:fPr>
                        <m:num>
                          <m:r>
                            <a:rPr lang="zh-CN" altLang="en-US" i="0">
                              <a:latin typeface="Cambria Math" panose="02040503050406030204" pitchFamily="18" charset="0"/>
                            </a:rPr>
                            <m:t>4</m:t>
                          </m:r>
                        </m:num>
                        <m:den>
                          <m:r>
                            <a:rPr lang="zh-CN" altLang="en-US" i="0">
                              <a:latin typeface="Cambria Math" panose="02040503050406030204" pitchFamily="18" charset="0"/>
                            </a:rPr>
                            <m:t>14</m:t>
                          </m:r>
                        </m:den>
                      </m:f>
                      <m:r>
                        <a:rPr lang="zh-CN" altLang="en-US" i="0">
                          <a:latin typeface="Cambria Math" panose="02040503050406030204" pitchFamily="18" charset="0"/>
                        </a:rPr>
                        <m:t>∙0.8113=0.2080</m:t>
                      </m:r>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147609" y="3826303"/>
                <a:ext cx="7188890" cy="881588"/>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mc:Fallback>
          <p:sp>
            <p:nvSpPr>
              <p:cNvPr id="2" name="矩形 1"/>
              <p:cNvSpPr>
                <a:spLocks noRot="1" noChangeAspect="1" noMove="1" noResize="1" noEditPoints="1" noAdjustHandles="1" noChangeArrowheads="1" noChangeShapeType="1" noTextEdit="1"/>
              </p:cNvSpPr>
              <p:nvPr/>
            </p:nvSpPr>
            <p:spPr>
              <a:xfrm>
                <a:off x="2256473" y="227148"/>
                <a:ext cx="6669157" cy="664990"/>
              </a:xfrm>
              <a:prstGeom prst="rect">
                <a:avLst/>
              </a:prstGeom>
              <a:blipFill rotWithShape="1">
                <a:blip r:embed="rId5"/>
                <a:stretch>
                  <a:fillRect/>
                </a:stretch>
              </a:blipFill>
            </p:spPr>
            <p:txBody>
              <a:bodyPr/>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同理，可以算出针对其他属性作为分支属性时的信息</a:t>
            </a:r>
            <a:r>
              <a:rPr lang="zh-CN" altLang="en-US" sz="1800" dirty="0" smtClean="0">
                <a:solidFill>
                  <a:srgbClr val="000000"/>
                </a:solidFill>
              </a:rPr>
              <a:t>增益</a:t>
            </a:r>
            <a:endParaRPr lang="en-US" altLang="zh-CN" sz="1800" dirty="0" smtClean="0">
              <a:solidFill>
                <a:srgbClr val="000000"/>
              </a:solidFill>
            </a:endParaRPr>
          </a:p>
          <a:p>
            <a:r>
              <a:rPr lang="zh-CN" altLang="en-US" sz="1800" dirty="0" smtClean="0">
                <a:solidFill>
                  <a:srgbClr val="000000"/>
                </a:solidFill>
              </a:rPr>
              <a:t>计算</a:t>
            </a:r>
            <a:r>
              <a:rPr lang="zh-CN" altLang="en-US" sz="1800" dirty="0">
                <a:solidFill>
                  <a:srgbClr val="000000"/>
                </a:solidFill>
              </a:rPr>
              <a:t>可得，以“胎生动物”“水生动物”“会飞”作为分支属性时的信息增益分别为</a:t>
            </a:r>
            <a:r>
              <a:rPr lang="en-US" altLang="zh-CN" sz="1800" dirty="0">
                <a:solidFill>
                  <a:srgbClr val="000000"/>
                </a:solidFill>
              </a:rPr>
              <a:t>0.6893</a:t>
            </a:r>
            <a:r>
              <a:rPr lang="zh-CN" altLang="en-US" sz="1800" dirty="0">
                <a:solidFill>
                  <a:srgbClr val="000000"/>
                </a:solidFill>
              </a:rPr>
              <a:t>、</a:t>
            </a:r>
            <a:r>
              <a:rPr lang="en-US" altLang="zh-CN" sz="1800" dirty="0">
                <a:solidFill>
                  <a:srgbClr val="000000"/>
                </a:solidFill>
              </a:rPr>
              <a:t>0.0454</a:t>
            </a:r>
            <a:r>
              <a:rPr lang="zh-CN" altLang="en-US" sz="1800" dirty="0">
                <a:solidFill>
                  <a:srgbClr val="000000"/>
                </a:solidFill>
              </a:rPr>
              <a:t>、</a:t>
            </a:r>
            <a:r>
              <a:rPr lang="en-US" altLang="zh-CN" sz="1800" dirty="0" smtClean="0">
                <a:solidFill>
                  <a:srgbClr val="000000"/>
                </a:solidFill>
              </a:rPr>
              <a:t>0.0454</a:t>
            </a:r>
            <a:endParaRPr lang="en-US" altLang="zh-CN" sz="1800" dirty="0" smtClean="0">
              <a:solidFill>
                <a:srgbClr val="000000"/>
              </a:solidFill>
            </a:endParaRPr>
          </a:p>
          <a:p>
            <a:r>
              <a:rPr lang="zh-CN" altLang="en-US" sz="1800" dirty="0" smtClean="0">
                <a:solidFill>
                  <a:srgbClr val="000000"/>
                </a:solidFill>
              </a:rPr>
              <a:t>由此可知</a:t>
            </a:r>
            <a:r>
              <a:rPr lang="zh-CN" altLang="en-US" sz="1800" dirty="0">
                <a:solidFill>
                  <a:srgbClr val="000000"/>
                </a:solidFill>
              </a:rPr>
              <a:t>“胎生动物”作为分支属性时能获得最大的信息增益，即具有最强的区分样本的能力，所以在此处选择使用“胎生动物”作为分支属性对根结点进行划分</a:t>
            </a:r>
            <a:endParaRPr lang="zh-CN" altLang="en-US" sz="1800" dirty="0">
              <a:solidFill>
                <a:srgbClr val="000000"/>
              </a:solidFill>
            </a:endParaRPr>
          </a:p>
          <a:p>
            <a:endParaRPr lang="en-US" altLang="zh-CN" sz="1800" dirty="0">
              <a:solidFill>
                <a:srgbClr val="000000"/>
              </a:solidFill>
            </a:endParaRPr>
          </a:p>
          <a:p>
            <a:r>
              <a:rPr lang="en-US" altLang="zh-CN" sz="1800" dirty="0">
                <a:solidFill>
                  <a:srgbClr val="000000"/>
                </a:solidFill>
              </a:rPr>
              <a:t>                                                                       </a:t>
            </a:r>
            <a:r>
              <a:rPr lang="zh-CN" altLang="en-US" sz="1800" dirty="0">
                <a:solidFill>
                  <a:srgbClr val="000000"/>
                </a:solidFill>
              </a:rPr>
              <a:t>是                                   否</a:t>
            </a:r>
            <a:endParaRPr lang="zh-CN" altLang="en-US" sz="1800" dirty="0">
              <a:solidFill>
                <a:srgbClr val="000000"/>
              </a:solidFill>
            </a:endParaRPr>
          </a:p>
        </p:txBody>
      </p:sp>
      <p:sp>
        <p:nvSpPr>
          <p:cNvPr id="2" name="矩形 1"/>
          <p:cNvSpPr/>
          <p:nvPr/>
        </p:nvSpPr>
        <p:spPr>
          <a:xfrm>
            <a:off x="5334635" y="2787650"/>
            <a:ext cx="1002665" cy="351790"/>
          </a:xfrm>
          <a:prstGeom prst="rect">
            <a:avLst/>
          </a:prstGeom>
        </p:spPr>
        <p:style>
          <a:lnRef idx="1">
            <a:schemeClr val="accent1"/>
          </a:lnRef>
          <a:fillRef idx="3">
            <a:schemeClr val="accent1"/>
          </a:fillRef>
          <a:effectRef idx="2">
            <a:schemeClr val="accent1"/>
          </a:effectRef>
          <a:fontRef idx="minor">
            <a:schemeClr val="lt1"/>
          </a:fontRef>
        </p:style>
        <p:txBody>
          <a:bodyPr/>
          <a:p>
            <a:r>
              <a:rPr lang="zh-CN" altLang="en-US" sz="1600"/>
              <a:t>胎生动物</a:t>
            </a:r>
            <a:endParaRPr lang="zh-CN" altLang="en-US" sz="1600"/>
          </a:p>
        </p:txBody>
      </p:sp>
      <p:sp>
        <p:nvSpPr>
          <p:cNvPr id="3" name="矩形 2"/>
          <p:cNvSpPr/>
          <p:nvPr/>
        </p:nvSpPr>
        <p:spPr>
          <a:xfrm>
            <a:off x="4331970" y="3573145"/>
            <a:ext cx="1002665" cy="351790"/>
          </a:xfrm>
          <a:prstGeom prst="rect">
            <a:avLst/>
          </a:prstGeom>
        </p:spPr>
        <p:style>
          <a:lnRef idx="1">
            <a:schemeClr val="accent1"/>
          </a:lnRef>
          <a:fillRef idx="3">
            <a:schemeClr val="accent1"/>
          </a:fillRef>
          <a:effectRef idx="2">
            <a:schemeClr val="accent1"/>
          </a:effectRef>
          <a:fontRef idx="minor">
            <a:schemeClr val="lt1"/>
          </a:fontRef>
        </p:style>
        <p:txBody>
          <a:bodyPr/>
          <a:p>
            <a:endParaRPr lang="zh-CN" altLang="en-US" sz="1600"/>
          </a:p>
        </p:txBody>
      </p:sp>
      <p:sp>
        <p:nvSpPr>
          <p:cNvPr id="4" name="矩形 3"/>
          <p:cNvSpPr/>
          <p:nvPr/>
        </p:nvSpPr>
        <p:spPr>
          <a:xfrm>
            <a:off x="6337300" y="3573145"/>
            <a:ext cx="1002665" cy="351790"/>
          </a:xfrm>
          <a:prstGeom prst="rect">
            <a:avLst/>
          </a:prstGeom>
        </p:spPr>
        <p:style>
          <a:lnRef idx="1">
            <a:schemeClr val="accent1"/>
          </a:lnRef>
          <a:fillRef idx="3">
            <a:schemeClr val="accent1"/>
          </a:fillRef>
          <a:effectRef idx="2">
            <a:schemeClr val="accent1"/>
          </a:effectRef>
          <a:fontRef idx="minor">
            <a:schemeClr val="lt1"/>
          </a:fontRef>
        </p:style>
        <p:txBody>
          <a:bodyPr/>
          <a:p>
            <a:endParaRPr lang="zh-CN" altLang="en-US" sz="1600"/>
          </a:p>
        </p:txBody>
      </p:sp>
      <p:cxnSp>
        <p:nvCxnSpPr>
          <p:cNvPr id="5" name="直接箭头连接符 4"/>
          <p:cNvCxnSpPr>
            <a:stCxn id="2" idx="2"/>
          </p:cNvCxnSpPr>
          <p:nvPr/>
        </p:nvCxnSpPr>
        <p:spPr>
          <a:xfrm flipH="1">
            <a:off x="4826000" y="3146425"/>
            <a:ext cx="1010285" cy="433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直接箭头连接符 5"/>
          <p:cNvCxnSpPr/>
          <p:nvPr/>
        </p:nvCxnSpPr>
        <p:spPr>
          <a:xfrm>
            <a:off x="5836285" y="3139440"/>
            <a:ext cx="1024890" cy="433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分类的</a:t>
            </a:r>
            <a:r>
              <a:rPr lang="zh-CN" altLang="en-US" sz="1800" dirty="0">
                <a:solidFill>
                  <a:srgbClr val="000000"/>
                </a:solidFill>
              </a:rPr>
              <a:t>任务是将样本</a:t>
            </a:r>
            <a:r>
              <a:rPr lang="en-US" altLang="zh-CN" sz="1800" dirty="0">
                <a:solidFill>
                  <a:srgbClr val="000000"/>
                </a:solidFill>
              </a:rPr>
              <a:t>(</a:t>
            </a:r>
            <a:r>
              <a:rPr lang="zh-CN" altLang="en-US" sz="1800" dirty="0">
                <a:solidFill>
                  <a:srgbClr val="000000"/>
                </a:solidFill>
              </a:rPr>
              <a:t>对象</a:t>
            </a:r>
            <a:r>
              <a:rPr lang="en-US" altLang="zh-CN" sz="1800" dirty="0">
                <a:solidFill>
                  <a:srgbClr val="000000"/>
                </a:solidFill>
              </a:rPr>
              <a:t>)</a:t>
            </a:r>
            <a:r>
              <a:rPr lang="zh-CN" altLang="en-US" sz="1800" dirty="0">
                <a:solidFill>
                  <a:srgbClr val="000000"/>
                </a:solidFill>
              </a:rPr>
              <a:t>划分到合适的预定义目标类</a:t>
            </a:r>
            <a:r>
              <a:rPr lang="zh-CN" altLang="en-US" sz="1800" dirty="0" smtClean="0">
                <a:solidFill>
                  <a:srgbClr val="000000"/>
                </a:solidFill>
              </a:rPr>
              <a:t>中</a:t>
            </a:r>
            <a:endParaRPr lang="en-US" altLang="zh-CN" sz="1800" dirty="0" smtClean="0">
              <a:solidFill>
                <a:srgbClr val="000000"/>
              </a:solidFill>
            </a:endParaRPr>
          </a:p>
          <a:p>
            <a:r>
              <a:rPr lang="zh-CN" altLang="en-US" sz="1800" dirty="0" smtClean="0">
                <a:solidFill>
                  <a:srgbClr val="000000"/>
                </a:solidFill>
              </a:rPr>
              <a:t>本章</a:t>
            </a:r>
            <a:r>
              <a:rPr lang="zh-CN" altLang="en-US" sz="1800" dirty="0">
                <a:solidFill>
                  <a:srgbClr val="000000"/>
                </a:solidFill>
              </a:rPr>
              <a:t>主要介绍决策树算法，它是机器学习中的一个经典的监督式学习</a:t>
            </a:r>
            <a:r>
              <a:rPr lang="zh-CN" altLang="en-US" sz="1800" dirty="0" smtClean="0">
                <a:solidFill>
                  <a:srgbClr val="000000"/>
                </a:solidFill>
              </a:rPr>
              <a:t>算法，</a:t>
            </a:r>
            <a:r>
              <a:rPr lang="zh-CN" altLang="en-US" sz="1800" dirty="0">
                <a:solidFill>
                  <a:srgbClr val="000000"/>
                </a:solidFill>
              </a:rPr>
              <a:t>被广泛应用</a:t>
            </a:r>
            <a:r>
              <a:rPr lang="en-US" altLang="zh-CN" sz="1800" dirty="0">
                <a:solidFill>
                  <a:srgbClr val="000000"/>
                </a:solidFill>
              </a:rPr>
              <a:t>F</a:t>
            </a:r>
            <a:r>
              <a:rPr lang="zh-CN" altLang="en-US" sz="1800" dirty="0">
                <a:solidFill>
                  <a:srgbClr val="000000"/>
                </a:solidFill>
              </a:rPr>
              <a:t>金融分析、生物学、天文学等多个</a:t>
            </a:r>
            <a:r>
              <a:rPr lang="zh-CN" altLang="en-US" sz="1800" dirty="0" smtClean="0">
                <a:solidFill>
                  <a:srgbClr val="000000"/>
                </a:solidFill>
              </a:rPr>
              <a:t>领域</a:t>
            </a:r>
            <a:endParaRPr lang="en-US" altLang="zh-CN" sz="1800" dirty="0" smtClean="0">
              <a:solidFill>
                <a:srgbClr val="000000"/>
              </a:solidFill>
            </a:endParaRPr>
          </a:p>
          <a:p>
            <a:r>
              <a:rPr lang="zh-CN" altLang="en-US" sz="1800" dirty="0" smtClean="0">
                <a:solidFill>
                  <a:srgbClr val="000000"/>
                </a:solidFill>
              </a:rPr>
              <a:t>本章</a:t>
            </a:r>
            <a:r>
              <a:rPr lang="zh-CN" altLang="en-US" sz="1800" dirty="0">
                <a:solidFill>
                  <a:srgbClr val="000000"/>
                </a:solidFill>
              </a:rPr>
              <a:t>首先介绍决策树的</a:t>
            </a:r>
            <a:r>
              <a:rPr lang="en-US" altLang="zh-CN" sz="1800" dirty="0">
                <a:solidFill>
                  <a:srgbClr val="000000"/>
                </a:solidFill>
              </a:rPr>
              <a:t>1D3</a:t>
            </a:r>
            <a:r>
              <a:rPr lang="zh-CN" altLang="en-US" sz="1800" dirty="0">
                <a:solidFill>
                  <a:srgbClr val="000000"/>
                </a:solidFill>
              </a:rPr>
              <a:t>、</a:t>
            </a:r>
            <a:r>
              <a:rPr lang="en-US" altLang="zh-CN" sz="1800" dirty="0">
                <a:solidFill>
                  <a:srgbClr val="000000"/>
                </a:solidFill>
              </a:rPr>
              <a:t>C4.5</a:t>
            </a:r>
            <a:r>
              <a:rPr lang="zh-CN" altLang="en-US" sz="1800" dirty="0">
                <a:solidFill>
                  <a:srgbClr val="000000"/>
                </a:solidFill>
              </a:rPr>
              <a:t>、 </a:t>
            </a:r>
            <a:r>
              <a:rPr lang="en-US" altLang="zh-CN" sz="1800" dirty="0">
                <a:solidFill>
                  <a:srgbClr val="000000"/>
                </a:solidFill>
              </a:rPr>
              <a:t>C5. 0</a:t>
            </a:r>
            <a:r>
              <a:rPr lang="zh-CN" altLang="en-US" sz="1800" dirty="0">
                <a:solidFill>
                  <a:srgbClr val="000000"/>
                </a:solidFill>
              </a:rPr>
              <a:t>、</a:t>
            </a:r>
            <a:r>
              <a:rPr lang="en-US" altLang="zh-CN" sz="1800" dirty="0">
                <a:solidFill>
                  <a:srgbClr val="000000"/>
                </a:solidFill>
              </a:rPr>
              <a:t>CART </a:t>
            </a:r>
            <a:r>
              <a:rPr lang="zh-CN" altLang="en-US" sz="1800" dirty="0">
                <a:solidFill>
                  <a:srgbClr val="000000"/>
                </a:solidFill>
              </a:rPr>
              <a:t>等常用算法，然后讨论决策树的集成学习，包括装袋法、提升法、随机森林、</a:t>
            </a:r>
            <a:r>
              <a:rPr lang="en-US" altLang="zh-CN" sz="1800" dirty="0">
                <a:solidFill>
                  <a:srgbClr val="000000"/>
                </a:solidFill>
              </a:rPr>
              <a:t>GBDT</a:t>
            </a:r>
            <a:r>
              <a:rPr lang="zh-CN" altLang="en-US" sz="1800" dirty="0">
                <a:solidFill>
                  <a:srgbClr val="000000"/>
                </a:solidFill>
              </a:rPr>
              <a:t>、 </a:t>
            </a:r>
            <a:r>
              <a:rPr lang="en-US" altLang="zh-CN" sz="1800" dirty="0" err="1">
                <a:solidFill>
                  <a:srgbClr val="000000"/>
                </a:solidFill>
              </a:rPr>
              <a:t>AdaBoost</a:t>
            </a:r>
            <a:r>
              <a:rPr lang="en-US" altLang="zh-CN" sz="1800" dirty="0">
                <a:solidFill>
                  <a:srgbClr val="000000"/>
                </a:solidFill>
              </a:rPr>
              <a:t> </a:t>
            </a:r>
            <a:r>
              <a:rPr lang="zh-CN" altLang="en-US" sz="1800" dirty="0">
                <a:solidFill>
                  <a:srgbClr val="000000"/>
                </a:solidFill>
              </a:rPr>
              <a:t>等算法。最后介绍决策树算法的应用案例</a:t>
            </a:r>
            <a:endParaRPr lang="zh-CN" altLang="en-US" sz="1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ID3 </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91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由根结点通过计算</a:t>
            </a:r>
            <a:r>
              <a:rPr lang="zh-CN" altLang="en-US" sz="1800" dirty="0">
                <a:solidFill>
                  <a:srgbClr val="FF0000"/>
                </a:solidFill>
              </a:rPr>
              <a:t>信息增益</a:t>
            </a:r>
            <a:r>
              <a:rPr lang="zh-CN" altLang="en-US" sz="1800" dirty="0">
                <a:solidFill>
                  <a:srgbClr val="000000"/>
                </a:solidFill>
              </a:rPr>
              <a:t>选取合适的属性进行分裂，若新生成的结点的分类属性不唯一，则对新生成的结点继续进行分裂，不断重复此步骤，直至所有样本属于同 一类，或者</a:t>
            </a:r>
            <a:r>
              <a:rPr lang="zh-CN" altLang="en-US" sz="1800" dirty="0" smtClean="0">
                <a:solidFill>
                  <a:srgbClr val="000000"/>
                </a:solidFill>
              </a:rPr>
              <a:t>达到要求的</a:t>
            </a:r>
            <a:r>
              <a:rPr lang="zh-CN" altLang="en-US" sz="1800" dirty="0">
                <a:solidFill>
                  <a:srgbClr val="000000"/>
                </a:solidFill>
              </a:rPr>
              <a:t>分类条件</a:t>
            </a:r>
            <a:r>
              <a:rPr lang="zh-CN" altLang="en-US" sz="1800" dirty="0" smtClean="0">
                <a:solidFill>
                  <a:srgbClr val="000000"/>
                </a:solidFill>
              </a:rPr>
              <a:t>为止</a:t>
            </a:r>
            <a:endParaRPr lang="en-US" altLang="zh-CN" sz="1800" dirty="0" smtClean="0">
              <a:solidFill>
                <a:srgbClr val="000000"/>
              </a:solidFill>
            </a:endParaRPr>
          </a:p>
          <a:p>
            <a:r>
              <a:rPr lang="zh-CN" altLang="en-US" sz="1800" dirty="0" smtClean="0">
                <a:solidFill>
                  <a:srgbClr val="000000"/>
                </a:solidFill>
              </a:rPr>
              <a:t>常用</a:t>
            </a:r>
            <a:r>
              <a:rPr lang="zh-CN" altLang="en-US" sz="1800" dirty="0">
                <a:solidFill>
                  <a:srgbClr val="000000"/>
                </a:solidFill>
              </a:rPr>
              <a:t>的</a:t>
            </a:r>
            <a:r>
              <a:rPr lang="zh-CN" altLang="en-US" sz="1800" dirty="0" smtClean="0">
                <a:solidFill>
                  <a:srgbClr val="FF0000"/>
                </a:solidFill>
              </a:rPr>
              <a:t>分类条件</a:t>
            </a:r>
            <a:r>
              <a:rPr lang="zh-CN" altLang="en-US" sz="1800" dirty="0" smtClean="0">
                <a:solidFill>
                  <a:srgbClr val="000000"/>
                </a:solidFill>
              </a:rPr>
              <a:t>包括</a:t>
            </a:r>
            <a:r>
              <a:rPr lang="zh-CN" altLang="en-US" sz="1800" dirty="0">
                <a:solidFill>
                  <a:srgbClr val="000000"/>
                </a:solidFill>
              </a:rPr>
              <a:t>结点样本数最少于来设定的值</a:t>
            </a:r>
            <a:r>
              <a:rPr lang="zh-CN" altLang="en-US" sz="1800" dirty="0" smtClean="0">
                <a:solidFill>
                  <a:srgbClr val="000000"/>
                </a:solidFill>
              </a:rPr>
              <a:t>、决策树达到预先</a:t>
            </a:r>
            <a:r>
              <a:rPr lang="zh-CN" altLang="en-US" sz="1800" dirty="0">
                <a:solidFill>
                  <a:srgbClr val="000000"/>
                </a:solidFill>
              </a:rPr>
              <a:t>设定</a:t>
            </a:r>
            <a:r>
              <a:rPr lang="zh-CN" altLang="en-US" sz="1800" dirty="0" smtClean="0">
                <a:solidFill>
                  <a:srgbClr val="000000"/>
                </a:solidFill>
              </a:rPr>
              <a:t>的</a:t>
            </a:r>
            <a:r>
              <a:rPr lang="zh-CN" altLang="en-US" sz="1800" dirty="0">
                <a:solidFill>
                  <a:srgbClr val="000000"/>
                </a:solidFill>
              </a:rPr>
              <a:t>最大深度</a:t>
            </a:r>
            <a:r>
              <a:rPr lang="zh-CN" altLang="en-US" sz="1800" dirty="0" smtClean="0">
                <a:solidFill>
                  <a:srgbClr val="000000"/>
                </a:solidFill>
              </a:rPr>
              <a:t>等</a:t>
            </a:r>
            <a:endParaRPr lang="en-US" altLang="zh-CN" sz="1800" dirty="0" smtClean="0">
              <a:solidFill>
                <a:srgbClr val="000000"/>
              </a:solidFill>
            </a:endParaRPr>
          </a:p>
          <a:p>
            <a:r>
              <a:rPr lang="zh-CN" altLang="en-US" sz="1800" dirty="0">
                <a:solidFill>
                  <a:srgbClr val="000000"/>
                </a:solidFill>
              </a:rPr>
              <a:t>在决策树的构建过程中，会出现使用了所有的属性进行分支之后，类别不同的样本仍存在同一个叶子结点中。当达到了限制条件而被强制停止构建时，也会出现结点中子样本集存在多种分类的情况。对于这种情况，一般取此结点中子样本集占数的分类作为结点的分类</a:t>
            </a:r>
            <a:endParaRPr lang="en-US" altLang="zh-CN" sz="1800" dirty="0">
              <a:solidFill>
                <a:srgbClr val="000000"/>
              </a:solidFill>
            </a:endParaRPr>
          </a:p>
          <a:p>
            <a:r>
              <a:rPr lang="zh-CN" altLang="en-US" sz="1800" dirty="0" smtClean="0">
                <a:solidFill>
                  <a:srgbClr val="000000"/>
                </a:solidFill>
              </a:rPr>
              <a:t>分支</a:t>
            </a:r>
            <a:r>
              <a:rPr lang="zh-CN" altLang="en-US" sz="1800" dirty="0">
                <a:solidFill>
                  <a:srgbClr val="000000"/>
                </a:solidFill>
              </a:rPr>
              <a:t>多的属性并不一定是最优的，就如同将</a:t>
            </a:r>
            <a:r>
              <a:rPr lang="en-US" altLang="zh-CN" sz="1800" dirty="0">
                <a:solidFill>
                  <a:srgbClr val="000000"/>
                </a:solidFill>
              </a:rPr>
              <a:t>100</a:t>
            </a:r>
            <a:r>
              <a:rPr lang="zh-CN" altLang="en-US" sz="1800" dirty="0">
                <a:solidFill>
                  <a:srgbClr val="000000"/>
                </a:solidFill>
              </a:rPr>
              <a:t>个样本分到</a:t>
            </a:r>
            <a:r>
              <a:rPr lang="en-US" altLang="zh-CN" sz="1800" dirty="0">
                <a:solidFill>
                  <a:srgbClr val="000000"/>
                </a:solidFill>
              </a:rPr>
              <a:t>99</a:t>
            </a:r>
            <a:r>
              <a:rPr lang="zh-CN" altLang="en-US" sz="1800" dirty="0">
                <a:solidFill>
                  <a:srgbClr val="000000"/>
                </a:solidFill>
              </a:rPr>
              <a:t>个分支中并没有什么意义，这种分支属性因为分支太多可能相比之下无法提供太多的可用信息，例如个人信息中的“省份”属性</a:t>
            </a:r>
            <a:endParaRPr lang="en-US" altLang="zh-CN" sz="1800" dirty="0">
              <a:solidFill>
                <a:srgbClr val="000000"/>
              </a:solidFill>
            </a:endParaRPr>
          </a:p>
          <a:p>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C4.5</a:t>
            </a:r>
            <a:r>
              <a:rPr kumimoji="0" lang="zh-CN" altLang="en-US" dirty="0" smtClean="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862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C4.5</a:t>
                </a:r>
                <a:r>
                  <a:rPr lang="zh-CN" altLang="en-US" sz="1800" dirty="0" smtClean="0">
                    <a:solidFill>
                      <a:srgbClr val="000000"/>
                    </a:solidFill>
                  </a:rPr>
                  <a:t>算法总体思路与</a:t>
                </a:r>
                <a:r>
                  <a:rPr lang="en-US" altLang="zh-CN" sz="1800" dirty="0" smtClean="0">
                    <a:solidFill>
                      <a:srgbClr val="000000"/>
                    </a:solidFill>
                  </a:rPr>
                  <a:t>ID3</a:t>
                </a:r>
                <a:r>
                  <a:rPr lang="zh-CN" altLang="en-US" sz="1800" dirty="0" smtClean="0">
                    <a:solidFill>
                      <a:srgbClr val="000000"/>
                    </a:solidFill>
                  </a:rPr>
                  <a:t>类似，都是通过构造决策树进行分类，其区别在于分支的处理，在分支属性的选取上，</a:t>
                </a:r>
                <a:r>
                  <a:rPr lang="en-US" altLang="zh-CN" sz="1800" dirty="0" smtClean="0">
                    <a:solidFill>
                      <a:srgbClr val="000000"/>
                    </a:solidFill>
                  </a:rPr>
                  <a:t>ID3</a:t>
                </a:r>
                <a:r>
                  <a:rPr lang="zh-CN" altLang="en-US" sz="1800" dirty="0" smtClean="0">
                    <a:solidFill>
                      <a:srgbClr val="000000"/>
                    </a:solidFill>
                  </a:rPr>
                  <a:t>算法使用信息增益作为度量，而</a:t>
                </a:r>
                <a:r>
                  <a:rPr lang="en-US" altLang="zh-CN" sz="1800" dirty="0" smtClean="0">
                    <a:solidFill>
                      <a:srgbClr val="000000"/>
                    </a:solidFill>
                  </a:rPr>
                  <a:t>C4.5</a:t>
                </a:r>
                <a:r>
                  <a:rPr lang="zh-CN" altLang="en-US" sz="1800" dirty="0" smtClean="0">
                    <a:solidFill>
                      <a:srgbClr val="000000"/>
                    </a:solidFill>
                  </a:rPr>
                  <a:t>算法引入了信息增益率作为度量</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a:solidFill>
                      <a:srgbClr val="000000"/>
                    </a:solidFill>
                  </a:rPr>
                  <a:t>由信息增益率公式中可见，当</a:t>
                </a:r>
                <a14:m>
                  <m:oMath xmlns:m="http://schemas.openxmlformats.org/officeDocument/2006/math">
                    <m:r>
                      <a:rPr lang="en-US" altLang="zh-CN" sz="1800">
                        <a:solidFill>
                          <a:srgbClr val="000000"/>
                        </a:solidFill>
                        <a:latin typeface="Cambria Math" panose="02040503050406030204" pitchFamily="18" charset="0"/>
                      </a:rPr>
                      <m:t>𝑣</m:t>
                    </m:r>
                  </m:oMath>
                </a14:m>
                <a:r>
                  <a:rPr lang="zh-CN" altLang="zh-CN" sz="1800" dirty="0">
                    <a:solidFill>
                      <a:srgbClr val="000000"/>
                    </a:solidFill>
                  </a:rPr>
                  <a:t>比较大时，信息增益率会明显降低，从而在一定程度上能够解决</a:t>
                </a:r>
                <a:r>
                  <a:rPr lang="en-US" altLang="zh-CN" sz="1800" dirty="0">
                    <a:solidFill>
                      <a:srgbClr val="000000"/>
                    </a:solidFill>
                  </a:rPr>
                  <a:t>ID3</a:t>
                </a:r>
                <a:r>
                  <a:rPr lang="zh-CN" altLang="zh-CN" sz="1800" dirty="0">
                    <a:solidFill>
                      <a:srgbClr val="000000"/>
                    </a:solidFill>
                  </a:rPr>
                  <a:t>算法存在的往往选择取值较多的分支属性的</a:t>
                </a:r>
                <a:r>
                  <a:rPr lang="zh-CN" altLang="zh-CN" sz="1800" dirty="0" smtClean="0">
                    <a:solidFill>
                      <a:srgbClr val="000000"/>
                    </a:solidFill>
                  </a:rPr>
                  <a:t>问题</a:t>
                </a:r>
                <a:endParaRPr lang="en-US" altLang="zh-CN" sz="1800" dirty="0" smtClean="0">
                  <a:solidFill>
                    <a:srgbClr val="000000"/>
                  </a:solidFill>
                </a:endParaRPr>
              </a:p>
              <a:p>
                <a:r>
                  <a:rPr lang="zh-CN" altLang="en-US" sz="1800" dirty="0" smtClean="0">
                    <a:solidFill>
                      <a:srgbClr val="000000"/>
                    </a:solidFill>
                  </a:rPr>
                  <a:t>在前面例子中，假设选择“饮食习性”作为分支属性，其信息增益率为</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421005" y="892175"/>
                <a:ext cx="4895215" cy="2964815"/>
              </a:xfrm>
              <a:prstGeom prst="rect">
                <a:avLst/>
              </a:prstGeom>
              <a:blipFill rotWithShape="1">
                <a:blip r:embed="rId1"/>
                <a:stretch>
                  <a:fillRect l="-530" t="-1702" b="-17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矩形 1"/>
              <p:cNvSpPr/>
              <p:nvPr/>
            </p:nvSpPr>
            <p:spPr>
              <a:xfrm>
                <a:off x="2153889" y="1903415"/>
                <a:ext cx="4836221" cy="9187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G</m:t>
                      </m:r>
                      <m:r>
                        <m:rPr>
                          <m:sty m:val="p"/>
                        </m:rPr>
                        <a:rPr lang="zh-CN" altLang="en-US" i="0">
                          <a:latin typeface="Cambria Math" panose="02040503050406030204" pitchFamily="18" charset="0"/>
                        </a:rPr>
                        <m:t>ain</m:t>
                      </m:r>
                      <m:r>
                        <m:rPr>
                          <m:lit/>
                        </m:rPr>
                        <a:rPr lang="zh-CN" altLang="en-US" i="0">
                          <a:latin typeface="Cambria Math" panose="02040503050406030204" pitchFamily="18" charset="0"/>
                        </a:rPr>
                        <m:t>_</m:t>
                      </m:r>
                      <m:r>
                        <m:rPr>
                          <m:sty m:val="p"/>
                        </m:rPr>
                        <a:rPr lang="zh-CN" altLang="en-US" i="0">
                          <a:latin typeface="Cambria Math" panose="02040503050406030204" pitchFamily="18" charset="0"/>
                        </a:rPr>
                        <m:t>ratio</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f>
                        <m:fPr>
                          <m:ctrlPr>
                            <a:rPr lang="zh-CN" altLang="en-US" i="1">
                              <a:latin typeface="Cambria Math"/>
                            </a:rPr>
                          </m:ctrlPr>
                        </m:fPr>
                        <m:num>
                          <m:r>
                            <a:rPr lang="zh-CN" altLang="en-US" i="1">
                              <a:latin typeface="Cambria Math" panose="02040503050406030204" pitchFamily="18" charset="0"/>
                            </a:rPr>
                            <m:t>𝐺𝑎𝑖𝑛</m:t>
                          </m:r>
                          <m:d>
                            <m:dPr>
                              <m:ctrlPr>
                                <a:rPr lang="zh-CN" altLang="en-US" i="1">
                                  <a:latin typeface="Cambria Math"/>
                                </a:rPr>
                              </m:ctrlPr>
                            </m:dPr>
                            <m:e>
                              <m:r>
                                <a:rPr lang="zh-CN" altLang="en-US" i="1">
                                  <a:latin typeface="Cambria Math" panose="02040503050406030204" pitchFamily="18" charset="0"/>
                                </a:rPr>
                                <m:t>𝐴</m:t>
                              </m:r>
                            </m:e>
                          </m:d>
                        </m:num>
                        <m:den>
                          <m:r>
                            <a:rPr lang="zh-CN" altLang="en-US" i="0">
                              <a:latin typeface="Cambria Math" panose="02040503050406030204" pitchFamily="18" charset="0"/>
                            </a:rPr>
                            <m:t>−</m:t>
                          </m:r>
                          <m:nary>
                            <m:naryPr>
                              <m:chr m:val="∑"/>
                              <m:limLoc m:val="subSup"/>
                              <m:ctrlPr>
                                <a:rPr lang="zh-CN" altLang="en-US" i="1">
                                  <a:latin typeface="Cambria Math"/>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𝑣</m:t>
                              </m:r>
                            </m:sup>
                            <m:e>
                              <m:f>
                                <m:fPr>
                                  <m:ctrlPr>
                                    <a:rPr lang="zh-CN" altLang="en-US" i="1">
                                      <a:latin typeface="Cambria Math"/>
                                    </a:rPr>
                                  </m:ctrlPr>
                                </m:fPr>
                                <m:num>
                                  <m:d>
                                    <m:dPr>
                                      <m:begChr m:val="|"/>
                                      <m:endChr m:val="|"/>
                                      <m:ctrlPr>
                                        <a:rPr lang="zh-CN" altLang="en-US" i="1">
                                          <a:latin typeface="Cambria Math"/>
                                        </a:rPr>
                                      </m:ctrlPr>
                                    </m:dPr>
                                    <m:e>
                                      <m:sSub>
                                        <m:sSubPr>
                                          <m:ctrlPr>
                                            <a:rPr lang="zh-CN" altLang="en-US" i="1">
                                              <a:latin typeface="Cambria Math"/>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a:rPr>
                                      </m:ctrlPr>
                                    </m:dPr>
                                    <m:e>
                                      <m:r>
                                        <a:rPr lang="zh-CN" altLang="en-US" i="1">
                                          <a:latin typeface="Cambria Math" panose="02040503050406030204" pitchFamily="18" charset="0"/>
                                        </a:rPr>
                                        <m:t>𝑆</m:t>
                                      </m:r>
                                    </m:e>
                                  </m:d>
                                </m:den>
                              </m:f>
                              <m:func>
                                <m:funcPr>
                                  <m:ctrlPr>
                                    <a:rPr lang="zh-CN" altLang="en-US" i="1">
                                      <a:latin typeface="Cambria Math"/>
                                    </a:rPr>
                                  </m:ctrlPr>
                                </m:funcPr>
                                <m:fName>
                                  <m:sSub>
                                    <m:sSubPr>
                                      <m:ctrlPr>
                                        <a:rPr lang="zh-CN" altLang="en-US" i="1">
                                          <a:latin typeface="Cambria Math"/>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f>
                                    <m:fPr>
                                      <m:ctrlPr>
                                        <a:rPr lang="zh-CN" altLang="en-US" i="1">
                                          <a:latin typeface="Cambria Math"/>
                                        </a:rPr>
                                      </m:ctrlPr>
                                    </m:fPr>
                                    <m:num>
                                      <m:d>
                                        <m:dPr>
                                          <m:begChr m:val="|"/>
                                          <m:endChr m:val="|"/>
                                          <m:ctrlPr>
                                            <a:rPr lang="zh-CN" altLang="en-US" i="1">
                                              <a:latin typeface="Cambria Math"/>
                                            </a:rPr>
                                          </m:ctrlPr>
                                        </m:dPr>
                                        <m:e>
                                          <m:sSub>
                                            <m:sSubPr>
                                              <m:ctrlPr>
                                                <a:rPr lang="zh-CN" altLang="en-US" i="1">
                                                  <a:latin typeface="Cambria Math"/>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a:rPr>
                                          </m:ctrlPr>
                                        </m:dPr>
                                        <m:e>
                                          <m:r>
                                            <a:rPr lang="zh-CN" altLang="en-US" i="1">
                                              <a:latin typeface="Cambria Math" panose="02040503050406030204" pitchFamily="18" charset="0"/>
                                            </a:rPr>
                                            <m:t>𝑆</m:t>
                                          </m:r>
                                        </m:e>
                                      </m:d>
                                    </m:den>
                                  </m:f>
                                </m:e>
                              </m:func>
                            </m:e>
                          </m:nary>
                        </m:den>
                      </m:f>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350489" y="1881190"/>
                <a:ext cx="4836221" cy="918713"/>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矩形 2"/>
              <p:cNvSpPr/>
              <p:nvPr/>
            </p:nvSpPr>
            <p:spPr>
              <a:xfrm>
                <a:off x="596900" y="3959048"/>
                <a:ext cx="7960691" cy="7485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a:latin typeface="Cambria Math" panose="02040503050406030204" pitchFamily="18" charset="0"/>
                        </a:rPr>
                        <m:t>G</m:t>
                      </m:r>
                      <m:r>
                        <m:rPr>
                          <m:sty m:val="p"/>
                        </m:rPr>
                        <a:rPr lang="zh-CN" altLang="en-US" sz="1400" i="0">
                          <a:latin typeface="Cambria Math" panose="02040503050406030204" pitchFamily="18" charset="0"/>
                        </a:rPr>
                        <m:t>ain</m:t>
                      </m:r>
                      <m:r>
                        <m:rPr>
                          <m:lit/>
                        </m:rPr>
                        <a:rPr lang="zh-CN" altLang="en-US" sz="1400" i="0">
                          <a:latin typeface="Cambria Math" panose="02040503050406030204" pitchFamily="18" charset="0"/>
                        </a:rPr>
                        <m:t>_</m:t>
                      </m:r>
                      <m:r>
                        <m:rPr>
                          <m:sty m:val="p"/>
                        </m:rPr>
                        <a:rPr lang="zh-CN" altLang="en-US" sz="1400" i="0">
                          <a:latin typeface="Cambria Math" panose="02040503050406030204" pitchFamily="18" charset="0"/>
                        </a:rPr>
                        <m:t>ratio</m:t>
                      </m:r>
                      <m:d>
                        <m:dPr>
                          <m:ctrlPr>
                            <a:rPr lang="zh-CN" altLang="en-US" sz="1400" i="1">
                              <a:latin typeface="Cambria Math"/>
                            </a:rPr>
                          </m:ctrlPr>
                        </m:dPr>
                        <m:e>
                          <m:r>
                            <a:rPr lang="zh-CN" altLang="en-US" sz="1400" i="0">
                              <a:latin typeface="Cambria Math" panose="02040503050406030204" pitchFamily="18" charset="0"/>
                            </a:rPr>
                            <m:t>饮食习性</m:t>
                          </m:r>
                        </m:e>
                      </m:d>
                      <m:r>
                        <a:rPr lang="zh-CN" altLang="en-US" sz="1400" i="0">
                          <a:latin typeface="Cambria Math" panose="02040503050406030204" pitchFamily="18" charset="0"/>
                        </a:rPr>
                        <m:t>=</m:t>
                      </m:r>
                      <m:f>
                        <m:fPr>
                          <m:ctrlPr>
                            <a:rPr lang="zh-CN" altLang="en-US" sz="1400" i="1">
                              <a:latin typeface="Cambria Math"/>
                            </a:rPr>
                          </m:ctrlPr>
                        </m:fPr>
                        <m:num>
                          <m:r>
                            <a:rPr lang="zh-CN" altLang="en-US" sz="1400" i="1">
                              <a:latin typeface="Cambria Math" panose="02040503050406030204" pitchFamily="18" charset="0"/>
                            </a:rPr>
                            <m:t>𝐺𝑎𝑖𝑛</m:t>
                          </m:r>
                          <m:d>
                            <m:dPr>
                              <m:ctrlPr>
                                <a:rPr lang="zh-CN" altLang="en-US" sz="1400" i="1">
                                  <a:latin typeface="Cambria Math"/>
                                </a:rPr>
                              </m:ctrlPr>
                            </m:dPr>
                            <m:e>
                              <m:r>
                                <a:rPr lang="zh-CN" altLang="en-US" sz="1400" i="0">
                                  <a:latin typeface="Cambria Math" panose="02040503050406030204" pitchFamily="18" charset="0"/>
                                </a:rPr>
                                <m:t>饮食习性</m:t>
                              </m:r>
                            </m:e>
                          </m:d>
                        </m:num>
                        <m:den>
                          <m:r>
                            <a:rPr lang="zh-CN" altLang="en-US" sz="1400" i="0">
                              <a:latin typeface="Cambria Math" panose="02040503050406030204" pitchFamily="18" charset="0"/>
                            </a:rPr>
                            <m:t>−</m:t>
                          </m:r>
                          <m:nary>
                            <m:naryPr>
                              <m:chr m:val="∑"/>
                              <m:limLoc m:val="subSup"/>
                              <m:ctrlPr>
                                <a:rPr lang="zh-CN" altLang="en-US" sz="1400" i="1">
                                  <a:latin typeface="Cambria Math"/>
                                </a:rPr>
                              </m:ctrlPr>
                            </m:naryPr>
                            <m:sub>
                              <m:r>
                                <a:rPr lang="zh-CN" altLang="en-US" sz="1400" i="1">
                                  <a:latin typeface="Cambria Math" panose="02040503050406030204" pitchFamily="18" charset="0"/>
                                </a:rPr>
                                <m:t>𝑖</m:t>
                              </m:r>
                              <m:r>
                                <a:rPr lang="zh-CN" altLang="en-US" sz="1400" i="0">
                                  <a:latin typeface="Cambria Math" panose="02040503050406030204" pitchFamily="18" charset="0"/>
                                </a:rPr>
                                <m:t>=1</m:t>
                              </m:r>
                            </m:sub>
                            <m:sup>
                              <m:r>
                                <a:rPr lang="zh-CN" altLang="en-US" sz="1400" i="0">
                                  <a:latin typeface="Cambria Math" panose="02040503050406030204" pitchFamily="18" charset="0"/>
                                </a:rPr>
                                <m:t>3</m:t>
                              </m:r>
                            </m:sup>
                            <m:e>
                              <m:f>
                                <m:fPr>
                                  <m:ctrlPr>
                                    <a:rPr lang="zh-CN" altLang="en-US" sz="1400" i="1">
                                      <a:latin typeface="Cambria Math"/>
                                    </a:rPr>
                                  </m:ctrlPr>
                                </m:fPr>
                                <m:num>
                                  <m:d>
                                    <m:dPr>
                                      <m:begChr m:val="|"/>
                                      <m:endChr m:val="|"/>
                                      <m:ctrlPr>
                                        <a:rPr lang="zh-CN" altLang="en-US" sz="1400" i="1">
                                          <a:latin typeface="Cambria Math"/>
                                        </a:rPr>
                                      </m:ctrlPr>
                                    </m:dPr>
                                    <m:e>
                                      <m:sSub>
                                        <m:sSubPr>
                                          <m:ctrlPr>
                                            <a:rPr lang="zh-CN" altLang="en-US" sz="1400" i="1">
                                              <a:latin typeface="Cambria Math"/>
                                            </a:rPr>
                                          </m:ctrlPr>
                                        </m:sSubPr>
                                        <m:e>
                                          <m:r>
                                            <a:rPr lang="zh-CN" altLang="en-US" sz="1400" i="1">
                                              <a:latin typeface="Cambria Math" panose="02040503050406030204" pitchFamily="18" charset="0"/>
                                            </a:rPr>
                                            <m:t>𝑆</m:t>
                                          </m:r>
                                        </m:e>
                                        <m:sub>
                                          <m:r>
                                            <a:rPr lang="zh-CN" altLang="en-US" sz="1400" i="1">
                                              <a:latin typeface="Cambria Math" panose="02040503050406030204" pitchFamily="18" charset="0"/>
                                            </a:rPr>
                                            <m:t>𝑖</m:t>
                                          </m:r>
                                        </m:sub>
                                      </m:sSub>
                                    </m:e>
                                  </m:d>
                                </m:num>
                                <m:den>
                                  <m:d>
                                    <m:dPr>
                                      <m:begChr m:val="|"/>
                                      <m:endChr m:val="|"/>
                                      <m:ctrlPr>
                                        <a:rPr lang="zh-CN" altLang="en-US" sz="1400" i="1">
                                          <a:latin typeface="Cambria Math"/>
                                        </a:rPr>
                                      </m:ctrlPr>
                                    </m:dPr>
                                    <m:e>
                                      <m:r>
                                        <a:rPr lang="zh-CN" altLang="en-US" sz="1400" i="1">
                                          <a:latin typeface="Cambria Math" panose="02040503050406030204" pitchFamily="18" charset="0"/>
                                        </a:rPr>
                                        <m:t>𝑆</m:t>
                                      </m:r>
                                    </m:e>
                                  </m:d>
                                </m:den>
                              </m:f>
                              <m:func>
                                <m:funcPr>
                                  <m:ctrlPr>
                                    <a:rPr lang="zh-CN" altLang="en-US" sz="1400" i="1">
                                      <a:latin typeface="Cambria Math"/>
                                    </a:rPr>
                                  </m:ctrlPr>
                                </m:funcPr>
                                <m:fName>
                                  <m:sSub>
                                    <m:sSubPr>
                                      <m:ctrlPr>
                                        <a:rPr lang="zh-CN" altLang="en-US" sz="1400" i="1">
                                          <a:latin typeface="Cambria Math"/>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a:rPr>
                                      </m:ctrlPr>
                                    </m:fPr>
                                    <m:num>
                                      <m:d>
                                        <m:dPr>
                                          <m:begChr m:val="|"/>
                                          <m:endChr m:val="|"/>
                                          <m:ctrlPr>
                                            <a:rPr lang="zh-CN" altLang="en-US" sz="1400" i="1">
                                              <a:latin typeface="Cambria Math"/>
                                            </a:rPr>
                                          </m:ctrlPr>
                                        </m:dPr>
                                        <m:e>
                                          <m:sSub>
                                            <m:sSubPr>
                                              <m:ctrlPr>
                                                <a:rPr lang="zh-CN" altLang="en-US" sz="1400" i="1">
                                                  <a:latin typeface="Cambria Math"/>
                                                </a:rPr>
                                              </m:ctrlPr>
                                            </m:sSubPr>
                                            <m:e>
                                              <m:r>
                                                <a:rPr lang="zh-CN" altLang="en-US" sz="1400" i="1">
                                                  <a:latin typeface="Cambria Math" panose="02040503050406030204" pitchFamily="18" charset="0"/>
                                                </a:rPr>
                                                <m:t>𝑆</m:t>
                                              </m:r>
                                            </m:e>
                                            <m:sub>
                                              <m:r>
                                                <a:rPr lang="zh-CN" altLang="en-US" sz="1400" i="1">
                                                  <a:latin typeface="Cambria Math" panose="02040503050406030204" pitchFamily="18" charset="0"/>
                                                </a:rPr>
                                                <m:t>𝑖</m:t>
                                              </m:r>
                                            </m:sub>
                                          </m:sSub>
                                        </m:e>
                                      </m:d>
                                    </m:num>
                                    <m:den>
                                      <m:d>
                                        <m:dPr>
                                          <m:begChr m:val="|"/>
                                          <m:endChr m:val="|"/>
                                          <m:ctrlPr>
                                            <a:rPr lang="zh-CN" altLang="en-US" sz="1400" i="1">
                                              <a:latin typeface="Cambria Math"/>
                                            </a:rPr>
                                          </m:ctrlPr>
                                        </m:dPr>
                                        <m:e>
                                          <m:r>
                                            <a:rPr lang="zh-CN" altLang="en-US" sz="1400" i="1">
                                              <a:latin typeface="Cambria Math" panose="02040503050406030204" pitchFamily="18" charset="0"/>
                                            </a:rPr>
                                            <m:t>𝑆</m:t>
                                          </m:r>
                                        </m:e>
                                      </m:d>
                                    </m:den>
                                  </m:f>
                                </m:e>
                              </m:func>
                            </m:e>
                          </m:nary>
                        </m:den>
                      </m:f>
                      <m:r>
                        <a:rPr lang="zh-CN" altLang="en-US" sz="1400" i="0">
                          <a:latin typeface="Cambria Math" panose="02040503050406030204" pitchFamily="18" charset="0"/>
                        </a:rPr>
                        <m:t>=</m:t>
                      </m:r>
                      <m:f>
                        <m:fPr>
                          <m:ctrlPr>
                            <a:rPr lang="zh-CN" altLang="en-US" sz="1400" i="1">
                              <a:latin typeface="Cambria Math"/>
                            </a:rPr>
                          </m:ctrlPr>
                        </m:fPr>
                        <m:num>
                          <m:r>
                            <a:rPr lang="zh-CN" altLang="en-US" sz="1400" i="0">
                              <a:latin typeface="Cambria Math" panose="02040503050406030204" pitchFamily="18" charset="0"/>
                            </a:rPr>
                            <m:t>0.2080</m:t>
                          </m:r>
                        </m:num>
                        <m:den>
                          <m:d>
                            <m:dPr>
                              <m:begChr m:val=""/>
                              <m:ctrlPr>
                                <a:rPr lang="zh-CN" altLang="en-US" sz="1400" i="1">
                                  <a:latin typeface="Cambria Math"/>
                                </a:rPr>
                              </m:ctrlPr>
                            </m:dPr>
                            <m:e>
                              <m:r>
                                <a:rPr lang="zh-CN" altLang="en-US" sz="1400" i="0">
                                  <a:latin typeface="Cambria Math" panose="02040503050406030204" pitchFamily="18" charset="0"/>
                                </a:rPr>
                                <m:t>−(</m:t>
                              </m:r>
                              <m:f>
                                <m:fPr>
                                  <m:ctrlPr>
                                    <a:rPr lang="zh-CN" altLang="en-US" sz="1400" i="1">
                                      <a:latin typeface="Cambria Math"/>
                                    </a:rPr>
                                  </m:ctrlPr>
                                </m:fPr>
                                <m:num>
                                  <m:r>
                                    <a:rPr lang="zh-CN" altLang="en-US" sz="1400" i="0">
                                      <a:latin typeface="Cambria Math" panose="02040503050406030204" pitchFamily="18" charset="0"/>
                                    </a:rPr>
                                    <m:t>8</m:t>
                                  </m:r>
                                </m:num>
                                <m:den>
                                  <m:r>
                                    <a:rPr lang="zh-CN" altLang="en-US" sz="1400" i="0">
                                      <a:latin typeface="Cambria Math" panose="02040503050406030204" pitchFamily="18" charset="0"/>
                                    </a:rPr>
                                    <m:t>14</m:t>
                                  </m:r>
                                </m:den>
                              </m:f>
                              <m:func>
                                <m:funcPr>
                                  <m:ctrlPr>
                                    <a:rPr lang="zh-CN" altLang="en-US" sz="1400" i="1">
                                      <a:latin typeface="Cambria Math"/>
                                    </a:rPr>
                                  </m:ctrlPr>
                                </m:funcPr>
                                <m:fName>
                                  <m:sSub>
                                    <m:sSubPr>
                                      <m:ctrlPr>
                                        <a:rPr lang="zh-CN" altLang="en-US" sz="1400" i="1">
                                          <a:latin typeface="Cambria Math"/>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a:rPr>
                                      </m:ctrlPr>
                                    </m:fPr>
                                    <m:num>
                                      <m:r>
                                        <a:rPr lang="zh-CN" altLang="en-US" sz="1400" i="0">
                                          <a:latin typeface="Cambria Math" panose="02040503050406030204" pitchFamily="18" charset="0"/>
                                        </a:rPr>
                                        <m:t>8</m:t>
                                      </m:r>
                                    </m:num>
                                    <m:den>
                                      <m:r>
                                        <a:rPr lang="zh-CN" altLang="en-US" sz="1400" i="0">
                                          <a:latin typeface="Cambria Math" panose="02040503050406030204" pitchFamily="18" charset="0"/>
                                        </a:rPr>
                                        <m:t>14</m:t>
                                      </m:r>
                                    </m:den>
                                  </m:f>
                                </m:e>
                              </m:func>
                              <m:r>
                                <a:rPr lang="zh-CN" altLang="en-US" sz="1400" i="0">
                                  <a:latin typeface="Cambria Math" panose="02040503050406030204" pitchFamily="18" charset="0"/>
                                </a:rPr>
                                <m:t>+</m:t>
                              </m:r>
                              <m:f>
                                <m:fPr>
                                  <m:ctrlPr>
                                    <a:rPr lang="zh-CN" altLang="en-US" sz="1400" i="1">
                                      <a:latin typeface="Cambria Math"/>
                                    </a:rPr>
                                  </m:ctrlPr>
                                </m:fPr>
                                <m:num>
                                  <m:r>
                                    <a:rPr lang="zh-CN" altLang="en-US" sz="1400" i="0">
                                      <a:latin typeface="Cambria Math" panose="02040503050406030204" pitchFamily="18" charset="0"/>
                                    </a:rPr>
                                    <m:t>2</m:t>
                                  </m:r>
                                </m:num>
                                <m:den>
                                  <m:r>
                                    <a:rPr lang="zh-CN" altLang="en-US" sz="1400" i="0">
                                      <a:latin typeface="Cambria Math" panose="02040503050406030204" pitchFamily="18" charset="0"/>
                                    </a:rPr>
                                    <m:t>14</m:t>
                                  </m:r>
                                </m:den>
                              </m:f>
                              <m:func>
                                <m:funcPr>
                                  <m:ctrlPr>
                                    <a:rPr lang="zh-CN" altLang="en-US" sz="1400" i="1">
                                      <a:latin typeface="Cambria Math"/>
                                    </a:rPr>
                                  </m:ctrlPr>
                                </m:funcPr>
                                <m:fName>
                                  <m:sSub>
                                    <m:sSubPr>
                                      <m:ctrlPr>
                                        <a:rPr lang="zh-CN" altLang="en-US" sz="1400" i="1">
                                          <a:latin typeface="Cambria Math"/>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a:rPr>
                                      </m:ctrlPr>
                                    </m:fPr>
                                    <m:num>
                                      <m:r>
                                        <a:rPr lang="zh-CN" altLang="en-US" sz="1400" i="0">
                                          <a:latin typeface="Cambria Math" panose="02040503050406030204" pitchFamily="18" charset="0"/>
                                        </a:rPr>
                                        <m:t>2</m:t>
                                      </m:r>
                                    </m:num>
                                    <m:den>
                                      <m:r>
                                        <a:rPr lang="zh-CN" altLang="en-US" sz="1400" i="0">
                                          <a:latin typeface="Cambria Math" panose="02040503050406030204" pitchFamily="18" charset="0"/>
                                        </a:rPr>
                                        <m:t>14</m:t>
                                      </m:r>
                                    </m:den>
                                  </m:f>
                                </m:e>
                              </m:func>
                              <m:r>
                                <a:rPr lang="zh-CN" altLang="en-US" sz="1400" i="0">
                                  <a:latin typeface="Cambria Math" panose="02040503050406030204" pitchFamily="18" charset="0"/>
                                </a:rPr>
                                <m:t>+</m:t>
                              </m:r>
                              <m:f>
                                <m:fPr>
                                  <m:ctrlPr>
                                    <a:rPr lang="zh-CN" altLang="en-US" sz="1400" i="1">
                                      <a:latin typeface="Cambria Math"/>
                                    </a:rPr>
                                  </m:ctrlPr>
                                </m:fPr>
                                <m:num>
                                  <m:r>
                                    <a:rPr lang="zh-CN" altLang="en-US" sz="1400" i="0">
                                      <a:latin typeface="Cambria Math" panose="02040503050406030204" pitchFamily="18" charset="0"/>
                                    </a:rPr>
                                    <m:t>4</m:t>
                                  </m:r>
                                </m:num>
                                <m:den>
                                  <m:r>
                                    <a:rPr lang="zh-CN" altLang="en-US" sz="1400" i="0">
                                      <a:latin typeface="Cambria Math" panose="02040503050406030204" pitchFamily="18" charset="0"/>
                                    </a:rPr>
                                    <m:t>14</m:t>
                                  </m:r>
                                </m:den>
                              </m:f>
                              <m:func>
                                <m:funcPr>
                                  <m:ctrlPr>
                                    <a:rPr lang="zh-CN" altLang="en-US" sz="1400" i="1">
                                      <a:latin typeface="Cambria Math"/>
                                    </a:rPr>
                                  </m:ctrlPr>
                                </m:funcPr>
                                <m:fName>
                                  <m:sSub>
                                    <m:sSubPr>
                                      <m:ctrlPr>
                                        <a:rPr lang="zh-CN" altLang="en-US" sz="1400" i="1">
                                          <a:latin typeface="Cambria Math"/>
                                        </a:rPr>
                                      </m:ctrlPr>
                                    </m:sSubPr>
                                    <m:e>
                                      <m:r>
                                        <m:rPr>
                                          <m:sty m:val="p"/>
                                        </m:rPr>
                                        <a:rPr lang="zh-CN" altLang="en-US" sz="1400" i="0">
                                          <a:latin typeface="Cambria Math" panose="02040503050406030204" pitchFamily="18" charset="0"/>
                                        </a:rPr>
                                        <m:t>log</m:t>
                                      </m:r>
                                    </m:e>
                                    <m:sub>
                                      <m:r>
                                        <a:rPr lang="zh-CN" altLang="en-US" sz="1400" i="0">
                                          <a:latin typeface="Cambria Math" panose="02040503050406030204" pitchFamily="18" charset="0"/>
                                        </a:rPr>
                                        <m:t>2</m:t>
                                      </m:r>
                                    </m:sub>
                                  </m:sSub>
                                </m:fName>
                                <m:e>
                                  <m:f>
                                    <m:fPr>
                                      <m:ctrlPr>
                                        <a:rPr lang="zh-CN" altLang="en-US" sz="1400" i="1">
                                          <a:latin typeface="Cambria Math"/>
                                        </a:rPr>
                                      </m:ctrlPr>
                                    </m:fPr>
                                    <m:num>
                                      <m:r>
                                        <a:rPr lang="zh-CN" altLang="en-US" sz="1400" i="0">
                                          <a:latin typeface="Cambria Math" panose="02040503050406030204" pitchFamily="18" charset="0"/>
                                        </a:rPr>
                                        <m:t>4</m:t>
                                      </m:r>
                                    </m:num>
                                    <m:den>
                                      <m:r>
                                        <a:rPr lang="zh-CN" altLang="en-US" sz="1400" i="0">
                                          <a:latin typeface="Cambria Math" panose="02040503050406030204" pitchFamily="18" charset="0"/>
                                        </a:rPr>
                                        <m:t>14</m:t>
                                      </m:r>
                                    </m:den>
                                  </m:f>
                                </m:e>
                              </m:func>
                            </m:e>
                          </m:d>
                        </m:den>
                      </m:f>
                      <m:r>
                        <a:rPr lang="zh-CN" altLang="en-US" sz="1400" i="0">
                          <a:latin typeface="Cambria Math" panose="02040503050406030204" pitchFamily="18" charset="0"/>
                        </a:rPr>
                        <m:t>=0.1509</m:t>
                      </m:r>
                    </m:oMath>
                  </m:oMathPara>
                </a14:m>
                <a:endParaRPr lang="zh-CN" altLang="en-US" sz="1400" dirty="0"/>
              </a:p>
            </p:txBody>
          </p:sp>
        </mc:Choice>
        <mc:Fallback>
          <p:sp>
            <p:nvSpPr>
              <p:cNvPr id="3" name="矩形 2"/>
              <p:cNvSpPr>
                <a:spLocks noRot="1" noChangeAspect="1" noMove="1" noResize="1" noEditPoints="1" noAdjustHandles="1" noChangeArrowheads="1" noChangeShapeType="1" noTextEdit="1"/>
              </p:cNvSpPr>
              <p:nvPr/>
            </p:nvSpPr>
            <p:spPr>
              <a:xfrm>
                <a:off x="596900" y="3959048"/>
                <a:ext cx="7960691" cy="748538"/>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nvGraphicFramePr>
        <p:xfrm>
          <a:off x="5316081" y="172193"/>
          <a:ext cx="3805011" cy="3394080"/>
        </p:xfrm>
        <a:graphic>
          <a:graphicData uri="http://schemas.openxmlformats.org/drawingml/2006/table">
            <a:tbl>
              <a:tblPr firstRow="1" firstCol="1" bandRow="1">
                <a:tableStyleId>{5C22544A-7EE6-4342-B048-85BDC9FD1C3A}</a:tableStyleId>
              </a:tblPr>
              <a:tblGrid>
                <a:gridCol w="615550"/>
                <a:gridCol w="623570"/>
                <a:gridCol w="607530"/>
                <a:gridCol w="615550"/>
                <a:gridCol w="615550"/>
                <a:gridCol w="727261"/>
              </a:tblGrid>
              <a:tr h="226060">
                <a:tc>
                  <a:txBody>
                    <a:bodyPr/>
                    <a:p>
                      <a:pPr algn="ctr" fontAlgn="ctr">
                        <a:spcAft>
                          <a:spcPts val="0"/>
                        </a:spcAft>
                      </a:pPr>
                      <a:r>
                        <a:rPr lang="zh-CN" sz="800" kern="0">
                          <a:effectLst/>
                        </a:rPr>
                        <a:t>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饮食习性</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胎生动物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水生动物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会飞</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哺乳动物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人类</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野猪</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狮子</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苍鹰</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鳄鱼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巨蜥</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蝙蝠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野牛</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麻雀</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鲨鱼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100">
                          <a:effectLst/>
                        </a:rPr>
                        <a:t>海豚</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鸭嘴兽</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袋鼠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p>
                      <a:pPr algn="ctr" fontAlgn="ctr">
                        <a:spcAft>
                          <a:spcPts val="0"/>
                        </a:spcAft>
                      </a:pPr>
                      <a:r>
                        <a:rPr lang="zh-CN" sz="800" kern="0">
                          <a:effectLst/>
                        </a:rPr>
                        <a:t>蟒蛇</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p>
                      <a:pPr algn="ctr" fontAlgn="ctr">
                        <a:spcAft>
                          <a:spcPts val="0"/>
                        </a:spcAft>
                      </a:pPr>
                      <a:r>
                        <a:rPr lang="zh-CN" sz="800" kern="100" dirty="0">
                          <a:effectLst/>
                        </a:rPr>
                        <a:t>否</a:t>
                      </a:r>
                      <a:endParaRPr lang="zh-CN" sz="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C5.0</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0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C5.0</a:t>
            </a:r>
            <a:r>
              <a:rPr lang="zh-CN" altLang="en-US" sz="1800" dirty="0">
                <a:solidFill>
                  <a:srgbClr val="000000"/>
                </a:solidFill>
              </a:rPr>
              <a:t>算法是</a:t>
            </a:r>
            <a:r>
              <a:rPr lang="en-US" altLang="zh-CN" sz="1800" dirty="0">
                <a:solidFill>
                  <a:srgbClr val="000000"/>
                </a:solidFill>
              </a:rPr>
              <a:t>Quinlan</a:t>
            </a:r>
            <a:r>
              <a:rPr lang="zh-CN" altLang="en-US" sz="1800" dirty="0">
                <a:solidFill>
                  <a:srgbClr val="000000"/>
                </a:solidFill>
              </a:rPr>
              <a:t>在</a:t>
            </a:r>
            <a:r>
              <a:rPr lang="en-US" altLang="zh-CN" sz="1800" dirty="0">
                <a:solidFill>
                  <a:srgbClr val="000000"/>
                </a:solidFill>
              </a:rPr>
              <a:t>C4.5</a:t>
            </a:r>
            <a:r>
              <a:rPr lang="zh-CN" altLang="en-US" sz="1800" dirty="0">
                <a:solidFill>
                  <a:srgbClr val="000000"/>
                </a:solidFill>
              </a:rPr>
              <a:t>算法的基础上提出的商用改进版本，目的是对含有</a:t>
            </a:r>
            <a:r>
              <a:rPr lang="zh-CN" altLang="en-US" sz="1800" dirty="0">
                <a:solidFill>
                  <a:srgbClr val="FF0000"/>
                </a:solidFill>
              </a:rPr>
              <a:t>大量数据</a:t>
            </a:r>
            <a:r>
              <a:rPr lang="zh-CN" altLang="en-US" sz="1800" dirty="0">
                <a:solidFill>
                  <a:srgbClr val="000000"/>
                </a:solidFill>
              </a:rPr>
              <a:t>的数据集进行</a:t>
            </a:r>
            <a:r>
              <a:rPr lang="zh-CN" altLang="en-US" sz="1800" dirty="0" smtClean="0">
                <a:solidFill>
                  <a:srgbClr val="000000"/>
                </a:solidFill>
              </a:rPr>
              <a:t>分析</a:t>
            </a:r>
            <a:endParaRPr lang="en-US" altLang="zh-CN" sz="1800" dirty="0" smtClean="0">
              <a:solidFill>
                <a:srgbClr val="000000"/>
              </a:solidFill>
            </a:endParaRPr>
          </a:p>
          <a:p>
            <a:r>
              <a:rPr lang="en-US" altLang="zh-CN" sz="1800" dirty="0">
                <a:solidFill>
                  <a:srgbClr val="000000"/>
                </a:solidFill>
              </a:rPr>
              <a:t>C5.0</a:t>
            </a:r>
            <a:r>
              <a:rPr lang="zh-CN" altLang="en-US" sz="1800" dirty="0">
                <a:solidFill>
                  <a:srgbClr val="000000"/>
                </a:solidFill>
              </a:rPr>
              <a:t>算法与</a:t>
            </a:r>
            <a:r>
              <a:rPr lang="en-US" altLang="zh-CN" sz="1800" dirty="0">
                <a:solidFill>
                  <a:srgbClr val="000000"/>
                </a:solidFill>
              </a:rPr>
              <a:t>C4.5</a:t>
            </a:r>
            <a:r>
              <a:rPr lang="zh-CN" altLang="en-US" sz="1800" dirty="0">
                <a:solidFill>
                  <a:srgbClr val="000000"/>
                </a:solidFill>
              </a:rPr>
              <a:t>算法相比有以下优势：</a:t>
            </a:r>
            <a:endParaRPr lang="zh-CN" altLang="en-US" sz="1800" dirty="0">
              <a:solidFill>
                <a:srgbClr val="000000"/>
              </a:solidFill>
            </a:endParaRPr>
          </a:p>
          <a:p>
            <a:pPr lvl="1"/>
            <a:r>
              <a:rPr lang="zh-CN" altLang="en-US" sz="1400" dirty="0" smtClean="0">
                <a:solidFill>
                  <a:srgbClr val="000000"/>
                </a:solidFill>
              </a:rPr>
              <a:t>决策树</a:t>
            </a:r>
            <a:r>
              <a:rPr lang="zh-CN" altLang="en-US" sz="1400" dirty="0">
                <a:solidFill>
                  <a:srgbClr val="000000"/>
                </a:solidFill>
              </a:rPr>
              <a:t>构建时间要比</a:t>
            </a:r>
            <a:r>
              <a:rPr lang="en-US" altLang="zh-CN" sz="1400" dirty="0">
                <a:solidFill>
                  <a:srgbClr val="000000"/>
                </a:solidFill>
              </a:rPr>
              <a:t>C4.5</a:t>
            </a:r>
            <a:r>
              <a:rPr lang="zh-CN" altLang="en-US" sz="1400" dirty="0">
                <a:solidFill>
                  <a:srgbClr val="000000"/>
                </a:solidFill>
              </a:rPr>
              <a:t>算法快上数倍，同时生成的决策树规模也更小，拥有更少的叶子结点</a:t>
            </a:r>
            <a:r>
              <a:rPr lang="zh-CN" altLang="en-US" sz="1400" dirty="0" smtClean="0">
                <a:solidFill>
                  <a:srgbClr val="000000"/>
                </a:solidFill>
              </a:rPr>
              <a:t>数</a:t>
            </a:r>
            <a:endParaRPr lang="zh-CN" altLang="en-US" sz="1400" dirty="0">
              <a:solidFill>
                <a:srgbClr val="000000"/>
              </a:solidFill>
            </a:endParaRPr>
          </a:p>
          <a:p>
            <a:pPr lvl="1"/>
            <a:r>
              <a:rPr lang="zh-CN" altLang="en-US" sz="1400" dirty="0" smtClean="0">
                <a:solidFill>
                  <a:srgbClr val="000000"/>
                </a:solidFill>
              </a:rPr>
              <a:t>使用</a:t>
            </a:r>
            <a:r>
              <a:rPr lang="zh-CN" altLang="en-US" sz="1400" dirty="0">
                <a:solidFill>
                  <a:srgbClr val="000000"/>
                </a:solidFill>
              </a:rPr>
              <a:t>了提升法</a:t>
            </a:r>
            <a:r>
              <a:rPr lang="en-US" altLang="zh-CN" sz="1400" dirty="0">
                <a:solidFill>
                  <a:srgbClr val="000000"/>
                </a:solidFill>
              </a:rPr>
              <a:t>(boosting)</a:t>
            </a:r>
            <a:r>
              <a:rPr lang="zh-CN" altLang="en-US" sz="1400" dirty="0">
                <a:solidFill>
                  <a:srgbClr val="000000"/>
                </a:solidFill>
              </a:rPr>
              <a:t>，组合多个决策树来做出分类，使准确率大大</a:t>
            </a:r>
            <a:r>
              <a:rPr lang="zh-CN" altLang="en-US" sz="1400" dirty="0" smtClean="0">
                <a:solidFill>
                  <a:srgbClr val="000000"/>
                </a:solidFill>
              </a:rPr>
              <a:t>提高</a:t>
            </a:r>
            <a:endParaRPr lang="zh-CN" altLang="en-US" sz="1400" dirty="0">
              <a:solidFill>
                <a:srgbClr val="000000"/>
              </a:solidFill>
            </a:endParaRPr>
          </a:p>
          <a:p>
            <a:pPr lvl="1"/>
            <a:r>
              <a:rPr lang="zh-CN" altLang="en-US" sz="1400" dirty="0" smtClean="0">
                <a:solidFill>
                  <a:srgbClr val="000000"/>
                </a:solidFill>
              </a:rPr>
              <a:t>提供</a:t>
            </a:r>
            <a:r>
              <a:rPr lang="zh-CN" altLang="en-US" sz="1400" dirty="0">
                <a:solidFill>
                  <a:srgbClr val="000000"/>
                </a:solidFill>
              </a:rPr>
              <a:t>可选项由使用者视情况决定，例如是否考虑样本的权重、样本错误分类成本等</a:t>
            </a:r>
            <a:endParaRPr lang="zh-CN" altLang="en-US" sz="1400" dirty="0">
              <a:solidFill>
                <a:srgbClr val="000000"/>
              </a:solidFill>
            </a:endParaRPr>
          </a:p>
          <a:p>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CART</a:t>
            </a:r>
            <a:r>
              <a:rPr kumimoji="0" lang="zh-CN" altLang="en-US" dirty="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1455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CART</a:t>
                </a:r>
                <a:r>
                  <a:rPr lang="zh-CN" altLang="zh-CN" sz="1800" dirty="0" smtClean="0">
                    <a:solidFill>
                      <a:srgbClr val="000000"/>
                    </a:solidFill>
                  </a:rPr>
                  <a:t>算法采用</a:t>
                </a:r>
                <a:r>
                  <a:rPr lang="zh-CN" altLang="zh-CN" sz="1800" dirty="0">
                    <a:solidFill>
                      <a:srgbClr val="000000"/>
                    </a:solidFill>
                  </a:rPr>
                  <a:t>的是一种二分循环分割的方法，每次都把当前样本集划分为两个子样本集，使生成的决策树的结点均有两个分支，显然，这样就构造了一个二叉树。如果分支属性有多于两个取值，在分裂时会对属性值进行组合，选择最佳的两个组合分支。假设某属性存在</a:t>
                </a:r>
                <a14:m>
                  <m:oMath xmlns:m="http://schemas.openxmlformats.org/officeDocument/2006/math">
                    <m:r>
                      <a:rPr lang="en-US" altLang="zh-CN" sz="1800">
                        <a:solidFill>
                          <a:srgbClr val="000000"/>
                        </a:solidFill>
                        <a:latin typeface="Cambria Math" panose="02040503050406030204" pitchFamily="18" charset="0"/>
                      </a:rPr>
                      <m:t>𝑞</m:t>
                    </m:r>
                  </m:oMath>
                </a14:m>
                <a:r>
                  <a:rPr lang="zh-CN" altLang="zh-CN" sz="1800" dirty="0">
                    <a:solidFill>
                      <a:srgbClr val="000000"/>
                    </a:solidFill>
                  </a:rPr>
                  <a:t>个可能取值，那么以该属性作为分支属性，生成两个分支的分裂方法共有</a:t>
                </a:r>
                <a14:m>
                  <m:oMath xmlns:m="http://schemas.openxmlformats.org/officeDocument/2006/math">
                    <m:sSup>
                      <m:sSupPr>
                        <m:ctrlPr>
                          <a:rPr lang="zh-CN" altLang="zh-CN" sz="1800" i="1">
                            <a:solidFill>
                              <a:srgbClr val="000000"/>
                            </a:solidFill>
                            <a:latin typeface="Cambria Math"/>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𝑞</m:t>
                        </m:r>
                        <m:r>
                          <a:rPr lang="en-US" altLang="zh-CN" sz="1800">
                            <a:solidFill>
                              <a:srgbClr val="000000"/>
                            </a:solidFill>
                            <a:latin typeface="Cambria Math" panose="02040503050406030204" pitchFamily="18" charset="0"/>
                          </a:rPr>
                          <m:t>−1</m:t>
                        </m:r>
                      </m:sup>
                    </m:sSup>
                    <m:r>
                      <a:rPr lang="en-US" altLang="zh-CN" sz="1800">
                        <a:solidFill>
                          <a:srgbClr val="000000"/>
                        </a:solidFill>
                        <a:latin typeface="Cambria Math" panose="02040503050406030204" pitchFamily="18" charset="0"/>
                      </a:rPr>
                      <m:t>−1</m:t>
                    </m:r>
                  </m:oMath>
                </a14:m>
                <a:r>
                  <a:rPr lang="zh-CN" altLang="zh-CN" sz="1800" dirty="0" smtClean="0">
                    <a:solidFill>
                      <a:srgbClr val="000000"/>
                    </a:solidFill>
                  </a:rPr>
                  <a:t>种</a:t>
                </a:r>
                <a:endParaRPr lang="en-US" altLang="zh-CN" sz="1800" dirty="0">
                  <a:solidFill>
                    <a:srgbClr val="000000"/>
                  </a:solidFill>
                </a:endParaRPr>
              </a:p>
              <a:p>
                <a:r>
                  <a:rPr lang="en-US" altLang="zh-CN" sz="1800" dirty="0">
                    <a:solidFill>
                      <a:srgbClr val="000000"/>
                    </a:solidFill>
                  </a:rPr>
                  <a:t>CART</a:t>
                </a:r>
                <a:r>
                  <a:rPr lang="zh-CN" altLang="zh-CN" sz="1800" dirty="0">
                    <a:solidFill>
                      <a:srgbClr val="000000"/>
                    </a:solidFill>
                  </a:rPr>
                  <a:t>算法在分支处理中分支属性的度量指标是</a:t>
                </a:r>
                <a:r>
                  <a:rPr lang="en-US" altLang="zh-CN" sz="1800" dirty="0">
                    <a:solidFill>
                      <a:srgbClr val="000000"/>
                    </a:solidFill>
                  </a:rPr>
                  <a:t>Gini</a:t>
                </a:r>
                <a:r>
                  <a:rPr lang="zh-CN" altLang="zh-CN" sz="1800" dirty="0">
                    <a:solidFill>
                      <a:srgbClr val="000000"/>
                    </a:solidFill>
                  </a:rPr>
                  <a:t>指标</a:t>
                </a:r>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en-US" sz="1800" dirty="0" smtClean="0">
                    <a:solidFill>
                      <a:srgbClr val="000000"/>
                    </a:solidFill>
                  </a:rPr>
                  <a:t>在前面例子</a:t>
                </a:r>
                <a:r>
                  <a:rPr lang="zh-CN" altLang="en-US" sz="1800" dirty="0">
                    <a:solidFill>
                      <a:srgbClr val="000000"/>
                    </a:solidFill>
                  </a:rPr>
                  <a:t>中，假设选择“会飞”作为分支属性，其</a:t>
                </a:r>
                <a:r>
                  <a:rPr lang="en-US" altLang="zh-CN" sz="1800" dirty="0">
                    <a:solidFill>
                      <a:srgbClr val="000000"/>
                    </a:solidFill>
                  </a:rPr>
                  <a:t>Gini</a:t>
                </a:r>
                <a:r>
                  <a:rPr lang="zh-CN" altLang="en-US" sz="1800" dirty="0">
                    <a:solidFill>
                      <a:srgbClr val="000000"/>
                    </a:solidFill>
                  </a:rPr>
                  <a:t>指标为</a:t>
                </a:r>
                <a:endParaRPr lang="en-US" altLang="zh-CN" sz="1800" dirty="0" smtClean="0">
                  <a:solidFill>
                    <a:srgbClr val="000000"/>
                  </a:solidFill>
                </a:endParaRPr>
              </a:p>
              <a:p>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325755" y="892175"/>
                <a:ext cx="5067935" cy="3145790"/>
              </a:xfrm>
              <a:prstGeom prst="rect">
                <a:avLst/>
              </a:prstGeom>
              <a:blipFill rotWithShape="1">
                <a:blip r:embed="rId1"/>
                <a:stretch>
                  <a:fillRect l="-530" t="-15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矩形 1"/>
              <p:cNvSpPr/>
              <p:nvPr/>
            </p:nvSpPr>
            <p:spPr>
              <a:xfrm>
                <a:off x="2877058" y="2694735"/>
                <a:ext cx="2903744"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𝐺𝑖𝑛𝑖</m:t>
                      </m:r>
                      <m:d>
                        <m:dPr>
                          <m:ctrlPr>
                            <a:rPr lang="zh-CN" altLang="en-US" sz="1600" i="1">
                              <a:latin typeface="Cambria Math"/>
                            </a:rPr>
                          </m:ctrlPr>
                        </m:dPr>
                        <m:e>
                          <m:r>
                            <a:rPr lang="zh-CN" altLang="en-US" sz="1600" i="1">
                              <a:latin typeface="Cambria Math" panose="02040503050406030204" pitchFamily="18" charset="0"/>
                            </a:rPr>
                            <m:t>𝑆</m:t>
                          </m:r>
                        </m:e>
                      </m:d>
                      <m:r>
                        <a:rPr lang="zh-CN" altLang="en-US" sz="1600" i="0">
                          <a:latin typeface="Cambria Math" panose="02040503050406030204" pitchFamily="18" charset="0"/>
                        </a:rPr>
                        <m:t>=1−</m:t>
                      </m:r>
                      <m:nary>
                        <m:naryPr>
                          <m:chr m:val="∑"/>
                          <m:limLoc m:val="undOvr"/>
                          <m:ctrlPr>
                            <a:rPr lang="zh-CN" altLang="en-US" sz="1600" i="1">
                              <a:latin typeface="Cambria Math"/>
                            </a:rPr>
                          </m:ctrlPr>
                        </m:naryPr>
                        <m:sub>
                          <m:r>
                            <a:rPr lang="zh-CN" altLang="en-US" sz="1600" i="1">
                              <a:latin typeface="Cambria Math" panose="02040503050406030204" pitchFamily="18" charset="0"/>
                            </a:rPr>
                            <m:t>𝑖</m:t>
                          </m:r>
                          <m:r>
                            <a:rPr lang="zh-CN" altLang="en-US" sz="1600" i="0">
                              <a:latin typeface="Cambria Math" panose="02040503050406030204" pitchFamily="18" charset="0"/>
                            </a:rPr>
                            <m:t>=1</m:t>
                          </m:r>
                        </m:sub>
                        <m:sup>
                          <m:r>
                            <a:rPr lang="zh-CN" altLang="en-US" sz="1600" i="1">
                              <a:latin typeface="Cambria Math" panose="02040503050406030204" pitchFamily="18" charset="0"/>
                            </a:rPr>
                            <m:t>𝑚</m:t>
                          </m:r>
                        </m:sup>
                        <m:e>
                          <m:sSubSup>
                            <m:sSubSupPr>
                              <m:ctrlPr>
                                <a:rPr lang="zh-CN" altLang="en-US" sz="1600" i="1">
                                  <a:latin typeface="Cambria Math"/>
                                </a:rPr>
                              </m:ctrlPr>
                            </m:sSubSup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up>
                              <m:r>
                                <a:rPr lang="zh-CN" altLang="en-US" sz="1600" i="0">
                                  <a:latin typeface="Cambria Math" panose="02040503050406030204" pitchFamily="18" charset="0"/>
                                </a:rPr>
                                <m:t>2</m:t>
                              </m:r>
                            </m:sup>
                          </m:sSubSup>
                        </m:e>
                      </m:nary>
                      <m:r>
                        <a:rPr lang="zh-CN" altLang="en-US" sz="1600" i="0">
                          <a:latin typeface="Cambria Math" panose="02040503050406030204" pitchFamily="18" charset="0"/>
                        </a:rPr>
                        <m:t>,</m:t>
                      </m:r>
                      <m:sSub>
                        <m:sSubPr>
                          <m:ctrlPr>
                            <a:rPr lang="zh-CN" altLang="en-US" sz="1600" i="1">
                              <a:latin typeface="Cambria Math"/>
                            </a:rPr>
                          </m:ctrlPr>
                        </m:sSubPr>
                        <m:e>
                          <m:r>
                            <a:rPr lang="zh-CN" altLang="en-US" sz="1600" i="1">
                              <a:latin typeface="Cambria Math" panose="02040503050406030204" pitchFamily="18" charset="0"/>
                            </a:rPr>
                            <m:t>𝑝</m:t>
                          </m:r>
                        </m:e>
                        <m:sub>
                          <m:r>
                            <a:rPr lang="zh-CN" altLang="en-US" sz="1600" i="1">
                              <a:latin typeface="Cambria Math" panose="02040503050406030204" pitchFamily="18" charset="0"/>
                            </a:rPr>
                            <m:t>𝑖</m:t>
                          </m:r>
                        </m:sub>
                      </m:sSub>
                      <m:r>
                        <a:rPr lang="zh-CN" altLang="en-US" sz="1600" i="0">
                          <a:latin typeface="Cambria Math" panose="02040503050406030204" pitchFamily="18" charset="0"/>
                        </a:rPr>
                        <m:t>=</m:t>
                      </m:r>
                      <m:f>
                        <m:fPr>
                          <m:ctrlPr>
                            <a:rPr lang="zh-CN" altLang="en-US" sz="1600" i="1">
                              <a:latin typeface="Cambria Math"/>
                            </a:rPr>
                          </m:ctrlPr>
                        </m:fPr>
                        <m:num>
                          <m:d>
                            <m:dPr>
                              <m:begChr m:val="|"/>
                              <m:endChr m:val="|"/>
                              <m:ctrlPr>
                                <a:rPr lang="zh-CN" altLang="en-US" sz="1600" i="1">
                                  <a:latin typeface="Cambria Math"/>
                                </a:rPr>
                              </m:ctrlPr>
                            </m:dPr>
                            <m:e>
                              <m:sSub>
                                <m:sSubPr>
                                  <m:ctrlPr>
                                    <a:rPr lang="zh-CN" altLang="en-US" sz="1600" i="1">
                                      <a:latin typeface="Cambria Math"/>
                                    </a:rPr>
                                  </m:ctrlPr>
                                </m:sSubPr>
                                <m:e>
                                  <m:r>
                                    <a:rPr lang="zh-CN" altLang="en-US" sz="1600" i="1">
                                      <a:latin typeface="Cambria Math" panose="02040503050406030204" pitchFamily="18" charset="0"/>
                                    </a:rPr>
                                    <m:t>𝐶</m:t>
                                  </m:r>
                                </m:e>
                                <m:sub>
                                  <m:r>
                                    <a:rPr lang="zh-CN" altLang="en-US" sz="1600" i="1">
                                      <a:latin typeface="Cambria Math" panose="02040503050406030204" pitchFamily="18" charset="0"/>
                                    </a:rPr>
                                    <m:t>𝑖</m:t>
                                  </m:r>
                                </m:sub>
                              </m:sSub>
                            </m:e>
                          </m:d>
                        </m:num>
                        <m:den>
                          <m:d>
                            <m:dPr>
                              <m:begChr m:val="|"/>
                              <m:endChr m:val="|"/>
                              <m:ctrlPr>
                                <a:rPr lang="zh-CN" altLang="en-US" sz="1600" i="1">
                                  <a:latin typeface="Cambria Math"/>
                                </a:rPr>
                              </m:ctrlPr>
                            </m:dPr>
                            <m:e>
                              <m:r>
                                <a:rPr lang="zh-CN" altLang="en-US" sz="1600" i="1">
                                  <a:latin typeface="Cambria Math" panose="02040503050406030204" pitchFamily="18" charset="0"/>
                                </a:rPr>
                                <m:t>𝑆</m:t>
                              </m:r>
                            </m:e>
                          </m:d>
                        </m:den>
                      </m:f>
                    </m:oMath>
                  </m:oMathPara>
                </a14:m>
                <a:endParaRPr lang="zh-CN" altLang="en-US" sz="1600" dirty="0"/>
              </a:p>
            </p:txBody>
          </p:sp>
        </mc:Choice>
        <mc:Fallback>
          <p:sp>
            <p:nvSpPr>
              <p:cNvPr id="2" name="矩形 1"/>
              <p:cNvSpPr>
                <a:spLocks noRot="1" noChangeAspect="1" noMove="1" noResize="1" noEditPoints="1" noAdjustHandles="1" noChangeArrowheads="1" noChangeShapeType="1" noTextEdit="1"/>
              </p:cNvSpPr>
              <p:nvPr/>
            </p:nvSpPr>
            <p:spPr>
              <a:xfrm>
                <a:off x="1253363" y="2650920"/>
                <a:ext cx="2903744" cy="764505"/>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矩形 2"/>
              <p:cNvSpPr/>
              <p:nvPr/>
            </p:nvSpPr>
            <p:spPr>
              <a:xfrm>
                <a:off x="325921" y="3926205"/>
                <a:ext cx="8587408" cy="5757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rPr>
                        <m:t>𝐺𝑖𝑛𝑖</m:t>
                      </m:r>
                      <m:d>
                        <m:dPr>
                          <m:ctrlPr>
                            <a:rPr lang="zh-CN" altLang="en-US" sz="1200" i="1">
                              <a:latin typeface="Cambria Math"/>
                            </a:rPr>
                          </m:ctrlPr>
                        </m:dPr>
                        <m:e>
                          <m:r>
                            <a:rPr lang="zh-CN" altLang="en-US" sz="1200" i="0">
                              <a:latin typeface="Cambria Math" panose="02040503050406030204" pitchFamily="18" charset="0"/>
                            </a:rPr>
                            <m:t>会飞</m:t>
                          </m:r>
                        </m:e>
                      </m:d>
                      <m:r>
                        <a:rPr lang="zh-CN" altLang="en-US" sz="1200" i="0">
                          <a:latin typeface="Cambria Math" panose="02040503050406030204" pitchFamily="18" charset="0"/>
                        </a:rPr>
                        <m:t>=</m:t>
                      </m:r>
                      <m:f>
                        <m:fPr>
                          <m:ctrlPr>
                            <a:rPr lang="zh-CN" altLang="en-US" sz="1200" i="1">
                              <a:latin typeface="Cambria Math"/>
                            </a:rPr>
                          </m:ctrlPr>
                        </m:fPr>
                        <m:num>
                          <m:d>
                            <m:dPr>
                              <m:begChr m:val="|"/>
                              <m:endChr m:val="|"/>
                              <m:ctrlPr>
                                <a:rPr lang="zh-CN" altLang="en-US" sz="1200" i="1">
                                  <a:latin typeface="Cambria Math"/>
                                </a:rPr>
                              </m:ctrlPr>
                            </m:dPr>
                            <m:e>
                              <m:sSub>
                                <m:sSubPr>
                                  <m:ctrlPr>
                                    <a:rPr lang="zh-CN" altLang="en-US" sz="1200" i="1">
                                      <a:latin typeface="Cambria Math"/>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1</m:t>
                                  </m:r>
                                </m:sub>
                              </m:sSub>
                            </m:e>
                          </m:d>
                        </m:num>
                        <m:den>
                          <m:d>
                            <m:dPr>
                              <m:begChr m:val="|"/>
                              <m:endChr m:val="|"/>
                              <m:ctrlPr>
                                <a:rPr lang="zh-CN" altLang="en-US" sz="1200" i="1">
                                  <a:latin typeface="Cambria Math"/>
                                </a:rPr>
                              </m:ctrlPr>
                            </m:dPr>
                            <m:e>
                              <m:r>
                                <a:rPr lang="zh-CN" altLang="en-US" sz="1200" i="1">
                                  <a:latin typeface="Cambria Math" panose="02040503050406030204" pitchFamily="18" charset="0"/>
                                </a:rPr>
                                <m:t>𝑆</m:t>
                              </m:r>
                            </m:e>
                          </m:d>
                        </m:den>
                      </m:f>
                      <m:r>
                        <a:rPr lang="zh-CN" altLang="en-US" sz="1200" i="1">
                          <a:latin typeface="Cambria Math" panose="02040503050406030204" pitchFamily="18" charset="0"/>
                        </a:rPr>
                        <m:t>𝐺𝑖𝑛𝑖</m:t>
                      </m:r>
                      <m:d>
                        <m:dPr>
                          <m:ctrlPr>
                            <a:rPr lang="zh-CN" altLang="en-US" sz="1200" i="1">
                              <a:latin typeface="Cambria Math"/>
                            </a:rPr>
                          </m:ctrlPr>
                        </m:dPr>
                        <m:e>
                          <m:sSub>
                            <m:sSubPr>
                              <m:ctrlPr>
                                <a:rPr lang="zh-CN" altLang="en-US" sz="1200" i="1">
                                  <a:latin typeface="Cambria Math"/>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1</m:t>
                              </m:r>
                            </m:sub>
                          </m:sSub>
                        </m:e>
                      </m:d>
                      <m:r>
                        <a:rPr lang="zh-CN" altLang="en-US" sz="1200" i="0">
                          <a:latin typeface="Cambria Math" panose="02040503050406030204" pitchFamily="18" charset="0"/>
                        </a:rPr>
                        <m:t>+</m:t>
                      </m:r>
                      <m:f>
                        <m:fPr>
                          <m:ctrlPr>
                            <a:rPr lang="zh-CN" altLang="en-US" sz="1200" i="1">
                              <a:latin typeface="Cambria Math"/>
                            </a:rPr>
                          </m:ctrlPr>
                        </m:fPr>
                        <m:num>
                          <m:d>
                            <m:dPr>
                              <m:begChr m:val="|"/>
                              <m:endChr m:val="|"/>
                              <m:ctrlPr>
                                <a:rPr lang="zh-CN" altLang="en-US" sz="1200" i="1">
                                  <a:latin typeface="Cambria Math"/>
                                </a:rPr>
                              </m:ctrlPr>
                            </m:dPr>
                            <m:e>
                              <m:sSub>
                                <m:sSubPr>
                                  <m:ctrlPr>
                                    <a:rPr lang="zh-CN" altLang="en-US" sz="1200" i="1">
                                      <a:latin typeface="Cambria Math"/>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2</m:t>
                                  </m:r>
                                </m:sub>
                              </m:sSub>
                            </m:e>
                          </m:d>
                        </m:num>
                        <m:den>
                          <m:d>
                            <m:dPr>
                              <m:begChr m:val="|"/>
                              <m:endChr m:val="|"/>
                              <m:ctrlPr>
                                <a:rPr lang="zh-CN" altLang="en-US" sz="1200" i="1">
                                  <a:latin typeface="Cambria Math"/>
                                </a:rPr>
                              </m:ctrlPr>
                            </m:dPr>
                            <m:e>
                              <m:r>
                                <a:rPr lang="zh-CN" altLang="en-US" sz="1200" i="1">
                                  <a:latin typeface="Cambria Math" panose="02040503050406030204" pitchFamily="18" charset="0"/>
                                </a:rPr>
                                <m:t>𝑆</m:t>
                              </m:r>
                            </m:e>
                          </m:d>
                        </m:den>
                      </m:f>
                      <m:r>
                        <a:rPr lang="zh-CN" altLang="en-US" sz="1200" i="1">
                          <a:latin typeface="Cambria Math" panose="02040503050406030204" pitchFamily="18" charset="0"/>
                        </a:rPr>
                        <m:t>𝐺𝑖𝑛𝑖</m:t>
                      </m:r>
                      <m:d>
                        <m:dPr>
                          <m:ctrlPr>
                            <a:rPr lang="zh-CN" altLang="en-US" sz="1200" i="1">
                              <a:latin typeface="Cambria Math"/>
                            </a:rPr>
                          </m:ctrlPr>
                        </m:dPr>
                        <m:e>
                          <m:sSub>
                            <m:sSubPr>
                              <m:ctrlPr>
                                <a:rPr lang="zh-CN" altLang="en-US" sz="1200" i="1">
                                  <a:latin typeface="Cambria Math"/>
                                </a:rPr>
                              </m:ctrlPr>
                            </m:sSubPr>
                            <m:e>
                              <m:r>
                                <a:rPr lang="zh-CN" altLang="en-US" sz="1200" i="1">
                                  <a:latin typeface="Cambria Math" panose="02040503050406030204" pitchFamily="18" charset="0"/>
                                </a:rPr>
                                <m:t>𝑆</m:t>
                              </m:r>
                            </m:e>
                            <m:sub>
                              <m:r>
                                <a:rPr lang="zh-CN" altLang="en-US" sz="1200" i="0">
                                  <a:latin typeface="Cambria Math" panose="02040503050406030204" pitchFamily="18" charset="0"/>
                                </a:rPr>
                                <m:t>2</m:t>
                              </m:r>
                            </m:sub>
                          </m:sSub>
                        </m:e>
                      </m:d>
                      <m:r>
                        <a:rPr lang="zh-CN" altLang="en-US" sz="1200" i="0">
                          <a:latin typeface="Cambria Math" panose="02040503050406030204" pitchFamily="18" charset="0"/>
                        </a:rPr>
                        <m:t>=</m:t>
                      </m:r>
                      <m:f>
                        <m:fPr>
                          <m:ctrlPr>
                            <a:rPr lang="zh-CN" altLang="en-US" sz="1200" i="1">
                              <a:latin typeface="Cambria Math"/>
                            </a:rPr>
                          </m:ctrlPr>
                        </m:fPr>
                        <m:num>
                          <m:r>
                            <a:rPr lang="zh-CN" altLang="en-US" sz="1200" i="0">
                              <a:latin typeface="Cambria Math" panose="02040503050406030204" pitchFamily="18" charset="0"/>
                            </a:rPr>
                            <m:t>11</m:t>
                          </m:r>
                        </m:num>
                        <m:den>
                          <m:r>
                            <a:rPr lang="zh-CN" altLang="en-US" sz="1200" i="0">
                              <a:latin typeface="Cambria Math" panose="02040503050406030204" pitchFamily="18" charset="0"/>
                            </a:rPr>
                            <m:t>14</m:t>
                          </m:r>
                        </m:den>
                      </m:f>
                      <m:r>
                        <a:rPr lang="zh-CN" altLang="en-US" sz="1200" i="0">
                          <a:latin typeface="Cambria Math" panose="02040503050406030204" pitchFamily="18" charset="0"/>
                        </a:rPr>
                        <m:t>×</m:t>
                      </m:r>
                      <m:d>
                        <m:dPr>
                          <m:begChr m:val="["/>
                          <m:endChr m:val="]"/>
                          <m:ctrlPr>
                            <a:rPr lang="zh-CN" altLang="en-US" sz="1200" i="1">
                              <a:latin typeface="Cambria Math"/>
                            </a:rPr>
                          </m:ctrlPr>
                        </m:dPr>
                        <m:e>
                          <m:r>
                            <a:rPr lang="zh-CN" altLang="en-US" sz="1200" i="0">
                              <a:latin typeface="Cambria Math" panose="02040503050406030204" pitchFamily="18" charset="0"/>
                            </a:rPr>
                            <m:t>1−</m:t>
                          </m:r>
                          <m:sSup>
                            <m:sSupPr>
                              <m:ctrlPr>
                                <a:rPr lang="zh-CN" altLang="en-US" sz="1200" i="1">
                                  <a:latin typeface="Cambria Math"/>
                                </a:rPr>
                              </m:ctrlPr>
                            </m:sSupPr>
                            <m:e>
                              <m:d>
                                <m:dPr>
                                  <m:ctrlPr>
                                    <a:rPr lang="zh-CN" altLang="en-US" sz="1200" i="1">
                                      <a:latin typeface="Cambria Math"/>
                                    </a:rPr>
                                  </m:ctrlPr>
                                </m:dPr>
                                <m:e>
                                  <m:f>
                                    <m:fPr>
                                      <m:ctrlPr>
                                        <a:rPr lang="zh-CN" altLang="en-US" sz="1200" i="1">
                                          <a:latin typeface="Cambria Math"/>
                                        </a:rPr>
                                      </m:ctrlPr>
                                    </m:fPr>
                                    <m:num>
                                      <m:r>
                                        <a:rPr lang="zh-CN" altLang="en-US" sz="1200" i="0">
                                          <a:latin typeface="Cambria Math" panose="02040503050406030204" pitchFamily="18" charset="0"/>
                                        </a:rPr>
                                        <m:t>7</m:t>
                                      </m:r>
                                    </m:num>
                                    <m:den>
                                      <m:r>
                                        <a:rPr lang="zh-CN" altLang="en-US" sz="1200" i="0">
                                          <a:latin typeface="Cambria Math" panose="02040503050406030204" pitchFamily="18" charset="0"/>
                                        </a:rPr>
                                        <m:t>11</m:t>
                                      </m:r>
                                    </m:den>
                                  </m:f>
                                </m:e>
                              </m:d>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sSup>
                            <m:sSupPr>
                              <m:ctrlPr>
                                <a:rPr lang="zh-CN" altLang="en-US" sz="1200" i="1">
                                  <a:latin typeface="Cambria Math"/>
                                </a:rPr>
                              </m:ctrlPr>
                            </m:sSupPr>
                            <m:e>
                              <m:d>
                                <m:dPr>
                                  <m:ctrlPr>
                                    <a:rPr lang="zh-CN" altLang="en-US" sz="1200" i="1">
                                      <a:latin typeface="Cambria Math"/>
                                    </a:rPr>
                                  </m:ctrlPr>
                                </m:dPr>
                                <m:e>
                                  <m:f>
                                    <m:fPr>
                                      <m:ctrlPr>
                                        <a:rPr lang="zh-CN" altLang="en-US" sz="1200" i="1">
                                          <a:latin typeface="Cambria Math"/>
                                        </a:rPr>
                                      </m:ctrlPr>
                                    </m:fPr>
                                    <m:num>
                                      <m:r>
                                        <a:rPr lang="zh-CN" altLang="en-US" sz="1200" i="0">
                                          <a:latin typeface="Cambria Math" panose="02040503050406030204" pitchFamily="18" charset="0"/>
                                        </a:rPr>
                                        <m:t>4</m:t>
                                      </m:r>
                                    </m:num>
                                    <m:den>
                                      <m:r>
                                        <a:rPr lang="zh-CN" altLang="en-US" sz="1200" i="0">
                                          <a:latin typeface="Cambria Math" panose="02040503050406030204" pitchFamily="18" charset="0"/>
                                        </a:rPr>
                                        <m:t>11</m:t>
                                      </m:r>
                                    </m:den>
                                  </m:f>
                                </m:e>
                              </m:d>
                            </m:e>
                            <m:sup>
                              <m:r>
                                <a:rPr lang="zh-CN" altLang="en-US" sz="1200" i="0">
                                  <a:latin typeface="Cambria Math" panose="02040503050406030204" pitchFamily="18" charset="0"/>
                                </a:rPr>
                                <m:t>2</m:t>
                              </m:r>
                            </m:sup>
                          </m:sSup>
                        </m:e>
                      </m:d>
                      <m:r>
                        <a:rPr lang="zh-CN" altLang="en-US" sz="1200" i="0">
                          <a:latin typeface="Cambria Math" panose="02040503050406030204" pitchFamily="18" charset="0"/>
                        </a:rPr>
                        <m:t>+</m:t>
                      </m:r>
                      <m:f>
                        <m:fPr>
                          <m:ctrlPr>
                            <a:rPr lang="zh-CN" altLang="en-US" sz="1200" i="1">
                              <a:latin typeface="Cambria Math"/>
                            </a:rPr>
                          </m:ctrlPr>
                        </m:fPr>
                        <m:num>
                          <m:r>
                            <a:rPr lang="zh-CN" altLang="en-US" sz="1200" i="0">
                              <a:latin typeface="Cambria Math" panose="02040503050406030204" pitchFamily="18" charset="0"/>
                            </a:rPr>
                            <m:t>3</m:t>
                          </m:r>
                        </m:num>
                        <m:den>
                          <m:r>
                            <a:rPr lang="zh-CN" altLang="en-US" sz="1200" i="0">
                              <a:latin typeface="Cambria Math" panose="02040503050406030204" pitchFamily="18" charset="0"/>
                            </a:rPr>
                            <m:t>14</m:t>
                          </m:r>
                        </m:den>
                      </m:f>
                      <m:r>
                        <a:rPr lang="zh-CN" altLang="en-US" sz="1200" i="0">
                          <a:latin typeface="Cambria Math" panose="02040503050406030204" pitchFamily="18" charset="0"/>
                        </a:rPr>
                        <m:t>×</m:t>
                      </m:r>
                      <m:d>
                        <m:dPr>
                          <m:begChr m:val="["/>
                          <m:endChr m:val="]"/>
                          <m:ctrlPr>
                            <a:rPr lang="zh-CN" altLang="en-US" sz="1200" i="1">
                              <a:latin typeface="Cambria Math"/>
                            </a:rPr>
                          </m:ctrlPr>
                        </m:dPr>
                        <m:e>
                          <m:r>
                            <a:rPr lang="zh-CN" altLang="en-US" sz="1200" i="0">
                              <a:latin typeface="Cambria Math" panose="02040503050406030204" pitchFamily="18" charset="0"/>
                            </a:rPr>
                            <m:t>1−</m:t>
                          </m:r>
                          <m:sSup>
                            <m:sSupPr>
                              <m:ctrlPr>
                                <a:rPr lang="zh-CN" altLang="en-US" sz="1200" i="1">
                                  <a:latin typeface="Cambria Math"/>
                                </a:rPr>
                              </m:ctrlPr>
                            </m:sSupPr>
                            <m:e>
                              <m:d>
                                <m:dPr>
                                  <m:ctrlPr>
                                    <a:rPr lang="zh-CN" altLang="en-US" sz="1200" i="1">
                                      <a:latin typeface="Cambria Math"/>
                                    </a:rPr>
                                  </m:ctrlPr>
                                </m:dPr>
                                <m:e>
                                  <m:f>
                                    <m:fPr>
                                      <m:ctrlPr>
                                        <a:rPr lang="zh-CN" altLang="en-US" sz="1200" i="1">
                                          <a:latin typeface="Cambria Math"/>
                                        </a:rPr>
                                      </m:ctrlPr>
                                    </m:fPr>
                                    <m:num>
                                      <m:r>
                                        <a:rPr lang="zh-CN" altLang="en-US" sz="1200" i="0">
                                          <a:latin typeface="Cambria Math" panose="02040503050406030204" pitchFamily="18" charset="0"/>
                                        </a:rPr>
                                        <m:t>1</m:t>
                                      </m:r>
                                    </m:num>
                                    <m:den>
                                      <m:r>
                                        <a:rPr lang="zh-CN" altLang="en-US" sz="1200" i="0">
                                          <a:latin typeface="Cambria Math" panose="02040503050406030204" pitchFamily="18" charset="0"/>
                                        </a:rPr>
                                        <m:t>3</m:t>
                                      </m:r>
                                    </m:den>
                                  </m:f>
                                </m:e>
                              </m:d>
                            </m:e>
                            <m:sup>
                              <m:r>
                                <a:rPr lang="zh-CN" altLang="en-US" sz="1200" i="0">
                                  <a:latin typeface="Cambria Math" panose="02040503050406030204" pitchFamily="18" charset="0"/>
                                </a:rPr>
                                <m:t>2</m:t>
                              </m:r>
                            </m:sup>
                          </m:sSup>
                          <m:r>
                            <a:rPr lang="zh-CN" altLang="en-US" sz="1200" i="0">
                              <a:latin typeface="Cambria Math" panose="02040503050406030204" pitchFamily="18" charset="0"/>
                            </a:rPr>
                            <m:t>−</m:t>
                          </m:r>
                          <m:sSup>
                            <m:sSupPr>
                              <m:ctrlPr>
                                <a:rPr lang="zh-CN" altLang="en-US" sz="1200" i="1">
                                  <a:latin typeface="Cambria Math"/>
                                </a:rPr>
                              </m:ctrlPr>
                            </m:sSupPr>
                            <m:e>
                              <m:d>
                                <m:dPr>
                                  <m:ctrlPr>
                                    <a:rPr lang="zh-CN" altLang="en-US" sz="1200" i="1">
                                      <a:latin typeface="Cambria Math"/>
                                    </a:rPr>
                                  </m:ctrlPr>
                                </m:dPr>
                                <m:e>
                                  <m:f>
                                    <m:fPr>
                                      <m:ctrlPr>
                                        <a:rPr lang="zh-CN" altLang="en-US" sz="1200" i="1">
                                          <a:latin typeface="Cambria Math"/>
                                        </a:rPr>
                                      </m:ctrlPr>
                                    </m:fPr>
                                    <m:num>
                                      <m:r>
                                        <a:rPr lang="zh-CN" altLang="en-US" sz="1200" i="0">
                                          <a:latin typeface="Cambria Math" panose="02040503050406030204" pitchFamily="18" charset="0"/>
                                        </a:rPr>
                                        <m:t>2</m:t>
                                      </m:r>
                                    </m:num>
                                    <m:den>
                                      <m:r>
                                        <a:rPr lang="zh-CN" altLang="en-US" sz="1200" i="0">
                                          <a:latin typeface="Cambria Math" panose="02040503050406030204" pitchFamily="18" charset="0"/>
                                        </a:rPr>
                                        <m:t>3</m:t>
                                      </m:r>
                                    </m:den>
                                  </m:f>
                                </m:e>
                              </m:d>
                            </m:e>
                            <m:sup>
                              <m:r>
                                <a:rPr lang="zh-CN" altLang="en-US" sz="1200" i="0">
                                  <a:latin typeface="Cambria Math" panose="02040503050406030204" pitchFamily="18" charset="0"/>
                                </a:rPr>
                                <m:t>2</m:t>
                              </m:r>
                            </m:sup>
                          </m:sSup>
                        </m:e>
                      </m:d>
                      <m:r>
                        <a:rPr lang="zh-CN" altLang="en-US" sz="1200" i="0">
                          <a:latin typeface="Cambria Math" panose="02040503050406030204" pitchFamily="18" charset="0"/>
                        </a:rPr>
                        <m:t>=0.4589</m:t>
                      </m:r>
                    </m:oMath>
                  </m:oMathPara>
                </a14:m>
                <a:endParaRPr lang="zh-CN" altLang="en-US" sz="1200" dirty="0"/>
              </a:p>
            </p:txBody>
          </p:sp>
        </mc:Choice>
        <mc:Fallback>
          <p:sp>
            <p:nvSpPr>
              <p:cNvPr id="3" name="矩形 2"/>
              <p:cNvSpPr>
                <a:spLocks noRot="1" noChangeAspect="1" noMove="1" noResize="1" noEditPoints="1" noAdjustHandles="1" noChangeArrowheads="1" noChangeShapeType="1" noTextEdit="1"/>
              </p:cNvSpPr>
              <p:nvPr/>
            </p:nvSpPr>
            <p:spPr>
              <a:xfrm>
                <a:off x="325921" y="3926205"/>
                <a:ext cx="8587408" cy="575799"/>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nvGraphicFramePr>
        <p:xfrm>
          <a:off x="5324971" y="231883"/>
          <a:ext cx="3805011" cy="3394080"/>
        </p:xfrm>
        <a:graphic>
          <a:graphicData uri="http://schemas.openxmlformats.org/drawingml/2006/table">
            <a:tbl>
              <a:tblPr firstRow="1" firstCol="1" bandRow="1">
                <a:tableStyleId>{5C22544A-7EE6-4342-B048-85BDC9FD1C3A}</a:tableStyleId>
              </a:tblPr>
              <a:tblGrid>
                <a:gridCol w="615550"/>
                <a:gridCol w="623570"/>
                <a:gridCol w="607530"/>
                <a:gridCol w="615550"/>
                <a:gridCol w="615550"/>
                <a:gridCol w="727261"/>
              </a:tblGrid>
              <a:tr h="226060">
                <a:tc>
                  <a:txBody>
                    <a:bodyPr/>
                    <a:lstStyle/>
                    <a:p>
                      <a:pPr algn="ctr" fontAlgn="ctr">
                        <a:spcAft>
                          <a:spcPts val="0"/>
                        </a:spcAft>
                      </a:pPr>
                      <a:r>
                        <a:rPr lang="zh-CN" sz="800" kern="0">
                          <a:effectLst/>
                        </a:rPr>
                        <a:t>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饮食习性</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胎生动物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水生动物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会飞</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哺乳动物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人类</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野猪</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狮子</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苍鹰</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鳄鱼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巨蜥</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蝙蝠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野牛</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麻雀</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杂食动物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鲨鱼</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100">
                          <a:effectLst/>
                        </a:rPr>
                        <a:t>海豚</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鸭嘴兽</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袋鼠</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是</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r h="226272">
                <a:tc>
                  <a:txBody>
                    <a:bodyPr/>
                    <a:lstStyle/>
                    <a:p>
                      <a:pPr algn="ctr" fontAlgn="ctr">
                        <a:spcAft>
                          <a:spcPts val="0"/>
                        </a:spcAft>
                      </a:pPr>
                      <a:r>
                        <a:rPr lang="zh-CN" sz="800" kern="0">
                          <a:effectLst/>
                        </a:rPr>
                        <a:t>蟒蛇</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肉食动物</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a:effectLst/>
                        </a:rPr>
                        <a:t>否</a:t>
                      </a:r>
                      <a:endParaRPr lang="zh-CN" sz="900" kern="10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c>
                  <a:txBody>
                    <a:bodyPr/>
                    <a:lstStyle/>
                    <a:p>
                      <a:pPr algn="ctr" fontAlgn="ctr">
                        <a:spcAft>
                          <a:spcPts val="0"/>
                        </a:spcAft>
                      </a:pPr>
                      <a:r>
                        <a:rPr lang="zh-CN" sz="800" kern="100" dirty="0">
                          <a:effectLst/>
                        </a:rPr>
                        <a:t>否</a:t>
                      </a:r>
                      <a:endParaRPr lang="zh-CN" sz="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8549" marR="8549" marT="8549" marB="8549" anchor="ct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CART</a:t>
            </a:r>
            <a:r>
              <a:rPr lang="zh-CN" altLang="zh-CN" dirty="0"/>
              <a:t>算法示例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以下是基于</a:t>
            </a:r>
            <a:r>
              <a:rPr lang="en-US" altLang="zh-CN" sz="1800" dirty="0" err="1">
                <a:solidFill>
                  <a:srgbClr val="000000"/>
                </a:solidFill>
              </a:rPr>
              <a:t>sklearn</a:t>
            </a:r>
            <a:r>
              <a:rPr lang="zh-CN" altLang="en-US" sz="1800" dirty="0">
                <a:solidFill>
                  <a:srgbClr val="000000"/>
                </a:solidFill>
              </a:rPr>
              <a:t>库的</a:t>
            </a:r>
            <a:r>
              <a:rPr lang="en-US" altLang="zh-CN" sz="1800" dirty="0">
                <a:solidFill>
                  <a:srgbClr val="000000"/>
                </a:solidFill>
              </a:rPr>
              <a:t>CART</a:t>
            </a:r>
            <a:r>
              <a:rPr lang="zh-CN" altLang="en-US" sz="1800" dirty="0">
                <a:solidFill>
                  <a:srgbClr val="000000"/>
                </a:solidFill>
              </a:rPr>
              <a:t>算法示例代码。通过构建决策树（采用</a:t>
            </a:r>
            <a:r>
              <a:rPr lang="en-US" altLang="zh-CN" sz="1800" dirty="0">
                <a:solidFill>
                  <a:srgbClr val="000000"/>
                </a:solidFill>
              </a:rPr>
              <a:t>Gini</a:t>
            </a:r>
            <a:r>
              <a:rPr lang="zh-CN" altLang="en-US" sz="1800" dirty="0">
                <a:solidFill>
                  <a:srgbClr val="000000"/>
                </a:solidFill>
              </a:rPr>
              <a:t>指标）对随机生成（通过</a:t>
            </a:r>
            <a:r>
              <a:rPr lang="en-US" altLang="zh-CN" sz="1800" dirty="0" err="1">
                <a:solidFill>
                  <a:srgbClr val="000000"/>
                </a:solidFill>
              </a:rPr>
              <a:t>np.random.randint</a:t>
            </a:r>
            <a:r>
              <a:rPr lang="zh-CN" altLang="en-US" sz="1800" dirty="0">
                <a:solidFill>
                  <a:srgbClr val="000000"/>
                </a:solidFill>
              </a:rPr>
              <a:t>方法）的数字进行分类，自变量</a:t>
            </a:r>
            <a:r>
              <a:rPr lang="en-US" altLang="zh-CN" sz="1800" dirty="0">
                <a:solidFill>
                  <a:srgbClr val="000000"/>
                </a:solidFill>
              </a:rPr>
              <a:t>X</a:t>
            </a:r>
            <a:r>
              <a:rPr lang="zh-CN" altLang="en-US" sz="1800" dirty="0">
                <a:solidFill>
                  <a:srgbClr val="000000"/>
                </a:solidFill>
              </a:rPr>
              <a:t>为</a:t>
            </a:r>
            <a:r>
              <a:rPr lang="en-US" altLang="zh-CN" sz="1800" dirty="0">
                <a:solidFill>
                  <a:srgbClr val="000000"/>
                </a:solidFill>
              </a:rPr>
              <a:t>100x4</a:t>
            </a:r>
            <a:r>
              <a:rPr lang="zh-CN" altLang="en-US" sz="1800" dirty="0">
                <a:solidFill>
                  <a:srgbClr val="000000"/>
                </a:solidFill>
              </a:rPr>
              <a:t>的矩阵，随机生成的数字大于</a:t>
            </a:r>
            <a:r>
              <a:rPr lang="en-US" altLang="zh-CN" sz="1800" dirty="0">
                <a:solidFill>
                  <a:srgbClr val="000000"/>
                </a:solidFill>
              </a:rPr>
              <a:t>10</a:t>
            </a:r>
            <a:r>
              <a:rPr lang="zh-CN" altLang="en-US" sz="1800" dirty="0">
                <a:solidFill>
                  <a:srgbClr val="000000"/>
                </a:solidFill>
              </a:rPr>
              <a:t>，因变量</a:t>
            </a:r>
            <a:r>
              <a:rPr lang="en-US" altLang="zh-CN" sz="1800" dirty="0">
                <a:solidFill>
                  <a:srgbClr val="000000"/>
                </a:solidFill>
              </a:rPr>
              <a:t>Y</a:t>
            </a:r>
            <a:r>
              <a:rPr lang="zh-CN" altLang="en-US" sz="1800" dirty="0">
                <a:solidFill>
                  <a:srgbClr val="000000"/>
                </a:solidFill>
              </a:rPr>
              <a:t>为大于</a:t>
            </a:r>
            <a:r>
              <a:rPr lang="en-US" altLang="zh-CN" sz="1800" dirty="0">
                <a:solidFill>
                  <a:srgbClr val="000000"/>
                </a:solidFill>
              </a:rPr>
              <a:t>2</a:t>
            </a:r>
            <a:r>
              <a:rPr lang="zh-CN" altLang="en-US" sz="1800" dirty="0">
                <a:solidFill>
                  <a:srgbClr val="000000"/>
                </a:solidFill>
              </a:rPr>
              <a:t>的</a:t>
            </a:r>
            <a:r>
              <a:rPr lang="en-US" altLang="zh-CN" sz="1800" dirty="0">
                <a:solidFill>
                  <a:srgbClr val="000000"/>
                </a:solidFill>
              </a:rPr>
              <a:t>100x1</a:t>
            </a:r>
            <a:r>
              <a:rPr lang="zh-CN" altLang="en-US" sz="1800" dirty="0">
                <a:solidFill>
                  <a:srgbClr val="000000"/>
                </a:solidFill>
              </a:rPr>
              <a:t>矩阵。树的最大深度限制为</a:t>
            </a:r>
            <a:r>
              <a:rPr lang="en-US" altLang="zh-CN" sz="1800" dirty="0">
                <a:solidFill>
                  <a:srgbClr val="000000"/>
                </a:solidFill>
              </a:rPr>
              <a:t>3</a:t>
            </a:r>
            <a:r>
              <a:rPr lang="zh-CN" altLang="en-US" sz="1800" dirty="0">
                <a:solidFill>
                  <a:srgbClr val="000000"/>
                </a:solidFill>
              </a:rPr>
              <a:t>层，训练完成之后将树可视化显示。</a:t>
            </a:r>
            <a:endParaRPr lang="en-US" altLang="zh-CN" sz="1800" dirty="0">
              <a:solidFill>
                <a:srgbClr val="000000"/>
              </a:solidFill>
            </a:endParaRPr>
          </a:p>
        </p:txBody>
      </p:sp>
      <p:sp>
        <p:nvSpPr>
          <p:cNvPr id="5" name="矩形 4"/>
          <p:cNvSpPr/>
          <p:nvPr/>
        </p:nvSpPr>
        <p:spPr>
          <a:xfrm>
            <a:off x="700088" y="2200800"/>
            <a:ext cx="6351104" cy="2426305"/>
          </a:xfrm>
          <a:prstGeom prst="rect">
            <a:avLst/>
          </a:prstGeom>
        </p:spPr>
        <p:txBody>
          <a:bodyPr wrap="square">
            <a:spAutoFit/>
          </a:bodyPr>
          <a:lstStyle/>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import </a:t>
            </a:r>
            <a:r>
              <a:rPr lang="en-US" altLang="zh-CN" sz="900" kern="100" dirty="0" err="1">
                <a:solidFill>
                  <a:srgbClr val="000000"/>
                </a:solidFill>
                <a:latin typeface="Courier New" panose="02070309020205020404" pitchFamily="49" charset="0"/>
                <a:cs typeface="Times New Roman" panose="02020603050405020304" pitchFamily="18" charset="0"/>
              </a:rPr>
              <a:t>numpy</a:t>
            </a:r>
            <a:r>
              <a:rPr lang="en-US" altLang="zh-CN" sz="900" kern="100" dirty="0">
                <a:solidFill>
                  <a:srgbClr val="000000"/>
                </a:solidFill>
                <a:latin typeface="Courier New" panose="02070309020205020404" pitchFamily="49" charset="0"/>
                <a:cs typeface="Times New Roman" panose="02020603050405020304" pitchFamily="18" charset="0"/>
              </a:rPr>
              <a:t> as np</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import random</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from </a:t>
            </a:r>
            <a:r>
              <a:rPr lang="en-US" altLang="zh-CN" sz="900" kern="100" dirty="0" err="1">
                <a:solidFill>
                  <a:srgbClr val="000000"/>
                </a:solidFill>
                <a:latin typeface="Courier New" panose="02070309020205020404" pitchFamily="49" charset="0"/>
                <a:cs typeface="Times New Roman" panose="02020603050405020304" pitchFamily="18" charset="0"/>
              </a:rPr>
              <a:t>sklearn</a:t>
            </a:r>
            <a:r>
              <a:rPr lang="en-US" altLang="zh-CN" sz="900" kern="100" dirty="0">
                <a:solidFill>
                  <a:srgbClr val="000000"/>
                </a:solidFill>
                <a:latin typeface="Courier New" panose="02070309020205020404" pitchFamily="49" charset="0"/>
                <a:cs typeface="Times New Roman" panose="02020603050405020304" pitchFamily="18" charset="0"/>
              </a:rPr>
              <a:t> import tree</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from </a:t>
            </a:r>
            <a:r>
              <a:rPr lang="en-US" altLang="zh-CN" sz="900" kern="100" dirty="0" err="1">
                <a:solidFill>
                  <a:srgbClr val="000000"/>
                </a:solidFill>
                <a:latin typeface="Courier New" panose="02070309020205020404" pitchFamily="49" charset="0"/>
                <a:cs typeface="Times New Roman" panose="02020603050405020304" pitchFamily="18" charset="0"/>
              </a:rPr>
              <a:t>graphviz</a:t>
            </a:r>
            <a:r>
              <a:rPr lang="en-US" altLang="zh-CN" sz="900" kern="100" dirty="0">
                <a:solidFill>
                  <a:srgbClr val="000000"/>
                </a:solidFill>
                <a:latin typeface="Courier New" panose="02070309020205020404" pitchFamily="49" charset="0"/>
                <a:cs typeface="Times New Roman" panose="02020603050405020304" pitchFamily="18" charset="0"/>
              </a:rPr>
              <a:t> import Source</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np.random.seed</a:t>
            </a:r>
            <a:r>
              <a:rPr lang="en-US" altLang="zh-CN" sz="900" kern="100" dirty="0">
                <a:solidFill>
                  <a:srgbClr val="000000"/>
                </a:solidFill>
                <a:latin typeface="Courier New" panose="02070309020205020404" pitchFamily="49" charset="0"/>
                <a:cs typeface="Times New Roman" panose="02020603050405020304" pitchFamily="18" charset="0"/>
              </a:rPr>
              <a:t>(42)</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X=</a:t>
            </a:r>
            <a:r>
              <a:rPr lang="en-US" altLang="zh-CN" sz="900" kern="100" dirty="0" err="1">
                <a:solidFill>
                  <a:srgbClr val="000000"/>
                </a:solidFill>
                <a:latin typeface="Courier New" panose="02070309020205020404" pitchFamily="49" charset="0"/>
                <a:cs typeface="Times New Roman" panose="02020603050405020304" pitchFamily="18" charset="0"/>
              </a:rPr>
              <a:t>np.random.randint</a:t>
            </a:r>
            <a:r>
              <a:rPr lang="en-US" altLang="zh-CN" sz="900" kern="100" dirty="0">
                <a:solidFill>
                  <a:srgbClr val="000000"/>
                </a:solidFill>
                <a:latin typeface="Courier New" panose="02070309020205020404" pitchFamily="49" charset="0"/>
                <a:cs typeface="Times New Roman" panose="02020603050405020304" pitchFamily="18" charset="0"/>
              </a:rPr>
              <a:t>(10, size=(100, 4))</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Y=</a:t>
            </a:r>
            <a:r>
              <a:rPr lang="en-US" altLang="zh-CN" sz="900" kern="100" dirty="0" err="1">
                <a:solidFill>
                  <a:srgbClr val="000000"/>
                </a:solidFill>
                <a:latin typeface="Courier New" panose="02070309020205020404" pitchFamily="49" charset="0"/>
                <a:cs typeface="Times New Roman" panose="02020603050405020304" pitchFamily="18" charset="0"/>
              </a:rPr>
              <a:t>np.random.randint</a:t>
            </a:r>
            <a:r>
              <a:rPr lang="en-US" altLang="zh-CN" sz="900" kern="100" dirty="0">
                <a:solidFill>
                  <a:srgbClr val="000000"/>
                </a:solidFill>
                <a:latin typeface="Courier New" panose="02070309020205020404" pitchFamily="49" charset="0"/>
                <a:cs typeface="Times New Roman" panose="02020603050405020304" pitchFamily="18" charset="0"/>
              </a:rPr>
              <a:t>(2, size=100)</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a=</a:t>
            </a:r>
            <a:r>
              <a:rPr lang="en-US" altLang="zh-CN" sz="900" kern="100" dirty="0" err="1">
                <a:solidFill>
                  <a:srgbClr val="000000"/>
                </a:solidFill>
                <a:latin typeface="Courier New" panose="02070309020205020404" pitchFamily="49" charset="0"/>
                <a:cs typeface="Times New Roman" panose="02020603050405020304" pitchFamily="18" charset="0"/>
              </a:rPr>
              <a:t>np.column_stack</a:t>
            </a:r>
            <a:r>
              <a:rPr lang="en-US" altLang="zh-CN" sz="900" kern="100" dirty="0">
                <a:solidFill>
                  <a:srgbClr val="000000"/>
                </a:solidFill>
                <a:latin typeface="Courier New" panose="02070309020205020404" pitchFamily="49" charset="0"/>
                <a:cs typeface="Times New Roman" panose="02020603050405020304" pitchFamily="18" charset="0"/>
              </a:rPr>
              <a:t>((Y,X))</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clf</a:t>
            </a:r>
            <a:r>
              <a:rPr lang="en-US" altLang="zh-CN" sz="900" kern="100" dirty="0">
                <a:solidFill>
                  <a:srgbClr val="000000"/>
                </a:solidFill>
                <a:latin typeface="Courier New" panose="02070309020205020404" pitchFamily="49" charset="0"/>
                <a:cs typeface="Times New Roman" panose="02020603050405020304" pitchFamily="18" charset="0"/>
              </a:rPr>
              <a:t> = </a:t>
            </a:r>
            <a:r>
              <a:rPr lang="en-US" altLang="zh-CN" sz="900" kern="100" dirty="0" err="1">
                <a:solidFill>
                  <a:srgbClr val="000000"/>
                </a:solidFill>
                <a:latin typeface="Courier New" panose="02070309020205020404" pitchFamily="49" charset="0"/>
                <a:cs typeface="Times New Roman" panose="02020603050405020304" pitchFamily="18" charset="0"/>
              </a:rPr>
              <a:t>tree.DecisionTreeClassifier</a:t>
            </a:r>
            <a:r>
              <a:rPr lang="en-US" altLang="zh-CN" sz="900" kern="100" dirty="0">
                <a:solidFill>
                  <a:srgbClr val="000000"/>
                </a:solidFill>
                <a:latin typeface="Courier New" panose="02070309020205020404" pitchFamily="49" charset="0"/>
                <a:cs typeface="Times New Roman" panose="02020603050405020304" pitchFamily="18" charset="0"/>
              </a:rPr>
              <a:t>(criterion='</a:t>
            </a:r>
            <a:r>
              <a:rPr lang="en-US" altLang="zh-CN" sz="900" kern="100" dirty="0" err="1">
                <a:solidFill>
                  <a:srgbClr val="000000"/>
                </a:solidFill>
                <a:latin typeface="Courier New" panose="02070309020205020404" pitchFamily="49" charset="0"/>
                <a:cs typeface="Times New Roman" panose="02020603050405020304" pitchFamily="18" charset="0"/>
              </a:rPr>
              <a:t>gini</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max_depth</a:t>
            </a:r>
            <a:r>
              <a:rPr lang="en-US" altLang="zh-CN" sz="900" kern="100" dirty="0">
                <a:solidFill>
                  <a:srgbClr val="000000"/>
                </a:solidFill>
                <a:latin typeface="Courier New" panose="02070309020205020404" pitchFamily="49" charset="0"/>
                <a:cs typeface="Times New Roman" panose="02020603050405020304" pitchFamily="18" charset="0"/>
              </a:rPr>
              <a:t>=3)</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clf</a:t>
            </a:r>
            <a:r>
              <a:rPr lang="en-US" altLang="zh-CN" sz="900" kern="100" dirty="0">
                <a:solidFill>
                  <a:srgbClr val="000000"/>
                </a:solidFill>
                <a:latin typeface="Courier New" panose="02070309020205020404" pitchFamily="49" charset="0"/>
                <a:cs typeface="Times New Roman" panose="02020603050405020304" pitchFamily="18" charset="0"/>
              </a:rPr>
              <a:t> = </a:t>
            </a:r>
            <a:r>
              <a:rPr lang="en-US" altLang="zh-CN" sz="900" kern="100" dirty="0" err="1">
                <a:solidFill>
                  <a:srgbClr val="000000"/>
                </a:solidFill>
                <a:latin typeface="Courier New" panose="02070309020205020404" pitchFamily="49" charset="0"/>
                <a:cs typeface="Times New Roman" panose="02020603050405020304" pitchFamily="18" charset="0"/>
              </a:rPr>
              <a:t>clf.fit</a:t>
            </a:r>
            <a:r>
              <a:rPr lang="en-US" altLang="zh-CN" sz="900" kern="100" dirty="0">
                <a:solidFill>
                  <a:srgbClr val="000000"/>
                </a:solidFill>
                <a:latin typeface="Courier New" panose="02070309020205020404" pitchFamily="49" charset="0"/>
                <a:cs typeface="Times New Roman" panose="02020603050405020304" pitchFamily="18" charset="0"/>
              </a:rPr>
              <a:t>(X, Y)</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graph = Source(</a:t>
            </a:r>
            <a:r>
              <a:rPr lang="en-US" altLang="zh-CN" sz="900" kern="100" dirty="0" err="1">
                <a:solidFill>
                  <a:srgbClr val="000000"/>
                </a:solidFill>
                <a:latin typeface="Courier New" panose="02070309020205020404" pitchFamily="49" charset="0"/>
                <a:cs typeface="Times New Roman" panose="02020603050405020304" pitchFamily="18" charset="0"/>
              </a:rPr>
              <a:t>tree.export_graphviz</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clf</a:t>
            </a:r>
            <a:r>
              <a:rPr lang="en-US" altLang="zh-CN" sz="900" kern="100" dirty="0">
                <a:solidFill>
                  <a:srgbClr val="000000"/>
                </a:solidFill>
                <a:latin typeface="Courier New" panose="02070309020205020404" pitchFamily="49" charset="0"/>
                <a:cs typeface="Times New Roman" panose="02020603050405020304" pitchFamily="18" charset="0"/>
              </a:rPr>
              <a:t>, </a:t>
            </a:r>
            <a:r>
              <a:rPr lang="en-US" altLang="zh-CN" sz="900" kern="100" dirty="0" err="1">
                <a:solidFill>
                  <a:srgbClr val="000000"/>
                </a:solidFill>
                <a:latin typeface="Courier New" panose="02070309020205020404" pitchFamily="49" charset="0"/>
                <a:cs typeface="Times New Roman" panose="02020603050405020304" pitchFamily="18" charset="0"/>
              </a:rPr>
              <a:t>out_file</a:t>
            </a:r>
            <a:r>
              <a:rPr lang="en-US" altLang="zh-CN" sz="900" kern="100" dirty="0">
                <a:solidFill>
                  <a:srgbClr val="000000"/>
                </a:solidFill>
                <a:latin typeface="Courier New" panose="02070309020205020404" pitchFamily="49" charset="0"/>
                <a:cs typeface="Times New Roman" panose="02020603050405020304" pitchFamily="18" charset="0"/>
              </a:rPr>
              <a:t>=None))</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graph.format</a:t>
            </a:r>
            <a:r>
              <a:rPr lang="en-US" altLang="zh-CN" sz="900" kern="100" dirty="0">
                <a:solidFill>
                  <a:srgbClr val="000000"/>
                </a:solidFill>
                <a:latin typeface="Courier New" panose="02070309020205020404" pitchFamily="49" charset="0"/>
                <a:cs typeface="Times New Roman" panose="02020603050405020304" pitchFamily="18" charset="0"/>
              </a:rPr>
              <a:t> = '</a:t>
            </a:r>
            <a:r>
              <a:rPr lang="en-US" altLang="zh-CN" sz="900" kern="100" dirty="0" err="1">
                <a:solidFill>
                  <a:srgbClr val="000000"/>
                </a:solidFill>
                <a:latin typeface="Courier New" panose="02070309020205020404" pitchFamily="49" charset="0"/>
                <a:cs typeface="Times New Roman" panose="02020603050405020304" pitchFamily="18" charset="0"/>
              </a:rPr>
              <a:t>png</a:t>
            </a:r>
            <a:r>
              <a:rPr lang="en-US" altLang="zh-CN" sz="900" kern="100" dirty="0">
                <a:solidFill>
                  <a:srgbClr val="000000"/>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graph.render</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cart_tree',view</a:t>
            </a:r>
            <a:r>
              <a:rPr lang="en-US" altLang="zh-CN" sz="900" kern="100" dirty="0">
                <a:solidFill>
                  <a:srgbClr val="000000"/>
                </a:solidFill>
                <a:latin typeface="Courier New" panose="02070309020205020404" pitchFamily="49" charset="0"/>
                <a:cs typeface="Times New Roman" panose="02020603050405020304" pitchFamily="18" charset="0"/>
              </a:rPr>
              <a:t>=True)</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CART</a:t>
            </a:r>
            <a:r>
              <a:rPr lang="zh-CN" altLang="zh-CN" dirty="0"/>
              <a:t>算法示例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生成的图片如下所示</a:t>
            </a:r>
            <a:endParaRPr lang="en-US" altLang="zh-CN" sz="1800" dirty="0">
              <a:solidFill>
                <a:srgbClr val="000000"/>
              </a:solidFill>
            </a:endParaRPr>
          </a:p>
        </p:txBody>
      </p:sp>
      <p:pic>
        <p:nvPicPr>
          <p:cNvPr id="10" name="Picture 1074"/>
          <p:cNvPicPr/>
          <p:nvPr/>
        </p:nvPicPr>
        <p:blipFill>
          <a:blip r:embed="rId1"/>
          <a:stretch>
            <a:fillRect/>
          </a:stretch>
        </p:blipFill>
        <p:spPr>
          <a:xfrm>
            <a:off x="2250039" y="1546532"/>
            <a:ext cx="4643921" cy="272405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连续属性离散化</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3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分类数据有二元属性、标称属性等几种不同类型的离散</a:t>
            </a:r>
            <a:r>
              <a:rPr lang="zh-CN" altLang="en-US" sz="1800" dirty="0" smtClean="0">
                <a:solidFill>
                  <a:srgbClr val="000000"/>
                </a:solidFill>
              </a:rPr>
              <a:t>属性</a:t>
            </a:r>
            <a:endParaRPr lang="en-US" altLang="zh-CN" sz="1800" dirty="0" smtClean="0">
              <a:solidFill>
                <a:srgbClr val="000000"/>
              </a:solidFill>
            </a:endParaRPr>
          </a:p>
          <a:p>
            <a:r>
              <a:rPr lang="zh-CN" altLang="en-US" sz="1800" dirty="0" smtClean="0">
                <a:solidFill>
                  <a:srgbClr val="000000"/>
                </a:solidFill>
              </a:rPr>
              <a:t>二</a:t>
            </a:r>
            <a:r>
              <a:rPr lang="zh-CN" altLang="en-US" sz="1800" dirty="0">
                <a:solidFill>
                  <a:srgbClr val="000000"/>
                </a:solidFill>
              </a:rPr>
              <a:t>元属性只有两个可能值，如“是”或“否”“对“或</a:t>
            </a:r>
            <a:r>
              <a:rPr lang="zh-CN" altLang="en-US" sz="1800" dirty="0" smtClean="0">
                <a:solidFill>
                  <a:srgbClr val="000000"/>
                </a:solidFill>
              </a:rPr>
              <a:t>“错”，在分裂时，可以</a:t>
            </a:r>
            <a:r>
              <a:rPr lang="zh-CN" altLang="en-US" sz="1800" dirty="0">
                <a:solidFill>
                  <a:srgbClr val="000000"/>
                </a:solidFill>
              </a:rPr>
              <a:t>产生两个分支。对于二元属性，无须对其数据进行特别的</a:t>
            </a:r>
            <a:r>
              <a:rPr lang="zh-CN" altLang="en-US" sz="1800" dirty="0" smtClean="0">
                <a:solidFill>
                  <a:srgbClr val="000000"/>
                </a:solidFill>
              </a:rPr>
              <a:t>处理</a:t>
            </a:r>
            <a:endParaRPr lang="en-US" altLang="zh-CN" sz="1800" dirty="0" smtClean="0">
              <a:solidFill>
                <a:srgbClr val="000000"/>
              </a:solidFill>
            </a:endParaRPr>
          </a:p>
          <a:p>
            <a:r>
              <a:rPr lang="zh-CN" altLang="en-US" sz="1800" dirty="0" smtClean="0">
                <a:solidFill>
                  <a:srgbClr val="000000"/>
                </a:solidFill>
              </a:rPr>
              <a:t>标称</a:t>
            </a:r>
            <a:r>
              <a:rPr lang="zh-CN" altLang="en-US" sz="1800" dirty="0">
                <a:solidFill>
                  <a:srgbClr val="000000"/>
                </a:solidFill>
              </a:rPr>
              <a:t>属性存在多个可能值，针对所使用的决策树算法的不同，标称属性</a:t>
            </a:r>
            <a:r>
              <a:rPr lang="zh-CN" altLang="en-US" sz="1800" dirty="0" smtClean="0">
                <a:solidFill>
                  <a:srgbClr val="000000"/>
                </a:solidFill>
              </a:rPr>
              <a:t>的分裂</a:t>
            </a:r>
            <a:r>
              <a:rPr lang="zh-CN" altLang="en-US" sz="1800" dirty="0">
                <a:solidFill>
                  <a:srgbClr val="000000"/>
                </a:solidFill>
              </a:rPr>
              <a:t>存在两种</a:t>
            </a:r>
            <a:r>
              <a:rPr lang="zh-CN" altLang="en-US" sz="1800" dirty="0" smtClean="0">
                <a:solidFill>
                  <a:srgbClr val="000000"/>
                </a:solidFill>
              </a:rPr>
              <a:t>方式：多</a:t>
            </a:r>
            <a:r>
              <a:rPr lang="zh-CN" altLang="en-US" sz="1800" dirty="0">
                <a:solidFill>
                  <a:srgbClr val="000000"/>
                </a:solidFill>
              </a:rPr>
              <a:t>路划分和二元</a:t>
            </a:r>
            <a:r>
              <a:rPr lang="zh-CN" altLang="en-US" sz="1800" dirty="0" smtClean="0">
                <a:solidFill>
                  <a:srgbClr val="000000"/>
                </a:solidFill>
              </a:rPr>
              <a:t>划分</a:t>
            </a:r>
            <a:endParaRPr lang="en-US" altLang="zh-CN" sz="1800" dirty="0" smtClean="0">
              <a:solidFill>
                <a:srgbClr val="000000"/>
              </a:solidFill>
            </a:endParaRPr>
          </a:p>
          <a:p>
            <a:pPr lvl="1"/>
            <a:r>
              <a:rPr lang="zh-CN" altLang="en-US" sz="1400" dirty="0" smtClean="0">
                <a:solidFill>
                  <a:srgbClr val="000000"/>
                </a:solidFill>
              </a:rPr>
              <a:t>对于</a:t>
            </a:r>
            <a:r>
              <a:rPr lang="en-US" altLang="zh-CN" sz="1400" dirty="0">
                <a:solidFill>
                  <a:srgbClr val="000000"/>
                </a:solidFill>
              </a:rPr>
              <a:t>ID3</a:t>
            </a:r>
            <a:r>
              <a:rPr lang="zh-CN" altLang="en-US" sz="1400" dirty="0">
                <a:solidFill>
                  <a:srgbClr val="000000"/>
                </a:solidFill>
              </a:rPr>
              <a:t>、</a:t>
            </a:r>
            <a:r>
              <a:rPr lang="en-US" altLang="zh-CN" sz="1400" dirty="0">
                <a:solidFill>
                  <a:srgbClr val="000000"/>
                </a:solidFill>
              </a:rPr>
              <a:t>C4.5</a:t>
            </a:r>
            <a:r>
              <a:rPr lang="zh-CN" altLang="en-US" sz="1400" dirty="0">
                <a:solidFill>
                  <a:srgbClr val="000000"/>
                </a:solidFill>
              </a:rPr>
              <a:t>等算法，均采取多分支划分的方法，标称属性有多少种可能的取值，就设计多少个</a:t>
            </a:r>
            <a:r>
              <a:rPr lang="zh-CN" altLang="en-US" sz="1400" dirty="0" smtClean="0">
                <a:solidFill>
                  <a:srgbClr val="000000"/>
                </a:solidFill>
              </a:rPr>
              <a:t>分支</a:t>
            </a:r>
            <a:endParaRPr lang="en-US" altLang="zh-CN" sz="1400" dirty="0" smtClean="0">
              <a:solidFill>
                <a:srgbClr val="000000"/>
              </a:solidFill>
            </a:endParaRPr>
          </a:p>
          <a:p>
            <a:pPr lvl="1"/>
            <a:r>
              <a:rPr lang="en-US" altLang="zh-CN" sz="1400" dirty="0" smtClean="0">
                <a:solidFill>
                  <a:srgbClr val="000000"/>
                </a:solidFill>
              </a:rPr>
              <a:t>CART</a:t>
            </a:r>
            <a:r>
              <a:rPr lang="zh-CN" altLang="en-US" sz="1400" dirty="0">
                <a:solidFill>
                  <a:srgbClr val="000000"/>
                </a:solidFill>
              </a:rPr>
              <a:t>算法采用二分递归分割的方法，因此该算法生成的决策树均</a:t>
            </a:r>
            <a:r>
              <a:rPr lang="zh-CN" altLang="en-US" sz="1400" dirty="0" smtClean="0">
                <a:solidFill>
                  <a:srgbClr val="000000"/>
                </a:solidFill>
              </a:rPr>
              <a:t>为二叉树</a:t>
            </a:r>
            <a:endParaRPr lang="en-US" altLang="zh-CN" sz="1400" dirty="0" smtClean="0">
              <a:solidFill>
                <a:srgbClr val="000000"/>
              </a:solidFill>
            </a:endParaRPr>
          </a:p>
          <a:p>
            <a:pPr marL="342900" lvl="1" indent="-342900">
              <a:buFont typeface="Arial" panose="020B0604020202020204" pitchFamily="34" charset="0"/>
              <a:buChar char="•"/>
            </a:pPr>
            <a:r>
              <a:rPr lang="zh-CN" altLang="en-US" sz="1800" dirty="0">
                <a:solidFill>
                  <a:srgbClr val="000000"/>
                </a:solidFill>
              </a:rPr>
              <a:t>标称属性中有类特别的属性为序数属性， </a:t>
            </a:r>
            <a:r>
              <a:rPr lang="zh-CN" altLang="en-US" sz="1800" dirty="0" smtClean="0">
                <a:solidFill>
                  <a:srgbClr val="000000"/>
                </a:solidFill>
              </a:rPr>
              <a:t>其属性</a:t>
            </a:r>
            <a:r>
              <a:rPr lang="zh-CN" altLang="en-US" sz="1800" dirty="0">
                <a:solidFill>
                  <a:srgbClr val="000000"/>
                </a:solidFill>
              </a:rPr>
              <a:t>的取值是有先后顺序</a:t>
            </a:r>
            <a:r>
              <a:rPr lang="zh-CN" altLang="en-US" sz="1800" dirty="0" smtClean="0">
                <a:solidFill>
                  <a:srgbClr val="000000"/>
                </a:solidFill>
              </a:rPr>
              <a:t>的。对于</a:t>
            </a:r>
            <a:r>
              <a:rPr lang="zh-CN" altLang="en-US" sz="1800" dirty="0">
                <a:solidFill>
                  <a:srgbClr val="000000"/>
                </a:solidFill>
              </a:rPr>
              <a:t>序数属性的分类，往往要结合实际情况来</a:t>
            </a:r>
            <a:r>
              <a:rPr lang="zh-CN" altLang="en-US" sz="1800" dirty="0" smtClean="0">
                <a:solidFill>
                  <a:srgbClr val="000000"/>
                </a:solidFill>
              </a:rPr>
              <a:t>考虑</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连续属性离散化</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非监督离散化不需要使用分类属性值，相对简单，有等宽离散化、等频离散化、聚类等方法</a:t>
            </a:r>
            <a:endParaRPr lang="en-US" altLang="zh-CN" sz="1800" dirty="0" smtClean="0">
              <a:solidFill>
                <a:srgbClr val="000000"/>
              </a:solidFill>
            </a:endParaRPr>
          </a:p>
          <a:p>
            <a:pPr lvl="1"/>
            <a:r>
              <a:rPr lang="zh-CN" altLang="en-US" sz="1400" dirty="0" smtClean="0">
                <a:solidFill>
                  <a:srgbClr val="000000"/>
                </a:solidFill>
              </a:rPr>
              <a:t>等宽离散化将属性划分为宽度一致的若干个区间</a:t>
            </a:r>
            <a:endParaRPr lang="en-US" altLang="zh-CN" sz="1400" dirty="0" smtClean="0">
              <a:solidFill>
                <a:srgbClr val="000000"/>
              </a:solidFill>
            </a:endParaRPr>
          </a:p>
          <a:p>
            <a:pPr lvl="1"/>
            <a:r>
              <a:rPr lang="zh-CN" altLang="en-US" sz="1400" dirty="0">
                <a:solidFill>
                  <a:srgbClr val="000000"/>
                </a:solidFill>
              </a:rPr>
              <a:t>等</a:t>
            </a:r>
            <a:r>
              <a:rPr lang="zh-CN" altLang="en-US" sz="1400" dirty="0" smtClean="0">
                <a:solidFill>
                  <a:srgbClr val="000000"/>
                </a:solidFill>
              </a:rPr>
              <a:t>频离散化将属性划分为若干个区间，每个区间的数量相等</a:t>
            </a:r>
            <a:endParaRPr lang="en-US" altLang="zh-CN" sz="1400" dirty="0" smtClean="0">
              <a:solidFill>
                <a:srgbClr val="000000"/>
              </a:solidFill>
            </a:endParaRPr>
          </a:p>
          <a:p>
            <a:pPr lvl="1"/>
            <a:r>
              <a:rPr lang="zh-CN" altLang="en-US" sz="1400" dirty="0">
                <a:solidFill>
                  <a:srgbClr val="000000"/>
                </a:solidFill>
              </a:rPr>
              <a:t>聚类将属性间根据特性划分为不同的簇，以此形式将连续属性</a:t>
            </a:r>
            <a:r>
              <a:rPr lang="zh-CN" altLang="en-US" sz="1400" dirty="0" smtClean="0">
                <a:solidFill>
                  <a:srgbClr val="000000"/>
                </a:solidFill>
              </a:rPr>
              <a:t>离散化</a:t>
            </a:r>
            <a:endParaRPr lang="en-US" altLang="zh-CN" sz="1400" dirty="0" smtClean="0">
              <a:solidFill>
                <a:srgbClr val="000000"/>
              </a:solidFill>
            </a:endParaRPr>
          </a:p>
          <a:p>
            <a:r>
              <a:rPr lang="zh-CN" altLang="en-US" sz="1800" dirty="0">
                <a:solidFill>
                  <a:srgbClr val="000000"/>
                </a:solidFill>
              </a:rPr>
              <a:t>非监督离散化的方法能够完成对连续数据进行离散化的要求，但是相比之下，对连续属性</a:t>
            </a:r>
            <a:r>
              <a:rPr lang="zh-CN" altLang="en-US" sz="1800" dirty="0" smtClean="0">
                <a:solidFill>
                  <a:srgbClr val="000000"/>
                </a:solidFill>
              </a:rPr>
              <a:t>监督离散化</a:t>
            </a:r>
            <a:r>
              <a:rPr lang="zh-CN" altLang="en-US" sz="1800" dirty="0">
                <a:solidFill>
                  <a:srgbClr val="000000"/>
                </a:solidFill>
              </a:rPr>
              <a:t>很多时候能够产生更好的结果。常用的方法是通过选取极大化区间纯度的临界值来进行</a:t>
            </a:r>
            <a:r>
              <a:rPr lang="zh-CN" altLang="en-US" sz="1800" dirty="0" smtClean="0">
                <a:solidFill>
                  <a:srgbClr val="000000"/>
                </a:solidFill>
              </a:rPr>
              <a:t>划分</a:t>
            </a:r>
            <a:endParaRPr lang="en-US" altLang="zh-CN" sz="1800" dirty="0" smtClean="0">
              <a:solidFill>
                <a:srgbClr val="000000"/>
              </a:solidFill>
            </a:endParaRPr>
          </a:p>
          <a:p>
            <a:pPr lvl="1"/>
            <a:r>
              <a:rPr lang="en-US" altLang="zh-CN" sz="1400" dirty="0" smtClean="0">
                <a:solidFill>
                  <a:srgbClr val="000000"/>
                </a:solidFill>
              </a:rPr>
              <a:t>C4.5</a:t>
            </a:r>
            <a:r>
              <a:rPr lang="zh-CN" altLang="en-US" sz="1400" dirty="0">
                <a:solidFill>
                  <a:srgbClr val="000000"/>
                </a:solidFill>
              </a:rPr>
              <a:t>与</a:t>
            </a:r>
            <a:r>
              <a:rPr lang="en-US" altLang="zh-CN" sz="1400" dirty="0">
                <a:solidFill>
                  <a:srgbClr val="000000"/>
                </a:solidFill>
              </a:rPr>
              <a:t>CART</a:t>
            </a:r>
            <a:r>
              <a:rPr lang="zh-CN" altLang="en-US" sz="1400" dirty="0">
                <a:solidFill>
                  <a:srgbClr val="000000"/>
                </a:solidFill>
              </a:rPr>
              <a:t>算法中的连续属性离散化方法均属于监督离散化</a:t>
            </a:r>
            <a:r>
              <a:rPr lang="zh-CN" altLang="en-US" sz="1400" dirty="0" smtClean="0">
                <a:solidFill>
                  <a:srgbClr val="000000"/>
                </a:solidFill>
              </a:rPr>
              <a:t>方法</a:t>
            </a:r>
            <a:endParaRPr lang="en-US" altLang="zh-CN" sz="1400" dirty="0" smtClean="0">
              <a:solidFill>
                <a:srgbClr val="000000"/>
              </a:solidFill>
            </a:endParaRPr>
          </a:p>
          <a:p>
            <a:pPr lvl="1"/>
            <a:r>
              <a:rPr lang="en-US" altLang="zh-CN" sz="1400" dirty="0" smtClean="0">
                <a:solidFill>
                  <a:srgbClr val="000000"/>
                </a:solidFill>
              </a:rPr>
              <a:t>CART </a:t>
            </a:r>
            <a:r>
              <a:rPr lang="zh-CN" altLang="en-US" sz="1400" dirty="0">
                <a:solidFill>
                  <a:srgbClr val="000000"/>
                </a:solidFill>
              </a:rPr>
              <a:t>算法使用</a:t>
            </a:r>
            <a:r>
              <a:rPr lang="en-US" altLang="zh-CN" sz="1400" dirty="0">
                <a:solidFill>
                  <a:srgbClr val="000000"/>
                </a:solidFill>
              </a:rPr>
              <a:t>Gini</a:t>
            </a:r>
            <a:r>
              <a:rPr lang="zh-CN" altLang="en-US" sz="1400" dirty="0">
                <a:solidFill>
                  <a:srgbClr val="000000"/>
                </a:solidFill>
              </a:rPr>
              <a:t>系数作为区间纯度的度量</a:t>
            </a:r>
            <a:r>
              <a:rPr lang="zh-CN" altLang="en-US" sz="1400" dirty="0" smtClean="0">
                <a:solidFill>
                  <a:srgbClr val="000000"/>
                </a:solidFill>
              </a:rPr>
              <a:t>标准</a:t>
            </a:r>
            <a:endParaRPr lang="en-US" altLang="zh-CN" sz="1400" dirty="0" smtClean="0">
              <a:solidFill>
                <a:srgbClr val="000000"/>
              </a:solidFill>
            </a:endParaRPr>
          </a:p>
          <a:p>
            <a:pPr lvl="1"/>
            <a:r>
              <a:rPr lang="en-US" altLang="zh-CN" sz="1400" dirty="0" smtClean="0">
                <a:solidFill>
                  <a:srgbClr val="000000"/>
                </a:solidFill>
              </a:rPr>
              <a:t>C4. 5</a:t>
            </a:r>
            <a:r>
              <a:rPr lang="zh-CN" altLang="en-US" sz="1400" dirty="0">
                <a:solidFill>
                  <a:srgbClr val="000000"/>
                </a:solidFill>
              </a:rPr>
              <a:t>算法使用熵作为区间纯度的度量标准</a:t>
            </a:r>
            <a:endParaRPr lang="en-US" altLang="zh-CN" sz="1400" dirty="0">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训练</a:t>
            </a:r>
            <a:r>
              <a:rPr lang="zh-CN" altLang="en-US" sz="1800" dirty="0">
                <a:solidFill>
                  <a:srgbClr val="000000"/>
                </a:solidFill>
              </a:rPr>
              <a:t>误差</a:t>
            </a:r>
            <a:r>
              <a:rPr lang="zh-CN" altLang="en-US" sz="1800" dirty="0" smtClean="0">
                <a:solidFill>
                  <a:srgbClr val="000000"/>
                </a:solidFill>
              </a:rPr>
              <a:t>代表分类</a:t>
            </a:r>
            <a:r>
              <a:rPr lang="zh-CN" altLang="en-US" sz="1800" dirty="0">
                <a:solidFill>
                  <a:srgbClr val="000000"/>
                </a:solidFill>
              </a:rPr>
              <a:t>方法对于现有训练样本集的拟合</a:t>
            </a:r>
            <a:r>
              <a:rPr lang="zh-CN" altLang="en-US" sz="1800" dirty="0" smtClean="0">
                <a:solidFill>
                  <a:srgbClr val="000000"/>
                </a:solidFill>
              </a:rPr>
              <a:t>程度</a:t>
            </a:r>
            <a:endParaRPr lang="en-US" altLang="zh-CN" sz="1800" dirty="0" smtClean="0">
              <a:solidFill>
                <a:srgbClr val="000000"/>
              </a:solidFill>
            </a:endParaRPr>
          </a:p>
          <a:p>
            <a:r>
              <a:rPr lang="zh-CN" altLang="en-US" sz="1800" dirty="0" smtClean="0">
                <a:solidFill>
                  <a:srgbClr val="000000"/>
                </a:solidFill>
              </a:rPr>
              <a:t>泛化</a:t>
            </a:r>
            <a:r>
              <a:rPr lang="zh-CN" altLang="en-US" sz="1800" dirty="0">
                <a:solidFill>
                  <a:srgbClr val="000000"/>
                </a:solidFill>
              </a:rPr>
              <a:t>误差代表此方法的泛化能力，即对于新的样本数据的分类能力</a:t>
            </a:r>
            <a:r>
              <a:rPr lang="zh-CN" altLang="en-US" sz="1800" dirty="0" smtClean="0">
                <a:solidFill>
                  <a:srgbClr val="000000"/>
                </a:solidFill>
              </a:rPr>
              <a:t>如何</a:t>
            </a:r>
            <a:endParaRPr lang="en-US" altLang="zh-CN" sz="1800" dirty="0" smtClean="0">
              <a:solidFill>
                <a:srgbClr val="000000"/>
              </a:solidFill>
            </a:endParaRPr>
          </a:p>
          <a:p>
            <a:r>
              <a:rPr lang="zh-CN" altLang="en-US" sz="1800" dirty="0">
                <a:solidFill>
                  <a:srgbClr val="000000"/>
                </a:solidFill>
              </a:rPr>
              <a:t>模型的训练误差比较高，则称此分类模型欠</a:t>
            </a:r>
            <a:r>
              <a:rPr lang="zh-CN" altLang="en-US" sz="1800" dirty="0" smtClean="0">
                <a:solidFill>
                  <a:srgbClr val="000000"/>
                </a:solidFill>
              </a:rPr>
              <a:t>拟合</a:t>
            </a:r>
            <a:endParaRPr lang="en-US" altLang="zh-CN" sz="1800" dirty="0" smtClean="0">
              <a:solidFill>
                <a:srgbClr val="000000"/>
              </a:solidFill>
            </a:endParaRPr>
          </a:p>
          <a:p>
            <a:r>
              <a:rPr lang="zh-CN" altLang="en-US" sz="1800" dirty="0" smtClean="0">
                <a:solidFill>
                  <a:srgbClr val="000000"/>
                </a:solidFill>
              </a:rPr>
              <a:t>模型</a:t>
            </a:r>
            <a:r>
              <a:rPr lang="zh-CN" altLang="en-US" sz="1800" dirty="0">
                <a:solidFill>
                  <a:srgbClr val="000000"/>
                </a:solidFill>
              </a:rPr>
              <a:t>的训练误差低但是泛化误差比较高，则称此分类模型</a:t>
            </a:r>
            <a:r>
              <a:rPr lang="zh-CN" altLang="en-US" sz="1800" dirty="0">
                <a:solidFill>
                  <a:srgbClr val="FF0000"/>
                </a:solidFill>
              </a:rPr>
              <a:t>过</a:t>
            </a:r>
            <a:r>
              <a:rPr lang="zh-CN" altLang="en-US" sz="1800" dirty="0" smtClean="0">
                <a:solidFill>
                  <a:srgbClr val="FF0000"/>
                </a:solidFill>
              </a:rPr>
              <a:t>拟合</a:t>
            </a:r>
            <a:endParaRPr lang="en-US" altLang="zh-CN" sz="1800" dirty="0" smtClean="0">
              <a:solidFill>
                <a:srgbClr val="000000"/>
              </a:solidFill>
            </a:endParaRPr>
          </a:p>
          <a:p>
            <a:r>
              <a:rPr lang="zh-CN" altLang="en-US" sz="1800" dirty="0">
                <a:solidFill>
                  <a:srgbClr val="000000"/>
                </a:solidFill>
              </a:rPr>
              <a:t>对于欠拟合问题，可以通过增加分类属性的数量、选取合适的分类属性等方法，提高模型</a:t>
            </a:r>
            <a:r>
              <a:rPr lang="zh-CN" altLang="en-US" sz="1800" dirty="0" smtClean="0">
                <a:solidFill>
                  <a:srgbClr val="000000"/>
                </a:solidFill>
              </a:rPr>
              <a:t>对于训练样本的拟合程度</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6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对口罩销售定价进行</a:t>
            </a:r>
            <a:r>
              <a:rPr lang="zh-CN" altLang="en-US" sz="1800" dirty="0" smtClean="0">
                <a:solidFill>
                  <a:srgbClr val="000000"/>
                </a:solidFill>
              </a:rPr>
              <a:t>分类</a:t>
            </a:r>
            <a:endParaRPr lang="en-US" altLang="zh-CN" sz="1800" dirty="0" smtClean="0">
              <a:solidFill>
                <a:srgbClr val="000000"/>
              </a:solidFill>
            </a:endParaRPr>
          </a:p>
          <a:p>
            <a:endParaRPr lang="en-US" altLang="zh-CN" sz="1800" dirty="0">
              <a:solidFill>
                <a:srgbClr val="000000"/>
              </a:solidFill>
            </a:endParaRPr>
          </a:p>
          <a:p>
            <a:r>
              <a:rPr lang="zh-CN" altLang="en-US" sz="1800" dirty="0" smtClean="0">
                <a:solidFill>
                  <a:srgbClr val="000000"/>
                </a:solidFill>
              </a:rPr>
              <a:t>样本集</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r>
              <a:rPr lang="zh-CN" altLang="en-US" sz="1800" dirty="0">
                <a:solidFill>
                  <a:srgbClr val="000000"/>
                </a:solidFill>
              </a:rPr>
              <a:t>测试集</a:t>
            </a:r>
            <a:endParaRPr lang="en-US" altLang="zh-CN" sz="1800" dirty="0">
              <a:solidFill>
                <a:srgbClr val="000000"/>
              </a:solidFill>
            </a:endParaRPr>
          </a:p>
        </p:txBody>
      </p:sp>
      <p:graphicFrame>
        <p:nvGraphicFramePr>
          <p:cNvPr id="2" name="表格 1"/>
          <p:cNvGraphicFramePr>
            <a:graphicFrameLocks noGrp="1"/>
          </p:cNvGraphicFramePr>
          <p:nvPr/>
        </p:nvGraphicFramePr>
        <p:xfrm>
          <a:off x="3194672" y="1696439"/>
          <a:ext cx="4676775" cy="1433830"/>
        </p:xfrm>
        <a:graphic>
          <a:graphicData uri="http://schemas.openxmlformats.org/drawingml/2006/table">
            <a:tbl>
              <a:tblPr firstRow="1" firstCol="1" bandRow="1">
                <a:tableStyleId>{5C22544A-7EE6-4342-B048-85BDC9FD1C3A}</a:tableStyleId>
              </a:tblPr>
              <a:tblGrid>
                <a:gridCol w="1314450"/>
                <a:gridCol w="1151255"/>
                <a:gridCol w="1325245"/>
                <a:gridCol w="885825"/>
              </a:tblGrid>
              <a:tr h="0">
                <a:tc>
                  <a:txBody>
                    <a:bodyPr/>
                    <a:lstStyle/>
                    <a:p>
                      <a:pPr algn="ctr" fontAlgn="ctr">
                        <a:spcAft>
                          <a:spcPts val="0"/>
                        </a:spcAft>
                      </a:pPr>
                      <a:r>
                        <a:rPr lang="zh-CN" sz="900" kern="100">
                          <a:effectLst/>
                        </a:rPr>
                        <a:t>产品名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功能</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是否为纯色</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销售价位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91770">
                <a:tc>
                  <a:txBody>
                    <a:bodyPr/>
                    <a:lstStyle/>
                    <a:p>
                      <a:pPr algn="ctr" fontAlgn="ctr">
                        <a:spcAft>
                          <a:spcPts val="0"/>
                        </a:spcAft>
                      </a:pPr>
                      <a:r>
                        <a:rPr lang="zh-CN" sz="900" kern="0" dirty="0">
                          <a:effectLst/>
                        </a:rPr>
                        <a:t>加厚口罩</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100">
                          <a:effectLst/>
                        </a:rPr>
                        <a:t>保暖口罩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0">
                          <a:effectLst/>
                        </a:rPr>
                        <a:t>护耳口罩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100">
                          <a:effectLst/>
                        </a:rPr>
                        <a:t>活性炭口罩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中</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0">
                          <a:effectLst/>
                        </a:rPr>
                        <a:t>三层防尘口罩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0">
                          <a:effectLst/>
                        </a:rPr>
                        <a:t>艺人同款口罩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0">
                          <a:effectLst/>
                        </a:rPr>
                        <a:t>呼吸阀口罩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dirty="0">
                          <a:effectLst/>
                        </a:rPr>
                        <a:t>中</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bl>
          </a:graphicData>
        </a:graphic>
      </p:graphicFrame>
      <p:graphicFrame>
        <p:nvGraphicFramePr>
          <p:cNvPr id="3" name="表格 2"/>
          <p:cNvGraphicFramePr>
            <a:graphicFrameLocks noGrp="1"/>
          </p:cNvGraphicFramePr>
          <p:nvPr/>
        </p:nvGraphicFramePr>
        <p:xfrm>
          <a:off x="4047794" y="3548841"/>
          <a:ext cx="2970530" cy="1102995"/>
        </p:xfrm>
        <a:graphic>
          <a:graphicData uri="http://schemas.openxmlformats.org/drawingml/2006/table">
            <a:tbl>
              <a:tblPr firstRow="1" firstCol="1" bandRow="1">
                <a:tableStyleId>{5C22544A-7EE6-4342-B048-85BDC9FD1C3A}</a:tableStyleId>
              </a:tblPr>
              <a:tblGrid>
                <a:gridCol w="916305"/>
                <a:gridCol w="523875"/>
                <a:gridCol w="715645"/>
                <a:gridCol w="814705"/>
              </a:tblGrid>
              <a:tr h="180975">
                <a:tc>
                  <a:txBody>
                    <a:bodyPr/>
                    <a:lstStyle/>
                    <a:p>
                      <a:pPr algn="ctr" fontAlgn="ctr">
                        <a:spcAft>
                          <a:spcPts val="0"/>
                        </a:spcAft>
                      </a:pPr>
                      <a:r>
                        <a:rPr lang="zh-CN" sz="900" kern="100">
                          <a:effectLst/>
                        </a:rPr>
                        <a:t>产品名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功能</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是否为纯色</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销售价位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0">
                          <a:effectLst/>
                        </a:rPr>
                        <a:t>儿童口罩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100">
                          <a:effectLst/>
                        </a:rPr>
                        <a:t>情侣口罩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98120">
                <a:tc>
                  <a:txBody>
                    <a:bodyPr/>
                    <a:lstStyle/>
                    <a:p>
                      <a:pPr algn="ctr" fontAlgn="ctr">
                        <a:spcAft>
                          <a:spcPts val="0"/>
                        </a:spcAft>
                      </a:pPr>
                      <a:r>
                        <a:rPr lang="zh-CN" sz="900" kern="0">
                          <a:effectLst/>
                        </a:rPr>
                        <a:t>一次性口罩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100">
                          <a:effectLst/>
                        </a:rPr>
                        <a:t>无纺布口罩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0" dirty="0">
                          <a:effectLst/>
                        </a:rPr>
                        <a:t>颗粒物防护口罩</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dirty="0">
                          <a:effectLst/>
                        </a:rPr>
                        <a:t>中</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1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决策</a:t>
            </a:r>
            <a:r>
              <a:rPr lang="zh-CN" altLang="en-US" sz="1800" dirty="0" smtClean="0">
                <a:solidFill>
                  <a:srgbClr val="000000"/>
                </a:solidFill>
              </a:rPr>
              <a:t>树算法</a:t>
            </a:r>
            <a:endParaRPr lang="en-US" altLang="zh-CN" sz="1800" dirty="0" smtClean="0">
              <a:solidFill>
                <a:srgbClr val="000000"/>
              </a:solidFill>
            </a:endParaRPr>
          </a:p>
          <a:p>
            <a:pPr lvl="1"/>
            <a:r>
              <a:rPr lang="zh-CN" altLang="en-US" sz="1400" dirty="0" smtClean="0">
                <a:solidFill>
                  <a:srgbClr val="000000"/>
                </a:solidFill>
              </a:rPr>
              <a:t>分支处理</a:t>
            </a:r>
            <a:endParaRPr lang="en-US" altLang="zh-CN" sz="1400" dirty="0" smtClean="0">
              <a:solidFill>
                <a:srgbClr val="000000"/>
              </a:solidFill>
            </a:endParaRPr>
          </a:p>
          <a:p>
            <a:pPr lvl="1"/>
            <a:r>
              <a:rPr lang="zh-CN" altLang="en-US" sz="1400" dirty="0" smtClean="0">
                <a:solidFill>
                  <a:srgbClr val="000000"/>
                </a:solidFill>
              </a:rPr>
              <a:t>连续属性离散化</a:t>
            </a:r>
            <a:endParaRPr lang="en-US" altLang="zh-CN" sz="1400" dirty="0" smtClean="0">
              <a:solidFill>
                <a:srgbClr val="000000"/>
              </a:solidFill>
            </a:endParaRPr>
          </a:p>
          <a:p>
            <a:pPr lvl="1"/>
            <a:r>
              <a:rPr lang="zh-CN" altLang="en-US" sz="1400" dirty="0">
                <a:solidFill>
                  <a:srgbClr val="000000"/>
                </a:solidFill>
              </a:rPr>
              <a:t>过</a:t>
            </a:r>
            <a:r>
              <a:rPr lang="zh-CN" altLang="en-US" sz="1400" dirty="0" smtClean="0">
                <a:solidFill>
                  <a:srgbClr val="000000"/>
                </a:solidFill>
              </a:rPr>
              <a:t>拟合问题</a:t>
            </a:r>
            <a:endParaRPr lang="en-US" altLang="zh-CN" sz="1400" dirty="0" smtClean="0">
              <a:solidFill>
                <a:srgbClr val="000000"/>
              </a:solidFill>
            </a:endParaRPr>
          </a:p>
          <a:p>
            <a:pPr lvl="1"/>
            <a:r>
              <a:rPr lang="zh-CN" altLang="en-US" sz="1400" dirty="0" smtClean="0">
                <a:solidFill>
                  <a:srgbClr val="000000"/>
                </a:solidFill>
              </a:rPr>
              <a:t>分类效果评价</a:t>
            </a:r>
            <a:endParaRPr lang="en-US" altLang="zh-CN" sz="1400" dirty="0" smtClean="0">
              <a:solidFill>
                <a:srgbClr val="000000"/>
              </a:solidFill>
            </a:endParaRPr>
          </a:p>
          <a:p>
            <a:r>
              <a:rPr lang="zh-CN" altLang="en-US" sz="1800" dirty="0" smtClean="0">
                <a:solidFill>
                  <a:srgbClr val="000000"/>
                </a:solidFill>
              </a:rPr>
              <a:t>集成学习</a:t>
            </a:r>
            <a:endParaRPr lang="en-US" altLang="zh-CN" sz="1800" dirty="0" smtClean="0">
              <a:solidFill>
                <a:srgbClr val="000000"/>
              </a:solidFill>
            </a:endParaRPr>
          </a:p>
          <a:p>
            <a:pPr lvl="1"/>
            <a:r>
              <a:rPr lang="zh-CN" altLang="en-US" sz="1400" dirty="0">
                <a:solidFill>
                  <a:srgbClr val="000000"/>
                </a:solidFill>
              </a:rPr>
              <a:t>装袋法</a:t>
            </a:r>
            <a:endParaRPr lang="en-US" altLang="zh-CN" sz="1400" dirty="0">
              <a:solidFill>
                <a:srgbClr val="000000"/>
              </a:solidFill>
            </a:endParaRPr>
          </a:p>
          <a:p>
            <a:pPr lvl="1"/>
            <a:r>
              <a:rPr lang="zh-CN" altLang="en-US" sz="1400" dirty="0">
                <a:solidFill>
                  <a:srgbClr val="000000"/>
                </a:solidFill>
              </a:rPr>
              <a:t>提升法</a:t>
            </a:r>
            <a:endParaRPr lang="en-US" altLang="zh-CN" sz="1400" dirty="0">
              <a:solidFill>
                <a:srgbClr val="000000"/>
              </a:solidFill>
            </a:endParaRPr>
          </a:p>
          <a:p>
            <a:pPr lvl="1"/>
            <a:r>
              <a:rPr lang="en-US" altLang="zh-CN" sz="1400" dirty="0">
                <a:solidFill>
                  <a:srgbClr val="000000"/>
                </a:solidFill>
              </a:rPr>
              <a:t>GBGT</a:t>
            </a:r>
            <a:endParaRPr lang="en-US" altLang="zh-CN" sz="1400" dirty="0">
              <a:solidFill>
                <a:srgbClr val="000000"/>
              </a:solidFill>
            </a:endParaRPr>
          </a:p>
          <a:p>
            <a:pPr lvl="1"/>
            <a:r>
              <a:rPr lang="zh-CN" altLang="en-US" sz="1400" dirty="0">
                <a:solidFill>
                  <a:srgbClr val="000000"/>
                </a:solidFill>
              </a:rPr>
              <a:t>随机森林</a:t>
            </a:r>
            <a:endParaRPr lang="en-US" altLang="zh-CN" sz="1400" dirty="0">
              <a:solidFill>
                <a:srgbClr val="000000"/>
              </a:solidFill>
            </a:endParaRPr>
          </a:p>
          <a:p>
            <a:r>
              <a:rPr lang="zh-CN" altLang="en-US" sz="1800" dirty="0">
                <a:solidFill>
                  <a:srgbClr val="000000"/>
                </a:solidFill>
              </a:rPr>
              <a:t>决策树应用</a:t>
            </a:r>
            <a:endParaRPr lang="zh-CN" altLang="en-US"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三层决策树</a:t>
            </a:r>
            <a:endParaRPr lang="en-US" altLang="zh-CN" sz="1800" dirty="0" smtClean="0">
              <a:solidFill>
                <a:srgbClr val="000000"/>
              </a:solidFill>
            </a:endParaRPr>
          </a:p>
          <a:p>
            <a:r>
              <a:rPr lang="zh-CN" altLang="en-US" sz="1800" dirty="0" smtClean="0">
                <a:solidFill>
                  <a:srgbClr val="000000"/>
                </a:solidFill>
              </a:rPr>
              <a:t>训练误差为</a:t>
            </a:r>
            <a:r>
              <a:rPr lang="en-US" altLang="zh-CN" sz="1800" dirty="0" smtClean="0">
                <a:solidFill>
                  <a:srgbClr val="000000"/>
                </a:solidFill>
              </a:rPr>
              <a:t>0</a:t>
            </a:r>
            <a:r>
              <a:rPr lang="zh-CN" altLang="en-US" sz="1800" dirty="0" smtClean="0">
                <a:solidFill>
                  <a:srgbClr val="000000"/>
                </a:solidFill>
              </a:rPr>
              <a:t>，测试误差高达</a:t>
            </a:r>
            <a:r>
              <a:rPr lang="en-US" altLang="zh-CN" sz="1800" dirty="0" smtClean="0">
                <a:solidFill>
                  <a:srgbClr val="000000"/>
                </a:solidFill>
              </a:rPr>
              <a:t>2/5</a:t>
            </a:r>
            <a:endParaRPr lang="en-US" altLang="zh-CN" sz="1800" dirty="0">
              <a:solidFill>
                <a:srgbClr val="000000"/>
              </a:solidFill>
            </a:endParaRPr>
          </a:p>
        </p:txBody>
      </p:sp>
      <p:pic>
        <p:nvPicPr>
          <p:cNvPr id="10" name="图片 9" descr="C:\Users\Lenovo\Desktop\图\图2.4.png图2.4"/>
          <p:cNvPicPr/>
          <p:nvPr/>
        </p:nvPicPr>
        <p:blipFill>
          <a:blip r:embed="rId1"/>
          <a:srcRect/>
          <a:stretch>
            <a:fillRect/>
          </a:stretch>
        </p:blipFill>
        <p:spPr>
          <a:xfrm>
            <a:off x="2195843" y="2037177"/>
            <a:ext cx="4036695" cy="2003425"/>
          </a:xfrm>
          <a:prstGeom prst="rect">
            <a:avLst/>
          </a:prstGeom>
        </p:spPr>
      </p:pic>
      <p:graphicFrame>
        <p:nvGraphicFramePr>
          <p:cNvPr id="3" name="表格 2"/>
          <p:cNvGraphicFramePr>
            <a:graphicFrameLocks noGrp="1"/>
          </p:cNvGraphicFramePr>
          <p:nvPr/>
        </p:nvGraphicFramePr>
        <p:xfrm>
          <a:off x="5672124" y="1266651"/>
          <a:ext cx="2970530" cy="1102995"/>
        </p:xfrm>
        <a:graphic>
          <a:graphicData uri="http://schemas.openxmlformats.org/drawingml/2006/table">
            <a:tbl>
              <a:tblPr firstRow="1" firstCol="1" bandRow="1">
                <a:tableStyleId>{5C22544A-7EE6-4342-B048-85BDC9FD1C3A}</a:tableStyleId>
              </a:tblPr>
              <a:tblGrid>
                <a:gridCol w="916305"/>
                <a:gridCol w="523875"/>
                <a:gridCol w="715645"/>
                <a:gridCol w="814705"/>
              </a:tblGrid>
              <a:tr h="180975">
                <a:tc>
                  <a:txBody>
                    <a:bodyPr/>
                    <a:p>
                      <a:pPr algn="ctr" fontAlgn="ctr">
                        <a:spcAft>
                          <a:spcPts val="0"/>
                        </a:spcAft>
                      </a:pPr>
                      <a:r>
                        <a:rPr lang="zh-CN" sz="900" kern="100">
                          <a:effectLst/>
                        </a:rPr>
                        <a:t>产品名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功能</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是否为纯色</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0">
                          <a:effectLst/>
                        </a:rPr>
                        <a:t>销售价位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p>
                      <a:pPr algn="ctr" fontAlgn="ctr">
                        <a:spcAft>
                          <a:spcPts val="0"/>
                        </a:spcAft>
                      </a:pPr>
                      <a:r>
                        <a:rPr lang="zh-CN" sz="900" kern="0">
                          <a:effectLst/>
                        </a:rPr>
                        <a:t>儿童口罩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p>
                      <a:pPr algn="ctr" fontAlgn="ctr">
                        <a:spcAft>
                          <a:spcPts val="0"/>
                        </a:spcAft>
                      </a:pPr>
                      <a:r>
                        <a:rPr lang="zh-CN" sz="900" kern="100">
                          <a:effectLst/>
                        </a:rPr>
                        <a:t>情侣口罩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98120">
                <a:tc>
                  <a:txBody>
                    <a:bodyPr/>
                    <a:p>
                      <a:pPr algn="ctr" fontAlgn="ctr">
                        <a:spcAft>
                          <a:spcPts val="0"/>
                        </a:spcAft>
                      </a:pPr>
                      <a:r>
                        <a:rPr lang="zh-CN" sz="900" kern="0">
                          <a:effectLst/>
                        </a:rPr>
                        <a:t>一次性口罩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p>
                      <a:pPr algn="ctr" fontAlgn="ctr">
                        <a:spcAft>
                          <a:spcPts val="0"/>
                        </a:spcAft>
                      </a:pPr>
                      <a:r>
                        <a:rPr lang="zh-CN" sz="900" kern="100">
                          <a:effectLst/>
                        </a:rPr>
                        <a:t>无纺布口罩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p>
                      <a:pPr algn="ctr" fontAlgn="ctr">
                        <a:spcAft>
                          <a:spcPts val="0"/>
                        </a:spcAft>
                      </a:pPr>
                      <a:r>
                        <a:rPr lang="zh-CN" sz="900" kern="0" dirty="0">
                          <a:effectLst/>
                        </a:rPr>
                        <a:t>颗粒物防护口罩</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p>
                      <a:pPr algn="ctr" fontAlgn="ctr">
                        <a:spcAft>
                          <a:spcPts val="0"/>
                        </a:spcAft>
                      </a:pPr>
                      <a:r>
                        <a:rPr lang="zh-CN" sz="900" kern="100" dirty="0">
                          <a:effectLst/>
                        </a:rPr>
                        <a:t>中</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两</a:t>
            </a:r>
            <a:r>
              <a:rPr lang="zh-CN" altLang="en-US" sz="1800" dirty="0" smtClean="0">
                <a:solidFill>
                  <a:srgbClr val="000000"/>
                </a:solidFill>
              </a:rPr>
              <a:t>层决策树</a:t>
            </a:r>
            <a:endParaRPr lang="en-US" altLang="zh-CN" sz="1800" dirty="0" smtClean="0">
              <a:solidFill>
                <a:srgbClr val="000000"/>
              </a:solidFill>
            </a:endParaRPr>
          </a:p>
          <a:p>
            <a:r>
              <a:rPr lang="zh-CN" altLang="en-US" sz="1800" dirty="0" smtClean="0">
                <a:solidFill>
                  <a:srgbClr val="000000"/>
                </a:solidFill>
              </a:rPr>
              <a:t>训练集拟合程度相比较低，但测试集表现更好</a:t>
            </a:r>
            <a:endParaRPr lang="en-US" altLang="zh-CN" sz="1800" dirty="0">
              <a:solidFill>
                <a:srgbClr val="000000"/>
              </a:solidFill>
            </a:endParaRPr>
          </a:p>
        </p:txBody>
      </p:sp>
      <p:pic>
        <p:nvPicPr>
          <p:cNvPr id="13" name="图片 12" descr="C:\Users\Lenovo\Desktop\图\图2.5.png图2.5"/>
          <p:cNvPicPr/>
          <p:nvPr/>
        </p:nvPicPr>
        <p:blipFill>
          <a:blip r:embed="rId1"/>
          <a:srcRect/>
          <a:stretch>
            <a:fillRect/>
          </a:stretch>
        </p:blipFill>
        <p:spPr>
          <a:xfrm>
            <a:off x="2780623" y="2366674"/>
            <a:ext cx="3443605" cy="1293495"/>
          </a:xfrm>
          <a:prstGeom prst="rect">
            <a:avLst/>
          </a:prstGeom>
        </p:spPr>
      </p:pic>
      <p:graphicFrame>
        <p:nvGraphicFramePr>
          <p:cNvPr id="3" name="表格 2"/>
          <p:cNvGraphicFramePr>
            <a:graphicFrameLocks noGrp="1"/>
          </p:cNvGraphicFramePr>
          <p:nvPr/>
        </p:nvGraphicFramePr>
        <p:xfrm>
          <a:off x="5903264" y="892001"/>
          <a:ext cx="2970530" cy="1102995"/>
        </p:xfrm>
        <a:graphic>
          <a:graphicData uri="http://schemas.openxmlformats.org/drawingml/2006/table">
            <a:tbl>
              <a:tblPr firstRow="1" firstCol="1" bandRow="1">
                <a:tableStyleId>{5C22544A-7EE6-4342-B048-85BDC9FD1C3A}</a:tableStyleId>
              </a:tblPr>
              <a:tblGrid>
                <a:gridCol w="916305"/>
                <a:gridCol w="523875"/>
                <a:gridCol w="715645"/>
                <a:gridCol w="814705"/>
              </a:tblGrid>
              <a:tr h="180975">
                <a:tc>
                  <a:txBody>
                    <a:bodyPr/>
                    <a:lstStyle/>
                    <a:p>
                      <a:pPr algn="ctr" fontAlgn="ctr">
                        <a:spcAft>
                          <a:spcPts val="0"/>
                        </a:spcAft>
                      </a:pPr>
                      <a:r>
                        <a:rPr lang="zh-CN" sz="900" kern="100">
                          <a:effectLst/>
                        </a:rPr>
                        <a:t>产品名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功能</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是否为纯色</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销售价位</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0">
                          <a:effectLst/>
                        </a:rPr>
                        <a:t>儿童口罩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100">
                          <a:effectLst/>
                        </a:rPr>
                        <a:t>情侣口罩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保暖</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0">
                          <a:effectLst/>
                        </a:rPr>
                        <a:t>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98120">
                <a:tc>
                  <a:txBody>
                    <a:bodyPr/>
                    <a:lstStyle/>
                    <a:p>
                      <a:pPr algn="ctr" fontAlgn="ctr">
                        <a:spcAft>
                          <a:spcPts val="0"/>
                        </a:spcAft>
                      </a:pPr>
                      <a:r>
                        <a:rPr lang="zh-CN" sz="900" kern="0">
                          <a:effectLst/>
                        </a:rPr>
                        <a:t>一次性口罩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100">
                          <a:effectLst/>
                        </a:rPr>
                        <a:t>无纺布口罩</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防尘</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是</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低</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180975">
                <a:tc>
                  <a:txBody>
                    <a:bodyPr/>
                    <a:lstStyle/>
                    <a:p>
                      <a:pPr algn="ctr" fontAlgn="ctr">
                        <a:spcAft>
                          <a:spcPts val="0"/>
                        </a:spcAft>
                      </a:pPr>
                      <a:r>
                        <a:rPr lang="zh-CN" sz="900" kern="0" dirty="0">
                          <a:effectLst/>
                        </a:rPr>
                        <a:t>颗粒物防护口罩</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防雾霾</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a:effectLst/>
                        </a:rPr>
                        <a:t>否</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ctr" fontAlgn="ctr">
                        <a:spcAft>
                          <a:spcPts val="0"/>
                        </a:spcAft>
                      </a:pPr>
                      <a:r>
                        <a:rPr lang="zh-CN" sz="900" kern="100" dirty="0">
                          <a:effectLst/>
                        </a:rPr>
                        <a:t>中</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过拟合现象会导致随着决策树的继续增长，尽管训练误差仍在下降，但是泛化误差停止下降，甚至还会提升</a:t>
            </a:r>
            <a:endParaRPr lang="en-US" altLang="zh-CN" sz="1800" dirty="0" smtClean="0">
              <a:solidFill>
                <a:srgbClr val="000000"/>
              </a:solidFill>
            </a:endParaRPr>
          </a:p>
          <a:p>
            <a:r>
              <a:rPr lang="zh-CN" altLang="en-US" sz="1800" dirty="0" smtClean="0">
                <a:solidFill>
                  <a:srgbClr val="000000"/>
                </a:solidFill>
              </a:rPr>
              <a:t>决策树</a:t>
            </a:r>
            <a:r>
              <a:rPr lang="zh-CN" altLang="en-US" sz="1800" dirty="0">
                <a:solidFill>
                  <a:srgbClr val="000000"/>
                </a:solidFill>
              </a:rPr>
              <a:t>误差曲线</a:t>
            </a:r>
            <a:endParaRPr lang="en-US" altLang="zh-CN" sz="1800" dirty="0">
              <a:solidFill>
                <a:srgbClr val="000000"/>
              </a:solidFill>
            </a:endParaRPr>
          </a:p>
        </p:txBody>
      </p:sp>
      <p:pic>
        <p:nvPicPr>
          <p:cNvPr id="10" name="图片 9" descr="C:\Users\Lenovo\Desktop\图\图2.8.png图2.8"/>
          <p:cNvPicPr/>
          <p:nvPr/>
        </p:nvPicPr>
        <p:blipFill>
          <a:blip r:embed="rId1"/>
          <a:srcRect/>
          <a:stretch>
            <a:fillRect/>
          </a:stretch>
        </p:blipFill>
        <p:spPr>
          <a:xfrm>
            <a:off x="2448187" y="2223301"/>
            <a:ext cx="3909695" cy="216789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过拟合问题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解决过拟合问题，</a:t>
            </a:r>
            <a:r>
              <a:rPr lang="zh-CN" altLang="en-US" sz="1800" dirty="0" smtClean="0">
                <a:solidFill>
                  <a:srgbClr val="000000"/>
                </a:solidFill>
              </a:rPr>
              <a:t>一方面</a:t>
            </a:r>
            <a:r>
              <a:rPr lang="zh-CN" altLang="en-US" sz="1800" dirty="0">
                <a:solidFill>
                  <a:srgbClr val="000000"/>
                </a:solidFill>
              </a:rPr>
              <a:t>要注意数据训练集的</a:t>
            </a:r>
            <a:r>
              <a:rPr lang="zh-CN" altLang="en-US" sz="1800" dirty="0">
                <a:solidFill>
                  <a:srgbClr val="FF0000"/>
                </a:solidFill>
              </a:rPr>
              <a:t>质量</a:t>
            </a:r>
            <a:r>
              <a:rPr lang="zh-CN" altLang="en-US" sz="1800" dirty="0">
                <a:solidFill>
                  <a:srgbClr val="000000"/>
                </a:solidFill>
              </a:rPr>
              <a:t>，选取具有代表性样本的训练样本集。另一方面要避免决策树过度增长，通过限制树的深度来减少数据中的噪声对于决策树构建的影响</a:t>
            </a:r>
            <a:r>
              <a:rPr lang="zh-CN" altLang="en-US" sz="1800" dirty="0" smtClean="0">
                <a:solidFill>
                  <a:srgbClr val="000000"/>
                </a:solidFill>
              </a:rPr>
              <a:t>，一般可以</a:t>
            </a:r>
            <a:r>
              <a:rPr lang="zh-CN" altLang="en-US" sz="1800" dirty="0">
                <a:solidFill>
                  <a:srgbClr val="000000"/>
                </a:solidFill>
              </a:rPr>
              <a:t>采取</a:t>
            </a:r>
            <a:r>
              <a:rPr lang="zh-CN" altLang="en-US" sz="1800" dirty="0">
                <a:solidFill>
                  <a:srgbClr val="FF0000"/>
                </a:solidFill>
              </a:rPr>
              <a:t>剪枝</a:t>
            </a:r>
            <a:r>
              <a:rPr lang="zh-CN" altLang="en-US" sz="1800" dirty="0">
                <a:solidFill>
                  <a:srgbClr val="000000"/>
                </a:solidFill>
              </a:rPr>
              <a:t>的</a:t>
            </a:r>
            <a:r>
              <a:rPr lang="zh-CN" altLang="en-US" sz="1800" dirty="0" smtClean="0">
                <a:solidFill>
                  <a:srgbClr val="000000"/>
                </a:solidFill>
              </a:rPr>
              <a:t>方法</a:t>
            </a:r>
            <a:endParaRPr lang="en-US" altLang="zh-CN" sz="1800" dirty="0" smtClean="0">
              <a:solidFill>
                <a:srgbClr val="000000"/>
              </a:solidFill>
            </a:endParaRPr>
          </a:p>
          <a:p>
            <a:r>
              <a:rPr lang="zh-CN" altLang="en-US" sz="1800" dirty="0" smtClean="0">
                <a:solidFill>
                  <a:srgbClr val="000000"/>
                </a:solidFill>
              </a:rPr>
              <a:t>剪枝是用来缩小决策树的规模，从而降低最终算法的复杂度并提高预测准确度，包括预剪枝和后剪枝两类</a:t>
            </a:r>
            <a:endParaRPr lang="en-US" altLang="zh-CN" sz="1800" dirty="0" smtClean="0">
              <a:solidFill>
                <a:srgbClr val="000000"/>
              </a:solidFill>
            </a:endParaRPr>
          </a:p>
          <a:p>
            <a:r>
              <a:rPr lang="zh-CN" altLang="en-US" sz="1800" dirty="0">
                <a:solidFill>
                  <a:srgbClr val="000000"/>
                </a:solidFill>
              </a:rPr>
              <a:t>预剪枝的思路是提前终止决策树的增长，在形成完全拟合训练样本集的决策树之前就停止树的增长，避免决策树规模过大而产生过</a:t>
            </a:r>
            <a:r>
              <a:rPr lang="zh-CN" altLang="en-US" sz="1800" dirty="0" smtClean="0">
                <a:solidFill>
                  <a:srgbClr val="000000"/>
                </a:solidFill>
              </a:rPr>
              <a:t>拟合</a:t>
            </a:r>
            <a:endParaRPr lang="en-US" altLang="zh-CN" sz="1800" dirty="0" smtClean="0">
              <a:solidFill>
                <a:srgbClr val="000000"/>
              </a:solidFill>
            </a:endParaRPr>
          </a:p>
          <a:p>
            <a:r>
              <a:rPr lang="zh-CN" altLang="en-US" sz="1800" dirty="0">
                <a:solidFill>
                  <a:srgbClr val="000000"/>
                </a:solidFill>
              </a:rPr>
              <a:t>后剪枝策略先让决策树完全生长，之后针对子树进行判断，用叶子结点或者子树中最常用的分支替换子树，以此方式不断改进决策树，直至无法改进</a:t>
            </a:r>
            <a:r>
              <a:rPr lang="zh-CN" altLang="en-US" sz="1800" dirty="0" smtClean="0">
                <a:solidFill>
                  <a:srgbClr val="000000"/>
                </a:solidFill>
              </a:rPr>
              <a:t>为止</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错误率降低剪枝</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错误率降低</a:t>
            </a:r>
            <a:r>
              <a:rPr lang="zh-CN" altLang="en-US" sz="1800" dirty="0" smtClean="0">
                <a:solidFill>
                  <a:srgbClr val="000000"/>
                </a:solidFill>
              </a:rPr>
              <a:t>剪枝（</a:t>
            </a:r>
            <a:r>
              <a:rPr lang="en-US" altLang="zh-CN" sz="1800" dirty="0">
                <a:solidFill>
                  <a:srgbClr val="000000"/>
                </a:solidFill>
              </a:rPr>
              <a:t> REP </a:t>
            </a:r>
            <a:r>
              <a:rPr lang="zh-CN" altLang="en-US" sz="1800" dirty="0" smtClean="0">
                <a:solidFill>
                  <a:srgbClr val="000000"/>
                </a:solidFill>
              </a:rPr>
              <a:t>）是</a:t>
            </a:r>
            <a:r>
              <a:rPr lang="zh-CN" altLang="en-US" sz="1800" dirty="0">
                <a:solidFill>
                  <a:srgbClr val="000000"/>
                </a:solidFill>
              </a:rPr>
              <a:t>后剪枝策略中最简单的算法</a:t>
            </a:r>
            <a:r>
              <a:rPr lang="zh-CN" altLang="en-US" sz="1800" dirty="0" smtClean="0">
                <a:solidFill>
                  <a:srgbClr val="000000"/>
                </a:solidFill>
              </a:rPr>
              <a:t>之一， </a:t>
            </a:r>
            <a:r>
              <a:rPr lang="zh-CN" altLang="en-US" sz="1800" dirty="0">
                <a:solidFill>
                  <a:srgbClr val="000000"/>
                </a:solidFill>
              </a:rPr>
              <a:t>该算法从叶子结点向上，依次将决策树的所有子树用其样本中最多的类替换，</a:t>
            </a:r>
            <a:r>
              <a:rPr lang="zh-CN" altLang="en-US" sz="1800" dirty="0" smtClean="0">
                <a:solidFill>
                  <a:srgbClr val="000000"/>
                </a:solidFill>
              </a:rPr>
              <a:t>使用一个测试</a:t>
            </a:r>
            <a:r>
              <a:rPr lang="zh-CN" altLang="en-US" sz="1800" dirty="0">
                <a:solidFill>
                  <a:srgbClr val="000000"/>
                </a:solidFill>
              </a:rPr>
              <a:t>集进行测试， 记录下对于决策树的每棵子树剪枝前后的误差数之差，选取误差数减少最少的子树进行剪枝，将其用子样本集中最多的类替换。按此步骤自底向上，遍历决策树的所有子树，当发现没有可替换的子树时，即每棵子树剪枝后的误差数都会增多，则剪枝</a:t>
            </a:r>
            <a:r>
              <a:rPr lang="zh-CN" altLang="en-US" sz="1800" dirty="0" smtClean="0">
                <a:solidFill>
                  <a:srgbClr val="000000"/>
                </a:solidFill>
              </a:rPr>
              <a:t>结束</a:t>
            </a:r>
            <a:endParaRPr lang="en-US" altLang="zh-CN" sz="1800" dirty="0" smtClean="0">
              <a:solidFill>
                <a:srgbClr val="000000"/>
              </a:solidFill>
            </a:endParaRPr>
          </a:p>
          <a:p>
            <a:r>
              <a:rPr lang="en-US" altLang="zh-CN" sz="1800" dirty="0" smtClean="0">
                <a:solidFill>
                  <a:srgbClr val="000000"/>
                </a:solidFill>
              </a:rPr>
              <a:t>REP</a:t>
            </a:r>
            <a:r>
              <a:rPr lang="zh-CN" altLang="en-US" sz="1800" dirty="0">
                <a:solidFill>
                  <a:srgbClr val="000000"/>
                </a:solidFill>
              </a:rPr>
              <a:t>剪枝方法简单、快速，在数据集较大时效果不错，但由于需要比对模型子树替换前后的预测错误率，因此需要从数据集中划分出单独的测试集，故而当数据集较小时，</a:t>
            </a:r>
            <a:r>
              <a:rPr lang="en-US" altLang="zh-CN" sz="1800" dirty="0">
                <a:solidFill>
                  <a:srgbClr val="000000"/>
                </a:solidFill>
              </a:rPr>
              <a:t>REP</a:t>
            </a:r>
            <a:r>
              <a:rPr lang="zh-CN" altLang="en-US" sz="1800" dirty="0">
                <a:solidFill>
                  <a:srgbClr val="000000"/>
                </a:solidFill>
              </a:rPr>
              <a:t>剪枝策略的效果会有所下降</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悲观剪枝</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40811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悲观</a:t>
                </a:r>
                <a:r>
                  <a:rPr lang="zh-CN" altLang="en-US" sz="1800" dirty="0" smtClean="0">
                    <a:solidFill>
                      <a:srgbClr val="000000"/>
                    </a:solidFill>
                  </a:rPr>
                  <a:t>剪枝（</a:t>
                </a:r>
                <a:r>
                  <a:rPr lang="en-US" altLang="zh-CN" sz="1800" dirty="0">
                    <a:solidFill>
                      <a:srgbClr val="000000"/>
                    </a:solidFill>
                  </a:rPr>
                  <a:t> PEP </a:t>
                </a:r>
                <a:r>
                  <a:rPr lang="zh-CN" altLang="en-US" sz="1800" dirty="0" smtClean="0">
                    <a:solidFill>
                      <a:srgbClr val="000000"/>
                    </a:solidFill>
                  </a:rPr>
                  <a:t>）与</a:t>
                </a:r>
                <a:r>
                  <a:rPr lang="en-US" altLang="zh-CN" sz="1800" dirty="0">
                    <a:solidFill>
                      <a:srgbClr val="000000"/>
                    </a:solidFill>
                  </a:rPr>
                  <a:t>REP</a:t>
                </a:r>
                <a:r>
                  <a:rPr lang="zh-CN" altLang="en-US" sz="1800" dirty="0">
                    <a:solidFill>
                      <a:srgbClr val="000000"/>
                    </a:solidFill>
                  </a:rPr>
                  <a:t>相比，</a:t>
                </a:r>
                <a:r>
                  <a:rPr lang="en-US" altLang="zh-CN" sz="1800" dirty="0">
                    <a:solidFill>
                      <a:srgbClr val="000000"/>
                    </a:solidFill>
                  </a:rPr>
                  <a:t>PEP</a:t>
                </a:r>
                <a:r>
                  <a:rPr lang="zh-CN" altLang="en-US" sz="1800" dirty="0">
                    <a:solidFill>
                      <a:srgbClr val="000000"/>
                    </a:solidFill>
                  </a:rPr>
                  <a:t>不再需要构建一</a:t>
                </a:r>
                <a:r>
                  <a:rPr lang="zh-CN" altLang="en-US" sz="1800" dirty="0" smtClean="0">
                    <a:solidFill>
                      <a:srgbClr val="000000"/>
                    </a:solidFill>
                  </a:rPr>
                  <a:t>个单独</a:t>
                </a:r>
                <a:r>
                  <a:rPr lang="zh-CN" altLang="en-US" sz="1800" dirty="0">
                    <a:solidFill>
                      <a:srgbClr val="000000"/>
                    </a:solidFill>
                  </a:rPr>
                  <a:t>的测试集。其假设某叶子结点</a:t>
                </a:r>
                <a14:m>
                  <m:oMath xmlns:m="http://schemas.openxmlformats.org/officeDocument/2006/math">
                    <m:r>
                      <a:rPr lang="en-US" altLang="zh-CN" sz="1800" i="1" dirty="0" smtClean="0">
                        <a:solidFill>
                          <a:srgbClr val="000000"/>
                        </a:solidFill>
                        <a:latin typeface="Cambria Math" panose="02040503050406030204" pitchFamily="18" charset="0"/>
                      </a:rPr>
                      <m:t>𝑡</m:t>
                    </m:r>
                  </m:oMath>
                </a14:m>
                <a:r>
                  <a:rPr lang="zh-CN" altLang="en-US" sz="1800" dirty="0">
                    <a:solidFill>
                      <a:srgbClr val="000000"/>
                    </a:solidFill>
                  </a:rPr>
                  <a:t>中有</a:t>
                </a:r>
                <a14:m>
                  <m:oMath xmlns:m="http://schemas.openxmlformats.org/officeDocument/2006/math">
                    <m:r>
                      <a:rPr lang="en-US" altLang="zh-CN" sz="1800" i="1" dirty="0" smtClean="0">
                        <a:solidFill>
                          <a:srgbClr val="000000"/>
                        </a:solidFill>
                        <a:latin typeface="Cambria Math" panose="02040503050406030204" pitchFamily="18" charset="0"/>
                      </a:rPr>
                      <m:t>𝑁</m:t>
                    </m:r>
                    <m:r>
                      <a:rPr lang="en-US" altLang="zh-CN" sz="1800" i="1" dirty="0" smtClean="0">
                        <a:solidFill>
                          <a:srgbClr val="000000"/>
                        </a:solidFill>
                        <a:latin typeface="Cambria Math" panose="02040503050406030204" pitchFamily="18" charset="0"/>
                      </a:rPr>
                      <m:t>(</m:t>
                    </m:r>
                    <m:r>
                      <a:rPr lang="en-US" altLang="zh-CN" sz="1800" i="1" dirty="0" smtClean="0">
                        <a:solidFill>
                          <a:srgbClr val="000000"/>
                        </a:solidFill>
                        <a:latin typeface="Cambria Math" panose="02040503050406030204" pitchFamily="18" charset="0"/>
                      </a:rPr>
                      <m:t>𝑡</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个样本，其中有</a:t>
                </a:r>
                <a14:m>
                  <m:oMath xmlns:m="http://schemas.openxmlformats.org/officeDocument/2006/math">
                    <m:r>
                      <a:rPr lang="en-US" altLang="zh-CN" sz="1800" i="1" dirty="0" smtClean="0">
                        <a:solidFill>
                          <a:srgbClr val="000000"/>
                        </a:solidFill>
                        <a:latin typeface="Cambria Math" panose="02040503050406030204" pitchFamily="18" charset="0"/>
                      </a:rPr>
                      <m:t>𝑒</m:t>
                    </m:r>
                    <m:r>
                      <a:rPr lang="en-US" altLang="zh-CN" sz="1800" i="1" dirty="0" smtClean="0">
                        <a:solidFill>
                          <a:srgbClr val="000000"/>
                        </a:solidFill>
                        <a:latin typeface="Cambria Math" panose="02040503050406030204" pitchFamily="18" charset="0"/>
                      </a:rPr>
                      <m:t>(</m:t>
                    </m:r>
                    <m:r>
                      <a:rPr lang="en-US" altLang="zh-CN" sz="1800" i="1" dirty="0" smtClean="0">
                        <a:solidFill>
                          <a:srgbClr val="000000"/>
                        </a:solidFill>
                        <a:latin typeface="Cambria Math" panose="02040503050406030204" pitchFamily="18" charset="0"/>
                      </a:rPr>
                      <m:t>𝑡</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个被错误分类的样本，则此叶子结点误分类率</a:t>
                </a:r>
                <a:r>
                  <a:rPr lang="zh-CN" altLang="en-US" sz="1800" dirty="0" smtClean="0">
                    <a:solidFill>
                      <a:srgbClr val="000000"/>
                    </a:solidFill>
                  </a:rPr>
                  <a:t>定义</a:t>
                </a:r>
                <a:endParaRPr lang="en-US" altLang="zh-CN" sz="1800" dirty="0" smtClean="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0.5</a:t>
                </a:r>
                <a:r>
                  <a:rPr lang="zh-CN" altLang="zh-CN" sz="1800" dirty="0">
                    <a:solidFill>
                      <a:srgbClr val="000000"/>
                    </a:solidFill>
                  </a:rPr>
                  <a:t>为修正因子。对于一棵有着</a:t>
                </a:r>
                <a14:m>
                  <m:oMath xmlns:m="http://schemas.openxmlformats.org/officeDocument/2006/math">
                    <m:r>
                      <a:rPr lang="en-US" altLang="zh-CN" sz="1800">
                        <a:solidFill>
                          <a:srgbClr val="000000"/>
                        </a:solidFill>
                        <a:latin typeface="Cambria Math" panose="02040503050406030204" pitchFamily="18" charset="0"/>
                      </a:rPr>
                      <m:t>𝑁</m:t>
                    </m:r>
                  </m:oMath>
                </a14:m>
                <a:r>
                  <a:rPr lang="zh-CN" altLang="zh-CN" sz="1800" dirty="0">
                    <a:solidFill>
                      <a:srgbClr val="000000"/>
                    </a:solidFill>
                  </a:rPr>
                  <a:t>个叶子结点的子树</a:t>
                </a:r>
                <a14:m>
                  <m:oMath xmlns:m="http://schemas.openxmlformats.org/officeDocument/2006/math">
                    <m:r>
                      <a:rPr lang="en-US" altLang="zh-CN" sz="1800">
                        <a:solidFill>
                          <a:srgbClr val="000000"/>
                        </a:solidFill>
                        <a:latin typeface="Cambria Math" panose="02040503050406030204" pitchFamily="18" charset="0"/>
                      </a:rPr>
                      <m:t>𝑇</m:t>
                    </m:r>
                  </m:oMath>
                </a14:m>
                <a:r>
                  <a:rPr lang="zh-CN" altLang="zh-CN" sz="1800" dirty="0">
                    <a:solidFill>
                      <a:srgbClr val="000000"/>
                    </a:solidFill>
                  </a:rPr>
                  <a:t>，其误分类率计算公式</a:t>
                </a:r>
                <a:r>
                  <a:rPr lang="zh-CN" altLang="zh-CN" sz="1800" dirty="0" smtClean="0">
                    <a:solidFill>
                      <a:srgbClr val="000000"/>
                    </a:solidFill>
                  </a:rPr>
                  <a:t>如下</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r>
                  <a:rPr lang="zh-CN" altLang="zh-CN" sz="1800" dirty="0">
                    <a:solidFill>
                      <a:srgbClr val="000000"/>
                    </a:solidFill>
                  </a:rPr>
                  <a:t>由于修正因子的存在，有时即便子树的误差数要小于剪枝后的误差，仍有可能进行剪枝操作，因为误分类率的计算公式中考虑到了叶子结点树大小（</a:t>
                </a:r>
                <a14:m>
                  <m:oMath xmlns:m="http://schemas.openxmlformats.org/officeDocument/2006/math">
                    <m:r>
                      <a:rPr lang="en-US" altLang="zh-CN" sz="1800">
                        <a:solidFill>
                          <a:srgbClr val="000000"/>
                        </a:solidFill>
                        <a:latin typeface="Cambria Math" panose="02040503050406030204" pitchFamily="18" charset="0"/>
                      </a:rPr>
                      <m:t>𝑁</m:t>
                    </m:r>
                  </m:oMath>
                </a14:m>
                <a:r>
                  <a:rPr lang="zh-CN" altLang="zh-CN" sz="1800" dirty="0">
                    <a:solidFill>
                      <a:srgbClr val="000000"/>
                    </a:solidFill>
                  </a:rPr>
                  <a:t>）的影响</a:t>
                </a:r>
                <a:endParaRPr lang="en-US" altLang="zh-CN" sz="1800" dirty="0">
                  <a:solidFill>
                    <a:srgbClr val="000000"/>
                  </a:solidFill>
                </a:endParaRPr>
              </a:p>
              <a:p>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4081117"/>
              </a:xfrm>
              <a:prstGeom prst="rect">
                <a:avLst/>
              </a:prstGeom>
              <a:blipFill rotWithShape="1">
                <a:blip r:embed="rId1"/>
                <a:stretch>
                  <a:fillRect l="-530" t="-11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矩形 1"/>
              <p:cNvSpPr/>
              <p:nvPr/>
            </p:nvSpPr>
            <p:spPr>
              <a:xfrm>
                <a:off x="3404660" y="1810997"/>
                <a:ext cx="1929374"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d>
                        <m:dPr>
                          <m:ctrlPr>
                            <a:rPr lang="zh-CN" altLang="zh-CN" i="1">
                              <a:latin typeface="Cambria Math"/>
                            </a:rPr>
                          </m:ctrlPr>
                        </m:dPr>
                        <m:e>
                          <m:r>
                            <a:rPr lang="en-US" altLang="zh-CN" i="1">
                              <a:latin typeface="Cambria Math" panose="02040503050406030204" pitchFamily="18" charset="0"/>
                            </a:rPr>
                            <m:t>𝑡</m:t>
                          </m:r>
                        </m:e>
                      </m:d>
                      <m:r>
                        <a:rPr lang="en-US" altLang="zh-CN" i="1">
                          <a:latin typeface="Cambria Math" panose="02040503050406030204" pitchFamily="18" charset="0"/>
                        </a:rPr>
                        <m:t>=</m:t>
                      </m:r>
                      <m:f>
                        <m:fPr>
                          <m:ctrlPr>
                            <a:rPr lang="zh-CN" altLang="zh-CN" i="1">
                              <a:latin typeface="Cambria Math"/>
                            </a:rPr>
                          </m:ctrlPr>
                        </m:fPr>
                        <m:num>
                          <m:r>
                            <a:rPr lang="en-US" altLang="zh-CN" i="1">
                              <a:latin typeface="Cambria Math" panose="02040503050406030204" pitchFamily="18" charset="0"/>
                            </a:rPr>
                            <m:t>𝑒</m:t>
                          </m:r>
                          <m:d>
                            <m:dPr>
                              <m:ctrlPr>
                                <a:rPr lang="zh-CN" altLang="zh-CN" i="1">
                                  <a:latin typeface="Cambria Math"/>
                                </a:rPr>
                              </m:ctrlPr>
                            </m:dPr>
                            <m:e>
                              <m:r>
                                <a:rPr lang="en-US" altLang="zh-CN" i="1">
                                  <a:latin typeface="Cambria Math" panose="02040503050406030204" pitchFamily="18" charset="0"/>
                                </a:rPr>
                                <m:t>𝑡</m:t>
                              </m:r>
                            </m:e>
                          </m:d>
                          <m:r>
                            <a:rPr lang="en-US" altLang="zh-CN" i="1">
                              <a:latin typeface="Cambria Math" panose="02040503050406030204" pitchFamily="18" charset="0"/>
                            </a:rPr>
                            <m:t>+0.5</m:t>
                          </m:r>
                        </m:num>
                        <m:den>
                          <m:r>
                            <a:rPr lang="en-US" altLang="zh-CN" i="1">
                              <a:latin typeface="Cambria Math" panose="02040503050406030204" pitchFamily="18" charset="0"/>
                            </a:rPr>
                            <m:t>𝑁</m:t>
                          </m:r>
                          <m:d>
                            <m:dPr>
                              <m:ctrlPr>
                                <a:rPr lang="zh-CN" altLang="zh-CN" i="1">
                                  <a:latin typeface="Cambria Math"/>
                                </a:rPr>
                              </m:ctrlPr>
                            </m:dPr>
                            <m:e>
                              <m:r>
                                <a:rPr lang="en-US" altLang="zh-CN" i="1">
                                  <a:latin typeface="Cambria Math" panose="02040503050406030204" pitchFamily="18" charset="0"/>
                                </a:rPr>
                                <m:t>𝑡</m:t>
                              </m:r>
                            </m:e>
                          </m:d>
                        </m:den>
                      </m:f>
                    </m:oMath>
                  </m:oMathPara>
                </a14:m>
                <a:endParaRPr lang="zh-CN" altLang="zh-CN" dirty="0"/>
              </a:p>
            </p:txBody>
          </p:sp>
        </mc:Choice>
        <mc:Fallback>
          <p:sp>
            <p:nvSpPr>
              <p:cNvPr id="2" name="矩形 1"/>
              <p:cNvSpPr>
                <a:spLocks noRot="1" noChangeAspect="1" noMove="1" noResize="1" noEditPoints="1" noAdjustHandles="1" noChangeArrowheads="1" noChangeShapeType="1" noTextEdit="1"/>
              </p:cNvSpPr>
              <p:nvPr/>
            </p:nvSpPr>
            <p:spPr>
              <a:xfrm>
                <a:off x="3404660" y="1810997"/>
                <a:ext cx="1929374" cy="669094"/>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矩形 2"/>
              <p:cNvSpPr/>
              <p:nvPr/>
            </p:nvSpPr>
            <p:spPr>
              <a:xfrm>
                <a:off x="2805090" y="2931347"/>
                <a:ext cx="3629070" cy="835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𝑟</m:t>
                      </m:r>
                      <m:d>
                        <m:dPr>
                          <m:ctrlPr>
                            <a:rPr lang="zh-CN" altLang="en-US" i="1">
                              <a:latin typeface="Cambria Math"/>
                            </a:rPr>
                          </m:ctrlPr>
                        </m:dPr>
                        <m:e>
                          <m:r>
                            <a:rPr lang="zh-CN" altLang="en-US" i="1">
                              <a:latin typeface="Cambria Math" panose="02040503050406030204" pitchFamily="18" charset="0"/>
                            </a:rPr>
                            <m:t>𝑇</m:t>
                          </m:r>
                        </m:e>
                      </m:d>
                      <m:r>
                        <a:rPr lang="zh-CN" altLang="en-US" i="0">
                          <a:latin typeface="Cambria Math" panose="02040503050406030204" pitchFamily="18" charset="0"/>
                        </a:rPr>
                        <m:t>=</m:t>
                      </m:r>
                      <m:f>
                        <m:fPr>
                          <m:ctrlPr>
                            <a:rPr lang="zh-CN" altLang="en-US" i="1">
                              <a:latin typeface="Cambria Math"/>
                            </a:rPr>
                          </m:ctrlPr>
                        </m:fPr>
                        <m:num>
                          <m:nary>
                            <m:naryPr>
                              <m:chr m:val="∑"/>
                              <m:subHide m:val="on"/>
                              <m:supHide m:val="on"/>
                              <m:ctrlPr>
                                <a:rPr lang="zh-CN" altLang="en-US" i="1">
                                  <a:latin typeface="Cambria Math"/>
                                </a:rPr>
                              </m:ctrlPr>
                            </m:naryPr>
                            <m:sub/>
                            <m:sup/>
                            <m:e>
                              <m:d>
                                <m:dPr>
                                  <m:begChr m:val="["/>
                                  <m:endChr m:val="]"/>
                                  <m:ctrlPr>
                                    <a:rPr lang="zh-CN" altLang="en-US" i="1">
                                      <a:latin typeface="Cambria Math"/>
                                    </a:rPr>
                                  </m:ctrlPr>
                                </m:dPr>
                                <m:e>
                                  <m:r>
                                    <a:rPr lang="zh-CN" altLang="en-US" i="1">
                                      <a:latin typeface="Cambria Math" panose="02040503050406030204" pitchFamily="18" charset="0"/>
                                    </a:rPr>
                                    <m:t>𝑒</m:t>
                                  </m:r>
                                  <m:d>
                                    <m:dPr>
                                      <m:ctrlPr>
                                        <a:rPr lang="zh-CN" altLang="en-US" i="1">
                                          <a:latin typeface="Cambria Math"/>
                                        </a:rPr>
                                      </m:ctrlPr>
                                    </m:dPr>
                                    <m:e>
                                      <m:r>
                                        <a:rPr lang="zh-CN" altLang="en-US" i="1">
                                          <a:latin typeface="Cambria Math" panose="02040503050406030204" pitchFamily="18" charset="0"/>
                                        </a:rPr>
                                        <m:t>𝑖</m:t>
                                      </m:r>
                                    </m:e>
                                  </m:d>
                                  <m:r>
                                    <a:rPr lang="zh-CN" altLang="en-US" i="0">
                                      <a:latin typeface="Cambria Math" panose="02040503050406030204" pitchFamily="18" charset="0"/>
                                    </a:rPr>
                                    <m:t>+0.5</m:t>
                                  </m:r>
                                </m:e>
                              </m:d>
                            </m:e>
                          </m:nary>
                        </m:num>
                        <m:den>
                          <m:nary>
                            <m:naryPr>
                              <m:chr m:val="∑"/>
                              <m:subHide m:val="on"/>
                              <m:supHide m:val="on"/>
                              <m:ctrlPr>
                                <a:rPr lang="zh-CN" altLang="en-US" i="1">
                                  <a:latin typeface="Cambria Math"/>
                                </a:rPr>
                              </m:ctrlPr>
                            </m:naryPr>
                            <m:sub/>
                            <m:sup/>
                            <m:e>
                              <m:r>
                                <a:rPr lang="zh-CN" altLang="en-US" i="1">
                                  <a:latin typeface="Cambria Math" panose="02040503050406030204" pitchFamily="18" charset="0"/>
                                </a:rPr>
                                <m:t>𝑁</m:t>
                              </m:r>
                              <m:d>
                                <m:dPr>
                                  <m:ctrlPr>
                                    <a:rPr lang="zh-CN" altLang="en-US" i="1">
                                      <a:latin typeface="Cambria Math"/>
                                    </a:rPr>
                                  </m:ctrlPr>
                                </m:dPr>
                                <m:e>
                                  <m:r>
                                    <a:rPr lang="zh-CN" altLang="en-US" i="1">
                                      <a:latin typeface="Cambria Math" panose="02040503050406030204" pitchFamily="18" charset="0"/>
                                    </a:rPr>
                                    <m:t>𝑖</m:t>
                                  </m:r>
                                </m:e>
                              </m:d>
                            </m:e>
                          </m:nary>
                        </m:den>
                      </m:f>
                      <m:r>
                        <a:rPr lang="zh-CN" altLang="en-US" i="0">
                          <a:latin typeface="Cambria Math" panose="02040503050406030204" pitchFamily="18" charset="0"/>
                        </a:rPr>
                        <m:t>=</m:t>
                      </m:r>
                      <m:f>
                        <m:fPr>
                          <m:ctrlPr>
                            <a:rPr lang="zh-CN" altLang="en-US" i="1">
                              <a:latin typeface="Cambria Math"/>
                            </a:rPr>
                          </m:ctrlPr>
                        </m:fPr>
                        <m:num>
                          <m:nary>
                            <m:naryPr>
                              <m:chr m:val="∑"/>
                              <m:subHide m:val="on"/>
                              <m:supHide m:val="on"/>
                              <m:ctrlPr>
                                <a:rPr lang="zh-CN" altLang="en-US" i="1">
                                  <a:latin typeface="Cambria Math"/>
                                </a:rPr>
                              </m:ctrlPr>
                            </m:naryPr>
                            <m:sub/>
                            <m:sup/>
                            <m:e>
                              <m:r>
                                <a:rPr lang="zh-CN" altLang="en-US" i="1">
                                  <a:latin typeface="Cambria Math" panose="02040503050406030204" pitchFamily="18" charset="0"/>
                                </a:rPr>
                                <m:t>𝑒</m:t>
                              </m:r>
                              <m:d>
                                <m:dPr>
                                  <m:ctrlPr>
                                    <a:rPr lang="zh-CN" altLang="en-US" i="1">
                                      <a:latin typeface="Cambria Math"/>
                                    </a:rPr>
                                  </m:ctrlPr>
                                </m:dPr>
                                <m:e>
                                  <m:r>
                                    <a:rPr lang="zh-CN" altLang="en-US" i="1">
                                      <a:latin typeface="Cambria Math" panose="02040503050406030204" pitchFamily="18" charset="0"/>
                                    </a:rPr>
                                    <m:t>𝑖</m:t>
                                  </m:r>
                                </m:e>
                              </m:d>
                              <m:r>
                                <a:rPr lang="zh-CN" altLang="en-US" i="0">
                                  <a:latin typeface="Cambria Math" panose="02040503050406030204" pitchFamily="18" charset="0"/>
                                </a:rPr>
                                <m:t>+</m:t>
                              </m:r>
                              <m:f>
                                <m:fPr>
                                  <m:ctrlPr>
                                    <a:rPr lang="zh-CN" altLang="en-US" i="1">
                                      <a:latin typeface="Cambria Math"/>
                                    </a:rPr>
                                  </m:ctrlPr>
                                </m:fPr>
                                <m:num>
                                  <m:r>
                                    <a:rPr lang="zh-CN" altLang="en-US" i="1">
                                      <a:latin typeface="Cambria Math" panose="02040503050406030204" pitchFamily="18" charset="0"/>
                                    </a:rPr>
                                    <m:t>𝑁</m:t>
                                  </m:r>
                                </m:num>
                                <m:den>
                                  <m:r>
                                    <a:rPr lang="zh-CN" altLang="en-US" i="0">
                                      <a:latin typeface="Cambria Math" panose="02040503050406030204" pitchFamily="18" charset="0"/>
                                    </a:rPr>
                                    <m:t>2</m:t>
                                  </m:r>
                                </m:den>
                              </m:f>
                            </m:e>
                          </m:nary>
                        </m:num>
                        <m:den>
                          <m:nary>
                            <m:naryPr>
                              <m:chr m:val="∑"/>
                              <m:subHide m:val="on"/>
                              <m:supHide m:val="on"/>
                              <m:ctrlPr>
                                <a:rPr lang="zh-CN" altLang="en-US" i="1">
                                  <a:latin typeface="Cambria Math"/>
                                </a:rPr>
                              </m:ctrlPr>
                            </m:naryPr>
                            <m:sub/>
                            <m:sup/>
                            <m:e>
                              <m:r>
                                <a:rPr lang="zh-CN" altLang="en-US" i="1">
                                  <a:latin typeface="Cambria Math" panose="02040503050406030204" pitchFamily="18" charset="0"/>
                                </a:rPr>
                                <m:t>𝑁</m:t>
                              </m:r>
                              <m:d>
                                <m:dPr>
                                  <m:ctrlPr>
                                    <a:rPr lang="zh-CN" altLang="en-US" i="1">
                                      <a:latin typeface="Cambria Math"/>
                                    </a:rPr>
                                  </m:ctrlPr>
                                </m:dPr>
                                <m:e>
                                  <m:r>
                                    <a:rPr lang="zh-CN" altLang="en-US" i="1">
                                      <a:latin typeface="Cambria Math" panose="02040503050406030204" pitchFamily="18" charset="0"/>
                                    </a:rPr>
                                    <m:t>𝑖</m:t>
                                  </m:r>
                                </m:e>
                              </m:d>
                            </m:e>
                          </m:nary>
                        </m:den>
                      </m:f>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2805090" y="2931347"/>
                <a:ext cx="3629070" cy="83561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代价复杂度剪枝策略</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1393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代价复杂度剪枝策略</a:t>
                </a:r>
                <a:r>
                  <a:rPr lang="en-US" altLang="zh-CN" sz="1800" dirty="0" smtClean="0">
                    <a:solidFill>
                      <a:srgbClr val="000000"/>
                    </a:solidFill>
                  </a:rPr>
                  <a:t>(CCP)</a:t>
                </a:r>
                <a:r>
                  <a:rPr lang="zh-CN" altLang="zh-CN" sz="1800" dirty="0" smtClean="0">
                    <a:solidFill>
                      <a:srgbClr val="000000"/>
                    </a:solidFill>
                  </a:rPr>
                  <a:t> 定义</a:t>
                </a:r>
                <a:r>
                  <a:rPr lang="zh-CN" altLang="zh-CN" sz="1800" dirty="0">
                    <a:solidFill>
                      <a:srgbClr val="000000"/>
                    </a:solidFill>
                  </a:rPr>
                  <a:t>了代价与复杂度的概念，代价是指在剪枝过程中因为子树被替换而增加的错分样本，复杂度表示剪枝后减少的叶结点</a:t>
                </a:r>
                <a:r>
                  <a:rPr lang="zh-CN" altLang="zh-CN" sz="1800" dirty="0" smtClean="0">
                    <a:solidFill>
                      <a:srgbClr val="000000"/>
                    </a:solidFill>
                  </a:rPr>
                  <a:t>数</a:t>
                </a:r>
                <a:endParaRPr lang="zh-CN" altLang="zh-CN" sz="1800" dirty="0">
                  <a:solidFill>
                    <a:srgbClr val="000000"/>
                  </a:solidFill>
                </a:endParaRPr>
              </a:p>
              <a:p>
                <a:r>
                  <a:rPr lang="en-US" altLang="zh-CN" sz="1800" dirty="0">
                    <a:solidFill>
                      <a:srgbClr val="000000"/>
                    </a:solidFill>
                  </a:rPr>
                  <a:t>CCP</a:t>
                </a:r>
                <a:r>
                  <a:rPr lang="zh-CN" altLang="zh-CN" sz="1800" dirty="0">
                    <a:solidFill>
                      <a:srgbClr val="000000"/>
                    </a:solidFill>
                  </a:rPr>
                  <a:t>算法使用</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作为衡量代价与复杂度之间关系的值，其计算公式</a:t>
                </a:r>
                <a:r>
                  <a:rPr lang="zh-CN" altLang="zh-CN" sz="1800" dirty="0" smtClean="0">
                    <a:solidFill>
                      <a:srgbClr val="000000"/>
                    </a:solidFill>
                  </a:rPr>
                  <a:t>如下</a:t>
                </a:r>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en-US" altLang="zh-CN" sz="1800" dirty="0">
                    <a:solidFill>
                      <a:srgbClr val="000000"/>
                    </a:solidFill>
                  </a:rPr>
                  <a:t>CCP</a:t>
                </a:r>
                <a:r>
                  <a:rPr lang="zh-CN" altLang="zh-CN" sz="1800" dirty="0">
                    <a:solidFill>
                      <a:srgbClr val="000000"/>
                    </a:solidFill>
                  </a:rPr>
                  <a:t>的具体方法为，计算决策树</a:t>
                </a:r>
                <a14:m>
                  <m:oMath xmlns:m="http://schemas.openxmlformats.org/officeDocument/2006/math">
                    <m:r>
                      <m:rPr>
                        <m:sty m:val="p"/>
                      </m:rPr>
                      <a:rPr lang="en-US" altLang="zh-CN" sz="1800">
                        <a:solidFill>
                          <a:srgbClr val="000000"/>
                        </a:solidFill>
                        <a:latin typeface="Cambria Math" panose="02040503050406030204" pitchFamily="18" charset="0"/>
                      </a:rPr>
                      <m:t>T</m:t>
                    </m:r>
                  </m:oMath>
                </a14:m>
                <a:r>
                  <a:rPr lang="zh-CN" altLang="zh-CN" sz="1800" dirty="0">
                    <a:solidFill>
                      <a:srgbClr val="000000"/>
                    </a:solidFill>
                  </a:rPr>
                  <a:t>的每个非叶子结点的</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值，每次计算之后剪掉具有最小</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值的子树，循环此过程直至只剩下根结点，进行</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次剪枝，生成</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个决策树，从这</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个决策树中根据真实误差估计选择最佳决策树</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139321"/>
              </a:xfrm>
              <a:prstGeom prst="rect">
                <a:avLst/>
              </a:prstGeom>
              <a:blipFill rotWithShape="1">
                <a:blip r:embed="rId1"/>
                <a:stretch>
                  <a:fillRect l="-530" t="-1553" r="-379" b="-15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矩形 1"/>
              <p:cNvSpPr/>
              <p:nvPr/>
            </p:nvSpPr>
            <p:spPr>
              <a:xfrm>
                <a:off x="3602439" y="2407357"/>
                <a:ext cx="1939121" cy="675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α</m:t>
                      </m:r>
                      <m:r>
                        <a:rPr lang="zh-CN" altLang="en-US" i="0">
                          <a:latin typeface="Cambria Math" panose="02040503050406030204" pitchFamily="18" charset="0"/>
                        </a:rPr>
                        <m:t>=</m:t>
                      </m:r>
                      <m:f>
                        <m:fPr>
                          <m:ctrlPr>
                            <a:rPr lang="zh-CN" altLang="en-US" i="1">
                              <a:latin typeface="Cambria Math"/>
                            </a:rPr>
                          </m:ctrlPr>
                        </m:fPr>
                        <m:num>
                          <m:d>
                            <m:dPr>
                              <m:begChr m:val=""/>
                              <m:ctrlPr>
                                <a:rPr lang="zh-CN" altLang="en-US" i="1">
                                  <a:latin typeface="Cambria Math"/>
                                </a:rPr>
                              </m:ctrlPr>
                            </m:dPr>
                            <m:e>
                              <m:r>
                                <a:rPr lang="zh-CN" altLang="en-US" i="1">
                                  <a:latin typeface="Cambria Math" panose="02040503050406030204" pitchFamily="18" charset="0"/>
                                </a:rPr>
                                <m:t>𝑅</m:t>
                              </m:r>
                              <m:d>
                                <m:dPr>
                                  <m:ctrlPr>
                                    <a:rPr lang="zh-CN" altLang="en-US" i="1">
                                      <a:latin typeface="Cambria Math"/>
                                    </a:rPr>
                                  </m:ctrlPr>
                                </m:dPr>
                                <m:e>
                                  <m:r>
                                    <a:rPr lang="zh-CN" altLang="en-US" i="1">
                                      <a:latin typeface="Cambria Math" panose="02040503050406030204" pitchFamily="18" charset="0"/>
                                    </a:rPr>
                                    <m:t>𝑡</m:t>
                                  </m:r>
                                </m:e>
                              </m:d>
                              <m:r>
                                <a:rPr lang="zh-CN" altLang="en-US" i="0">
                                  <a:latin typeface="Cambria Math" panose="02040503050406030204" pitchFamily="18" charset="0"/>
                                </a:rPr>
                                <m:t>−</m:t>
                              </m:r>
                              <m:r>
                                <a:rPr lang="zh-CN" altLang="en-US" i="1">
                                  <a:latin typeface="Cambria Math" panose="02040503050406030204" pitchFamily="18" charset="0"/>
                                </a:rPr>
                                <m:t>𝑅</m:t>
                              </m:r>
                              <m:r>
                                <a:rPr lang="zh-CN" altLang="en-US" i="0">
                                  <a:latin typeface="Cambria Math" panose="02040503050406030204" pitchFamily="18" charset="0"/>
                                </a:rPr>
                                <m:t>(</m:t>
                              </m:r>
                              <m:sSub>
                                <m:sSubPr>
                                  <m:ctrlPr>
                                    <a:rPr lang="zh-CN" altLang="en-US" i="1">
                                      <a:latin typeface="Cambria Math"/>
                                    </a:rPr>
                                  </m:ctrlPr>
                                </m:sSubPr>
                                <m:e>
                                  <m:r>
                                    <m:rPr>
                                      <m:sty m:val="p"/>
                                    </m:rPr>
                                    <a:rPr lang="zh-CN" altLang="en-US" i="0">
                                      <a:latin typeface="Cambria Math" panose="02040503050406030204" pitchFamily="18" charset="0"/>
                                    </a:rPr>
                                    <m:t>T</m:t>
                                  </m:r>
                                </m:e>
                                <m:sub>
                                  <m:r>
                                    <a:rPr lang="zh-CN" altLang="en-US" i="1">
                                      <a:latin typeface="Cambria Math" panose="02040503050406030204" pitchFamily="18" charset="0"/>
                                    </a:rPr>
                                    <m:t>𝑡</m:t>
                                  </m:r>
                                </m:sub>
                              </m:sSub>
                            </m:e>
                          </m:d>
                        </m:num>
                        <m:den>
                          <m:d>
                            <m:dPr>
                              <m:begChr m:val="|"/>
                              <m:endChr m:val="|"/>
                              <m:ctrlPr>
                                <a:rPr lang="zh-CN" altLang="en-US" i="1">
                                  <a:latin typeface="Cambria Math"/>
                                </a:rPr>
                              </m:ctrlPr>
                            </m:dPr>
                            <m:e>
                              <m:sSub>
                                <m:sSubPr>
                                  <m:ctrlPr>
                                    <a:rPr lang="zh-CN" altLang="en-US" i="1">
                                      <a:latin typeface="Cambria Math"/>
                                    </a:rPr>
                                  </m:ctrlPr>
                                </m:sSubPr>
                                <m:e>
                                  <m:r>
                                    <a:rPr lang="zh-CN" altLang="en-US" i="1">
                                      <a:latin typeface="Cambria Math" panose="02040503050406030204" pitchFamily="18" charset="0"/>
                                    </a:rPr>
                                    <m:t>𝑁</m:t>
                                  </m:r>
                                </m:e>
                                <m:sub>
                                  <m:r>
                                    <a:rPr lang="zh-CN" altLang="en-US" i="0">
                                      <a:latin typeface="Cambria Math" panose="02040503050406030204" pitchFamily="18" charset="0"/>
                                    </a:rPr>
                                    <m:t>1</m:t>
                                  </m:r>
                                </m:sub>
                              </m:sSub>
                            </m:e>
                          </m:d>
                          <m:r>
                            <a:rPr lang="zh-CN" altLang="en-US" i="0">
                              <a:latin typeface="Cambria Math" panose="02040503050406030204" pitchFamily="18" charset="0"/>
                            </a:rPr>
                            <m:t>−1</m:t>
                          </m:r>
                        </m:den>
                      </m:f>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3602439" y="2407357"/>
                <a:ext cx="1939121" cy="675185"/>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对于一般分类问题，有训练误差、泛化误差、准确率、错误率等指标</a:t>
            </a:r>
            <a:endParaRPr lang="en-US" altLang="zh-CN" sz="1800" dirty="0" smtClean="0">
              <a:solidFill>
                <a:srgbClr val="000000"/>
              </a:solidFill>
            </a:endParaRPr>
          </a:p>
          <a:p>
            <a:r>
              <a:rPr lang="zh-CN" altLang="en-US" sz="1800" dirty="0">
                <a:solidFill>
                  <a:srgbClr val="000000"/>
                </a:solidFill>
              </a:rPr>
              <a:t>对于常见的二分类问题，样本只有两种分类结果，将其定义为正</a:t>
            </a:r>
            <a:r>
              <a:rPr lang="zh-CN" altLang="en-US" sz="1800" dirty="0" smtClean="0">
                <a:solidFill>
                  <a:srgbClr val="000000"/>
                </a:solidFill>
              </a:rPr>
              <a:t>例与反例。</a:t>
            </a:r>
            <a:r>
              <a:rPr lang="zh-CN" altLang="en-US" sz="1800" dirty="0">
                <a:solidFill>
                  <a:srgbClr val="000000"/>
                </a:solidFill>
              </a:rPr>
              <a:t>那么在进行分类时，对于一个样本，可能出现的分类情况共有四种</a:t>
            </a:r>
            <a:r>
              <a:rPr lang="en-US" altLang="zh-CN" sz="1800" dirty="0" smtClean="0">
                <a:solidFill>
                  <a:srgbClr val="000000"/>
                </a:solidFill>
              </a:rPr>
              <a:t>:</a:t>
            </a:r>
            <a:endParaRPr lang="en-US" altLang="zh-CN" sz="1800" dirty="0" smtClean="0">
              <a:solidFill>
                <a:srgbClr val="000000"/>
              </a:solidFill>
            </a:endParaRPr>
          </a:p>
          <a:p>
            <a:pPr lvl="1"/>
            <a:r>
              <a:rPr lang="zh-CN" altLang="en-US" sz="1400" dirty="0">
                <a:solidFill>
                  <a:srgbClr val="000000"/>
                </a:solidFill>
              </a:rPr>
              <a:t>样本为正例，被分类为正例，称为真正类</a:t>
            </a:r>
            <a:r>
              <a:rPr lang="en-US" altLang="zh-CN" sz="1400" dirty="0" smtClean="0">
                <a:solidFill>
                  <a:srgbClr val="000000"/>
                </a:solidFill>
              </a:rPr>
              <a:t>(TP)</a:t>
            </a:r>
            <a:endParaRPr lang="en-US" altLang="zh-CN" sz="1400" dirty="0" smtClean="0">
              <a:solidFill>
                <a:srgbClr val="000000"/>
              </a:solidFill>
            </a:endParaRPr>
          </a:p>
          <a:p>
            <a:pPr lvl="1"/>
            <a:r>
              <a:rPr lang="zh-CN" altLang="en-US" sz="1400" dirty="0" smtClean="0">
                <a:solidFill>
                  <a:srgbClr val="000000"/>
                </a:solidFill>
              </a:rPr>
              <a:t>样本</a:t>
            </a:r>
            <a:r>
              <a:rPr lang="zh-CN" altLang="en-US" sz="1400" dirty="0">
                <a:solidFill>
                  <a:srgbClr val="000000"/>
                </a:solidFill>
              </a:rPr>
              <a:t>为正例，被分类为反例，称为假反类</a:t>
            </a:r>
            <a:r>
              <a:rPr lang="en-US" altLang="zh-CN" sz="1400" dirty="0" smtClean="0">
                <a:solidFill>
                  <a:srgbClr val="000000"/>
                </a:solidFill>
              </a:rPr>
              <a:t>(FN)</a:t>
            </a:r>
            <a:endParaRPr lang="en-US" altLang="zh-CN" sz="1400" dirty="0" smtClean="0">
              <a:solidFill>
                <a:srgbClr val="000000"/>
              </a:solidFill>
            </a:endParaRPr>
          </a:p>
          <a:p>
            <a:pPr lvl="1"/>
            <a:r>
              <a:rPr lang="zh-CN" altLang="en-US" sz="1400" dirty="0" smtClean="0">
                <a:solidFill>
                  <a:srgbClr val="000000"/>
                </a:solidFill>
              </a:rPr>
              <a:t>样本</a:t>
            </a:r>
            <a:r>
              <a:rPr lang="zh-CN" altLang="en-US" sz="1400" dirty="0">
                <a:solidFill>
                  <a:srgbClr val="000000"/>
                </a:solidFill>
              </a:rPr>
              <a:t>为反例，被分类为正例，称为假正类</a:t>
            </a:r>
            <a:r>
              <a:rPr lang="en-US" altLang="zh-CN" sz="1400" dirty="0" smtClean="0">
                <a:solidFill>
                  <a:srgbClr val="000000"/>
                </a:solidFill>
              </a:rPr>
              <a:t>(FP)</a:t>
            </a:r>
            <a:endParaRPr lang="en-US" altLang="zh-CN" sz="1400" dirty="0" smtClean="0">
              <a:solidFill>
                <a:srgbClr val="000000"/>
              </a:solidFill>
            </a:endParaRPr>
          </a:p>
          <a:p>
            <a:pPr lvl="1"/>
            <a:r>
              <a:rPr lang="zh-CN" altLang="en-US" sz="1400" dirty="0" smtClean="0">
                <a:solidFill>
                  <a:srgbClr val="000000"/>
                </a:solidFill>
              </a:rPr>
              <a:t>样本</a:t>
            </a:r>
            <a:r>
              <a:rPr lang="zh-CN" altLang="en-US" sz="1400" dirty="0">
                <a:solidFill>
                  <a:srgbClr val="000000"/>
                </a:solidFill>
              </a:rPr>
              <a:t>为反例，被分类为反例，称为真反类</a:t>
            </a:r>
            <a:r>
              <a:rPr lang="en-US" altLang="zh-CN" sz="1400" dirty="0" smtClean="0">
                <a:solidFill>
                  <a:srgbClr val="000000"/>
                </a:solidFill>
              </a:rPr>
              <a:t>(TN)</a:t>
            </a:r>
            <a:endParaRPr lang="en-US" altLang="zh-CN" sz="1400" dirty="0">
              <a:solidFill>
                <a:srgbClr val="0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准确率：分类模型正确分类的样本数（包括正例与反例）与样本总数的</a:t>
            </a:r>
            <a:r>
              <a:rPr lang="zh-CN" altLang="zh-CN" sz="1800" dirty="0" smtClean="0">
                <a:solidFill>
                  <a:srgbClr val="000000"/>
                </a:solidFill>
              </a:rPr>
              <a:t>比值</a:t>
            </a:r>
            <a:endParaRPr lang="en-US" altLang="zh-CN" sz="1800" dirty="0" smtClean="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精确率</a:t>
            </a:r>
            <a:r>
              <a:rPr lang="en-US" altLang="zh-CN" sz="1800" dirty="0">
                <a:solidFill>
                  <a:srgbClr val="000000"/>
                </a:solidFill>
              </a:rPr>
              <a:t>(precision)</a:t>
            </a:r>
            <a:r>
              <a:rPr lang="zh-CN" altLang="zh-CN" sz="1800" dirty="0">
                <a:solidFill>
                  <a:srgbClr val="000000"/>
                </a:solidFill>
              </a:rPr>
              <a:t>：模型正确分类的正例样本数与总的正例样本总数（即正确分类的正例样本数目与错误分类的正确样本数目之和）的</a:t>
            </a:r>
            <a:r>
              <a:rPr lang="zh-CN" altLang="zh-CN" sz="1800" dirty="0" smtClean="0">
                <a:solidFill>
                  <a:srgbClr val="000000"/>
                </a:solidFill>
              </a:rPr>
              <a:t>比值</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r>
              <a:rPr lang="zh-CN" altLang="zh-CN" sz="1800" dirty="0">
                <a:solidFill>
                  <a:srgbClr val="000000"/>
                </a:solidFill>
              </a:rPr>
              <a:t>召回率</a:t>
            </a:r>
            <a:r>
              <a:rPr lang="en-US" altLang="zh-CN" sz="1800" dirty="0">
                <a:solidFill>
                  <a:srgbClr val="000000"/>
                </a:solidFill>
              </a:rPr>
              <a:t>(recall</a:t>
            </a:r>
            <a:r>
              <a:rPr lang="zh-CN" altLang="zh-CN" sz="1800" dirty="0">
                <a:solidFill>
                  <a:srgbClr val="000000"/>
                </a:solidFill>
              </a:rPr>
              <a:t>，也称为查全率</a:t>
            </a:r>
            <a:r>
              <a:rPr lang="en-US" altLang="zh-CN" sz="1800" dirty="0">
                <a:solidFill>
                  <a:srgbClr val="000000"/>
                </a:solidFill>
              </a:rPr>
              <a:t>)</a:t>
            </a:r>
            <a:r>
              <a:rPr lang="zh-CN" altLang="zh-CN" sz="1800" dirty="0">
                <a:solidFill>
                  <a:srgbClr val="000000"/>
                </a:solidFill>
              </a:rPr>
              <a:t>：模型分类正确的正例样本数与分类正确的样本总数（分类正确的正例和分类正确的反例之和）的比值</a:t>
            </a:r>
            <a:endParaRPr lang="en-US" altLang="zh-CN" sz="1800" dirty="0">
              <a:solidFill>
                <a:srgbClr val="000000"/>
              </a:solidFill>
            </a:endParaRPr>
          </a:p>
        </p:txBody>
      </p:sp>
      <mc:AlternateContent xmlns:mc="http://schemas.openxmlformats.org/markup-compatibility/2006">
        <mc:Choice xmlns:a14="http://schemas.microsoft.com/office/drawing/2010/main" Requires="a14">
          <p:sp>
            <p:nvSpPr>
              <p:cNvPr id="2" name="矩形 1"/>
              <p:cNvSpPr/>
              <p:nvPr/>
            </p:nvSpPr>
            <p:spPr>
              <a:xfrm>
                <a:off x="2663809" y="1347488"/>
                <a:ext cx="3518207"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𝑎𝑐𝑐𝑢𝑟𝑎𝑐𝑦</m:t>
                      </m:r>
                      <m:r>
                        <a:rPr lang="zh-CN" altLang="en-US" i="0">
                          <a:latin typeface="Cambria Math" panose="02040503050406030204" pitchFamily="18" charset="0"/>
                        </a:rPr>
                        <m:t>=</m:t>
                      </m:r>
                      <m:f>
                        <m:fPr>
                          <m:ctrlPr>
                            <a:rPr lang="zh-CN" altLang="en-US" i="1">
                              <a:latin typeface="Cambria Math"/>
                            </a:rPr>
                          </m:ctrlPr>
                        </m:fPr>
                        <m:num>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𝑇𝑁</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𝐹𝑁</m:t>
                          </m:r>
                          <m:r>
                            <a:rPr lang="zh-CN" altLang="en-US" i="0">
                              <a:latin typeface="Cambria Math" panose="02040503050406030204" pitchFamily="18" charset="0"/>
                            </a:rPr>
                            <m:t>+</m:t>
                          </m:r>
                          <m:r>
                            <a:rPr lang="zh-CN" altLang="en-US" i="1">
                              <a:latin typeface="Cambria Math" panose="02040503050406030204" pitchFamily="18" charset="0"/>
                            </a:rPr>
                            <m:t>𝐹𝑃</m:t>
                          </m:r>
                          <m:r>
                            <a:rPr lang="zh-CN" altLang="en-US" i="0">
                              <a:latin typeface="Cambria Math" panose="02040503050406030204" pitchFamily="18" charset="0"/>
                            </a:rPr>
                            <m:t>+</m:t>
                          </m:r>
                          <m:r>
                            <a:rPr lang="zh-CN" altLang="en-US" i="1">
                              <a:latin typeface="Cambria Math" panose="02040503050406030204" pitchFamily="18" charset="0"/>
                            </a:rPr>
                            <m:t>𝑇𝑁</m:t>
                          </m:r>
                        </m:den>
                      </m:f>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2663809" y="1347488"/>
                <a:ext cx="3518207" cy="61549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矩形 2"/>
              <p:cNvSpPr/>
              <p:nvPr/>
            </p:nvSpPr>
            <p:spPr>
              <a:xfrm>
                <a:off x="3515430" y="2572403"/>
                <a:ext cx="2362377"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𝑝𝑟𝑒𝑐𝑖𝑠𝑖𝑜𝑛</m:t>
                      </m:r>
                      <m:r>
                        <a:rPr lang="zh-CN" altLang="en-US" i="0">
                          <a:latin typeface="Cambria Math" panose="02040503050406030204" pitchFamily="18" charset="0"/>
                        </a:rPr>
                        <m:t>=</m:t>
                      </m:r>
                      <m:f>
                        <m:fPr>
                          <m:ctrlPr>
                            <a:rPr lang="zh-CN" altLang="en-US" i="1">
                              <a:latin typeface="Cambria Math"/>
                            </a:rPr>
                          </m:ctrlPr>
                        </m:fPr>
                        <m:num>
                          <m:r>
                            <a:rPr lang="zh-CN" altLang="en-US" i="1">
                              <a:latin typeface="Cambria Math" panose="02040503050406030204" pitchFamily="18" charset="0"/>
                            </a:rPr>
                            <m:t>𝑇𝑃</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𝐹𝑃</m:t>
                          </m:r>
                        </m:den>
                      </m:f>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3515430" y="2572403"/>
                <a:ext cx="2362377" cy="61549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矩形 3"/>
              <p:cNvSpPr/>
              <p:nvPr/>
            </p:nvSpPr>
            <p:spPr>
              <a:xfrm>
                <a:off x="3853535" y="3971089"/>
                <a:ext cx="2024272"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𝑟𝑒𝑐𝑎𝑙𝑙</m:t>
                      </m:r>
                      <m:r>
                        <a:rPr lang="zh-CN" altLang="en-US" i="0">
                          <a:latin typeface="Cambria Math" panose="02040503050406030204" pitchFamily="18" charset="0"/>
                        </a:rPr>
                        <m:t>=</m:t>
                      </m:r>
                      <m:f>
                        <m:fPr>
                          <m:ctrlPr>
                            <a:rPr lang="zh-CN" altLang="en-US" i="1">
                              <a:latin typeface="Cambria Math"/>
                            </a:rPr>
                          </m:ctrlPr>
                        </m:fPr>
                        <m:num>
                          <m:r>
                            <a:rPr lang="zh-CN" altLang="en-US" i="1">
                              <a:latin typeface="Cambria Math" panose="02040503050406030204" pitchFamily="18" charset="0"/>
                            </a:rPr>
                            <m:t>𝑇𝑃</m:t>
                          </m:r>
                        </m:num>
                        <m:den>
                          <m:r>
                            <a:rPr lang="zh-CN" altLang="en-US" i="1">
                              <a:latin typeface="Cambria Math" panose="02040503050406030204" pitchFamily="18" charset="0"/>
                            </a:rPr>
                            <m:t>𝑇𝑃</m:t>
                          </m:r>
                          <m:r>
                            <a:rPr lang="zh-CN" altLang="en-US" i="0">
                              <a:latin typeface="Cambria Math" panose="02040503050406030204" pitchFamily="18" charset="0"/>
                            </a:rPr>
                            <m:t>+</m:t>
                          </m:r>
                          <m:r>
                            <a:rPr lang="zh-CN" altLang="en-US" i="1">
                              <a:latin typeface="Cambria Math" panose="02040503050406030204" pitchFamily="18" charset="0"/>
                            </a:rPr>
                            <m:t>𝐹𝑁</m:t>
                          </m:r>
                        </m:den>
                      </m:f>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3853535" y="3971089"/>
                <a:ext cx="2024272" cy="61549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F</a:t>
                </a:r>
                <a:r>
                  <a:rPr lang="zh-CN" altLang="en-US" sz="1800" dirty="0">
                    <a:solidFill>
                      <a:srgbClr val="000000"/>
                    </a:solidFill>
                  </a:rPr>
                  <a:t>值为精确率和召回率的调和平均</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其中</a:t>
                </a:r>
                <a14:m>
                  <m:oMath xmlns:m="http://schemas.openxmlformats.org/officeDocument/2006/math">
                    <m:r>
                      <a:rPr lang="en-US" altLang="zh-CN" sz="1800">
                        <a:solidFill>
                          <a:srgbClr val="000000"/>
                        </a:solidFill>
                        <a:latin typeface="Cambria Math" panose="02040503050406030204" pitchFamily="18" charset="0"/>
                      </a:rPr>
                      <m:t>𝛼</m:t>
                    </m:r>
                  </m:oMath>
                </a14:m>
                <a:r>
                  <a:rPr lang="zh-CN" altLang="zh-CN" sz="1800" dirty="0">
                    <a:solidFill>
                      <a:srgbClr val="000000"/>
                    </a:solidFill>
                  </a:rPr>
                  <a:t>为调和参数值，当</a:t>
                </a:r>
                <a14:m>
                  <m:oMath xmlns:m="http://schemas.openxmlformats.org/officeDocument/2006/math">
                    <m:r>
                      <a:rPr lang="en-US" altLang="zh-CN" sz="1800">
                        <a:solidFill>
                          <a:srgbClr val="000000"/>
                        </a:solidFill>
                        <a:latin typeface="Cambria Math" panose="02040503050406030204" pitchFamily="18" charset="0"/>
                      </a:rPr>
                      <m:t>𝛼</m:t>
                    </m:r>
                  </m:oMath>
                </a14:m>
                <a:r>
                  <a:rPr lang="zh-CN" altLang="zh-CN" sz="1800" dirty="0">
                    <a:solidFill>
                      <a:srgbClr val="000000"/>
                    </a:solidFill>
                  </a:rPr>
                  <a:t>取值为</a:t>
                </a:r>
                <a:r>
                  <a:rPr lang="en-US" altLang="zh-CN" sz="1800" dirty="0">
                    <a:solidFill>
                      <a:srgbClr val="000000"/>
                    </a:solidFill>
                  </a:rPr>
                  <a:t>1</a:t>
                </a:r>
                <a:r>
                  <a:rPr lang="zh-CN" altLang="zh-CN" sz="1800" dirty="0">
                    <a:solidFill>
                      <a:srgbClr val="000000"/>
                    </a:solidFill>
                  </a:rPr>
                  <a:t>时，</a:t>
                </a:r>
                <a:r>
                  <a:rPr lang="en-US" altLang="zh-CN" sz="1800" dirty="0">
                    <a:solidFill>
                      <a:srgbClr val="000000"/>
                    </a:solidFill>
                  </a:rPr>
                  <a:t>F</a:t>
                </a:r>
                <a:r>
                  <a:rPr lang="zh-CN" altLang="zh-CN" sz="1800" dirty="0">
                    <a:solidFill>
                      <a:srgbClr val="000000"/>
                    </a:solidFill>
                  </a:rPr>
                  <a:t>值就是最常见的</a:t>
                </a:r>
                <a:r>
                  <a:rPr lang="en-US" altLang="zh-CN" sz="1800" dirty="0">
                    <a:solidFill>
                      <a:srgbClr val="000000"/>
                    </a:solidFill>
                  </a:rPr>
                  <a:t>F1</a:t>
                </a:r>
                <a:r>
                  <a:rPr lang="zh-CN" altLang="zh-CN" sz="1800" dirty="0" smtClean="0">
                    <a:solidFill>
                      <a:srgbClr val="000000"/>
                    </a:solidFill>
                  </a:rPr>
                  <a:t>值</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698927"/>
              </a:xfrm>
              <a:prstGeom prst="rect">
                <a:avLst/>
              </a:prstGeom>
              <a:blipFill rotWithShape="1">
                <a:blip r:embed="rId1"/>
                <a:stretch>
                  <a:fillRect l="-530" t="-2867" b="-5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矩形 4"/>
              <p:cNvSpPr/>
              <p:nvPr/>
            </p:nvSpPr>
            <p:spPr>
              <a:xfrm>
                <a:off x="2743358" y="1525790"/>
                <a:ext cx="3657283" cy="6973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𝐹</m:t>
                      </m:r>
                      <m:r>
                        <a:rPr lang="zh-CN" altLang="en-US" i="0">
                          <a:latin typeface="Cambria Math" panose="02040503050406030204" pitchFamily="18" charset="0"/>
                        </a:rPr>
                        <m:t>=</m:t>
                      </m:r>
                      <m:f>
                        <m:fPr>
                          <m:ctrlPr>
                            <a:rPr lang="zh-CN" altLang="en-US" i="1">
                              <a:latin typeface="Cambria Math"/>
                            </a:rPr>
                          </m:ctrlPr>
                        </m:fPr>
                        <m:num>
                          <m:d>
                            <m:dPr>
                              <m:ctrlPr>
                                <a:rPr lang="zh-CN" altLang="en-US" i="1">
                                  <a:latin typeface="Cambria Math"/>
                                </a:rPr>
                              </m:ctrlPr>
                            </m:dPr>
                            <m:e>
                              <m:sSup>
                                <m:sSupPr>
                                  <m:ctrlPr>
                                    <a:rPr lang="zh-CN" altLang="en-US" i="1">
                                      <a:latin typeface="Cambria Math"/>
                                    </a:rPr>
                                  </m:ctrlPr>
                                </m:sSupPr>
                                <m:e>
                                  <m:r>
                                    <a:rPr lang="zh-CN" altLang="en-US" i="1">
                                      <a:latin typeface="Cambria Math" panose="02040503050406030204" pitchFamily="18" charset="0"/>
                                    </a:rPr>
                                    <m:t>𝛼</m:t>
                                  </m:r>
                                </m:e>
                                <m:sup>
                                  <m:r>
                                    <a:rPr lang="zh-CN" altLang="en-US" i="0">
                                      <a:latin typeface="Cambria Math" panose="02040503050406030204" pitchFamily="18" charset="0"/>
                                    </a:rPr>
                                    <m:t>2</m:t>
                                  </m:r>
                                </m:sup>
                              </m:sSup>
                              <m:r>
                                <a:rPr lang="zh-CN" altLang="en-US" i="0">
                                  <a:latin typeface="Cambria Math" panose="02040503050406030204" pitchFamily="18" charset="0"/>
                                </a:rPr>
                                <m:t>+1</m:t>
                              </m:r>
                            </m:e>
                          </m:d>
                          <m:r>
                            <a:rPr lang="zh-CN" altLang="en-US" i="0">
                              <a:latin typeface="Cambria Math" panose="02040503050406030204" pitchFamily="18" charset="0"/>
                            </a:rPr>
                            <m:t>×</m:t>
                          </m:r>
                          <m:r>
                            <a:rPr lang="en-US" altLang="zh-CN" i="1">
                              <a:latin typeface="Cambria Math"/>
                            </a:rPr>
                            <m:t>𝑎𝑐𝑐𝑢𝑟𝑎𝑐𝑦</m:t>
                          </m:r>
                          <m:r>
                            <a:rPr lang="zh-CN" altLang="en-US" i="0">
                              <a:latin typeface="Cambria Math" panose="02040503050406030204" pitchFamily="18" charset="0"/>
                            </a:rPr>
                            <m:t>×</m:t>
                          </m:r>
                          <m:r>
                            <a:rPr lang="zh-CN" altLang="en-US" i="1">
                              <a:latin typeface="Cambria Math" panose="02040503050406030204" pitchFamily="18" charset="0"/>
                            </a:rPr>
                            <m:t>𝑟𝑒𝑐𝑎𝑙𝑙</m:t>
                          </m:r>
                        </m:num>
                        <m:den>
                          <m:d>
                            <m:dPr>
                              <m:begChr m:val=""/>
                              <m:ctrlPr>
                                <a:rPr lang="zh-CN" altLang="en-US" i="1">
                                  <a:latin typeface="Cambria Math"/>
                                </a:rPr>
                              </m:ctrlPr>
                            </m:dPr>
                            <m:e>
                              <m:sSup>
                                <m:sSupPr>
                                  <m:ctrlPr>
                                    <a:rPr lang="zh-CN" altLang="en-US" i="1">
                                      <a:latin typeface="Cambria Math"/>
                                    </a:rPr>
                                  </m:ctrlPr>
                                </m:sSupPr>
                                <m:e>
                                  <m:r>
                                    <a:rPr lang="zh-CN" altLang="en-US" i="1">
                                      <a:latin typeface="Cambria Math" panose="02040503050406030204" pitchFamily="18" charset="0"/>
                                    </a:rPr>
                                    <m:t>𝛼</m:t>
                                  </m:r>
                                </m:e>
                                <m:sup>
                                  <m:r>
                                    <a:rPr lang="zh-CN" altLang="en-US" i="0">
                                      <a:latin typeface="Cambria Math" panose="02040503050406030204" pitchFamily="18" charset="0"/>
                                    </a:rPr>
                                    <m:t>2</m:t>
                                  </m:r>
                                </m:sup>
                              </m:sSup>
                              <m:r>
                                <a:rPr lang="zh-CN" altLang="en-US" i="0">
                                  <a:latin typeface="Cambria Math" panose="02040503050406030204" pitchFamily="18" charset="0"/>
                                </a:rPr>
                                <m:t>(</m:t>
                              </m:r>
                              <m:r>
                                <a:rPr lang="en-US" altLang="zh-CN" i="1">
                                  <a:latin typeface="Cambria Math"/>
                                </a:rPr>
                                <m:t>𝑎𝑐𝑐𝑢𝑟𝑎𝑐𝑦</m:t>
                              </m:r>
                              <m:r>
                                <a:rPr lang="zh-CN" altLang="en-US" i="0">
                                  <a:latin typeface="Cambria Math" panose="02040503050406030204" pitchFamily="18" charset="0"/>
                                </a:rPr>
                                <m:t>+</m:t>
                              </m:r>
                              <m:r>
                                <a:rPr lang="zh-CN" altLang="en-US" i="1">
                                  <a:latin typeface="Cambria Math" panose="02040503050406030204" pitchFamily="18" charset="0"/>
                                </a:rPr>
                                <m:t>𝑟𝑒𝑐𝑎𝑙𝑙</m:t>
                              </m:r>
                            </m:e>
                          </m:d>
                        </m:den>
                      </m:f>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2743358" y="1525790"/>
                <a:ext cx="3657283" cy="697307"/>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p:cNvSpPr/>
              <p:nvPr/>
            </p:nvSpPr>
            <p:spPr>
              <a:xfrm>
                <a:off x="3196112" y="2786753"/>
                <a:ext cx="2978571" cy="664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a:rPr>
                          </m:ctrlPr>
                        </m:sSubPr>
                        <m:e>
                          <m:r>
                            <a:rPr lang="zh-CN" altLang="en-US" i="1">
                              <a:latin typeface="Cambria Math" panose="02040503050406030204" pitchFamily="18" charset="0"/>
                            </a:rPr>
                            <m:t>𝐹</m:t>
                          </m:r>
                        </m:e>
                        <m:sub>
                          <m:r>
                            <a:rPr lang="zh-CN" altLang="en-US" i="0">
                              <a:latin typeface="Cambria Math" panose="02040503050406030204" pitchFamily="18" charset="0"/>
                            </a:rPr>
                            <m:t>1</m:t>
                          </m:r>
                        </m:sub>
                      </m:sSub>
                      <m:r>
                        <a:rPr lang="zh-CN" altLang="en-US" i="0">
                          <a:latin typeface="Cambria Math" panose="02040503050406030204" pitchFamily="18" charset="0"/>
                        </a:rPr>
                        <m:t>=</m:t>
                      </m:r>
                      <m:f>
                        <m:fPr>
                          <m:ctrlPr>
                            <a:rPr lang="zh-CN" altLang="en-US" i="1">
                              <a:latin typeface="Cambria Math"/>
                            </a:rPr>
                          </m:ctrlPr>
                        </m:fPr>
                        <m:num>
                          <m:r>
                            <a:rPr lang="zh-CN" altLang="en-US" i="0">
                              <a:latin typeface="Cambria Math" panose="02040503050406030204" pitchFamily="18" charset="0"/>
                            </a:rPr>
                            <m:t>2×</m:t>
                          </m:r>
                          <m:r>
                            <a:rPr lang="en-US" altLang="zh-CN" i="1">
                              <a:latin typeface="Cambria Math"/>
                            </a:rPr>
                            <m:t>𝑎𝑐𝑐𝑢𝑟𝑎𝑐𝑦</m:t>
                          </m:r>
                          <m:r>
                            <a:rPr lang="zh-CN" altLang="en-US" i="0">
                              <a:latin typeface="Cambria Math" panose="02040503050406030204" pitchFamily="18" charset="0"/>
                            </a:rPr>
                            <m:t>×</m:t>
                          </m:r>
                          <m:r>
                            <a:rPr lang="zh-CN" altLang="en-US" i="1">
                              <a:latin typeface="Cambria Math" panose="02040503050406030204" pitchFamily="18" charset="0"/>
                            </a:rPr>
                            <m:t>𝑟𝑒𝑐𝑎𝑙𝑙</m:t>
                          </m:r>
                        </m:num>
                        <m:den>
                          <m:r>
                            <a:rPr lang="en-US" altLang="zh-CN" i="1">
                              <a:latin typeface="Cambria Math"/>
                            </a:rPr>
                            <m:t>𝑎𝑐𝑐𝑢𝑟𝑎𝑐𝑦</m:t>
                          </m:r>
                          <m:r>
                            <a:rPr lang="zh-CN" altLang="en-US" i="0">
                              <a:latin typeface="Cambria Math" panose="02040503050406030204" pitchFamily="18" charset="0"/>
                            </a:rPr>
                            <m:t>+</m:t>
                          </m:r>
                          <m:r>
                            <a:rPr lang="zh-CN" altLang="en-US" i="1">
                              <a:latin typeface="Cambria Math" panose="02040503050406030204" pitchFamily="18" charset="0"/>
                            </a:rPr>
                            <m:t>𝑟𝑒𝑐𝑎𝑙𝑙</m:t>
                          </m:r>
                        </m:den>
                      </m:f>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3196112" y="2786753"/>
                <a:ext cx="2978571" cy="664926"/>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分类</a:t>
            </a:r>
            <a:r>
              <a:rPr lang="zh-CN" altLang="en-US" sz="1800" dirty="0">
                <a:solidFill>
                  <a:srgbClr val="000000"/>
                </a:solidFill>
              </a:rPr>
              <a:t>算法是利用训练样本集获得分类函数即分类模型</a:t>
            </a:r>
            <a:r>
              <a:rPr lang="en-US" altLang="zh-CN" sz="1800" dirty="0">
                <a:solidFill>
                  <a:srgbClr val="000000"/>
                </a:solidFill>
              </a:rPr>
              <a:t>(</a:t>
            </a:r>
            <a:r>
              <a:rPr lang="zh-CN" altLang="en-US" sz="1800" dirty="0">
                <a:solidFill>
                  <a:srgbClr val="000000"/>
                </a:solidFill>
              </a:rPr>
              <a:t>分类器</a:t>
            </a:r>
            <a:r>
              <a:rPr lang="en-US" altLang="zh-CN" sz="1800" dirty="0">
                <a:solidFill>
                  <a:srgbClr val="000000"/>
                </a:solidFill>
              </a:rPr>
              <a:t>)</a:t>
            </a:r>
            <a:r>
              <a:rPr lang="zh-CN" altLang="en-US" sz="1800" dirty="0">
                <a:solidFill>
                  <a:srgbClr val="000000"/>
                </a:solidFill>
              </a:rPr>
              <a:t>，从而实现将数据集中的样本划分到各个类中。分类模型通过学习训练样本中属性集与类别之间的潜在关系，并以此为依据对新样本属于哪一类</a:t>
            </a:r>
            <a:r>
              <a:rPr lang="zh-CN" altLang="en-US" sz="1800" dirty="0" smtClean="0">
                <a:solidFill>
                  <a:srgbClr val="000000"/>
                </a:solidFill>
              </a:rPr>
              <a:t>进行预测</a:t>
            </a:r>
            <a:endParaRPr lang="zh-CN" altLang="en-US" sz="1800" dirty="0" smtClean="0">
              <a:solidFill>
                <a:srgbClr val="000000"/>
              </a:solidFill>
            </a:endParaRPr>
          </a:p>
        </p:txBody>
      </p:sp>
      <p:pic>
        <p:nvPicPr>
          <p:cNvPr id="8" name="图片 7" descr="C:\Users\Lenovo\Desktop\图\图2.1.png图2.1"/>
          <p:cNvPicPr/>
          <p:nvPr/>
        </p:nvPicPr>
        <p:blipFill rotWithShape="1">
          <a:blip r:embed="rId1"/>
          <a:srcRect t="17211" b="7742"/>
          <a:stretch>
            <a:fillRect/>
          </a:stretch>
        </p:blipFill>
        <p:spPr bwMode="auto">
          <a:xfrm>
            <a:off x="2139950" y="2571750"/>
            <a:ext cx="4864100" cy="1226820"/>
          </a:xfrm>
          <a:prstGeom prst="rect">
            <a:avLst/>
          </a:prstGeom>
          <a:ln>
            <a:noFill/>
          </a:ln>
        </p:spPr>
      </p:pic>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484974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受试者工作特征曲线 </a:t>
            </a:r>
            <a:r>
              <a:rPr lang="en-US" altLang="zh-CN" sz="1800" dirty="0" smtClean="0">
                <a:solidFill>
                  <a:srgbClr val="000000"/>
                </a:solidFill>
              </a:rPr>
              <a:t>(ROC</a:t>
            </a:r>
            <a:r>
              <a:rPr lang="en-US" altLang="zh-CN" sz="1800" dirty="0">
                <a:solidFill>
                  <a:srgbClr val="000000"/>
                </a:solidFill>
              </a:rPr>
              <a:t>)</a:t>
            </a:r>
            <a:r>
              <a:rPr lang="zh-CN" altLang="zh-CN" sz="1800" dirty="0">
                <a:solidFill>
                  <a:srgbClr val="000000"/>
                </a:solidFill>
              </a:rPr>
              <a:t>曲线也是一种常用的综合评价指标。假设检验集中共有</a:t>
            </a:r>
            <a:r>
              <a:rPr lang="en-US" altLang="zh-CN" sz="1800" dirty="0">
                <a:solidFill>
                  <a:srgbClr val="000000"/>
                </a:solidFill>
              </a:rPr>
              <a:t>20</a:t>
            </a:r>
            <a:r>
              <a:rPr lang="zh-CN" altLang="zh-CN" sz="1800" dirty="0">
                <a:solidFill>
                  <a:srgbClr val="000000"/>
                </a:solidFill>
              </a:rPr>
              <a:t>个样本，每个样本为正类或反类，根据分类算法模型可以得出每个样本属于正类的概率，将样本按照此概率由高到低排列</a:t>
            </a:r>
            <a:endParaRPr lang="en-US" altLang="zh-CN" sz="1800" dirty="0">
              <a:solidFill>
                <a:srgbClr val="000000"/>
              </a:solidFill>
            </a:endParaRPr>
          </a:p>
        </p:txBody>
      </p:sp>
      <p:graphicFrame>
        <p:nvGraphicFramePr>
          <p:cNvPr id="2" name="表格 1"/>
          <p:cNvGraphicFramePr>
            <a:graphicFrameLocks noGrp="1"/>
          </p:cNvGraphicFramePr>
          <p:nvPr/>
        </p:nvGraphicFramePr>
        <p:xfrm>
          <a:off x="5923721" y="1000473"/>
          <a:ext cx="2633869" cy="3651039"/>
        </p:xfrm>
        <a:graphic>
          <a:graphicData uri="http://schemas.openxmlformats.org/drawingml/2006/table">
            <a:tbl>
              <a:tblPr firstRow="1" firstCol="1" bandRow="1">
                <a:tableStyleId>{5C22544A-7EE6-4342-B048-85BDC9FD1C3A}</a:tableStyleId>
              </a:tblPr>
              <a:tblGrid>
                <a:gridCol w="547245"/>
                <a:gridCol w="547245"/>
                <a:gridCol w="1539379"/>
              </a:tblGrid>
              <a:tr h="173859">
                <a:tc>
                  <a:txBody>
                    <a:bodyPr/>
                    <a:lstStyle/>
                    <a:p>
                      <a:pPr algn="ctr" fontAlgn="ctr">
                        <a:spcAft>
                          <a:spcPts val="0"/>
                        </a:spcAft>
                      </a:pPr>
                      <a:r>
                        <a:rPr lang="zh-CN" sz="600" kern="0">
                          <a:effectLst/>
                        </a:rPr>
                        <a:t>样本编号</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dirty="0">
                          <a:effectLst/>
                        </a:rPr>
                        <a:t>分类</a:t>
                      </a:r>
                      <a:endParaRPr lang="zh-CN" sz="7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dirty="0">
                          <a:effectLst/>
                        </a:rPr>
                        <a:t>预测为正类的概率</a:t>
                      </a:r>
                      <a:endParaRPr lang="zh-CN" sz="7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0.98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0.96</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3</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0.92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4</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6</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0.83</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7</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9</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0.78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10</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0.71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0.68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0.64</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13</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0.59</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14</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16</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0.51</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17</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0.5</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0.48</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19</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正类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a:effectLst/>
                        </a:rPr>
                        <a:t>0.42</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r h="173859">
                <a:tc>
                  <a:txBody>
                    <a:bodyPr/>
                    <a:lstStyle/>
                    <a:p>
                      <a:pPr algn="ctr" fontAlgn="ctr">
                        <a:spcAft>
                          <a:spcPts val="0"/>
                        </a:spcAft>
                      </a:pPr>
                      <a:r>
                        <a:rPr lang="en-US" sz="600" kern="0">
                          <a:effectLst/>
                        </a:rPr>
                        <a:t>20</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zh-CN" sz="600" kern="0">
                          <a:effectLst/>
                        </a:rPr>
                        <a:t>反类</a:t>
                      </a:r>
                      <a:endParaRPr lang="zh-CN" sz="700" kern="10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c>
                  <a:txBody>
                    <a:bodyPr/>
                    <a:lstStyle/>
                    <a:p>
                      <a:pPr algn="ctr" fontAlgn="ctr">
                        <a:spcAft>
                          <a:spcPts val="0"/>
                        </a:spcAft>
                      </a:pPr>
                      <a:r>
                        <a:rPr lang="en-US" sz="600" kern="0" dirty="0">
                          <a:effectLst/>
                        </a:rPr>
                        <a:t>0.2</a:t>
                      </a:r>
                      <a:endParaRPr lang="zh-CN" sz="7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107" marR="6107" marT="6107" marB="6107" anchor="ct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en-US" altLang="zh-CN" sz="1800" dirty="0">
                <a:solidFill>
                  <a:srgbClr val="000000"/>
                </a:solidFill>
              </a:rPr>
              <a:t>ROC</a:t>
            </a:r>
            <a:r>
              <a:rPr lang="zh-CN" altLang="zh-CN" sz="1800" dirty="0">
                <a:solidFill>
                  <a:srgbClr val="000000"/>
                </a:solidFill>
              </a:rPr>
              <a:t>曲线下的面积称为</a:t>
            </a:r>
            <a:r>
              <a:rPr lang="en-US" altLang="zh-CN" sz="1800" dirty="0">
                <a:solidFill>
                  <a:srgbClr val="000000"/>
                </a:solidFill>
              </a:rPr>
              <a:t>AUC(Area under Curve)</a:t>
            </a:r>
            <a:r>
              <a:rPr lang="zh-CN" altLang="zh-CN" sz="1800" dirty="0">
                <a:solidFill>
                  <a:srgbClr val="000000"/>
                </a:solidFill>
              </a:rPr>
              <a:t>，</a:t>
            </a:r>
            <a:r>
              <a:rPr lang="en-US" altLang="zh-CN" sz="1800" dirty="0">
                <a:solidFill>
                  <a:srgbClr val="000000"/>
                </a:solidFill>
              </a:rPr>
              <a:t>AUC</a:t>
            </a:r>
            <a:r>
              <a:rPr lang="zh-CN" altLang="zh-CN" sz="1800" dirty="0">
                <a:solidFill>
                  <a:srgbClr val="000000"/>
                </a:solidFill>
              </a:rPr>
              <a:t>值越大，表示分类模型的预测准确性越高，</a:t>
            </a:r>
            <a:r>
              <a:rPr lang="en-US" altLang="zh-CN" sz="1800" dirty="0">
                <a:solidFill>
                  <a:srgbClr val="000000"/>
                </a:solidFill>
              </a:rPr>
              <a:t>ROC</a:t>
            </a:r>
            <a:r>
              <a:rPr lang="zh-CN" altLang="zh-CN" sz="1800" dirty="0">
                <a:solidFill>
                  <a:srgbClr val="000000"/>
                </a:solidFill>
              </a:rPr>
              <a:t>曲线越光滑，一般代表过拟合现象越轻</a:t>
            </a:r>
            <a:endParaRPr lang="zh-CN" altLang="zh-CN" sz="1800" dirty="0">
              <a:solidFill>
                <a:srgbClr val="000000"/>
              </a:solidFill>
            </a:endParaRPr>
          </a:p>
        </p:txBody>
      </p:sp>
      <p:pic>
        <p:nvPicPr>
          <p:cNvPr id="10" name="图片 9"/>
          <p:cNvPicPr/>
          <p:nvPr/>
        </p:nvPicPr>
        <p:blipFill>
          <a:blip r:embed="rId1"/>
          <a:stretch>
            <a:fillRect/>
          </a:stretch>
        </p:blipFill>
        <p:spPr>
          <a:xfrm>
            <a:off x="3167380" y="1846227"/>
            <a:ext cx="2809240" cy="2734310"/>
          </a:xfrm>
          <a:prstGeom prst="rect">
            <a:avLst/>
          </a:prstGeom>
          <a:noFill/>
          <a:ln w="9525">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分类效果评价方法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a:solidFill>
                  <a:srgbClr val="000000"/>
                </a:solidFill>
              </a:rPr>
              <a:t>保留</a:t>
            </a:r>
            <a:r>
              <a:rPr lang="zh-CN" altLang="en-US" sz="1800" dirty="0" smtClean="0">
                <a:solidFill>
                  <a:srgbClr val="000000"/>
                </a:solidFill>
              </a:rPr>
              <a:t>法将</a:t>
            </a:r>
            <a:r>
              <a:rPr lang="zh-CN" altLang="en-US" sz="1800" dirty="0">
                <a:solidFill>
                  <a:srgbClr val="000000"/>
                </a:solidFill>
              </a:rPr>
              <a:t>样本集按照定比例划分为训练集与检验集两个集合，两个集合中样本随机分配且不重叠。对于比例的确定，一般情况下， 训练集会大于检验集，例如训练集占</a:t>
            </a:r>
            <a:r>
              <a:rPr lang="en-US" altLang="zh-CN" sz="1800" dirty="0">
                <a:solidFill>
                  <a:srgbClr val="000000"/>
                </a:solidFill>
              </a:rPr>
              <a:t>70%</a:t>
            </a:r>
            <a:r>
              <a:rPr lang="zh-CN" altLang="en-US" sz="1800" dirty="0">
                <a:solidFill>
                  <a:srgbClr val="000000"/>
                </a:solidFill>
              </a:rPr>
              <a:t>，检验集占</a:t>
            </a:r>
            <a:r>
              <a:rPr lang="en-US" altLang="zh-CN" sz="1800" dirty="0">
                <a:solidFill>
                  <a:srgbClr val="000000"/>
                </a:solidFill>
              </a:rPr>
              <a:t>30%</a:t>
            </a:r>
            <a:r>
              <a:rPr lang="zh-CN" altLang="en-US" sz="1800" dirty="0">
                <a:solidFill>
                  <a:srgbClr val="000000"/>
                </a:solidFill>
              </a:rPr>
              <a:t>，具体比例可结合实际情况进行</a:t>
            </a:r>
            <a:r>
              <a:rPr lang="zh-CN" altLang="en-US" sz="1800" dirty="0" smtClean="0">
                <a:solidFill>
                  <a:srgbClr val="000000"/>
                </a:solidFill>
              </a:rPr>
              <a:t>判定</a:t>
            </a:r>
            <a:endParaRPr lang="en-US" altLang="zh-CN" sz="1800" dirty="0" smtClean="0">
              <a:solidFill>
                <a:srgbClr val="000000"/>
              </a:solidFill>
            </a:endParaRPr>
          </a:p>
          <a:p>
            <a:pPr lvl="0"/>
            <a:r>
              <a:rPr lang="zh-CN" altLang="en-US" sz="1800" dirty="0" smtClean="0">
                <a:solidFill>
                  <a:srgbClr val="000000"/>
                </a:solidFill>
              </a:rPr>
              <a:t>蒙特卡洛</a:t>
            </a:r>
            <a:r>
              <a:rPr lang="zh-CN" altLang="en-US" sz="1800" dirty="0">
                <a:solidFill>
                  <a:srgbClr val="000000"/>
                </a:solidFill>
              </a:rPr>
              <a:t>交叉验证，也称重复随机二次采样</a:t>
            </a:r>
            <a:r>
              <a:rPr lang="zh-CN" altLang="en-US" sz="1800" dirty="0" smtClean="0">
                <a:solidFill>
                  <a:srgbClr val="000000"/>
                </a:solidFill>
              </a:rPr>
              <a:t>验证，</a:t>
            </a:r>
            <a:r>
              <a:rPr lang="zh-CN" altLang="en-US" sz="1800" dirty="0">
                <a:solidFill>
                  <a:srgbClr val="000000"/>
                </a:solidFill>
              </a:rPr>
              <a:t>这种验证方法随机将数据集划分为训练集与检验集，使用检验集检验训练集训练的模型效果，多次重复此过程取平均值作为模型好坏的评价标准。蒙特卡洛交叉验证法也可看作</a:t>
            </a:r>
            <a:r>
              <a:rPr lang="zh-CN" altLang="en-US" sz="1800" dirty="0" smtClean="0">
                <a:solidFill>
                  <a:srgbClr val="000000"/>
                </a:solidFill>
              </a:rPr>
              <a:t>是多次进行保留法</a:t>
            </a:r>
            <a:endParaRPr lang="en-US" altLang="zh-CN" sz="1800" dirty="0" smtClean="0">
              <a:solidFill>
                <a:srgbClr val="000000"/>
              </a:solidFill>
            </a:endParaRPr>
          </a:p>
          <a:p>
            <a:pPr lvl="0"/>
            <a:r>
              <a:rPr lang="en-US" altLang="zh-CN" sz="1800" dirty="0">
                <a:solidFill>
                  <a:srgbClr val="000000"/>
                </a:solidFill>
              </a:rPr>
              <a:t>k</a:t>
            </a:r>
            <a:r>
              <a:rPr lang="zh-CN" altLang="en-US" sz="1800" dirty="0">
                <a:solidFill>
                  <a:srgbClr val="000000"/>
                </a:solidFill>
              </a:rPr>
              <a:t>折交叉验证</a:t>
            </a:r>
            <a:r>
              <a:rPr lang="zh-CN" altLang="en-US" sz="1800" dirty="0" smtClean="0">
                <a:solidFill>
                  <a:srgbClr val="000000"/>
                </a:solidFill>
              </a:rPr>
              <a:t>法将</a:t>
            </a:r>
            <a:r>
              <a:rPr lang="zh-CN" altLang="en-US" sz="1800" dirty="0">
                <a:solidFill>
                  <a:srgbClr val="000000"/>
                </a:solidFill>
              </a:rPr>
              <a:t>样本集随机地划分为</a:t>
            </a:r>
            <a:r>
              <a:rPr lang="en-US" altLang="zh-CN" sz="1800" dirty="0">
                <a:solidFill>
                  <a:srgbClr val="000000"/>
                </a:solidFill>
              </a:rPr>
              <a:t>k</a:t>
            </a:r>
            <a:r>
              <a:rPr lang="zh-CN" altLang="en-US" sz="1800" dirty="0">
                <a:solidFill>
                  <a:srgbClr val="000000"/>
                </a:solidFill>
              </a:rPr>
              <a:t>个大小相等的子集，在每一轮交叉验证中， 选择一个子集作为检验集，其余子集作为训练集，重复</a:t>
            </a:r>
            <a:r>
              <a:rPr lang="en-US" altLang="zh-CN" sz="1800" dirty="0">
                <a:solidFill>
                  <a:srgbClr val="000000"/>
                </a:solidFill>
              </a:rPr>
              <a:t>k</a:t>
            </a:r>
            <a:r>
              <a:rPr lang="zh-CN" altLang="en-US" sz="1800" dirty="0">
                <a:solidFill>
                  <a:srgbClr val="000000"/>
                </a:solidFill>
              </a:rPr>
              <a:t>轮，保证每一个子集都作为检验集出现，用</a:t>
            </a:r>
            <a:r>
              <a:rPr lang="en-US" altLang="zh-CN" sz="1800" dirty="0">
                <a:solidFill>
                  <a:srgbClr val="000000"/>
                </a:solidFill>
              </a:rPr>
              <a:t>K</a:t>
            </a:r>
            <a:r>
              <a:rPr lang="zh-CN" altLang="en-US" sz="1800" dirty="0">
                <a:solidFill>
                  <a:srgbClr val="000000"/>
                </a:solidFill>
              </a:rPr>
              <a:t>轮检验结果取平均值作为模型好坏的评价标准。最常用的</a:t>
            </a:r>
            <a:r>
              <a:rPr lang="en-US" altLang="zh-CN" sz="1800" dirty="0">
                <a:solidFill>
                  <a:srgbClr val="000000"/>
                </a:solidFill>
              </a:rPr>
              <a:t>k</a:t>
            </a:r>
            <a:r>
              <a:rPr lang="zh-CN" altLang="en-US" sz="1800" dirty="0">
                <a:solidFill>
                  <a:srgbClr val="000000"/>
                </a:solidFill>
              </a:rPr>
              <a:t>折交叉验证法为十折交叉验证</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分类效果评价方法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smtClean="0">
                    <a:solidFill>
                      <a:srgbClr val="000000"/>
                    </a:solidFill>
                  </a:rPr>
                  <a:t>留一法指每次检验集中只包含一个样本的交叉验证方法</a:t>
                </a:r>
                <a:endParaRPr lang="en-US" altLang="zh-CN" sz="1800" dirty="0" smtClean="0">
                  <a:solidFill>
                    <a:srgbClr val="000000"/>
                  </a:solidFill>
                </a:endParaRPr>
              </a:p>
              <a:p>
                <a:pPr lvl="0"/>
                <a:r>
                  <a:rPr lang="zh-CN" altLang="en-US" sz="1800" dirty="0" smtClean="0">
                    <a:solidFill>
                      <a:srgbClr val="000000"/>
                    </a:solidFill>
                  </a:rPr>
                  <a:t>留</a:t>
                </a:r>
                <a:r>
                  <a:rPr lang="en-US" altLang="zh-CN" sz="1800" dirty="0" smtClean="0">
                    <a:solidFill>
                      <a:srgbClr val="000000"/>
                    </a:solidFill>
                  </a:rPr>
                  <a:t>p</a:t>
                </a:r>
                <a:r>
                  <a:rPr lang="zh-CN" altLang="en-US" sz="1800" dirty="0" smtClean="0">
                    <a:solidFill>
                      <a:srgbClr val="000000"/>
                    </a:solidFill>
                  </a:rPr>
                  <a:t>法是每次使用</a:t>
                </a:r>
                <a:r>
                  <a:rPr lang="en-US" altLang="zh-CN" sz="1800" dirty="0" smtClean="0">
                    <a:solidFill>
                      <a:srgbClr val="000000"/>
                    </a:solidFill>
                  </a:rPr>
                  <a:t>p</a:t>
                </a:r>
                <a:r>
                  <a:rPr lang="zh-CN" altLang="en-US" sz="1800" dirty="0" smtClean="0">
                    <a:solidFill>
                      <a:srgbClr val="000000"/>
                    </a:solidFill>
                  </a:rPr>
                  <a:t>个样本作为检验集的交叉验证方法</a:t>
                </a:r>
                <a:endParaRPr lang="en-US" altLang="zh-CN" sz="1800" dirty="0" smtClean="0">
                  <a:solidFill>
                    <a:srgbClr val="000000"/>
                  </a:solidFill>
                </a:endParaRPr>
              </a:p>
              <a:p>
                <a:pPr lvl="0"/>
                <a:r>
                  <a:rPr lang="zh-CN" altLang="en-US" sz="1800" dirty="0" smtClean="0">
                    <a:solidFill>
                      <a:srgbClr val="000000"/>
                    </a:solidFill>
                  </a:rPr>
                  <a:t>自助法是</a:t>
                </a:r>
                <a:r>
                  <a:rPr lang="zh-CN" altLang="en-US" sz="1800" dirty="0">
                    <a:solidFill>
                      <a:srgbClr val="000000"/>
                    </a:solidFill>
                  </a:rPr>
                  <a:t>统计学中的一种有放回均匀抽样方法，即</a:t>
                </a:r>
                <a:r>
                  <a:rPr lang="zh-CN" altLang="en-US" sz="1800" dirty="0" smtClean="0">
                    <a:solidFill>
                      <a:srgbClr val="000000"/>
                    </a:solidFill>
                  </a:rPr>
                  <a:t>从一</a:t>
                </a:r>
                <a:r>
                  <a:rPr lang="zh-CN" altLang="en-US" sz="1800" dirty="0">
                    <a:solidFill>
                      <a:srgbClr val="000000"/>
                    </a:solidFill>
                  </a:rPr>
                  <a:t>个大小为</a:t>
                </a:r>
                <a14:m>
                  <m:oMath xmlns:m="http://schemas.openxmlformats.org/officeDocument/2006/math">
                    <m:r>
                      <a:rPr lang="en-US" altLang="zh-CN" sz="1800" i="1" dirty="0" smtClean="0">
                        <a:solidFill>
                          <a:srgbClr val="000000"/>
                        </a:solidFill>
                        <a:latin typeface="Cambria Math" panose="02040503050406030204" pitchFamily="18" charset="0"/>
                      </a:rPr>
                      <m:t>𝑛</m:t>
                    </m:r>
                  </m:oMath>
                </a14:m>
                <a:r>
                  <a:rPr lang="zh-CN" altLang="en-US" sz="1800" dirty="0">
                    <a:solidFill>
                      <a:srgbClr val="000000"/>
                    </a:solidFill>
                  </a:rPr>
                  <a:t>的样本数据集</a:t>
                </a:r>
                <a14:m>
                  <m:oMath xmlns:m="http://schemas.openxmlformats.org/officeDocument/2006/math">
                    <m:r>
                      <a:rPr lang="en-US" altLang="zh-CN" sz="1800" i="1" dirty="0" smtClean="0">
                        <a:solidFill>
                          <a:srgbClr val="000000"/>
                        </a:solidFill>
                        <a:latin typeface="Cambria Math" panose="02040503050406030204" pitchFamily="18" charset="0"/>
                      </a:rPr>
                      <m:t>𝑆</m:t>
                    </m:r>
                  </m:oMath>
                </a14:m>
                <a:r>
                  <a:rPr lang="zh-CN" altLang="en-US" sz="1800" dirty="0">
                    <a:solidFill>
                      <a:srgbClr val="000000"/>
                    </a:solidFill>
                  </a:rPr>
                  <a:t>中</a:t>
                </a:r>
                <a:r>
                  <a:rPr lang="zh-CN" altLang="en-US" sz="1800" dirty="0" smtClean="0">
                    <a:solidFill>
                      <a:srgbClr val="000000"/>
                    </a:solidFill>
                  </a:rPr>
                  <a:t>构建一个</a:t>
                </a:r>
                <a:r>
                  <a:rPr lang="zh-CN" altLang="en-US" sz="1800" dirty="0">
                    <a:solidFill>
                      <a:srgbClr val="000000"/>
                    </a:solidFill>
                  </a:rPr>
                  <a:t>大小为</a:t>
                </a:r>
                <a14:m>
                  <m:oMath xmlns:m="http://schemas.openxmlformats.org/officeDocument/2006/math">
                    <m:r>
                      <a:rPr lang="en-US" altLang="zh-CN" sz="1800" i="1" dirty="0" smtClean="0">
                        <a:solidFill>
                          <a:srgbClr val="000000"/>
                        </a:solidFill>
                        <a:latin typeface="Cambria Math" panose="02040503050406030204" pitchFamily="18" charset="0"/>
                      </a:rPr>
                      <m:t>𝑛</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的训练样本</a:t>
                </a:r>
                <a:r>
                  <a:rPr lang="zh-CN" altLang="en-US" sz="1800" dirty="0" smtClean="0">
                    <a:solidFill>
                      <a:srgbClr val="000000"/>
                    </a:solidFill>
                  </a:rPr>
                  <a:t>集</a:t>
                </a:r>
                <a:r>
                  <a:rPr lang="en-US" altLang="zh-CN" sz="1800" dirty="0" smtClean="0">
                    <a:solidFill>
                      <a:srgbClr val="000000"/>
                    </a:solidFill>
                  </a:rPr>
                  <a:t>St</a:t>
                </a:r>
                <a:r>
                  <a:rPr lang="zh-CN" altLang="en-US" sz="1800" dirty="0" smtClean="0">
                    <a:solidFill>
                      <a:srgbClr val="000000"/>
                    </a:solidFill>
                  </a:rPr>
                  <a:t>需要进行</a:t>
                </a:r>
                <a14:m>
                  <m:oMath xmlns:m="http://schemas.openxmlformats.org/officeDocument/2006/math">
                    <m:r>
                      <a:rPr lang="en-US" altLang="zh-CN" sz="1800" i="1" dirty="0" smtClean="0">
                        <a:solidFill>
                          <a:srgbClr val="000000"/>
                        </a:solidFill>
                        <a:latin typeface="Cambria Math" panose="02040503050406030204" pitchFamily="18" charset="0"/>
                      </a:rPr>
                      <m:t>𝑛</m:t>
                    </m:r>
                    <m:r>
                      <a:rPr lang="en-US" altLang="zh-CN" sz="1800" i="1" dirty="0" smtClean="0">
                        <a:solidFill>
                          <a:srgbClr val="000000"/>
                        </a:solidFill>
                        <a:latin typeface="Cambria Math" panose="02040503050406030204" pitchFamily="18" charset="0"/>
                      </a:rPr>
                      <m:t>′</m:t>
                    </m:r>
                  </m:oMath>
                </a14:m>
                <a:r>
                  <a:rPr lang="zh-CN" altLang="en-US" sz="1800" dirty="0" smtClean="0">
                    <a:solidFill>
                      <a:srgbClr val="000000"/>
                    </a:solidFill>
                  </a:rPr>
                  <a:t>次</a:t>
                </a:r>
                <a:r>
                  <a:rPr lang="zh-CN" altLang="en-US" sz="1800" dirty="0">
                    <a:solidFill>
                      <a:srgbClr val="000000"/>
                    </a:solidFill>
                  </a:rPr>
                  <a:t>抽取，每次均可能抽取到</a:t>
                </a:r>
                <a:r>
                  <a:rPr lang="en-US" altLang="zh-CN" sz="1800" dirty="0">
                    <a:solidFill>
                      <a:srgbClr val="000000"/>
                    </a:solidFill>
                  </a:rPr>
                  <a:t>n</a:t>
                </a:r>
                <a:r>
                  <a:rPr lang="zh-CN" altLang="en-US" sz="1800" dirty="0">
                    <a:solidFill>
                      <a:srgbClr val="000000"/>
                    </a:solidFill>
                  </a:rPr>
                  <a:t>个样本中的任何一个。</a:t>
                </a:r>
                <a14:m>
                  <m:oMath xmlns:m="http://schemas.openxmlformats.org/officeDocument/2006/math">
                    <m:r>
                      <a:rPr lang="en-US" altLang="zh-CN" sz="1800" i="1" dirty="0" smtClean="0">
                        <a:solidFill>
                          <a:srgbClr val="000000"/>
                        </a:solidFill>
                        <a:latin typeface="Cambria Math" panose="02040503050406030204" pitchFamily="18" charset="0"/>
                      </a:rPr>
                      <m:t>𝑛</m:t>
                    </m:r>
                    <m:r>
                      <a:rPr lang="en-US" altLang="zh-CN" sz="1800" i="1" dirty="0" smtClean="0">
                        <a:solidFill>
                          <a:srgbClr val="000000"/>
                        </a:solidFill>
                        <a:latin typeface="Cambria Math" panose="02040503050406030204" pitchFamily="18" charset="0"/>
                      </a:rPr>
                      <m:t>′</m:t>
                    </m:r>
                  </m:oMath>
                </a14:m>
                <a:r>
                  <a:rPr lang="zh-CN" altLang="en-US" sz="1800" dirty="0">
                    <a:solidFill>
                      <a:srgbClr val="000000"/>
                    </a:solidFill>
                  </a:rPr>
                  <a:t>次抽取之后，剩余的未被抽取到的样本成为检验</a:t>
                </a:r>
                <a:r>
                  <a:rPr lang="zh-CN" altLang="en-US" sz="1800" dirty="0" smtClean="0">
                    <a:solidFill>
                      <a:srgbClr val="000000"/>
                    </a:solidFill>
                  </a:rPr>
                  <a:t>集</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865126"/>
              </a:xfrm>
              <a:prstGeom prst="rect">
                <a:avLst/>
              </a:prstGeom>
              <a:blipFill rotWithShape="1">
                <a:blip r:embed="rId1"/>
                <a:stretch>
                  <a:fillRect l="-530" t="-2614" b="-32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集成学习</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19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集成学习</a:t>
            </a:r>
            <a:r>
              <a:rPr lang="en-US" altLang="zh-CN" sz="1800" dirty="0">
                <a:solidFill>
                  <a:srgbClr val="000000"/>
                </a:solidFill>
              </a:rPr>
              <a:t>(Ensemble learning</a:t>
            </a:r>
            <a:r>
              <a:rPr lang="en-US" altLang="zh-CN" sz="1800" dirty="0" smtClean="0">
                <a:solidFill>
                  <a:srgbClr val="000000"/>
                </a:solidFill>
              </a:rPr>
              <a:t>)</a:t>
            </a:r>
            <a:r>
              <a:rPr lang="zh-CN" altLang="en-US" sz="1800" dirty="0" smtClean="0">
                <a:solidFill>
                  <a:srgbClr val="000000"/>
                </a:solidFill>
              </a:rPr>
              <a:t>是</a:t>
            </a:r>
            <a:r>
              <a:rPr lang="zh-CN" altLang="en-US" sz="1800" dirty="0">
                <a:solidFill>
                  <a:srgbClr val="000000"/>
                </a:solidFill>
              </a:rPr>
              <a:t>机器学习中近年来的一大热门领域。其中的集成</a:t>
            </a:r>
            <a:r>
              <a:rPr lang="zh-CN" altLang="en-US" sz="1800" dirty="0" smtClean="0">
                <a:solidFill>
                  <a:srgbClr val="000000"/>
                </a:solidFill>
              </a:rPr>
              <a:t>方法是</a:t>
            </a:r>
            <a:r>
              <a:rPr lang="zh-CN" altLang="en-US" sz="1800" dirty="0">
                <a:solidFill>
                  <a:srgbClr val="000000"/>
                </a:solidFill>
              </a:rPr>
              <a:t>用多种学习方法的组合来获取比原方法更优的</a:t>
            </a:r>
            <a:r>
              <a:rPr lang="zh-CN" altLang="en-US" sz="1800" dirty="0" smtClean="0">
                <a:solidFill>
                  <a:srgbClr val="000000"/>
                </a:solidFill>
              </a:rPr>
              <a:t>结果</a:t>
            </a:r>
            <a:endParaRPr lang="en-US" altLang="zh-CN" sz="1800" dirty="0" smtClean="0">
              <a:solidFill>
                <a:srgbClr val="000000"/>
              </a:solidFill>
            </a:endParaRPr>
          </a:p>
          <a:p>
            <a:r>
              <a:rPr lang="zh-CN" altLang="en-US" sz="1800" dirty="0" smtClean="0">
                <a:solidFill>
                  <a:srgbClr val="000000"/>
                </a:solidFill>
              </a:rPr>
              <a:t>使</a:t>
            </a:r>
            <a:r>
              <a:rPr lang="zh-CN" altLang="en-US" sz="1800" dirty="0">
                <a:solidFill>
                  <a:srgbClr val="000000"/>
                </a:solidFill>
              </a:rPr>
              <a:t>用于组合的算法是弱学习算法，即分类正确率仅比随机猜测略高的学习算法，但是组合之后的效果仍可能高于强学习算法，即集成之后的算法准确率和效率都很</a:t>
            </a:r>
            <a:r>
              <a:rPr lang="zh-CN" altLang="en-US" sz="1800" dirty="0" smtClean="0">
                <a:solidFill>
                  <a:srgbClr val="000000"/>
                </a:solidFill>
              </a:rPr>
              <a:t>高</a:t>
            </a:r>
            <a:endParaRPr lang="zh-CN" altLang="en-US" sz="1800" dirty="0" smtClean="0">
              <a:solidFill>
                <a:srgbClr val="000000"/>
              </a:solidFill>
            </a:endParaRPr>
          </a:p>
          <a:p>
            <a:r>
              <a:rPr lang="en-US" altLang="zh-CN" sz="1800" dirty="0" smtClean="0">
                <a:solidFill>
                  <a:srgbClr val="000000"/>
                </a:solidFill>
              </a:rPr>
              <a:t>能用众力，则无敌于天下矣；</a:t>
            </a:r>
            <a:r>
              <a:rPr lang="en-US" altLang="zh-CN" sz="1800" dirty="0" smtClean="0">
                <a:solidFill>
                  <a:srgbClr val="FF0000"/>
                </a:solidFill>
              </a:rPr>
              <a:t>能用众智，则</a:t>
            </a:r>
            <a:endParaRPr lang="en-US" altLang="zh-CN" sz="1800" dirty="0" smtClean="0">
              <a:solidFill>
                <a:srgbClr val="FF0000"/>
              </a:solidFill>
            </a:endParaRPr>
          </a:p>
          <a:p>
            <a:r>
              <a:rPr lang="en-US" altLang="zh-CN" sz="1800" dirty="0" smtClean="0">
                <a:solidFill>
                  <a:srgbClr val="FF0000"/>
                </a:solidFill>
              </a:rPr>
              <a:t>无畏于圣人矣</a:t>
            </a:r>
            <a:r>
              <a:rPr lang="en-US" altLang="zh-CN" sz="1800" dirty="0" smtClean="0">
                <a:solidFill>
                  <a:srgbClr val="000000"/>
                </a:solidFill>
              </a:rPr>
              <a:t>(语出《三国志·吴志·孙权传》)</a:t>
            </a:r>
            <a:endParaRPr lang="en-US" altLang="zh-CN" sz="1800" dirty="0" smtClean="0">
              <a:solidFill>
                <a:srgbClr val="000000"/>
              </a:solidFill>
            </a:endParaRPr>
          </a:p>
        </p:txBody>
      </p:sp>
      <p:pic>
        <p:nvPicPr>
          <p:cNvPr id="8" name="Picture 39"/>
          <p:cNvPicPr/>
          <p:nvPr/>
        </p:nvPicPr>
        <p:blipFill>
          <a:blip r:embed="rId1"/>
          <a:stretch>
            <a:fillRect/>
          </a:stretch>
        </p:blipFill>
        <p:spPr>
          <a:xfrm>
            <a:off x="6018806" y="2449378"/>
            <a:ext cx="2825750" cy="2129079"/>
          </a:xfrm>
          <a:prstGeom prst="rect">
            <a:avLst/>
          </a:prstGeom>
        </p:spPr>
      </p:pic>
    </p:spTree>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装袋法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a:solidFill>
                  <a:srgbClr val="000000"/>
                </a:solidFill>
              </a:rPr>
              <a:t>装袋法</a:t>
            </a:r>
            <a:r>
              <a:rPr lang="en-US" altLang="zh-CN" sz="1800" dirty="0">
                <a:solidFill>
                  <a:srgbClr val="000000"/>
                </a:solidFill>
              </a:rPr>
              <a:t>(Bagging)</a:t>
            </a:r>
            <a:r>
              <a:rPr lang="zh-CN" altLang="en-US" sz="1800" dirty="0">
                <a:solidFill>
                  <a:srgbClr val="000000"/>
                </a:solidFill>
              </a:rPr>
              <a:t>又称为</a:t>
            </a:r>
            <a:r>
              <a:rPr lang="en-US" altLang="zh-CN" sz="1800" dirty="0">
                <a:solidFill>
                  <a:srgbClr val="000000"/>
                </a:solidFill>
              </a:rPr>
              <a:t>Bootstrap Aggregating,</a:t>
            </a:r>
            <a:r>
              <a:rPr lang="zh-CN" altLang="en-US" sz="1800" dirty="0">
                <a:solidFill>
                  <a:srgbClr val="000000"/>
                </a:solidFill>
              </a:rPr>
              <a:t>其原理是通过组合多个训练集的分类结果来提升分类效果</a:t>
            </a:r>
            <a:endParaRPr lang="en-US" altLang="zh-CN" sz="1800" dirty="0">
              <a:solidFill>
                <a:srgbClr val="000000"/>
              </a:solidFill>
            </a:endParaRPr>
          </a:p>
          <a:p>
            <a:pPr lvl="0"/>
            <a:r>
              <a:rPr lang="zh-CN" altLang="en-US" sz="1800" dirty="0" smtClean="0">
                <a:solidFill>
                  <a:srgbClr val="000000"/>
                </a:solidFill>
              </a:rPr>
              <a:t>装袋法由于多次采样，每个样本被选中的概率相同，因此噪声数据的影响下降，所以装袋法太容易受到过拟合的影响</a:t>
            </a:r>
            <a:endParaRPr lang="en-US" altLang="zh-CN" sz="1800" dirty="0" smtClean="0">
              <a:solidFill>
                <a:srgbClr val="000000"/>
              </a:solidFill>
            </a:endParaRPr>
          </a:p>
          <a:p>
            <a:r>
              <a:rPr lang="zh-CN" altLang="zh-CN" sz="1800" dirty="0">
                <a:solidFill>
                  <a:srgbClr val="000000"/>
                </a:solidFill>
              </a:rPr>
              <a:t>使用</a:t>
            </a:r>
            <a:r>
              <a:rPr lang="en-US" altLang="zh-CN" sz="1800" dirty="0" err="1">
                <a:solidFill>
                  <a:srgbClr val="000000"/>
                </a:solidFill>
              </a:rPr>
              <a:t>sklearn</a:t>
            </a:r>
            <a:r>
              <a:rPr lang="zh-CN" altLang="zh-CN" sz="1800" dirty="0">
                <a:solidFill>
                  <a:srgbClr val="000000"/>
                </a:solidFill>
              </a:rPr>
              <a:t>库实现的决策树装袋法提升分类效果。其中</a:t>
            </a:r>
            <a:r>
              <a:rPr lang="en-US" altLang="zh-CN" sz="1800" dirty="0">
                <a:solidFill>
                  <a:srgbClr val="000000"/>
                </a:solidFill>
              </a:rPr>
              <a:t>X</a:t>
            </a:r>
            <a:r>
              <a:rPr lang="zh-CN" altLang="zh-CN" sz="1800" dirty="0">
                <a:solidFill>
                  <a:srgbClr val="000000"/>
                </a:solidFill>
              </a:rPr>
              <a:t>和</a:t>
            </a:r>
            <a:r>
              <a:rPr lang="en-US" altLang="zh-CN" sz="1800" dirty="0">
                <a:solidFill>
                  <a:srgbClr val="000000"/>
                </a:solidFill>
              </a:rPr>
              <a:t>Y</a:t>
            </a:r>
            <a:r>
              <a:rPr lang="zh-CN" altLang="zh-CN" sz="1800" dirty="0">
                <a:solidFill>
                  <a:srgbClr val="000000"/>
                </a:solidFill>
              </a:rPr>
              <a:t>分别是鸢尾花（</a:t>
            </a:r>
            <a:r>
              <a:rPr lang="en-US" altLang="zh-CN" sz="1800" dirty="0">
                <a:solidFill>
                  <a:srgbClr val="000000"/>
                </a:solidFill>
              </a:rPr>
              <a:t>iris</a:t>
            </a:r>
            <a:r>
              <a:rPr lang="zh-CN" altLang="zh-CN" sz="1800" dirty="0">
                <a:solidFill>
                  <a:srgbClr val="000000"/>
                </a:solidFill>
              </a:rPr>
              <a:t>）数据集中的自变量（花的特征）和因变量（花的类别）</a:t>
            </a:r>
            <a:endParaRPr lang="zh-CN" altLang="zh-CN" sz="1800" dirty="0">
              <a:solidFill>
                <a:srgbClr val="000000"/>
              </a:solidFill>
            </a:endParaRPr>
          </a:p>
          <a:p>
            <a:pPr lvl="0"/>
            <a:endParaRPr lang="zh-CN" altLang="zh-CN" sz="1800" dirty="0">
              <a:solidFill>
                <a:srgbClr val="000000"/>
              </a:solidFill>
            </a:endParaRPr>
          </a:p>
        </p:txBody>
      </p:sp>
      <p:sp>
        <p:nvSpPr>
          <p:cNvPr id="10" name="矩形 9"/>
          <p:cNvSpPr/>
          <p:nvPr/>
        </p:nvSpPr>
        <p:spPr>
          <a:xfrm>
            <a:off x="1232452" y="2899132"/>
            <a:ext cx="6679096" cy="1708160"/>
          </a:xfrm>
          <a:prstGeom prst="rect">
            <a:avLst/>
          </a:prstGeom>
        </p:spPr>
        <p:txBody>
          <a:bodyPr wrap="square">
            <a:spAutoFit/>
          </a:bodyPr>
          <a:lstStyle/>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KFold</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cross_val_score</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sklearn.ensemble</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BaggingClassifier</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sklearn.tree</a:t>
            </a:r>
            <a:r>
              <a:rPr lang="en-US" altLang="zh-CN" sz="1000" kern="100" dirty="0">
                <a:solidFill>
                  <a:srgbClr val="000000"/>
                </a:solidFill>
                <a:latin typeface="Courier New" panose="02070309020205020404" pitchFamily="49" charset="0"/>
                <a:cs typeface="Times New Roman" panose="02020603050405020304" pitchFamily="18" charset="0"/>
              </a:rPr>
              <a:t> import </a:t>
            </a:r>
            <a:r>
              <a:rPr lang="en-US" altLang="zh-CN" sz="1000" kern="100" dirty="0" err="1">
                <a:solidFill>
                  <a:srgbClr val="000000"/>
                </a:solidFill>
                <a:latin typeface="Courier New" panose="02070309020205020404" pitchFamily="49" charset="0"/>
                <a:cs typeface="Times New Roman" panose="02020603050405020304" pitchFamily="18" charset="0"/>
              </a:rPr>
              <a:t>DecisionTreeClassifier</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from </a:t>
            </a:r>
            <a:r>
              <a:rPr lang="en-US" altLang="zh-CN" sz="1000" kern="100" dirty="0" err="1">
                <a:solidFill>
                  <a:srgbClr val="000000"/>
                </a:solidFill>
                <a:latin typeface="Courier New" panose="02070309020205020404" pitchFamily="49" charset="0"/>
                <a:cs typeface="Times New Roman" panose="02020603050405020304" pitchFamily="18" charset="0"/>
              </a:rPr>
              <a:t>sklearn</a:t>
            </a:r>
            <a:r>
              <a:rPr lang="en-US" altLang="zh-CN" sz="1000" kern="100" dirty="0">
                <a:solidFill>
                  <a:srgbClr val="000000"/>
                </a:solidFill>
                <a:latin typeface="Courier New" panose="02070309020205020404" pitchFamily="49" charset="0"/>
                <a:cs typeface="Times New Roman" panose="02020603050405020304" pitchFamily="18" charset="0"/>
              </a:rPr>
              <a:t> import datasets</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a:t>
            </a:r>
            <a:r>
              <a:rPr lang="zh-CN" altLang="zh-CN" sz="1000" kern="100" dirty="0">
                <a:solidFill>
                  <a:srgbClr val="000000"/>
                </a:solidFill>
                <a:latin typeface="Courier New" panose="02070309020205020404" pitchFamily="49" charset="0"/>
                <a:cs typeface="Courier New" panose="02070309020205020404" pitchFamily="49" charset="0"/>
              </a:rPr>
              <a:t>加载</a:t>
            </a:r>
            <a:r>
              <a:rPr lang="en-US" altLang="zh-CN" sz="1000" kern="100" dirty="0">
                <a:solidFill>
                  <a:srgbClr val="000000"/>
                </a:solidFill>
                <a:latin typeface="Courier New" panose="02070309020205020404" pitchFamily="49" charset="0"/>
                <a:cs typeface="Times New Roman" panose="02020603050405020304" pitchFamily="18" charset="0"/>
              </a:rPr>
              <a:t>iris</a:t>
            </a:r>
            <a:r>
              <a:rPr lang="zh-CN" altLang="zh-CN" sz="1000" kern="100" dirty="0">
                <a:solidFill>
                  <a:srgbClr val="000000"/>
                </a:solidFill>
                <a:latin typeface="Courier New" panose="02070309020205020404" pitchFamily="49" charset="0"/>
                <a:cs typeface="Courier New" panose="02070309020205020404" pitchFamily="49" charset="0"/>
              </a:rPr>
              <a:t>数据集</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iris = </a:t>
            </a:r>
            <a:r>
              <a:rPr lang="en-US" altLang="zh-CN" sz="1000" kern="100" dirty="0" err="1">
                <a:solidFill>
                  <a:srgbClr val="000000"/>
                </a:solidFill>
                <a:latin typeface="Courier New" panose="02070309020205020404" pitchFamily="49" charset="0"/>
                <a:cs typeface="Times New Roman" panose="02020603050405020304" pitchFamily="18" charset="0"/>
              </a:rPr>
              <a:t>datasets.load_iris</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X = </a:t>
            </a:r>
            <a:r>
              <a:rPr lang="en-US" altLang="zh-CN" sz="1000" kern="100" dirty="0" err="1">
                <a:solidFill>
                  <a:srgbClr val="000000"/>
                </a:solidFill>
                <a:latin typeface="Courier New" panose="02070309020205020404" pitchFamily="49" charset="0"/>
                <a:cs typeface="Times New Roman" panose="02020603050405020304" pitchFamily="18" charset="0"/>
              </a:rPr>
              <a:t>iris.data</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Y = </a:t>
            </a:r>
            <a:r>
              <a:rPr lang="en-US" altLang="zh-CN" sz="1000" kern="100" dirty="0" err="1" smtClean="0">
                <a:solidFill>
                  <a:srgbClr val="000000"/>
                </a:solidFill>
                <a:latin typeface="Courier New" panose="02070309020205020404" pitchFamily="49" charset="0"/>
                <a:cs typeface="Times New Roman" panose="02020603050405020304" pitchFamily="18" charset="0"/>
              </a:rPr>
              <a:t>iris.target</a:t>
            </a:r>
            <a:endParaRPr lang="zh-CN" altLang="zh-CN" sz="110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装袋法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76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endParaRPr lang="en-US" altLang="zh-CN" sz="1800" dirty="0" smtClean="0">
              <a:solidFill>
                <a:srgbClr val="000000"/>
              </a:solidFill>
            </a:endParaRPr>
          </a:p>
          <a:p>
            <a:pPr lvl="0"/>
            <a:endParaRPr lang="en-US" altLang="zh-CN" sz="1800" dirty="0">
              <a:solidFill>
                <a:srgbClr val="000000"/>
              </a:solidFill>
            </a:endParaRPr>
          </a:p>
          <a:p>
            <a:pPr lvl="0"/>
            <a:endParaRPr lang="en-US" altLang="zh-CN" sz="1800" dirty="0" smtClean="0">
              <a:solidFill>
                <a:srgbClr val="000000"/>
              </a:solidFill>
            </a:endParaRPr>
          </a:p>
          <a:p>
            <a:pPr lvl="0"/>
            <a:endParaRPr lang="en-US" altLang="zh-CN" sz="1800" dirty="0">
              <a:solidFill>
                <a:srgbClr val="000000"/>
              </a:solidFill>
            </a:endParaRPr>
          </a:p>
          <a:p>
            <a:pPr lvl="0"/>
            <a:endParaRPr lang="en-US" altLang="zh-CN" sz="1800" dirty="0" smtClean="0">
              <a:solidFill>
                <a:srgbClr val="000000"/>
              </a:solidFill>
            </a:endParaRPr>
          </a:p>
          <a:p>
            <a:pPr lvl="0"/>
            <a:endParaRPr lang="en-US" altLang="zh-CN" sz="1800" dirty="0">
              <a:solidFill>
                <a:srgbClr val="000000"/>
              </a:solidFill>
            </a:endParaRPr>
          </a:p>
          <a:p>
            <a:pPr lvl="0"/>
            <a:r>
              <a:rPr lang="zh-CN" altLang="zh-CN" sz="1800" dirty="0" smtClean="0">
                <a:solidFill>
                  <a:srgbClr val="000000"/>
                </a:solidFill>
              </a:rPr>
              <a:t>运行</a:t>
            </a:r>
            <a:r>
              <a:rPr lang="zh-CN" altLang="zh-CN" sz="1800" dirty="0">
                <a:solidFill>
                  <a:srgbClr val="000000"/>
                </a:solidFill>
              </a:rPr>
              <a:t>之后的结果如下</a:t>
            </a:r>
            <a:endParaRPr lang="en-US" altLang="zh-CN" sz="1800" dirty="0">
              <a:solidFill>
                <a:srgbClr val="000000"/>
              </a:solidFill>
            </a:endParaRPr>
          </a:p>
          <a:p>
            <a:pPr lvl="1"/>
            <a:r>
              <a:rPr lang="en-US" altLang="zh-CN" sz="1400" dirty="0">
                <a:solidFill>
                  <a:srgbClr val="000000"/>
                </a:solidFill>
              </a:rPr>
              <a:t>CART</a:t>
            </a:r>
            <a:r>
              <a:rPr lang="zh-CN" altLang="zh-CN" sz="1400" dirty="0">
                <a:solidFill>
                  <a:srgbClr val="000000"/>
                </a:solidFill>
              </a:rPr>
              <a:t>树结果：</a:t>
            </a:r>
            <a:r>
              <a:rPr lang="en-US" altLang="zh-CN" sz="1400" dirty="0">
                <a:solidFill>
                  <a:srgbClr val="000000"/>
                </a:solidFill>
              </a:rPr>
              <a:t> 0.933333333333</a:t>
            </a:r>
            <a:endParaRPr lang="zh-CN" altLang="zh-CN" sz="1400" dirty="0">
              <a:solidFill>
                <a:srgbClr val="000000"/>
              </a:solidFill>
            </a:endParaRPr>
          </a:p>
          <a:p>
            <a:pPr lvl="1"/>
            <a:r>
              <a:rPr lang="zh-CN" altLang="zh-CN" sz="1400" dirty="0">
                <a:solidFill>
                  <a:srgbClr val="000000"/>
                </a:solidFill>
              </a:rPr>
              <a:t>装袋法提升后结果：</a:t>
            </a:r>
            <a:r>
              <a:rPr lang="en-US" altLang="zh-CN" sz="1400" dirty="0">
                <a:solidFill>
                  <a:srgbClr val="000000"/>
                </a:solidFill>
              </a:rPr>
              <a:t> 0.946666666667</a:t>
            </a:r>
            <a:endParaRPr lang="zh-CN" altLang="zh-CN" sz="1400" dirty="0">
              <a:solidFill>
                <a:srgbClr val="000000"/>
              </a:solidFill>
            </a:endParaRPr>
          </a:p>
          <a:p>
            <a:r>
              <a:rPr lang="zh-CN" altLang="zh-CN" sz="1800" dirty="0">
                <a:solidFill>
                  <a:srgbClr val="000000"/>
                </a:solidFill>
              </a:rPr>
              <a:t>可以看到装袋法对模型结果有一定提升。当然，提升程度与原模型的结构和数据质量有关。如果分类回归树的树高度设置为</a:t>
            </a:r>
            <a:r>
              <a:rPr lang="en-US" altLang="zh-CN" sz="1800" dirty="0">
                <a:solidFill>
                  <a:srgbClr val="000000"/>
                </a:solidFill>
              </a:rPr>
              <a:t>3</a:t>
            </a:r>
            <a:r>
              <a:rPr lang="zh-CN" altLang="zh-CN" sz="1800" dirty="0">
                <a:solidFill>
                  <a:srgbClr val="000000"/>
                </a:solidFill>
              </a:rPr>
              <a:t>或</a:t>
            </a:r>
            <a:r>
              <a:rPr lang="en-US" altLang="zh-CN" sz="1800" dirty="0">
                <a:solidFill>
                  <a:srgbClr val="000000"/>
                </a:solidFill>
              </a:rPr>
              <a:t>5</a:t>
            </a:r>
            <a:r>
              <a:rPr lang="zh-CN" altLang="zh-CN" sz="1800" dirty="0">
                <a:solidFill>
                  <a:srgbClr val="000000"/>
                </a:solidFill>
              </a:rPr>
              <a:t>，原算法本身的效果就会比较好，装袋法就没有提升空间</a:t>
            </a:r>
            <a:endParaRPr lang="zh-CN" altLang="zh-CN" sz="1800" dirty="0">
              <a:solidFill>
                <a:srgbClr val="000000"/>
              </a:solidFill>
            </a:endParaRPr>
          </a:p>
        </p:txBody>
      </p:sp>
      <p:sp>
        <p:nvSpPr>
          <p:cNvPr id="2" name="矩形 1"/>
          <p:cNvSpPr/>
          <p:nvPr/>
        </p:nvSpPr>
        <p:spPr>
          <a:xfrm>
            <a:off x="1008063" y="956505"/>
            <a:ext cx="6679096" cy="1887696"/>
          </a:xfrm>
          <a:prstGeom prst="rect">
            <a:avLst/>
          </a:prstGeom>
        </p:spPr>
        <p:txBody>
          <a:bodyPr wrap="square">
            <a:spAutoFit/>
          </a:bodyPr>
          <a:lstStyle/>
          <a:p>
            <a:pPr indent="266700" algn="just">
              <a:lnSpc>
                <a:spcPts val="1400"/>
              </a:lnSpc>
              <a:spcAft>
                <a:spcPts val="0"/>
              </a:spcAft>
            </a:pPr>
            <a:r>
              <a:rPr lang="en-US" altLang="zh-CN" sz="1000" kern="100" dirty="0" smtClean="0">
                <a:solidFill>
                  <a:srgbClr val="000000"/>
                </a:solidFill>
                <a:latin typeface="Courier New" panose="02070309020205020404" pitchFamily="49" charset="0"/>
                <a:cs typeface="Times New Roman" panose="02020603050405020304" pitchFamily="18" charset="0"/>
              </a:rPr>
              <a:t>#</a:t>
            </a:r>
            <a:r>
              <a:rPr lang="zh-CN" altLang="zh-CN" sz="1000" kern="100" dirty="0">
                <a:solidFill>
                  <a:srgbClr val="000000"/>
                </a:solidFill>
                <a:latin typeface="Courier New" panose="02070309020205020404" pitchFamily="49" charset="0"/>
                <a:cs typeface="Courier New" panose="02070309020205020404" pitchFamily="49" charset="0"/>
              </a:rPr>
              <a:t>分类器及交叉验证</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seed = 42</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 = </a:t>
            </a: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n_splits</a:t>
            </a:r>
            <a:r>
              <a:rPr lang="en-US" altLang="zh-CN" sz="1000" kern="100" dirty="0">
                <a:solidFill>
                  <a:srgbClr val="000000"/>
                </a:solidFill>
                <a:latin typeface="Courier New" panose="02070309020205020404" pitchFamily="49" charset="0"/>
                <a:cs typeface="Times New Roman" panose="02020603050405020304" pitchFamily="18" charset="0"/>
              </a:rPr>
              <a:t>=10, </a:t>
            </a:r>
            <a:r>
              <a:rPr lang="en-US" altLang="zh-CN" sz="1000" kern="100" dirty="0" err="1">
                <a:solidFill>
                  <a:srgbClr val="000000"/>
                </a:solidFill>
                <a:latin typeface="Courier New" panose="02070309020205020404" pitchFamily="49" charset="0"/>
                <a:cs typeface="Times New Roman" panose="02020603050405020304" pitchFamily="18" charset="0"/>
              </a:rPr>
              <a:t>random_state</a:t>
            </a:r>
            <a:r>
              <a:rPr lang="en-US" altLang="zh-CN" sz="1000" kern="100" dirty="0">
                <a:solidFill>
                  <a:srgbClr val="000000"/>
                </a:solidFill>
                <a:latin typeface="Courier New" panose="02070309020205020404" pitchFamily="49" charset="0"/>
                <a:cs typeface="Times New Roman" panose="02020603050405020304" pitchFamily="18" charset="0"/>
              </a:rPr>
              <a:t>=seed)</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cart = </a:t>
            </a:r>
            <a:r>
              <a:rPr lang="en-US" altLang="zh-CN" sz="1000" kern="100" dirty="0" err="1">
                <a:solidFill>
                  <a:srgbClr val="000000"/>
                </a:solidFill>
                <a:latin typeface="Courier New" panose="02070309020205020404" pitchFamily="49" charset="0"/>
                <a:cs typeface="Times New Roman" panose="02020603050405020304" pitchFamily="18" charset="0"/>
              </a:rPr>
              <a:t>DecisionTreeClassifier</a:t>
            </a:r>
            <a:r>
              <a:rPr lang="en-US" altLang="zh-CN" sz="1000" kern="100" dirty="0">
                <a:solidFill>
                  <a:srgbClr val="000000"/>
                </a:solidFill>
                <a:latin typeface="Courier New" panose="02070309020205020404" pitchFamily="49" charset="0"/>
                <a:cs typeface="Times New Roman" panose="02020603050405020304" pitchFamily="18" charset="0"/>
              </a:rPr>
              <a:t>(criterion='</a:t>
            </a:r>
            <a:r>
              <a:rPr lang="en-US" altLang="zh-CN" sz="1000" kern="100" dirty="0" err="1">
                <a:solidFill>
                  <a:srgbClr val="000000"/>
                </a:solidFill>
                <a:latin typeface="Courier New" panose="02070309020205020404" pitchFamily="49" charset="0"/>
                <a:cs typeface="Times New Roman" panose="02020603050405020304" pitchFamily="18" charset="0"/>
              </a:rPr>
              <a:t>gini</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max_depth</a:t>
            </a:r>
            <a:r>
              <a:rPr lang="en-US" altLang="zh-CN" sz="1000" kern="100" dirty="0">
                <a:solidFill>
                  <a:srgbClr val="000000"/>
                </a:solidFill>
                <a:latin typeface="Courier New" panose="02070309020205020404" pitchFamily="49" charset="0"/>
                <a:cs typeface="Times New Roman" panose="02020603050405020304" pitchFamily="18" charset="0"/>
              </a:rPr>
              <a:t>=2)</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cart = </a:t>
            </a:r>
            <a:r>
              <a:rPr lang="en-US" altLang="zh-CN" sz="1000" kern="100" dirty="0" err="1">
                <a:solidFill>
                  <a:srgbClr val="000000"/>
                </a:solidFill>
                <a:latin typeface="Courier New" panose="02070309020205020404" pitchFamily="49" charset="0"/>
                <a:cs typeface="Times New Roman" panose="02020603050405020304" pitchFamily="18" charset="0"/>
              </a:rPr>
              <a:t>cart.fit</a:t>
            </a:r>
            <a:r>
              <a:rPr lang="en-US" altLang="zh-CN" sz="1000" kern="100" dirty="0">
                <a:solidFill>
                  <a:srgbClr val="000000"/>
                </a:solidFill>
                <a:latin typeface="Courier New" panose="02070309020205020404" pitchFamily="49" charset="0"/>
                <a:cs typeface="Times New Roman" panose="02020603050405020304" pitchFamily="18" charset="0"/>
              </a:rPr>
              <a:t>(X, Y)</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result = </a:t>
            </a:r>
            <a:r>
              <a:rPr lang="en-US" altLang="zh-CN" sz="1000" kern="100" dirty="0" err="1">
                <a:solidFill>
                  <a:srgbClr val="000000"/>
                </a:solidFill>
                <a:latin typeface="Courier New" panose="02070309020205020404" pitchFamily="49" charset="0"/>
                <a:cs typeface="Times New Roman" panose="02020603050405020304" pitchFamily="18" charset="0"/>
              </a:rPr>
              <a:t>cross_val_score</a:t>
            </a:r>
            <a:r>
              <a:rPr lang="en-US" altLang="zh-CN" sz="1000" kern="100" dirty="0">
                <a:solidFill>
                  <a:srgbClr val="000000"/>
                </a:solidFill>
                <a:latin typeface="Courier New" panose="02070309020205020404" pitchFamily="49" charset="0"/>
                <a:cs typeface="Times New Roman" panose="02020603050405020304" pitchFamily="18" charset="0"/>
              </a:rPr>
              <a:t>(cart, X, Y, cv=</a:t>
            </a: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print("CART</a:t>
            </a:r>
            <a:r>
              <a:rPr lang="zh-CN" altLang="zh-CN" sz="1000" kern="100" dirty="0">
                <a:solidFill>
                  <a:srgbClr val="000000"/>
                </a:solidFill>
                <a:latin typeface="Courier New" panose="02070309020205020404" pitchFamily="49" charset="0"/>
                <a:cs typeface="Courier New" panose="02070309020205020404" pitchFamily="49" charset="0"/>
              </a:rPr>
              <a:t>树结果：</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result.mean</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model=</a:t>
            </a:r>
            <a:r>
              <a:rPr lang="en-US" altLang="zh-CN" sz="1000" kern="100" dirty="0" err="1">
                <a:solidFill>
                  <a:srgbClr val="000000"/>
                </a:solidFill>
                <a:latin typeface="Courier New" panose="02070309020205020404" pitchFamily="49" charset="0"/>
                <a:cs typeface="Times New Roman" panose="02020603050405020304" pitchFamily="18" charset="0"/>
              </a:rPr>
              <a:t>BaggingClassifier</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base_estimator</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cart,n_estimators</a:t>
            </a:r>
            <a:r>
              <a:rPr lang="en-US" altLang="zh-CN" sz="1000" kern="100" dirty="0">
                <a:solidFill>
                  <a:srgbClr val="000000"/>
                </a:solidFill>
                <a:latin typeface="Courier New" panose="02070309020205020404" pitchFamily="49" charset="0"/>
                <a:cs typeface="Times New Roman" panose="02020603050405020304" pitchFamily="18" charset="0"/>
              </a:rPr>
              <a:t>=100, </a:t>
            </a:r>
            <a:r>
              <a:rPr lang="en-US" altLang="zh-CN" sz="1000" kern="100" dirty="0" err="1">
                <a:solidFill>
                  <a:srgbClr val="000000"/>
                </a:solidFill>
                <a:latin typeface="Courier New" panose="02070309020205020404" pitchFamily="49" charset="0"/>
                <a:cs typeface="Times New Roman" panose="02020603050405020304" pitchFamily="18" charset="0"/>
              </a:rPr>
              <a:t>random_state</a:t>
            </a:r>
            <a:r>
              <a:rPr lang="en-US" altLang="zh-CN" sz="1000" kern="100" dirty="0">
                <a:solidFill>
                  <a:srgbClr val="000000"/>
                </a:solidFill>
                <a:latin typeface="Courier New" panose="02070309020205020404" pitchFamily="49" charset="0"/>
                <a:cs typeface="Times New Roman" panose="02020603050405020304" pitchFamily="18" charset="0"/>
              </a:rPr>
              <a:t>=seed)</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smtClean="0">
                <a:solidFill>
                  <a:srgbClr val="000000"/>
                </a:solidFill>
                <a:latin typeface="Courier New" panose="02070309020205020404" pitchFamily="49" charset="0"/>
                <a:cs typeface="Times New Roman" panose="02020603050405020304" pitchFamily="18" charset="0"/>
              </a:rPr>
              <a:t>result </a:t>
            </a:r>
            <a:r>
              <a:rPr lang="en-US" altLang="zh-CN" sz="1000" kern="100" dirty="0">
                <a:solidFill>
                  <a:srgbClr val="000000"/>
                </a:solidFill>
                <a:latin typeface="Courier New" panose="02070309020205020404" pitchFamily="49" charset="0"/>
                <a:cs typeface="Times New Roman" panose="02020603050405020304" pitchFamily="18" charset="0"/>
              </a:rPr>
              <a:t>= </a:t>
            </a:r>
            <a:r>
              <a:rPr lang="en-US" altLang="zh-CN" sz="1000" kern="100" dirty="0" err="1">
                <a:solidFill>
                  <a:srgbClr val="000000"/>
                </a:solidFill>
                <a:latin typeface="Courier New" panose="02070309020205020404" pitchFamily="49" charset="0"/>
                <a:cs typeface="Times New Roman" panose="02020603050405020304" pitchFamily="18" charset="0"/>
              </a:rPr>
              <a:t>cross_val_score</a:t>
            </a:r>
            <a:r>
              <a:rPr lang="en-US" altLang="zh-CN" sz="1000" kern="100" dirty="0">
                <a:solidFill>
                  <a:srgbClr val="000000"/>
                </a:solidFill>
                <a:latin typeface="Courier New" panose="02070309020205020404" pitchFamily="49" charset="0"/>
                <a:cs typeface="Times New Roman" panose="02020603050405020304" pitchFamily="18" charset="0"/>
              </a:rPr>
              <a:t>(model, X, Y, cv=</a:t>
            </a:r>
            <a:r>
              <a:rPr lang="en-US" altLang="zh-CN" sz="1000" kern="100" dirty="0" err="1">
                <a:solidFill>
                  <a:srgbClr val="000000"/>
                </a:solidFill>
                <a:latin typeface="Courier New" panose="02070309020205020404" pitchFamily="49" charset="0"/>
                <a:cs typeface="Times New Roman" panose="02020603050405020304" pitchFamily="18" charset="0"/>
              </a:rPr>
              <a:t>kfold</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000" kern="100" dirty="0">
                <a:solidFill>
                  <a:srgbClr val="000000"/>
                </a:solidFill>
                <a:latin typeface="Courier New" panose="02070309020205020404" pitchFamily="49" charset="0"/>
                <a:cs typeface="Times New Roman" panose="02020603050405020304" pitchFamily="18" charset="0"/>
              </a:rPr>
              <a:t>print("</a:t>
            </a:r>
            <a:r>
              <a:rPr lang="zh-CN" altLang="zh-CN" sz="1000" kern="100" dirty="0">
                <a:solidFill>
                  <a:srgbClr val="000000"/>
                </a:solidFill>
                <a:latin typeface="Courier New" panose="02070309020205020404" pitchFamily="49" charset="0"/>
                <a:cs typeface="Courier New" panose="02070309020205020404" pitchFamily="49" charset="0"/>
              </a:rPr>
              <a:t>装袋法提升后结果：</a:t>
            </a:r>
            <a:r>
              <a:rPr lang="en-US" altLang="zh-CN" sz="1000" kern="100" dirty="0">
                <a:solidFill>
                  <a:srgbClr val="000000"/>
                </a:solidFill>
                <a:latin typeface="Courier New" panose="02070309020205020404" pitchFamily="49" charset="0"/>
                <a:cs typeface="Times New Roman" panose="02020603050405020304" pitchFamily="18" charset="0"/>
              </a:rPr>
              <a:t>",</a:t>
            </a:r>
            <a:r>
              <a:rPr lang="en-US" altLang="zh-CN" sz="1000" kern="100" dirty="0" err="1">
                <a:solidFill>
                  <a:srgbClr val="000000"/>
                </a:solidFill>
                <a:latin typeface="Courier New" panose="02070309020205020404" pitchFamily="49" charset="0"/>
                <a:cs typeface="Times New Roman" panose="02020603050405020304" pitchFamily="18" charset="0"/>
              </a:rPr>
              <a:t>result.mean</a:t>
            </a:r>
            <a:r>
              <a:rPr lang="en-US" altLang="zh-CN" sz="1000" kern="100" dirty="0">
                <a:solidFill>
                  <a:srgbClr val="000000"/>
                </a:solidFill>
                <a:latin typeface="Courier New" panose="02070309020205020404" pitchFamily="49" charset="0"/>
                <a:cs typeface="Times New Roman" panose="02020603050405020304" pitchFamily="18" charset="0"/>
              </a:rPr>
              <a:t>())</a:t>
            </a:r>
            <a:endParaRPr lang="zh-CN" altLang="zh-CN" sz="110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提升法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39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en-US" sz="1800" dirty="0">
                <a:solidFill>
                  <a:srgbClr val="000000"/>
                </a:solidFill>
              </a:rPr>
              <a:t>提升法</a:t>
            </a:r>
            <a:r>
              <a:rPr lang="en-US" altLang="zh-CN" sz="1800" dirty="0">
                <a:solidFill>
                  <a:srgbClr val="000000"/>
                </a:solidFill>
              </a:rPr>
              <a:t>(Boosting)</a:t>
            </a:r>
            <a:r>
              <a:rPr lang="zh-CN" altLang="en-US" sz="1800" dirty="0">
                <a:solidFill>
                  <a:srgbClr val="000000"/>
                </a:solidFill>
              </a:rPr>
              <a:t>与装袋法相比每次的训练样本均为同一组，并且引入了权重的概念，给每个单独的训练样本都会分配个相同的初始权重。然后进行</a:t>
            </a:r>
            <a:r>
              <a:rPr lang="en-US" altLang="zh-CN" sz="1800" dirty="0">
                <a:solidFill>
                  <a:srgbClr val="000000"/>
                </a:solidFill>
              </a:rPr>
              <a:t>T</a:t>
            </a:r>
            <a:r>
              <a:rPr lang="zh-CN" altLang="en-US" sz="1800" dirty="0">
                <a:solidFill>
                  <a:srgbClr val="000000"/>
                </a:solidFill>
              </a:rPr>
              <a:t>轮训练，每</a:t>
            </a:r>
            <a:r>
              <a:rPr lang="en-US" altLang="zh-CN" sz="1800" dirty="0">
                <a:solidFill>
                  <a:srgbClr val="000000"/>
                </a:solidFill>
              </a:rPr>
              <a:t>-</a:t>
            </a:r>
            <a:r>
              <a:rPr lang="zh-CN" altLang="en-US" sz="1800" dirty="0">
                <a:solidFill>
                  <a:srgbClr val="000000"/>
                </a:solidFill>
              </a:rPr>
              <a:t>轮中使用一个分类方法训练出一个分类模型，使用此分类模型对所有样本进行分类并更新所有样本的权重</a:t>
            </a:r>
            <a:r>
              <a:rPr lang="en-US" altLang="zh-CN" sz="1800" dirty="0">
                <a:solidFill>
                  <a:srgbClr val="000000"/>
                </a:solidFill>
              </a:rPr>
              <a:t>:</a:t>
            </a:r>
            <a:r>
              <a:rPr lang="zh-CN" altLang="en-US" sz="1800" dirty="0">
                <a:solidFill>
                  <a:srgbClr val="000000"/>
                </a:solidFill>
              </a:rPr>
              <a:t>分类正确的样本权重降低，分类错误的样本权重增加，从而达到更改样本分布的目的。</a:t>
            </a:r>
            <a:endParaRPr lang="zh-CN" altLang="en-US" sz="1800" dirty="0">
              <a:solidFill>
                <a:srgbClr val="000000"/>
              </a:solidFill>
            </a:endParaRPr>
          </a:p>
          <a:p>
            <a:pPr lvl="0"/>
            <a:r>
              <a:rPr lang="zh-CN" altLang="en-US" sz="1800" dirty="0">
                <a:solidFill>
                  <a:srgbClr val="000000"/>
                </a:solidFill>
              </a:rPr>
              <a:t>由此可知，每一轮训练后，都会生成一个分类模型，而每次生成的这个分类模型都会更加注意在之前分类错误的样本，从而提高样本分类的准确率。对于新的样本，将</a:t>
            </a:r>
            <a:r>
              <a:rPr lang="en-US" altLang="zh-CN" sz="1800" dirty="0">
                <a:solidFill>
                  <a:srgbClr val="000000"/>
                </a:solidFill>
              </a:rPr>
              <a:t>T</a:t>
            </a:r>
            <a:r>
              <a:rPr lang="zh-CN" altLang="en-US" sz="1800" dirty="0">
                <a:solidFill>
                  <a:srgbClr val="000000"/>
                </a:solidFill>
              </a:rPr>
              <a:t>轮训练出的</a:t>
            </a:r>
            <a:r>
              <a:rPr lang="en-US" altLang="zh-CN" sz="1800" dirty="0">
                <a:solidFill>
                  <a:srgbClr val="000000"/>
                </a:solidFill>
              </a:rPr>
              <a:t>T</a:t>
            </a:r>
            <a:r>
              <a:rPr lang="zh-CN" altLang="en-US" sz="1800" dirty="0">
                <a:solidFill>
                  <a:srgbClr val="000000"/>
                </a:solidFill>
              </a:rPr>
              <a:t>个分类模型得出的预测结果加权平均，即可得出最终的预测结果。</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提升法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a:solidFill>
                  <a:srgbClr val="000000"/>
                </a:solidFill>
              </a:rPr>
              <a:t>基于</a:t>
            </a:r>
            <a:r>
              <a:rPr lang="en-US" altLang="zh-CN" sz="1800" dirty="0" err="1">
                <a:solidFill>
                  <a:srgbClr val="000000"/>
                </a:solidFill>
              </a:rPr>
              <a:t>sklearn</a:t>
            </a:r>
            <a:r>
              <a:rPr lang="zh-CN" altLang="zh-CN" sz="1800" dirty="0">
                <a:solidFill>
                  <a:srgbClr val="000000"/>
                </a:solidFill>
              </a:rPr>
              <a:t>库中的提升法分类器对决策树进行优化，提高分类准确率。</a:t>
            </a:r>
            <a:r>
              <a:rPr lang="en-US" altLang="zh-CN" sz="1800" dirty="0">
                <a:solidFill>
                  <a:srgbClr val="000000"/>
                </a:solidFill>
              </a:rPr>
              <a:t>Python</a:t>
            </a:r>
            <a:r>
              <a:rPr lang="zh-CN" altLang="zh-CN" sz="1800" dirty="0">
                <a:solidFill>
                  <a:srgbClr val="000000"/>
                </a:solidFill>
              </a:rPr>
              <a:t>代码如下，其中</a:t>
            </a:r>
            <a:r>
              <a:rPr lang="en-US" altLang="zh-CN" sz="1800" dirty="0" err="1">
                <a:solidFill>
                  <a:srgbClr val="000000"/>
                </a:solidFill>
              </a:rPr>
              <a:t>load_breast_cancer</a:t>
            </a:r>
            <a:r>
              <a:rPr lang="en-US" altLang="zh-CN" sz="1800" dirty="0">
                <a:solidFill>
                  <a:srgbClr val="000000"/>
                </a:solidFill>
              </a:rPr>
              <a:t>()</a:t>
            </a:r>
            <a:r>
              <a:rPr lang="zh-CN" altLang="zh-CN" sz="1800" dirty="0">
                <a:solidFill>
                  <a:srgbClr val="000000"/>
                </a:solidFill>
              </a:rPr>
              <a:t>方法加载乳腺癌数据集，自变量（细胞核的特征）和因变量（良性、恶性）分别赋给</a:t>
            </a:r>
            <a:r>
              <a:rPr lang="en-US" altLang="zh-CN" sz="1800" dirty="0">
                <a:solidFill>
                  <a:srgbClr val="000000"/>
                </a:solidFill>
              </a:rPr>
              <a:t>X</a:t>
            </a:r>
            <a:r>
              <a:rPr lang="zh-CN" altLang="zh-CN" sz="1800" dirty="0">
                <a:solidFill>
                  <a:srgbClr val="000000"/>
                </a:solidFill>
              </a:rPr>
              <a:t>和</a:t>
            </a:r>
            <a:r>
              <a:rPr lang="en-US" altLang="zh-CN" sz="1800" dirty="0">
                <a:solidFill>
                  <a:srgbClr val="000000"/>
                </a:solidFill>
              </a:rPr>
              <a:t>Y</a:t>
            </a:r>
            <a:r>
              <a:rPr lang="zh-CN" altLang="zh-CN" sz="1800" dirty="0">
                <a:solidFill>
                  <a:srgbClr val="000000"/>
                </a:solidFill>
              </a:rPr>
              <a:t>变量</a:t>
            </a:r>
            <a:endParaRPr lang="zh-CN" altLang="zh-CN" sz="1800" dirty="0">
              <a:solidFill>
                <a:srgbClr val="000000"/>
              </a:solidFill>
            </a:endParaRPr>
          </a:p>
        </p:txBody>
      </p:sp>
      <p:sp>
        <p:nvSpPr>
          <p:cNvPr id="2" name="矩形 1"/>
          <p:cNvSpPr/>
          <p:nvPr/>
        </p:nvSpPr>
        <p:spPr>
          <a:xfrm>
            <a:off x="1343717" y="2074959"/>
            <a:ext cx="6107112" cy="1708160"/>
          </a:xfrm>
          <a:prstGeom prst="rect">
            <a:avLst/>
          </a:prstGeom>
        </p:spPr>
        <p:txBody>
          <a:bodyPr wrap="square">
            <a:spAutoFit/>
          </a:bodyPr>
          <a:lstStyle/>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KFold</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cross_val_score</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sklearn.ensemble</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AdaBoostClassifier</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sklearn.tree</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DecisionTreeClassifier</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a:t>
            </a:r>
            <a:r>
              <a:rPr lang="en-US" altLang="zh-CN" sz="1400" kern="100" dirty="0">
                <a:solidFill>
                  <a:srgbClr val="000000"/>
                </a:solidFill>
                <a:latin typeface="Courier New" panose="02070309020205020404" pitchFamily="49" charset="0"/>
                <a:cs typeface="Times New Roman" panose="02020603050405020304" pitchFamily="18" charset="0"/>
              </a:rPr>
              <a:t> import datasets</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dataset_all</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datasets.load_breast_cancer</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X = </a:t>
            </a:r>
            <a:r>
              <a:rPr lang="en-US" altLang="zh-CN" sz="1400" kern="100" dirty="0" err="1">
                <a:solidFill>
                  <a:srgbClr val="000000"/>
                </a:solidFill>
                <a:latin typeface="Courier New" panose="02070309020205020404" pitchFamily="49" charset="0"/>
                <a:cs typeface="Times New Roman" panose="02020603050405020304" pitchFamily="18" charset="0"/>
              </a:rPr>
              <a:t>dataset_all.data</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Y = </a:t>
            </a:r>
            <a:r>
              <a:rPr lang="en-US" altLang="zh-CN" sz="1400" kern="100" dirty="0" err="1">
                <a:solidFill>
                  <a:srgbClr val="000000"/>
                </a:solidFill>
                <a:latin typeface="Courier New" panose="02070309020205020404" pitchFamily="49" charset="0"/>
                <a:cs typeface="Times New Roman" panose="02020603050405020304" pitchFamily="18" charset="0"/>
              </a:rPr>
              <a:t>dataset_all.target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seed = </a:t>
            </a:r>
            <a:r>
              <a:rPr lang="en-US" altLang="zh-CN" sz="1400" kern="100" dirty="0" smtClean="0">
                <a:solidFill>
                  <a:srgbClr val="000000"/>
                </a:solidFill>
                <a:latin typeface="Courier New" panose="02070309020205020404" pitchFamily="49" charset="0"/>
                <a:cs typeface="Times New Roman" panose="02020603050405020304" pitchFamily="18" charset="0"/>
              </a:rPr>
              <a:t>42</a:t>
            </a:r>
            <a:endParaRPr lang="zh-CN" altLang="zh-CN"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提升法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marL="0" indent="0">
              <a:buNone/>
            </a:pPr>
            <a:endParaRPr lang="en-US" altLang="zh-CN" sz="1800" dirty="0" smtClean="0">
              <a:solidFill>
                <a:srgbClr val="000000"/>
              </a:solidFill>
            </a:endParaRPr>
          </a:p>
          <a:p>
            <a:r>
              <a:rPr lang="zh-CN" altLang="zh-CN" sz="1800" dirty="0" smtClean="0">
                <a:solidFill>
                  <a:srgbClr val="000000"/>
                </a:solidFill>
              </a:rPr>
              <a:t>运行</a:t>
            </a:r>
            <a:r>
              <a:rPr lang="zh-CN" altLang="zh-CN" sz="1800" dirty="0">
                <a:solidFill>
                  <a:srgbClr val="000000"/>
                </a:solidFill>
              </a:rPr>
              <a:t>之后的结果如下。</a:t>
            </a:r>
            <a:endParaRPr lang="zh-CN" altLang="zh-CN" sz="1800" dirty="0">
              <a:solidFill>
                <a:srgbClr val="000000"/>
              </a:solidFill>
            </a:endParaRPr>
          </a:p>
          <a:p>
            <a:pPr lvl="1"/>
            <a:r>
              <a:rPr lang="zh-CN" altLang="zh-CN" sz="1400" dirty="0">
                <a:solidFill>
                  <a:srgbClr val="000000"/>
                </a:solidFill>
              </a:rPr>
              <a:t>决策树结果：</a:t>
            </a:r>
            <a:r>
              <a:rPr lang="en-US" altLang="zh-CN" sz="1400" dirty="0">
                <a:solidFill>
                  <a:srgbClr val="000000"/>
                </a:solidFill>
              </a:rPr>
              <a:t> 0.92969924812</a:t>
            </a:r>
            <a:endParaRPr lang="zh-CN" altLang="zh-CN" sz="1400" dirty="0">
              <a:solidFill>
                <a:srgbClr val="000000"/>
              </a:solidFill>
            </a:endParaRPr>
          </a:p>
          <a:p>
            <a:pPr lvl="1"/>
            <a:r>
              <a:rPr lang="zh-CN" altLang="zh-CN" sz="1400" dirty="0">
                <a:solidFill>
                  <a:srgbClr val="000000"/>
                </a:solidFill>
              </a:rPr>
              <a:t>提升法改进结果：</a:t>
            </a:r>
            <a:r>
              <a:rPr lang="en-US" altLang="zh-CN" sz="1400" dirty="0">
                <a:solidFill>
                  <a:srgbClr val="000000"/>
                </a:solidFill>
              </a:rPr>
              <a:t> 0.970112781955</a:t>
            </a:r>
            <a:endParaRPr lang="zh-CN" altLang="zh-CN" sz="1400" dirty="0">
              <a:solidFill>
                <a:srgbClr val="000000"/>
              </a:solidFill>
            </a:endParaRPr>
          </a:p>
          <a:p>
            <a:r>
              <a:rPr lang="zh-CN" altLang="zh-CN" sz="1800" dirty="0">
                <a:solidFill>
                  <a:srgbClr val="000000"/>
                </a:solidFill>
              </a:rPr>
              <a:t>可以看到提升法对当前决策树分类器的分类效果改进较大</a:t>
            </a:r>
            <a:endParaRPr lang="zh-CN" altLang="zh-CN" sz="1800" dirty="0">
              <a:solidFill>
                <a:srgbClr val="000000"/>
              </a:solidFill>
            </a:endParaRPr>
          </a:p>
        </p:txBody>
      </p:sp>
      <p:sp>
        <p:nvSpPr>
          <p:cNvPr id="2" name="矩形 1"/>
          <p:cNvSpPr/>
          <p:nvPr/>
        </p:nvSpPr>
        <p:spPr>
          <a:xfrm>
            <a:off x="1070942" y="1106478"/>
            <a:ext cx="7251354" cy="1708160"/>
          </a:xfrm>
          <a:prstGeom prst="rect">
            <a:avLst/>
          </a:prstGeom>
        </p:spPr>
        <p:txBody>
          <a:bodyPr wrap="square">
            <a:spAutoFit/>
          </a:bodyPr>
          <a:lstStyle/>
          <a:p>
            <a:pPr>
              <a:lnSpc>
                <a:spcPts val="1400"/>
              </a:lnSpc>
              <a:spcAft>
                <a:spcPts val="0"/>
              </a:spcAft>
            </a:pPr>
            <a:r>
              <a:rPr lang="en-US" altLang="zh-CN" sz="1400" kern="100" dirty="0" err="1" smtClean="0">
                <a:solidFill>
                  <a:srgbClr val="000000"/>
                </a:solidFill>
                <a:latin typeface="Courier New" panose="02070309020205020404" pitchFamily="49" charset="0"/>
                <a:cs typeface="Times New Roman" panose="02020603050405020304" pitchFamily="18" charset="0"/>
              </a:rPr>
              <a:t>kfold</a:t>
            </a:r>
            <a:r>
              <a:rPr lang="en-US" altLang="zh-CN" sz="1400" kern="100" dirty="0" smtClean="0">
                <a:solidFill>
                  <a:srgbClr val="000000"/>
                </a:solidFill>
                <a:latin typeface="Courier New" panose="02070309020205020404" pitchFamily="49" charset="0"/>
                <a:cs typeface="Times New Roman" panose="02020603050405020304" pitchFamily="18" charset="0"/>
              </a:rPr>
              <a:t> </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KFold</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n_splits</a:t>
            </a:r>
            <a:r>
              <a:rPr lang="en-US" altLang="zh-CN" sz="1400" kern="100" dirty="0">
                <a:solidFill>
                  <a:srgbClr val="000000"/>
                </a:solidFill>
                <a:latin typeface="Courier New" panose="02070309020205020404" pitchFamily="49" charset="0"/>
                <a:cs typeface="Times New Roman" panose="02020603050405020304" pitchFamily="18" charset="0"/>
              </a:rPr>
              <a:t>=10, </a:t>
            </a:r>
            <a:r>
              <a:rPr lang="en-US" altLang="zh-CN" sz="1400" kern="100" dirty="0" err="1">
                <a:solidFill>
                  <a:srgbClr val="000000"/>
                </a:solidFill>
                <a:latin typeface="Courier New" panose="02070309020205020404" pitchFamily="49" charset="0"/>
                <a:cs typeface="Times New Roman" panose="02020603050405020304" pitchFamily="18" charset="0"/>
              </a:rPr>
              <a:t>random_state</a:t>
            </a:r>
            <a:r>
              <a:rPr lang="en-US" altLang="zh-CN" sz="1400" kern="100" dirty="0">
                <a:solidFill>
                  <a:srgbClr val="000000"/>
                </a:solidFill>
                <a:latin typeface="Courier New" panose="02070309020205020404" pitchFamily="49" charset="0"/>
                <a:cs typeface="Times New Roman" panose="02020603050405020304" pitchFamily="18" charset="0"/>
              </a:rPr>
              <a:t>=seed)</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DecisionTreeClassifier</a:t>
            </a:r>
            <a:r>
              <a:rPr lang="en-US" altLang="zh-CN" sz="1400" kern="100" dirty="0">
                <a:solidFill>
                  <a:srgbClr val="000000"/>
                </a:solidFill>
                <a:latin typeface="Courier New" panose="02070309020205020404" pitchFamily="49" charset="0"/>
                <a:cs typeface="Times New Roman" panose="02020603050405020304" pitchFamily="18" charset="0"/>
              </a:rPr>
              <a:t>(criterion='</a:t>
            </a:r>
            <a:r>
              <a:rPr lang="en-US" altLang="zh-CN" sz="1400" kern="100" dirty="0" err="1">
                <a:solidFill>
                  <a:srgbClr val="000000"/>
                </a:solidFill>
                <a:latin typeface="Courier New" panose="02070309020205020404" pitchFamily="49" charset="0"/>
                <a:cs typeface="Times New Roman" panose="02020603050405020304" pitchFamily="18" charset="0"/>
              </a:rPr>
              <a:t>gini</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max_depth</a:t>
            </a:r>
            <a:r>
              <a:rPr lang="en-US" altLang="zh-CN" sz="1400" kern="100" dirty="0">
                <a:solidFill>
                  <a:srgbClr val="000000"/>
                </a:solidFill>
                <a:latin typeface="Courier New" panose="02070309020205020404" pitchFamily="49" charset="0"/>
                <a:cs typeface="Times New Roman" panose="02020603050405020304" pitchFamily="18" charset="0"/>
              </a:rPr>
              <a:t>=3)</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dtree.fit</a:t>
            </a:r>
            <a:r>
              <a:rPr lang="en-US" altLang="zh-CN" sz="1400" kern="100" dirty="0">
                <a:solidFill>
                  <a:srgbClr val="000000"/>
                </a:solidFill>
                <a:latin typeface="Courier New" panose="02070309020205020404" pitchFamily="49" charset="0"/>
                <a:cs typeface="Times New Roman" panose="02020603050405020304" pitchFamily="18" charset="0"/>
              </a:rPr>
              <a:t>(X, Y)</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result = </a:t>
            </a:r>
            <a:r>
              <a:rPr lang="en-US" altLang="zh-CN" sz="1400" kern="100" dirty="0" err="1">
                <a:solidFill>
                  <a:srgbClr val="000000"/>
                </a:solidFill>
                <a:latin typeface="Courier New" panose="02070309020205020404" pitchFamily="49" charset="0"/>
                <a:cs typeface="Times New Roman" panose="02020603050405020304" pitchFamily="18" charset="0"/>
              </a:rPr>
              <a:t>cross_val_score</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X, Y, cv=</a:t>
            </a:r>
            <a:r>
              <a:rPr lang="en-US" altLang="zh-CN" sz="1400" kern="100" dirty="0" err="1">
                <a:solidFill>
                  <a:srgbClr val="000000"/>
                </a:solidFill>
                <a:latin typeface="Courier New" panose="02070309020205020404" pitchFamily="49" charset="0"/>
                <a:cs typeface="Times New Roman" panose="02020603050405020304" pitchFamily="18" charset="0"/>
              </a:rPr>
              <a:t>kfold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print("</a:t>
            </a:r>
            <a:r>
              <a:rPr lang="zh-CN" altLang="zh-CN" sz="1400" kern="100" dirty="0">
                <a:solidFill>
                  <a:srgbClr val="000000"/>
                </a:solidFill>
                <a:latin typeface="Courier New" panose="02070309020205020404" pitchFamily="49" charset="0"/>
                <a:cs typeface="Courier New" panose="02070309020205020404" pitchFamily="49" charset="0"/>
              </a:rPr>
              <a:t>决策树结果：</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result.mean</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smtClean="0">
                <a:solidFill>
                  <a:srgbClr val="000000"/>
                </a:solidFill>
                <a:latin typeface="Courier New" panose="02070309020205020404" pitchFamily="49" charset="0"/>
                <a:cs typeface="Times New Roman" panose="02020603050405020304" pitchFamily="18" charset="0"/>
              </a:rPr>
              <a:t>model = </a:t>
            </a:r>
            <a:r>
              <a:rPr lang="en-US" altLang="zh-CN" sz="1400" kern="100" dirty="0" err="1">
                <a:solidFill>
                  <a:srgbClr val="000000"/>
                </a:solidFill>
                <a:latin typeface="Courier New" panose="02070309020205020404" pitchFamily="49" charset="0"/>
                <a:cs typeface="Times New Roman" panose="02020603050405020304" pitchFamily="18" charset="0"/>
              </a:rPr>
              <a:t>AdaBoostClassifier</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base_estimator</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dtree</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n_estimators</a:t>
            </a:r>
            <a:r>
              <a:rPr lang="en-US" altLang="zh-CN" sz="1400" kern="100" dirty="0">
                <a:solidFill>
                  <a:srgbClr val="000000"/>
                </a:solidFill>
                <a:latin typeface="Courier New" panose="02070309020205020404" pitchFamily="49" charset="0"/>
                <a:cs typeface="Times New Roman" panose="02020603050405020304" pitchFamily="18" charset="0"/>
              </a:rPr>
              <a:t>=100,random_state=seed)</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result = </a:t>
            </a:r>
            <a:r>
              <a:rPr lang="en-US" altLang="zh-CN" sz="1400" kern="100" dirty="0" err="1">
                <a:solidFill>
                  <a:srgbClr val="000000"/>
                </a:solidFill>
                <a:latin typeface="Courier New" panose="02070309020205020404" pitchFamily="49" charset="0"/>
                <a:cs typeface="Times New Roman" panose="02020603050405020304" pitchFamily="18" charset="0"/>
              </a:rPr>
              <a:t>cross_val_score</a:t>
            </a:r>
            <a:r>
              <a:rPr lang="en-US" altLang="zh-CN" sz="1400" kern="100" dirty="0">
                <a:solidFill>
                  <a:srgbClr val="000000"/>
                </a:solidFill>
                <a:latin typeface="Courier New" panose="02070309020205020404" pitchFamily="49" charset="0"/>
                <a:cs typeface="Times New Roman" panose="02020603050405020304" pitchFamily="18" charset="0"/>
              </a:rPr>
              <a:t>(model, X, Y, cv=</a:t>
            </a:r>
            <a:r>
              <a:rPr lang="en-US" altLang="zh-CN" sz="1400" kern="100" dirty="0" err="1">
                <a:solidFill>
                  <a:srgbClr val="000000"/>
                </a:solidFill>
                <a:latin typeface="Courier New" panose="02070309020205020404" pitchFamily="49" charset="0"/>
                <a:cs typeface="Times New Roman" panose="02020603050405020304" pitchFamily="18" charset="0"/>
              </a:rPr>
              <a:t>kfold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a:p>
            <a:pPr>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print("</a:t>
            </a:r>
            <a:r>
              <a:rPr lang="zh-CN" altLang="zh-CN" sz="1400" kern="100" dirty="0">
                <a:solidFill>
                  <a:srgbClr val="000000"/>
                </a:solidFill>
                <a:latin typeface="Courier New" panose="02070309020205020404" pitchFamily="49" charset="0"/>
                <a:cs typeface="Courier New" panose="02070309020205020404" pitchFamily="49" charset="0"/>
              </a:rPr>
              <a:t>提升法改进结果：</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result.mean</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sz="1800" dirty="0">
                <a:solidFill>
                  <a:srgbClr val="000000"/>
                </a:solidFill>
              </a:rPr>
              <a:t>决策树学习(decision tree learning) 是机器学习中一类最常见的方法之一。顾名思义，决策树学习就是学习用来作决策的树。</a:t>
            </a:r>
            <a:endParaRPr sz="1800" dirty="0">
              <a:solidFill>
                <a:srgbClr val="000000"/>
              </a:solidFill>
            </a:endParaRPr>
          </a:p>
          <a:p>
            <a:r>
              <a:rPr sz="1800" dirty="0">
                <a:solidFill>
                  <a:srgbClr val="000000"/>
                </a:solidFill>
              </a:rPr>
              <a:t>决策树学习是一种逼近离散值目标函数的方法，学习到的函数被表示为一棵决策树。</a:t>
            </a:r>
            <a:endParaRPr sz="1800" dirty="0">
              <a:solidFill>
                <a:srgbClr val="000000"/>
              </a:solidFill>
            </a:endParaRPr>
          </a:p>
        </p:txBody>
      </p:sp>
      <p:graphicFrame>
        <p:nvGraphicFramePr>
          <p:cNvPr id="2" name="对象 1"/>
          <p:cNvGraphicFramePr/>
          <p:nvPr/>
        </p:nvGraphicFramePr>
        <p:xfrm>
          <a:off x="3507740" y="1990090"/>
          <a:ext cx="5591810" cy="2738120"/>
        </p:xfrm>
        <a:graphic>
          <a:graphicData uri="http://schemas.openxmlformats.org/presentationml/2006/ole">
            <mc:AlternateContent xmlns:mc="http://schemas.openxmlformats.org/markup-compatibility/2006">
              <mc:Choice xmlns:v="urn:schemas-microsoft-com:vml" Requires="v">
                <p:oleObj spid="_x0000_s3" name="" r:id="rId1" imgW="6835140" imgH="3878580" progId="Paint.Picture">
                  <p:embed/>
                </p:oleObj>
              </mc:Choice>
              <mc:Fallback>
                <p:oleObj name="" r:id="rId1" imgW="6835140" imgH="3878580" progId="Paint.Picture">
                  <p:embed/>
                  <p:pic>
                    <p:nvPicPr>
                      <p:cNvPr id="0" name="图片 2"/>
                      <p:cNvPicPr/>
                      <p:nvPr/>
                    </p:nvPicPr>
                    <p:blipFill>
                      <a:blip r:embed="rId2"/>
                      <a:stretch>
                        <a:fillRect/>
                      </a:stretch>
                    </p:blipFill>
                    <p:spPr>
                      <a:xfrm>
                        <a:off x="3507740" y="1990090"/>
                        <a:ext cx="5591810" cy="2738120"/>
                      </a:xfrm>
                      <a:prstGeom prst="rect">
                        <a:avLst/>
                      </a:prstGeom>
                    </p:spPr>
                  </p:pic>
                </p:oleObj>
              </mc:Fallback>
            </mc:AlternateContent>
          </a:graphicData>
        </a:graphic>
      </p:graphicFrame>
    </p:spTree>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smtClean="0"/>
              <a:t>GBDT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梯度提升决策</a:t>
            </a:r>
            <a:r>
              <a:rPr lang="zh-CN" altLang="zh-CN" sz="1800" dirty="0" smtClean="0">
                <a:solidFill>
                  <a:srgbClr val="000000"/>
                </a:solidFill>
              </a:rPr>
              <a:t>树算法</a:t>
            </a:r>
            <a:r>
              <a:rPr lang="zh-CN" altLang="en-US" sz="1800" dirty="0" smtClean="0">
                <a:solidFill>
                  <a:srgbClr val="000000"/>
                </a:solidFill>
              </a:rPr>
              <a:t>是</a:t>
            </a:r>
            <a:r>
              <a:rPr lang="zh-CN" altLang="zh-CN" sz="1800" dirty="0" smtClean="0">
                <a:solidFill>
                  <a:srgbClr val="000000"/>
                </a:solidFill>
              </a:rPr>
              <a:t>利用</a:t>
            </a:r>
            <a:r>
              <a:rPr lang="zh-CN" altLang="zh-CN" sz="1800" dirty="0">
                <a:solidFill>
                  <a:srgbClr val="000000"/>
                </a:solidFill>
              </a:rPr>
              <a:t>梯度下降的思想，使用损失函数的负梯度在当前模型的值，作为提升树中残差的近似值，以此来拟合回归决策树。梯度提升决策树的算法过程如下：</a:t>
            </a:r>
            <a:endParaRPr lang="zh-CN" altLang="zh-CN" sz="1800" dirty="0">
              <a:solidFill>
                <a:srgbClr val="000000"/>
              </a:solidFill>
            </a:endParaRPr>
          </a:p>
          <a:p>
            <a:pPr marL="342900" lvl="4" indent="-342900">
              <a:buFont typeface="Arial" panose="020B0604020202020204" pitchFamily="34" charset="0"/>
              <a:buChar char="•"/>
            </a:pPr>
            <a:r>
              <a:rPr lang="zh-CN" altLang="zh-CN" sz="1800" dirty="0">
                <a:solidFill>
                  <a:srgbClr val="000000"/>
                </a:solidFill>
              </a:rPr>
              <a:t>初始化决策树，估计一个使损失函数最小化的常数构建一个只有根节点的树。</a:t>
            </a:r>
            <a:endParaRPr lang="zh-CN" altLang="zh-CN" sz="1800" dirty="0">
              <a:solidFill>
                <a:srgbClr val="000000"/>
              </a:solidFill>
            </a:endParaRPr>
          </a:p>
          <a:p>
            <a:pPr marL="342900" lvl="4" indent="-342900">
              <a:buFont typeface="Arial" panose="020B0604020202020204" pitchFamily="34" charset="0"/>
              <a:buChar char="•"/>
            </a:pPr>
            <a:r>
              <a:rPr lang="zh-CN" altLang="zh-CN" sz="1800" dirty="0">
                <a:solidFill>
                  <a:srgbClr val="000000"/>
                </a:solidFill>
              </a:rPr>
              <a:t>不断提升迭代：</a:t>
            </a:r>
            <a:endParaRPr lang="zh-CN" altLang="zh-CN" sz="1800" dirty="0">
              <a:solidFill>
                <a:srgbClr val="000000"/>
              </a:solidFill>
            </a:endParaRPr>
          </a:p>
          <a:p>
            <a:pPr lvl="1"/>
            <a:r>
              <a:rPr lang="zh-CN" altLang="zh-CN" sz="1400" dirty="0">
                <a:solidFill>
                  <a:srgbClr val="000000"/>
                </a:solidFill>
              </a:rPr>
              <a:t>计算当前模型中损失函数的负梯度值，作为残差的估计值；</a:t>
            </a:r>
            <a:endParaRPr lang="zh-CN" altLang="zh-CN" sz="1400" dirty="0">
              <a:solidFill>
                <a:srgbClr val="000000"/>
              </a:solidFill>
            </a:endParaRPr>
          </a:p>
          <a:p>
            <a:pPr lvl="1"/>
            <a:r>
              <a:rPr lang="zh-CN" altLang="zh-CN" sz="1400" dirty="0">
                <a:solidFill>
                  <a:srgbClr val="000000"/>
                </a:solidFill>
              </a:rPr>
              <a:t>估计回归树中叶子节点的区域，拟合残差的近似值；</a:t>
            </a:r>
            <a:endParaRPr lang="zh-CN" altLang="zh-CN" sz="1400" dirty="0">
              <a:solidFill>
                <a:srgbClr val="000000"/>
              </a:solidFill>
            </a:endParaRPr>
          </a:p>
          <a:p>
            <a:pPr lvl="1"/>
            <a:r>
              <a:rPr lang="zh-CN" altLang="zh-CN" sz="1400" dirty="0">
                <a:solidFill>
                  <a:srgbClr val="000000"/>
                </a:solidFill>
              </a:rPr>
              <a:t>利用线性搜索估计叶子节点区域的值，使损失函数极小化；</a:t>
            </a:r>
            <a:endParaRPr lang="zh-CN" altLang="zh-CN" sz="1400" dirty="0">
              <a:solidFill>
                <a:srgbClr val="000000"/>
              </a:solidFill>
            </a:endParaRPr>
          </a:p>
          <a:p>
            <a:pPr lvl="1"/>
            <a:r>
              <a:rPr lang="zh-CN" altLang="zh-CN" sz="1400" dirty="0">
                <a:solidFill>
                  <a:srgbClr val="000000"/>
                </a:solidFill>
              </a:rPr>
              <a:t>更新决策树。</a:t>
            </a:r>
            <a:endParaRPr lang="zh-CN" altLang="zh-CN" sz="1400" dirty="0">
              <a:solidFill>
                <a:srgbClr val="000000"/>
              </a:solidFill>
            </a:endParaRPr>
          </a:p>
          <a:p>
            <a:r>
              <a:rPr lang="zh-CN" altLang="zh-CN" sz="1800" dirty="0">
                <a:solidFill>
                  <a:srgbClr val="000000"/>
                </a:solidFill>
              </a:rPr>
              <a:t>经过若干轮的提升法迭代过程之后，输出最终的模型</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smtClean="0"/>
              <a:t>GBDT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对于</a:t>
            </a:r>
            <a:r>
              <a:rPr lang="en-US" altLang="zh-CN" sz="1800" dirty="0">
                <a:solidFill>
                  <a:srgbClr val="000000"/>
                </a:solidFill>
              </a:rPr>
              <a:t>GBDT</a:t>
            </a:r>
            <a:r>
              <a:rPr lang="zh-CN" altLang="zh-CN" sz="1800" dirty="0">
                <a:solidFill>
                  <a:srgbClr val="000000"/>
                </a:solidFill>
              </a:rPr>
              <a:t>算法的具体实现，最为出色的是</a:t>
            </a:r>
            <a:r>
              <a:rPr lang="en-US" altLang="zh-CN" sz="1800" dirty="0" err="1">
                <a:solidFill>
                  <a:srgbClr val="000000"/>
                </a:solidFill>
              </a:rPr>
              <a:t>XGBoost</a:t>
            </a:r>
            <a:r>
              <a:rPr lang="zh-CN" altLang="zh-CN" sz="1800" dirty="0">
                <a:solidFill>
                  <a:srgbClr val="000000"/>
                </a:solidFill>
              </a:rPr>
              <a:t>树提升系统</a:t>
            </a:r>
            <a:endParaRPr lang="en-US" altLang="zh-CN" sz="1800" dirty="0">
              <a:solidFill>
                <a:srgbClr val="000000"/>
              </a:solidFill>
            </a:endParaRPr>
          </a:p>
          <a:p>
            <a:r>
              <a:rPr lang="zh-CN" altLang="zh-CN" sz="1800" dirty="0">
                <a:solidFill>
                  <a:srgbClr val="000000"/>
                </a:solidFill>
              </a:rPr>
              <a:t>下面是在</a:t>
            </a:r>
            <a:r>
              <a:rPr lang="en-US" altLang="zh-CN" sz="1800" dirty="0">
                <a:solidFill>
                  <a:srgbClr val="000000"/>
                </a:solidFill>
              </a:rPr>
              <a:t>Python</a:t>
            </a:r>
            <a:r>
              <a:rPr lang="zh-CN" altLang="zh-CN" sz="1800" dirty="0">
                <a:solidFill>
                  <a:srgbClr val="000000"/>
                </a:solidFill>
              </a:rPr>
              <a:t>环境下使用</a:t>
            </a:r>
            <a:r>
              <a:rPr lang="en-US" altLang="zh-CN" sz="1800" dirty="0" err="1">
                <a:solidFill>
                  <a:srgbClr val="000000"/>
                </a:solidFill>
              </a:rPr>
              <a:t>XGBoost</a:t>
            </a:r>
            <a:r>
              <a:rPr lang="zh-CN" altLang="zh-CN" sz="1800" dirty="0">
                <a:solidFill>
                  <a:srgbClr val="000000"/>
                </a:solidFill>
              </a:rPr>
              <a:t>模块进行回归的调用示例，首先用</a:t>
            </a:r>
            <a:r>
              <a:rPr lang="en-US" altLang="zh-CN" sz="1800" dirty="0">
                <a:solidFill>
                  <a:srgbClr val="000000"/>
                </a:solidFill>
              </a:rPr>
              <a:t>pandas</a:t>
            </a:r>
            <a:r>
              <a:rPr lang="zh-CN" altLang="zh-CN" sz="1800" dirty="0">
                <a:solidFill>
                  <a:srgbClr val="000000"/>
                </a:solidFill>
              </a:rPr>
              <a:t>构造一个最简单的数据集</a:t>
            </a:r>
            <a:r>
              <a:rPr lang="en-US" altLang="zh-CN" sz="1800" dirty="0" err="1">
                <a:solidFill>
                  <a:srgbClr val="000000"/>
                </a:solidFill>
              </a:rPr>
              <a:t>df</a:t>
            </a:r>
            <a:r>
              <a:rPr lang="zh-CN" altLang="zh-CN" sz="1800" dirty="0">
                <a:solidFill>
                  <a:srgbClr val="000000"/>
                </a:solidFill>
              </a:rPr>
              <a:t>，其中</a:t>
            </a:r>
            <a:r>
              <a:rPr lang="en-US" altLang="zh-CN" sz="1800" dirty="0">
                <a:solidFill>
                  <a:srgbClr val="000000"/>
                </a:solidFill>
              </a:rPr>
              <a:t>x</a:t>
            </a:r>
            <a:r>
              <a:rPr lang="zh-CN" altLang="zh-CN" sz="1800" dirty="0">
                <a:solidFill>
                  <a:srgbClr val="000000"/>
                </a:solidFill>
              </a:rPr>
              <a:t>的值为</a:t>
            </a:r>
            <a:r>
              <a:rPr lang="en-US" altLang="zh-CN" sz="1800" dirty="0">
                <a:solidFill>
                  <a:srgbClr val="000000"/>
                </a:solidFill>
              </a:rPr>
              <a:t>[1,2,3]</a:t>
            </a:r>
            <a:r>
              <a:rPr lang="zh-CN" altLang="zh-CN" sz="1800" dirty="0">
                <a:solidFill>
                  <a:srgbClr val="000000"/>
                </a:solidFill>
              </a:rPr>
              <a:t>，</a:t>
            </a:r>
            <a:r>
              <a:rPr lang="en-US" altLang="zh-CN" sz="1800" dirty="0">
                <a:solidFill>
                  <a:srgbClr val="000000"/>
                </a:solidFill>
              </a:rPr>
              <a:t>y</a:t>
            </a:r>
            <a:r>
              <a:rPr lang="zh-CN" altLang="zh-CN" sz="1800" dirty="0">
                <a:solidFill>
                  <a:srgbClr val="000000"/>
                </a:solidFill>
              </a:rPr>
              <a:t>的值为</a:t>
            </a:r>
            <a:r>
              <a:rPr lang="en-US" altLang="zh-CN" sz="1800" dirty="0">
                <a:solidFill>
                  <a:srgbClr val="000000"/>
                </a:solidFill>
              </a:rPr>
              <a:t>[10,20,30]</a:t>
            </a:r>
            <a:r>
              <a:rPr lang="zh-CN" altLang="zh-CN" sz="1800" dirty="0">
                <a:solidFill>
                  <a:srgbClr val="000000"/>
                </a:solidFill>
              </a:rPr>
              <a:t>，并构建训练集矩阵</a:t>
            </a:r>
            <a:r>
              <a:rPr lang="en-US" altLang="zh-CN" sz="1800" dirty="0" err="1">
                <a:solidFill>
                  <a:srgbClr val="000000"/>
                </a:solidFill>
              </a:rPr>
              <a:t>T_train_xbg</a:t>
            </a:r>
            <a:r>
              <a:rPr lang="zh-CN" altLang="zh-CN" sz="1800" dirty="0">
                <a:solidFill>
                  <a:srgbClr val="000000"/>
                </a:solidFill>
              </a:rPr>
              <a:t>。代码如下</a:t>
            </a:r>
            <a:endParaRPr lang="zh-CN" altLang="zh-CN" sz="1800" dirty="0">
              <a:solidFill>
                <a:srgbClr val="000000"/>
              </a:solidFill>
            </a:endParaRPr>
          </a:p>
        </p:txBody>
      </p:sp>
      <p:sp>
        <p:nvSpPr>
          <p:cNvPr id="2" name="矩形 1"/>
          <p:cNvSpPr/>
          <p:nvPr/>
        </p:nvSpPr>
        <p:spPr>
          <a:xfrm>
            <a:off x="775252" y="2364495"/>
            <a:ext cx="7593495" cy="1887696"/>
          </a:xfrm>
          <a:prstGeom prst="rect">
            <a:avLst/>
          </a:prstGeom>
        </p:spPr>
        <p:txBody>
          <a:bodyPr wrap="square">
            <a:spAutoFit/>
          </a:bodyPr>
          <a:lstStyle/>
          <a:p>
            <a:pPr indent="266700" algn="just">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import pandas as </a:t>
            </a:r>
            <a:r>
              <a:rPr lang="en-US" altLang="zh-CN" sz="1200" kern="100" dirty="0" err="1">
                <a:solidFill>
                  <a:srgbClr val="000000"/>
                </a:solidFill>
                <a:latin typeface="Courier New" panose="02070309020205020404" pitchFamily="49" charset="0"/>
                <a:cs typeface="Times New Roman" panose="02020603050405020304" pitchFamily="18" charset="0"/>
              </a:rPr>
              <a:t>pd</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import </a:t>
            </a:r>
            <a:r>
              <a:rPr lang="en-US" altLang="zh-CN" sz="1200" kern="100" dirty="0" err="1">
                <a:solidFill>
                  <a:srgbClr val="000000"/>
                </a:solidFill>
                <a:latin typeface="Courier New" panose="02070309020205020404" pitchFamily="49" charset="0"/>
                <a:cs typeface="Times New Roman" panose="02020603050405020304" pitchFamily="18" charset="0"/>
              </a:rPr>
              <a:t>xgboost</a:t>
            </a:r>
            <a:r>
              <a:rPr lang="en-US" altLang="zh-CN" sz="1200" kern="100" dirty="0">
                <a:solidFill>
                  <a:srgbClr val="000000"/>
                </a:solidFill>
                <a:latin typeface="Courier New" panose="02070309020205020404" pitchFamily="49" charset="0"/>
                <a:cs typeface="Times New Roman" panose="02020603050405020304" pitchFamily="18" charset="0"/>
              </a:rPr>
              <a:t> as </a:t>
            </a:r>
            <a:r>
              <a:rPr lang="en-US" altLang="zh-CN" sz="1200" kern="100" dirty="0" err="1">
                <a:solidFill>
                  <a:srgbClr val="000000"/>
                </a:solidFill>
                <a:latin typeface="Courier New" panose="02070309020205020404" pitchFamily="49" charset="0"/>
                <a:cs typeface="Times New Roman" panose="02020603050405020304" pitchFamily="18" charset="0"/>
              </a:rPr>
              <a:t>xgb</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df</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pd.DataFrame</a:t>
            </a:r>
            <a:r>
              <a:rPr lang="en-US" altLang="zh-CN" sz="1200" kern="100" dirty="0">
                <a:solidFill>
                  <a:srgbClr val="000000"/>
                </a:solidFill>
                <a:latin typeface="Courier New" panose="02070309020205020404" pitchFamily="49" charset="0"/>
                <a:cs typeface="Times New Roman" panose="02020603050405020304" pitchFamily="18" charset="0"/>
              </a:rPr>
              <a:t>({'x':[1,2,3], 'y':[10,20,30]})</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X_train</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df.drop</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y',axis</a:t>
            </a:r>
            <a:r>
              <a:rPr lang="en-US" altLang="zh-CN" sz="1200" kern="100" dirty="0">
                <a:solidFill>
                  <a:srgbClr val="000000"/>
                </a:solidFill>
                <a:latin typeface="Courier New" panose="02070309020205020404" pitchFamily="49" charset="0"/>
                <a:cs typeface="Times New Roman" panose="02020603050405020304" pitchFamily="18" charset="0"/>
              </a:rPr>
              <a:t>=1)</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Y_train</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df</a:t>
            </a:r>
            <a:r>
              <a:rPr lang="en-US" altLang="zh-CN" sz="1200" kern="100" dirty="0">
                <a:solidFill>
                  <a:srgbClr val="000000"/>
                </a:solidFill>
                <a:latin typeface="Courier New" panose="02070309020205020404" pitchFamily="49" charset="0"/>
                <a:cs typeface="Times New Roman" panose="02020603050405020304" pitchFamily="18" charset="0"/>
              </a:rPr>
              <a:t>['y']</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T_train_xgb</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xgb.DMatrix</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X_train</a:t>
            </a:r>
            <a:r>
              <a:rPr lang="en-US" altLang="zh-CN" sz="1200" kern="100" dirty="0">
                <a:solidFill>
                  <a:srgbClr val="000000"/>
                </a:solidFill>
                <a:latin typeface="Courier New" panose="02070309020205020404" pitchFamily="49" charset="0"/>
                <a:cs typeface="Times New Roman" panose="02020603050405020304" pitchFamily="18" charset="0"/>
              </a:rPr>
              <a:t>, </a:t>
            </a:r>
            <a:r>
              <a:rPr lang="en-US" altLang="zh-CN" sz="1200" kern="100" dirty="0" err="1">
                <a:solidFill>
                  <a:srgbClr val="000000"/>
                </a:solidFill>
                <a:latin typeface="Courier New" panose="02070309020205020404" pitchFamily="49" charset="0"/>
                <a:cs typeface="Times New Roman" panose="02020603050405020304" pitchFamily="18" charset="0"/>
              </a:rPr>
              <a:t>Y_train</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params</a:t>
            </a:r>
            <a:r>
              <a:rPr lang="en-US" altLang="zh-CN" sz="1200" kern="100" dirty="0">
                <a:solidFill>
                  <a:srgbClr val="000000"/>
                </a:solidFill>
                <a:latin typeface="Courier New" panose="02070309020205020404" pitchFamily="49" charset="0"/>
                <a:cs typeface="Times New Roman" panose="02020603050405020304" pitchFamily="18" charset="0"/>
              </a:rPr>
              <a:t> = {"objective": "</a:t>
            </a:r>
            <a:r>
              <a:rPr lang="en-US" altLang="zh-CN" sz="1200" kern="100" dirty="0" err="1">
                <a:solidFill>
                  <a:srgbClr val="000000"/>
                </a:solidFill>
                <a:latin typeface="Courier New" panose="02070309020205020404" pitchFamily="49" charset="0"/>
                <a:cs typeface="Times New Roman" panose="02020603050405020304" pitchFamily="18" charset="0"/>
              </a:rPr>
              <a:t>reg:linear</a:t>
            </a:r>
            <a:r>
              <a:rPr lang="en-US" altLang="zh-CN" sz="1200" kern="100" dirty="0">
                <a:solidFill>
                  <a:srgbClr val="000000"/>
                </a:solidFill>
                <a:latin typeface="Courier New" panose="02070309020205020404" pitchFamily="49" charset="0"/>
                <a:cs typeface="Times New Roman" panose="02020603050405020304" pitchFamily="18" charset="0"/>
              </a:rPr>
              <a:t>", "booster":"</a:t>
            </a:r>
            <a:r>
              <a:rPr lang="en-US" altLang="zh-CN" sz="1200" kern="100" dirty="0" err="1">
                <a:solidFill>
                  <a:srgbClr val="000000"/>
                </a:solidFill>
                <a:latin typeface="Courier New" panose="02070309020205020404" pitchFamily="49" charset="0"/>
                <a:cs typeface="Times New Roman" panose="02020603050405020304" pitchFamily="18" charset="0"/>
              </a:rPr>
              <a:t>gblinear</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gbm</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xgb.train</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dtrain</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T_train_xgb,params</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params</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Y_pred</a:t>
            </a:r>
            <a:r>
              <a:rPr lang="en-US" altLang="zh-CN" sz="1200" kern="100" dirty="0">
                <a:solidFill>
                  <a:srgbClr val="000000"/>
                </a:solidFill>
                <a:latin typeface="Courier New" panose="02070309020205020404" pitchFamily="49" charset="0"/>
                <a:cs typeface="Times New Roman" panose="02020603050405020304" pitchFamily="18" charset="0"/>
              </a:rPr>
              <a:t> = </a:t>
            </a:r>
            <a:r>
              <a:rPr lang="en-US" altLang="zh-CN" sz="1200" kern="100" dirty="0" err="1">
                <a:solidFill>
                  <a:srgbClr val="000000"/>
                </a:solidFill>
                <a:latin typeface="Courier New" panose="02070309020205020404" pitchFamily="49" charset="0"/>
                <a:cs typeface="Times New Roman" panose="02020603050405020304" pitchFamily="18" charset="0"/>
              </a:rPr>
              <a:t>gbm.predict</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xgb.DMatrix</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pd.DataFrame</a:t>
            </a:r>
            <a:r>
              <a:rPr lang="en-US" altLang="zh-CN" sz="1200" kern="100" dirty="0">
                <a:solidFill>
                  <a:srgbClr val="000000"/>
                </a:solidFill>
                <a:latin typeface="Courier New" panose="02070309020205020404" pitchFamily="49" charset="0"/>
                <a:cs typeface="Times New Roman" panose="02020603050405020304" pitchFamily="18" charset="0"/>
              </a:rPr>
              <a:t>({'x':[4,5]})))</a:t>
            </a:r>
            <a:endParaRPr lang="zh-CN" altLang="zh-CN" sz="1600"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print(</a:t>
            </a:r>
            <a:r>
              <a:rPr lang="en-US" altLang="zh-CN" sz="1200" kern="100" dirty="0" err="1">
                <a:solidFill>
                  <a:srgbClr val="000000"/>
                </a:solidFill>
                <a:latin typeface="Courier New" panose="02070309020205020404" pitchFamily="49" charset="0"/>
                <a:cs typeface="Times New Roman" panose="02020603050405020304" pitchFamily="18" charset="0"/>
              </a:rPr>
              <a:t>Y_pred</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随机森林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随机森林是专为决策树分类器设计的集成方式，是装袋法的一种拓展。随机森林与装袋法采取相同的样本抽取方式。装袋法中的决策树每次从所有属性中选取一个最优的属性作为其分支属性，而随机森林算法每次从所有属性中随机抽取</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个属性，然后从这</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个属性中选取一个最优的属性作为其分支属性，这样就使得整个模型的随机性更强，从而使模型的泛化能力更强。而对于参数</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的选取，决定了模型的随机性，若样本属性共有</a:t>
                </a:r>
                <a:r>
                  <a:rPr lang="en-US" altLang="zh-CN" sz="1800" dirty="0">
                    <a:solidFill>
                      <a:srgbClr val="000000"/>
                    </a:solidFill>
                  </a:rPr>
                  <a:t>M</a:t>
                </a:r>
                <a:r>
                  <a:rPr lang="zh-CN" altLang="zh-CN" sz="1800" dirty="0">
                    <a:solidFill>
                      <a:srgbClr val="000000"/>
                    </a:solidFill>
                  </a:rPr>
                  <a:t>个，</a:t>
                </a:r>
                <a14:m>
                  <m:oMath xmlns:m="http://schemas.openxmlformats.org/officeDocument/2006/math">
                    <m:r>
                      <a:rPr lang="en-US" altLang="zh-CN" sz="1800">
                        <a:solidFill>
                          <a:srgbClr val="000000"/>
                        </a:solidFill>
                        <a:latin typeface="Cambria Math" panose="02040503050406030204" pitchFamily="18" charset="0"/>
                      </a:rPr>
                      <m:t>𝑡</m:t>
                    </m:r>
                  </m:oMath>
                </a14:m>
                <a:r>
                  <a:rPr lang="en-US" altLang="zh-CN" sz="1800" dirty="0">
                    <a:solidFill>
                      <a:srgbClr val="000000"/>
                    </a:solidFill>
                  </a:rPr>
                  <a:t>=1</a:t>
                </a:r>
                <a:r>
                  <a:rPr lang="zh-CN" altLang="zh-CN" sz="1800" dirty="0">
                    <a:solidFill>
                      <a:srgbClr val="000000"/>
                    </a:solidFill>
                  </a:rPr>
                  <a:t>意味着随机选择一个属性来作为分支属性，</a:t>
                </a:r>
                <a14:m>
                  <m:oMath xmlns:m="http://schemas.openxmlformats.org/officeDocument/2006/math">
                    <m:r>
                      <a:rPr lang="en-US" altLang="zh-CN" sz="1800">
                        <a:solidFill>
                          <a:srgbClr val="000000"/>
                        </a:solidFill>
                        <a:latin typeface="Cambria Math" panose="02040503050406030204" pitchFamily="18" charset="0"/>
                      </a:rPr>
                      <m:t>𝑡</m:t>
                    </m:r>
                  </m:oMath>
                </a14:m>
                <a:r>
                  <a:rPr lang="en-US" altLang="zh-CN" sz="1800" dirty="0">
                    <a:solidFill>
                      <a:srgbClr val="000000"/>
                    </a:solidFill>
                  </a:rPr>
                  <a:t>=</a:t>
                </a:r>
                <a:r>
                  <a:rPr lang="zh-CN" altLang="zh-CN" sz="1800" dirty="0">
                    <a:solidFill>
                      <a:srgbClr val="000000"/>
                    </a:solidFill>
                  </a:rPr>
                  <a:t>属性总数时就变成了装袋法集成方式，通常</a:t>
                </a:r>
                <a14:m>
                  <m:oMath xmlns:m="http://schemas.openxmlformats.org/officeDocument/2006/math">
                    <m:r>
                      <a:rPr lang="en-US" altLang="zh-CN" sz="1800">
                        <a:solidFill>
                          <a:srgbClr val="000000"/>
                        </a:solidFill>
                        <a:latin typeface="Cambria Math" panose="02040503050406030204" pitchFamily="18" charset="0"/>
                      </a:rPr>
                      <m:t>𝑡</m:t>
                    </m:r>
                  </m:oMath>
                </a14:m>
                <a:r>
                  <a:rPr lang="zh-CN" altLang="zh-CN" sz="1800" dirty="0">
                    <a:solidFill>
                      <a:srgbClr val="000000"/>
                    </a:solidFill>
                  </a:rPr>
                  <a:t>的取值为</a:t>
                </a:r>
                <a:r>
                  <a:rPr lang="zh-CN" altLang="zh-CN" sz="1800" dirty="0" smtClean="0">
                    <a:solidFill>
                      <a:srgbClr val="000000"/>
                    </a:solidFill>
                  </a:rPr>
                  <a:t>小于</a:t>
                </a:r>
                <a14:m>
                  <m:oMath xmlns:m="http://schemas.openxmlformats.org/officeDocument/2006/math">
                    <m:func>
                      <m:funcPr>
                        <m:ctrlPr>
                          <a:rPr lang="zh-CN" altLang="zh-CN" sz="1800" i="1" smtClean="0">
                            <a:solidFill>
                              <a:srgbClr val="000000"/>
                            </a:solidFill>
                            <a:latin typeface="Cambria Math"/>
                          </a:rPr>
                        </m:ctrlPr>
                      </m:funcPr>
                      <m:fName>
                        <m:sSub>
                          <m:sSubPr>
                            <m:ctrlPr>
                              <a:rPr lang="zh-CN" altLang="zh-CN" sz="1800" i="1">
                                <a:solidFill>
                                  <a:srgbClr val="000000"/>
                                </a:solidFill>
                                <a:latin typeface="Cambria Math"/>
                              </a:rPr>
                            </m:ctrlPr>
                          </m:sSubPr>
                          <m:e>
                            <m:r>
                              <m:rPr>
                                <m:sty m:val="p"/>
                              </m:rPr>
                              <a:rPr lang="en-US" altLang="zh-CN" sz="1800">
                                <a:solidFill>
                                  <a:srgbClr val="000000"/>
                                </a:solidFill>
                                <a:latin typeface="Cambria Math" panose="02040503050406030204" pitchFamily="18" charset="0"/>
                              </a:rPr>
                              <m:t>log</m:t>
                            </m:r>
                          </m:e>
                          <m:sub>
                            <m:r>
                              <a:rPr lang="en-US" altLang="zh-CN" sz="1800">
                                <a:solidFill>
                                  <a:srgbClr val="000000"/>
                                </a:solidFill>
                                <a:latin typeface="Cambria Math" panose="02040503050406030204" pitchFamily="18" charset="0"/>
                              </a:rPr>
                              <m:t>2</m:t>
                            </m:r>
                          </m:sub>
                        </m:sSub>
                      </m:fName>
                      <m:e>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M</m:t>
                        </m:r>
                        <m:r>
                          <a:rPr lang="en-US" altLang="zh-CN" sz="1800">
                            <a:solidFill>
                              <a:srgbClr val="000000"/>
                            </a:solidFill>
                            <a:latin typeface="Cambria Math" panose="02040503050406030204" pitchFamily="18" charset="0"/>
                          </a:rPr>
                          <m:t>+1)</m:t>
                        </m:r>
                      </m:e>
                    </m:func>
                  </m:oMath>
                </a14:m>
                <a:r>
                  <a:rPr lang="zh-CN" altLang="zh-CN" sz="1800" dirty="0" smtClean="0">
                    <a:solidFill>
                      <a:srgbClr val="000000"/>
                    </a:solidFill>
                  </a:rPr>
                  <a:t>的</a:t>
                </a:r>
                <a:r>
                  <a:rPr lang="zh-CN" altLang="zh-CN" sz="1800" dirty="0">
                    <a:solidFill>
                      <a:srgbClr val="000000"/>
                    </a:solidFill>
                  </a:rPr>
                  <a:t>最大整数。而随机森林算法使用的弱分类决策树通常为</a:t>
                </a:r>
                <a:r>
                  <a:rPr lang="en-US" altLang="zh-CN" sz="1800" dirty="0">
                    <a:solidFill>
                      <a:srgbClr val="000000"/>
                    </a:solidFill>
                  </a:rPr>
                  <a:t>CART</a:t>
                </a:r>
                <a:r>
                  <a:rPr lang="zh-CN" altLang="zh-CN" sz="1800" dirty="0">
                    <a:solidFill>
                      <a:srgbClr val="000000"/>
                    </a:solidFill>
                  </a:rPr>
                  <a:t>算法</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585323"/>
              </a:xfrm>
              <a:prstGeom prst="rect">
                <a:avLst/>
              </a:prstGeom>
              <a:blipFill rotWithShape="1">
                <a:blip r:embed="rId1"/>
                <a:stretch>
                  <a:fillRect l="-530" t="-1179" r="-606" b="-30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550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随机森林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使用</a:t>
            </a:r>
            <a:r>
              <a:rPr lang="en-US" altLang="zh-CN" sz="1800" dirty="0" err="1">
                <a:solidFill>
                  <a:srgbClr val="000000"/>
                </a:solidFill>
              </a:rPr>
              <a:t>sklearn</a:t>
            </a:r>
            <a:r>
              <a:rPr lang="zh-CN" altLang="zh-CN" sz="1800" dirty="0">
                <a:solidFill>
                  <a:srgbClr val="000000"/>
                </a:solidFill>
              </a:rPr>
              <a:t>库中的随机森林算法和决策树算法进行效果对比，数据集由生成器随机生成，示例代码如下</a:t>
            </a:r>
            <a:endParaRPr lang="zh-CN" altLang="zh-CN" sz="1800" dirty="0">
              <a:solidFill>
                <a:srgbClr val="000000"/>
              </a:solidFill>
            </a:endParaRPr>
          </a:p>
        </p:txBody>
      </p:sp>
      <p:sp>
        <p:nvSpPr>
          <p:cNvPr id="2" name="矩形 1"/>
          <p:cNvSpPr/>
          <p:nvPr/>
        </p:nvSpPr>
        <p:spPr>
          <a:xfrm>
            <a:off x="750888" y="1646802"/>
            <a:ext cx="6445042" cy="1732654"/>
          </a:xfrm>
          <a:prstGeom prst="rect">
            <a:avLst/>
          </a:prstGeom>
        </p:spPr>
        <p:txBody>
          <a:bodyPr wrap="square">
            <a:spAutoFit/>
          </a:bodyPr>
          <a:lstStyle/>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sklearn.model_selection</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cross_val_score</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sklearn.datasets</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make_blobs</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sklearn.ensemble</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RandomForestClassifier</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sklearn.ensemble</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ExtraTreesClassifier</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from </a:t>
            </a:r>
            <a:r>
              <a:rPr lang="en-US" altLang="zh-CN" sz="1200" kern="100" dirty="0" err="1">
                <a:solidFill>
                  <a:srgbClr val="000000"/>
                </a:solidFill>
                <a:latin typeface="Courier New" panose="02070309020205020404" pitchFamily="49" charset="0"/>
                <a:cs typeface="Times New Roman" panose="02020603050405020304" pitchFamily="18" charset="0"/>
              </a:rPr>
              <a:t>sklearn.tree</a:t>
            </a:r>
            <a:r>
              <a:rPr lang="en-US" altLang="zh-CN" sz="1200" kern="100" dirty="0">
                <a:solidFill>
                  <a:srgbClr val="000000"/>
                </a:solidFill>
                <a:latin typeface="Courier New" panose="02070309020205020404" pitchFamily="49" charset="0"/>
                <a:cs typeface="Times New Roman" panose="02020603050405020304" pitchFamily="18" charset="0"/>
              </a:rPr>
              <a:t> import </a:t>
            </a:r>
            <a:r>
              <a:rPr lang="en-US" altLang="zh-CN" sz="1200" kern="100" dirty="0" err="1">
                <a:solidFill>
                  <a:srgbClr val="000000"/>
                </a:solidFill>
                <a:latin typeface="Courier New" panose="02070309020205020404" pitchFamily="49" charset="0"/>
                <a:cs typeface="Times New Roman" panose="02020603050405020304" pitchFamily="18" charset="0"/>
              </a:rPr>
              <a:t>DecisionTreeClassifier</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X, y = </a:t>
            </a:r>
            <a:r>
              <a:rPr lang="en-US" altLang="zh-CN" sz="1200" kern="100" dirty="0" err="1">
                <a:solidFill>
                  <a:srgbClr val="000000"/>
                </a:solidFill>
                <a:latin typeface="Courier New" panose="02070309020205020404" pitchFamily="49" charset="0"/>
                <a:cs typeface="Times New Roman" panose="02020603050405020304" pitchFamily="18" charset="0"/>
              </a:rPr>
              <a:t>make_blobs</a:t>
            </a:r>
            <a:r>
              <a:rPr lang="en-US" altLang="zh-CN" sz="1200" kern="100" dirty="0">
                <a:solidFill>
                  <a:srgbClr val="000000"/>
                </a:solidFill>
                <a:latin typeface="Courier New" panose="02070309020205020404" pitchFamily="49" charset="0"/>
                <a:cs typeface="Times New Roman" panose="02020603050405020304" pitchFamily="18" charset="0"/>
              </a:rPr>
              <a:t>(</a:t>
            </a:r>
            <a:r>
              <a:rPr lang="en-US" altLang="zh-CN" sz="1200" kern="100" dirty="0" err="1">
                <a:solidFill>
                  <a:srgbClr val="000000"/>
                </a:solidFill>
                <a:latin typeface="Courier New" panose="02070309020205020404" pitchFamily="49" charset="0"/>
                <a:cs typeface="Times New Roman" panose="02020603050405020304" pitchFamily="18" charset="0"/>
              </a:rPr>
              <a:t>n_samples</a:t>
            </a:r>
            <a:r>
              <a:rPr lang="en-US" altLang="zh-CN" sz="1200" kern="100" dirty="0">
                <a:solidFill>
                  <a:srgbClr val="000000"/>
                </a:solidFill>
                <a:latin typeface="Courier New" panose="02070309020205020404" pitchFamily="49" charset="0"/>
                <a:cs typeface="Times New Roman" panose="02020603050405020304" pitchFamily="18" charset="0"/>
              </a:rPr>
              <a:t>=1000, </a:t>
            </a:r>
            <a:r>
              <a:rPr lang="en-US" altLang="zh-CN" sz="1200" kern="100" dirty="0" err="1">
                <a:solidFill>
                  <a:srgbClr val="000000"/>
                </a:solidFill>
                <a:latin typeface="Courier New" panose="02070309020205020404" pitchFamily="49" charset="0"/>
                <a:cs typeface="Times New Roman" panose="02020603050405020304" pitchFamily="18" charset="0"/>
              </a:rPr>
              <a:t>n_features</a:t>
            </a:r>
            <a:r>
              <a:rPr lang="en-US" altLang="zh-CN" sz="1200" kern="100" dirty="0">
                <a:solidFill>
                  <a:srgbClr val="000000"/>
                </a:solidFill>
                <a:latin typeface="Courier New" panose="02070309020205020404" pitchFamily="49" charset="0"/>
                <a:cs typeface="Times New Roman" panose="02020603050405020304" pitchFamily="18" charset="0"/>
              </a:rPr>
              <a:t>=6, centers=50,</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    </a:t>
            </a:r>
            <a:r>
              <a:rPr lang="en-US" altLang="zh-CN" sz="1200" kern="100" dirty="0" err="1">
                <a:solidFill>
                  <a:srgbClr val="000000"/>
                </a:solidFill>
                <a:latin typeface="Courier New" panose="02070309020205020404" pitchFamily="49" charset="0"/>
                <a:cs typeface="Times New Roman" panose="02020603050405020304" pitchFamily="18" charset="0"/>
              </a:rPr>
              <a:t>random_state</a:t>
            </a:r>
            <a:r>
              <a:rPr lang="en-US" altLang="zh-CN" sz="1200" kern="100" dirty="0">
                <a:solidFill>
                  <a:srgbClr val="000000"/>
                </a:solidFill>
                <a:latin typeface="Courier New" panose="02070309020205020404" pitchFamily="49" charset="0"/>
                <a:cs typeface="Times New Roman" panose="02020603050405020304" pitchFamily="18" charset="0"/>
              </a:rPr>
              <a:t>=0)</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pyplot.scatter</a:t>
            </a:r>
            <a:r>
              <a:rPr lang="en-US" altLang="zh-CN" sz="1200" kern="100" dirty="0">
                <a:solidFill>
                  <a:srgbClr val="000000"/>
                </a:solidFill>
                <a:latin typeface="Courier New" panose="02070309020205020404" pitchFamily="49" charset="0"/>
                <a:cs typeface="Times New Roman" panose="02020603050405020304" pitchFamily="18" charset="0"/>
              </a:rPr>
              <a:t>(X[:, 0], X[:, 1], c=y)</a:t>
            </a:r>
            <a:endParaRPr lang="zh-CN" altLang="zh-CN" sz="1600" kern="100" dirty="0">
              <a:latin typeface="宋体" panose="02010600030101010101" pitchFamily="2" charset="-122"/>
              <a:cs typeface="Times New Roman" panose="02020603050405020304" pitchFamily="18" charset="0"/>
            </a:endParaRPr>
          </a:p>
          <a:p>
            <a:pPr indent="266700">
              <a:lnSpc>
                <a:spcPts val="1400"/>
              </a:lnSpc>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pyplot.show</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600" kern="100" dirty="0">
              <a:latin typeface="宋体" panose="02010600030101010101" pitchFamily="2" charset="-122"/>
              <a:cs typeface="Times New Roman" panose="02020603050405020304" pitchFamily="18" charset="0"/>
            </a:endParaRPr>
          </a:p>
        </p:txBody>
      </p:sp>
      <p:pic>
        <p:nvPicPr>
          <p:cNvPr id="10" name="Picture 1073"/>
          <p:cNvPicPr/>
          <p:nvPr/>
        </p:nvPicPr>
        <p:blipFill>
          <a:blip r:embed="rId1"/>
          <a:stretch>
            <a:fillRect/>
          </a:stretch>
        </p:blipFill>
        <p:spPr>
          <a:xfrm>
            <a:off x="5774635" y="2922105"/>
            <a:ext cx="2418024" cy="1688893"/>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VMware</a:t>
            </a:r>
            <a:r>
              <a:rPr lang="zh-CN" altLang="en-US" sz="1800" dirty="0">
                <a:solidFill>
                  <a:srgbClr val="000000"/>
                </a:solidFill>
              </a:rPr>
              <a:t>公司使用定制的决策树进行定价</a:t>
            </a:r>
            <a:r>
              <a:rPr lang="zh-CN" altLang="en-US" sz="1800" dirty="0" smtClean="0">
                <a:solidFill>
                  <a:srgbClr val="000000"/>
                </a:solidFill>
              </a:rPr>
              <a:t>优化</a:t>
            </a:r>
            <a:endParaRPr lang="en-US" altLang="zh-CN" sz="1800" dirty="0" smtClean="0">
              <a:solidFill>
                <a:srgbClr val="000000"/>
              </a:solidFill>
            </a:endParaRPr>
          </a:p>
          <a:p>
            <a:r>
              <a:rPr lang="zh-CN" altLang="en-US" sz="1800" dirty="0" smtClean="0">
                <a:solidFill>
                  <a:srgbClr val="000000"/>
                </a:solidFill>
              </a:rPr>
              <a:t>长期以来，</a:t>
            </a:r>
            <a:r>
              <a:rPr lang="en-US" altLang="zh-CN" sz="1800" dirty="0">
                <a:solidFill>
                  <a:srgbClr val="000000"/>
                </a:solidFill>
              </a:rPr>
              <a:t> VMware</a:t>
            </a:r>
            <a:r>
              <a:rPr lang="zh-CN" altLang="en-US" sz="1800" dirty="0">
                <a:solidFill>
                  <a:srgbClr val="000000"/>
                </a:solidFill>
              </a:rPr>
              <a:t>公司</a:t>
            </a:r>
            <a:r>
              <a:rPr lang="zh-CN" altLang="en-US" sz="1800" dirty="0" smtClean="0">
                <a:solidFill>
                  <a:srgbClr val="000000"/>
                </a:solidFill>
              </a:rPr>
              <a:t>的</a:t>
            </a:r>
            <a:r>
              <a:rPr lang="zh-CN" altLang="en-US" sz="1800" dirty="0">
                <a:solidFill>
                  <a:srgbClr val="000000"/>
                </a:solidFill>
              </a:rPr>
              <a:t>产品价格罕有变动。当接收到大订单的时候，销售代表会通过销售人员特别折扣</a:t>
            </a:r>
            <a:r>
              <a:rPr lang="en-US" altLang="zh-CN" sz="1800" dirty="0">
                <a:solidFill>
                  <a:srgbClr val="000000"/>
                </a:solidFill>
              </a:rPr>
              <a:t>( sales person specific discount, SPF) </a:t>
            </a:r>
            <a:r>
              <a:rPr lang="zh-CN" altLang="en-US" sz="1800" dirty="0">
                <a:solidFill>
                  <a:srgbClr val="000000"/>
                </a:solidFill>
              </a:rPr>
              <a:t>标识来给出特定折扣。而</a:t>
            </a:r>
            <a:r>
              <a:rPr lang="en-US" altLang="zh-CN" sz="1800" dirty="0">
                <a:solidFill>
                  <a:srgbClr val="000000"/>
                </a:solidFill>
              </a:rPr>
              <a:t>VMW</a:t>
            </a:r>
            <a:r>
              <a:rPr lang="zh-CN" altLang="en-US" sz="1800" dirty="0">
                <a:solidFill>
                  <a:srgbClr val="000000"/>
                </a:solidFill>
              </a:rPr>
              <a:t>的定价部门则希望找到一种方法来优化其产品定价。在各个商业领域，市场上都有着对应的解诀定价问题的数据挖掘解决方案。解决方案的目标不仅是优化定价，同时还要让客户的利益最大化</a:t>
            </a:r>
            <a:r>
              <a:rPr lang="zh-CN" altLang="en-US" sz="1800" dirty="0" smtClean="0">
                <a:solidFill>
                  <a:srgbClr val="000000"/>
                </a:solidFill>
              </a:rPr>
              <a:t>。</a:t>
            </a:r>
            <a:endParaRPr lang="en-US" altLang="zh-CN" sz="1800" dirty="0" smtClean="0">
              <a:solidFill>
                <a:srgbClr val="000000"/>
              </a:solidFill>
            </a:endParaRPr>
          </a:p>
          <a:p>
            <a:r>
              <a:rPr lang="en-US" altLang="zh-CN" sz="1800" dirty="0" smtClean="0">
                <a:solidFill>
                  <a:srgbClr val="000000"/>
                </a:solidFill>
              </a:rPr>
              <a:t>VMW</a:t>
            </a:r>
            <a:r>
              <a:rPr lang="zh-CN" altLang="en-US" sz="1800" dirty="0">
                <a:solidFill>
                  <a:srgbClr val="000000"/>
                </a:solidFill>
              </a:rPr>
              <a:t>公司的分析和数据科学小组通过分析历史价格和相应的销量变化，来理解折扣百分比</a:t>
            </a:r>
            <a:r>
              <a:rPr lang="zh-CN" altLang="en-US" sz="1800" dirty="0" smtClean="0">
                <a:solidFill>
                  <a:srgbClr val="000000"/>
                </a:solidFill>
              </a:rPr>
              <a:t>与</a:t>
            </a:r>
            <a:r>
              <a:rPr lang="en-US" altLang="zh-CN" sz="1800" dirty="0">
                <a:solidFill>
                  <a:srgbClr val="000000"/>
                </a:solidFill>
              </a:rPr>
              <a:t>SPF</a:t>
            </a:r>
            <a:r>
              <a:rPr lang="zh-CN" altLang="en-US" sz="1800" dirty="0">
                <a:solidFill>
                  <a:srgbClr val="000000"/>
                </a:solidFill>
              </a:rPr>
              <a:t>标识的关联性，并以此为依据归纳出所有产品的推荐定价。传统</a:t>
            </a:r>
            <a:r>
              <a:rPr lang="zh-CN" altLang="en-US" sz="1800" dirty="0" smtClean="0">
                <a:solidFill>
                  <a:srgbClr val="000000"/>
                </a:solidFill>
              </a:rPr>
              <a:t>的定价优化会根据数量变化来进行价格变动，</a:t>
            </a:r>
            <a:r>
              <a:rPr lang="zh-CN" altLang="en-US" sz="1800" dirty="0">
                <a:solidFill>
                  <a:srgbClr val="000000"/>
                </a:solidFill>
              </a:rPr>
              <a:t>但是</a:t>
            </a:r>
            <a:r>
              <a:rPr lang="en-US" altLang="zh-CN" sz="1800" dirty="0" smtClean="0">
                <a:solidFill>
                  <a:srgbClr val="000000"/>
                </a:solidFill>
              </a:rPr>
              <a:t>VMW</a:t>
            </a:r>
            <a:r>
              <a:rPr lang="zh-CN" altLang="en-US" sz="1800" dirty="0" smtClean="0">
                <a:solidFill>
                  <a:srgbClr val="000000"/>
                </a:solidFill>
              </a:rPr>
              <a:t>公司并不</a:t>
            </a:r>
            <a:r>
              <a:rPr lang="zh-CN" altLang="en-US" sz="1800" dirty="0">
                <a:solidFill>
                  <a:srgbClr val="000000"/>
                </a:solidFill>
              </a:rPr>
              <a:t>会改变价格，而是使用折扣作为替代方法，额外的步骤来确定是否需要给出折扣以及折扣率</a:t>
            </a:r>
            <a:endParaRPr lang="zh-CN" altLang="en-US"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小组使用决策树的方法，基于折扣率和</a:t>
            </a:r>
            <a:r>
              <a:rPr lang="en-US" altLang="zh-CN" sz="1800" dirty="0">
                <a:solidFill>
                  <a:srgbClr val="000000"/>
                </a:solidFill>
              </a:rPr>
              <a:t>SPF</a:t>
            </a:r>
            <a:r>
              <a:rPr lang="zh-CN" altLang="en-US" sz="1800" dirty="0">
                <a:solidFill>
                  <a:srgbClr val="000000"/>
                </a:solidFill>
              </a:rPr>
              <a:t>标识的使用情况来对所有订单进行分类。根据业务的需求，以一种特定顺序构建出多分支</a:t>
            </a:r>
            <a:r>
              <a:rPr lang="en-US" altLang="zh-CN" sz="1800" dirty="0">
                <a:solidFill>
                  <a:srgbClr val="000000"/>
                </a:solidFill>
              </a:rPr>
              <a:t>(</a:t>
            </a:r>
            <a:r>
              <a:rPr lang="zh-CN" altLang="en-US" sz="1800" dirty="0">
                <a:solidFill>
                  <a:srgbClr val="000000"/>
                </a:solidFill>
              </a:rPr>
              <a:t>非二元</a:t>
            </a:r>
            <a:r>
              <a:rPr lang="en-US" altLang="zh-CN" sz="1800" dirty="0">
                <a:solidFill>
                  <a:srgbClr val="000000"/>
                </a:solidFill>
              </a:rPr>
              <a:t>)</a:t>
            </a:r>
            <a:r>
              <a:rPr lang="zh-CN" altLang="en-US" sz="1800" dirty="0">
                <a:solidFill>
                  <a:srgbClr val="000000"/>
                </a:solidFill>
              </a:rPr>
              <a:t>决策树。各种可能订单定价的属性都在决策树构建中被考虑进来。决策树构建过程中，基于均方误差、熵、</a:t>
            </a:r>
            <a:r>
              <a:rPr lang="en-US" altLang="zh-CN" sz="1800" dirty="0">
                <a:solidFill>
                  <a:srgbClr val="000000"/>
                </a:solidFill>
              </a:rPr>
              <a:t>log-loss. Gini </a:t>
            </a:r>
            <a:r>
              <a:rPr lang="zh-CN" altLang="en-US" sz="1800" dirty="0">
                <a:solidFill>
                  <a:srgbClr val="000000"/>
                </a:solidFill>
              </a:rPr>
              <a:t>指标等确定了决策树构建过程中分支属性的顺序。构建的定制决策树使用了</a:t>
            </a:r>
            <a:r>
              <a:rPr lang="en-US" altLang="zh-CN" sz="1800" dirty="0">
                <a:solidFill>
                  <a:srgbClr val="000000"/>
                </a:solidFill>
              </a:rPr>
              <a:t>R</a:t>
            </a:r>
            <a:r>
              <a:rPr lang="zh-CN" altLang="en-US" sz="1800" dirty="0">
                <a:solidFill>
                  <a:srgbClr val="000000"/>
                </a:solidFill>
              </a:rPr>
              <a:t>语言的开发包从叶子结点自底向上构建决策树。相比于使用标准分裂标准，使用的是根据业务需求定制的分裂标准。分裂停止标准是最小化观测对象数目。针对完成的分块，基于分块的属性特性观察其折扣百分比与</a:t>
            </a:r>
            <a:r>
              <a:rPr lang="en-US" altLang="zh-CN" sz="1800" dirty="0">
                <a:solidFill>
                  <a:srgbClr val="000000"/>
                </a:solidFill>
              </a:rPr>
              <a:t>SPF</a:t>
            </a:r>
            <a:r>
              <a:rPr lang="zh-CN" altLang="en-US" sz="1800" dirty="0">
                <a:solidFill>
                  <a:srgbClr val="000000"/>
                </a:solidFill>
              </a:rPr>
              <a:t>使用情况的关联性，并完成产品平台级的定价</a:t>
            </a:r>
            <a:r>
              <a:rPr lang="zh-CN" altLang="en-US" sz="1800" dirty="0" smtClean="0">
                <a:solidFill>
                  <a:srgbClr val="000000"/>
                </a:solidFill>
              </a:rPr>
              <a:t>推荐</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建模</a:t>
            </a:r>
            <a:r>
              <a:rPr lang="zh-CN" altLang="en-US" sz="1800" dirty="0">
                <a:solidFill>
                  <a:srgbClr val="000000"/>
                </a:solidFill>
              </a:rPr>
              <a:t>过程包括数据集的创建、针对折扣率定制回归树、针对</a:t>
            </a:r>
            <a:r>
              <a:rPr lang="en-US" altLang="zh-CN" sz="1800" dirty="0">
                <a:solidFill>
                  <a:srgbClr val="000000"/>
                </a:solidFill>
              </a:rPr>
              <a:t>SPF</a:t>
            </a:r>
            <a:r>
              <a:rPr lang="zh-CN" altLang="en-US" sz="1800" dirty="0">
                <a:solidFill>
                  <a:srgbClr val="000000"/>
                </a:solidFill>
              </a:rPr>
              <a:t>标识定制分类树、确定相关性。数据集使用</a:t>
            </a:r>
            <a:r>
              <a:rPr lang="en-US" altLang="zh-CN" sz="1800" dirty="0" err="1">
                <a:solidFill>
                  <a:srgbClr val="000000"/>
                </a:solidFill>
              </a:rPr>
              <a:t>Greenplum</a:t>
            </a:r>
            <a:r>
              <a:rPr lang="zh-CN" altLang="en-US" sz="1800" dirty="0">
                <a:solidFill>
                  <a:srgbClr val="000000"/>
                </a:solidFill>
              </a:rPr>
              <a:t>与</a:t>
            </a:r>
            <a:r>
              <a:rPr lang="en-US" altLang="zh-CN" sz="1800" dirty="0">
                <a:solidFill>
                  <a:srgbClr val="000000"/>
                </a:solidFill>
              </a:rPr>
              <a:t>Hadoop</a:t>
            </a:r>
            <a:r>
              <a:rPr lang="zh-CN" altLang="en-US" sz="1800" dirty="0">
                <a:solidFill>
                  <a:srgbClr val="000000"/>
                </a:solidFill>
              </a:rPr>
              <a:t>进行创建，包含企业数据仓库中近年来的大量数据。定制回归树的构建过程中，根据测量标准将订单划分为</a:t>
            </a:r>
            <a:r>
              <a:rPr lang="en-US" altLang="zh-CN" sz="1800" dirty="0">
                <a:solidFill>
                  <a:srgbClr val="000000"/>
                </a:solidFill>
              </a:rPr>
              <a:t>248</a:t>
            </a:r>
            <a:r>
              <a:rPr lang="zh-CN" altLang="en-US" sz="1800" dirty="0">
                <a:solidFill>
                  <a:srgbClr val="000000"/>
                </a:solidFill>
              </a:rPr>
              <a:t>个分块，树的不纯度度量为均方误差，每次选取均方误差最小值，用于识别分块的属性有平均折扣百分比、有</a:t>
            </a:r>
            <a:r>
              <a:rPr lang="en-US" altLang="zh-CN" sz="1800" dirty="0">
                <a:solidFill>
                  <a:srgbClr val="000000"/>
                </a:solidFill>
              </a:rPr>
              <a:t>SPF</a:t>
            </a:r>
            <a:r>
              <a:rPr lang="zh-CN" altLang="en-US" sz="1800" dirty="0">
                <a:solidFill>
                  <a:srgbClr val="000000"/>
                </a:solidFill>
              </a:rPr>
              <a:t>标识的订单所占比率、交易数、平均订购数量和平均定价。定制分类树的构建过程中，根据测量标准将订单分为</a:t>
            </a:r>
            <a:r>
              <a:rPr lang="en-US" altLang="zh-CN" sz="1800" dirty="0">
                <a:solidFill>
                  <a:srgbClr val="000000"/>
                </a:solidFill>
              </a:rPr>
              <a:t>188</a:t>
            </a:r>
            <a:r>
              <a:rPr lang="zh-CN" altLang="en-US" sz="1800" dirty="0">
                <a:solidFill>
                  <a:srgbClr val="000000"/>
                </a:solidFill>
              </a:rPr>
              <a:t>个分块，树的不纯度度量为熵，用于识别分块的属性与回归树相同。其中分类决策树与回归决策树的输出结果被存储回原始数据库，以便进一步使用。为确定系数的相对重要性，根据两个决策树运行了定制的回归</a:t>
            </a:r>
            <a:r>
              <a:rPr lang="zh-CN" altLang="en-US" sz="1800" dirty="0" smtClean="0">
                <a:solidFill>
                  <a:srgbClr val="000000"/>
                </a:solidFill>
              </a:rPr>
              <a:t>，对折扣率决策树使用了线性回归，对</a:t>
            </a:r>
            <a:r>
              <a:rPr lang="en-US" altLang="zh-CN" sz="1800" dirty="0" smtClean="0">
                <a:solidFill>
                  <a:srgbClr val="000000"/>
                </a:solidFill>
              </a:rPr>
              <a:t>SPF</a:t>
            </a:r>
            <a:r>
              <a:rPr lang="zh-CN" altLang="en-US" sz="1800" dirty="0" smtClean="0">
                <a:solidFill>
                  <a:srgbClr val="000000"/>
                </a:solidFill>
              </a:rPr>
              <a:t>使用情况决策树进行了逻辑回归</a:t>
            </a:r>
            <a:endParaRPr lang="zh-CN" altLang="en-US"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马来西亚多媒体大学使用随机森林的时序拓展对人类活动进行分类</a:t>
            </a:r>
            <a:endParaRPr lang="en-US" altLang="zh-CN" sz="1800" dirty="0">
              <a:solidFill>
                <a:srgbClr val="000000"/>
              </a:solidFill>
            </a:endParaRPr>
          </a:p>
          <a:p>
            <a:r>
              <a:rPr lang="zh-CN" altLang="zh-CN" sz="1800" dirty="0">
                <a:solidFill>
                  <a:srgbClr val="000000"/>
                </a:solidFill>
              </a:rPr>
              <a:t>随机森林的时序拓展单棵树构建</a:t>
            </a:r>
            <a:r>
              <a:rPr lang="zh-CN" altLang="zh-CN" sz="1800" dirty="0" smtClean="0">
                <a:solidFill>
                  <a:srgbClr val="000000"/>
                </a:solidFill>
              </a:rPr>
              <a:t>过程</a:t>
            </a:r>
            <a:endParaRPr lang="zh-CN" altLang="zh-CN" sz="1800" dirty="0">
              <a:solidFill>
                <a:srgbClr val="000000"/>
              </a:solidFill>
            </a:endParaRPr>
          </a:p>
        </p:txBody>
      </p:sp>
      <p:pic>
        <p:nvPicPr>
          <p:cNvPr id="8" name="Picture 860"/>
          <p:cNvPicPr/>
          <p:nvPr/>
        </p:nvPicPr>
        <p:blipFill>
          <a:blip r:embed="rId1"/>
          <a:stretch>
            <a:fillRect/>
          </a:stretch>
        </p:blipFill>
        <p:spPr>
          <a:xfrm>
            <a:off x="2256184" y="1777781"/>
            <a:ext cx="4448650" cy="2926603"/>
          </a:xfrm>
          <a:prstGeom prst="rect">
            <a:avLst/>
          </a:prstGeom>
        </p:spPr>
      </p:pic>
    </p:spTree>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对随机森林算法的拓展主要在两方面</a:t>
            </a:r>
            <a:r>
              <a:rPr lang="zh-CN" altLang="en-US" sz="1800" dirty="0" smtClean="0">
                <a:solidFill>
                  <a:srgbClr val="000000"/>
                </a:solidFill>
              </a:rPr>
              <a:t>：</a:t>
            </a:r>
            <a:endParaRPr lang="en-US" altLang="zh-CN" sz="1800" dirty="0" smtClean="0">
              <a:solidFill>
                <a:srgbClr val="000000"/>
              </a:solidFill>
            </a:endParaRPr>
          </a:p>
          <a:p>
            <a:pPr lvl="1"/>
            <a:r>
              <a:rPr lang="zh-CN" altLang="en-US" sz="1400" dirty="0">
                <a:solidFill>
                  <a:srgbClr val="000000"/>
                </a:solidFill>
              </a:rPr>
              <a:t>将传感器数据按照发生的时序重排：分类器在对活动进行分类时需要考虑之前时间戳的传感器数据，一组连续数据可以基于设定的时间窗口数量进行合并</a:t>
            </a:r>
            <a:endParaRPr lang="en-US" altLang="zh-CN" sz="1400" dirty="0">
              <a:solidFill>
                <a:srgbClr val="000000"/>
              </a:solidFill>
            </a:endParaRPr>
          </a:p>
          <a:p>
            <a:pPr lvl="1"/>
            <a:r>
              <a:rPr lang="zh-CN" altLang="en-US" sz="1400" dirty="0">
                <a:solidFill>
                  <a:srgbClr val="000000"/>
                </a:solidFill>
              </a:rPr>
              <a:t>时序</a:t>
            </a:r>
            <a:r>
              <a:rPr lang="zh-CN" altLang="en-US" sz="1400" dirty="0" smtClean="0">
                <a:solidFill>
                  <a:srgbClr val="000000"/>
                </a:solidFill>
              </a:rPr>
              <a:t>随机化</a:t>
            </a:r>
            <a:endParaRPr lang="en-US" altLang="zh-CN" sz="1800" dirty="0" smtClean="0">
              <a:solidFill>
                <a:srgbClr val="000000"/>
              </a:solidFill>
            </a:endParaRPr>
          </a:p>
          <a:p>
            <a:r>
              <a:rPr lang="zh-CN" altLang="en-US" sz="1800" dirty="0">
                <a:solidFill>
                  <a:srgbClr val="000000"/>
                </a:solidFill>
              </a:rPr>
              <a:t>总的来说，</a:t>
            </a:r>
            <a:r>
              <a:rPr lang="zh-CN" altLang="en-US" sz="1800" dirty="0" smtClean="0">
                <a:solidFill>
                  <a:srgbClr val="000000"/>
                </a:solidFill>
              </a:rPr>
              <a:t>马来西亚多媒体大学的团队采用了随机森林算法的时序拓展来分类人类活动。多个数据集的结果均证明了时序化的随机森林算法在人类活动识别任务中的可用性</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a:solidFill>
                  <a:srgbClr val="000000"/>
                </a:solidFill>
              </a:rPr>
              <a:t>随机森林的时序拓展准确率结果</a:t>
            </a:r>
            <a:endParaRPr lang="zh-CN" altLang="zh-CN" sz="1800" dirty="0">
              <a:solidFill>
                <a:srgbClr val="000000"/>
              </a:solidFill>
            </a:endParaRPr>
          </a:p>
        </p:txBody>
      </p:sp>
      <p:pic>
        <p:nvPicPr>
          <p:cNvPr id="8" name="图片 7" descr="C:\Users\Lenovo\Desktop\图\图2.9.png图2.9"/>
          <p:cNvPicPr/>
          <p:nvPr/>
        </p:nvPicPr>
        <p:blipFill rotWithShape="1">
          <a:blip r:embed="rId1"/>
          <a:srcRect l="4078" t="4274" r="1939" b="8834"/>
          <a:stretch>
            <a:fillRect/>
          </a:stretch>
        </p:blipFill>
        <p:spPr bwMode="auto">
          <a:xfrm>
            <a:off x="1674495" y="1507490"/>
            <a:ext cx="5039995" cy="2952115"/>
          </a:xfrm>
          <a:prstGeom prst="rect">
            <a:avLst/>
          </a:prstGeom>
          <a:noFill/>
          <a:ln>
            <a:noFill/>
          </a:ln>
        </p:spPr>
      </p:pic>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71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决策树通过</a:t>
            </a:r>
            <a:r>
              <a:rPr lang="zh-CN" altLang="en-US" sz="1800" dirty="0">
                <a:solidFill>
                  <a:srgbClr val="000000"/>
                </a:solidFill>
              </a:rPr>
              <a:t>把数据样本分配到某个叶子结点来确定数据集中样本所属的</a:t>
            </a:r>
            <a:r>
              <a:rPr lang="zh-CN" altLang="en-US" sz="1800" dirty="0" smtClean="0">
                <a:solidFill>
                  <a:srgbClr val="000000"/>
                </a:solidFill>
              </a:rPr>
              <a:t>分类</a:t>
            </a:r>
            <a:endParaRPr lang="en-US" altLang="zh-CN" sz="1800" dirty="0" smtClean="0">
              <a:solidFill>
                <a:srgbClr val="000000"/>
              </a:solidFill>
            </a:endParaRPr>
          </a:p>
          <a:p>
            <a:r>
              <a:rPr lang="zh-CN" altLang="en-US" sz="1800" dirty="0" smtClean="0">
                <a:solidFill>
                  <a:srgbClr val="000000"/>
                </a:solidFill>
              </a:rPr>
              <a:t>决策树</a:t>
            </a:r>
            <a:r>
              <a:rPr lang="zh-CN" altLang="en-US" sz="1800" dirty="0">
                <a:solidFill>
                  <a:srgbClr val="000000"/>
                </a:solidFill>
              </a:rPr>
              <a:t>由决策结点、分支和叶子结点</a:t>
            </a:r>
            <a:r>
              <a:rPr lang="zh-CN" altLang="en-US" sz="1800" dirty="0" smtClean="0">
                <a:solidFill>
                  <a:srgbClr val="000000"/>
                </a:solidFill>
              </a:rPr>
              <a:t>组成</a:t>
            </a:r>
            <a:endParaRPr lang="en-US" altLang="zh-CN" sz="1800" dirty="0" smtClean="0">
              <a:solidFill>
                <a:srgbClr val="000000"/>
              </a:solidFill>
            </a:endParaRPr>
          </a:p>
          <a:p>
            <a:pPr lvl="1"/>
            <a:r>
              <a:rPr lang="zh-CN" altLang="en-US" sz="1400" dirty="0" smtClean="0">
                <a:solidFill>
                  <a:srgbClr val="000000"/>
                </a:solidFill>
              </a:rPr>
              <a:t>决策</a:t>
            </a:r>
            <a:r>
              <a:rPr lang="zh-CN" altLang="en-US" sz="1400" dirty="0">
                <a:solidFill>
                  <a:srgbClr val="000000"/>
                </a:solidFill>
              </a:rPr>
              <a:t>结点表示在样本的一个</a:t>
            </a:r>
            <a:r>
              <a:rPr lang="zh-CN" altLang="en-US" sz="1400" dirty="0" smtClean="0">
                <a:solidFill>
                  <a:srgbClr val="000000"/>
                </a:solidFill>
              </a:rPr>
              <a:t>属性上</a:t>
            </a:r>
            <a:r>
              <a:rPr lang="zh-CN" altLang="en-US" sz="1400" dirty="0">
                <a:solidFill>
                  <a:srgbClr val="000000"/>
                </a:solidFill>
              </a:rPr>
              <a:t>进行的</a:t>
            </a:r>
            <a:r>
              <a:rPr lang="zh-CN" altLang="en-US" sz="1400" dirty="0" smtClean="0">
                <a:solidFill>
                  <a:srgbClr val="000000"/>
                </a:solidFill>
              </a:rPr>
              <a:t>划分</a:t>
            </a:r>
            <a:endParaRPr lang="en-US" altLang="zh-CN" sz="1400" dirty="0" smtClean="0">
              <a:solidFill>
                <a:srgbClr val="000000"/>
              </a:solidFill>
            </a:endParaRPr>
          </a:p>
          <a:p>
            <a:pPr lvl="1"/>
            <a:r>
              <a:rPr lang="zh-CN" altLang="en-US" sz="1400" dirty="0" smtClean="0">
                <a:solidFill>
                  <a:srgbClr val="000000"/>
                </a:solidFill>
              </a:rPr>
              <a:t>分支</a:t>
            </a:r>
            <a:r>
              <a:rPr lang="zh-CN" altLang="en-US" sz="1400" dirty="0">
                <a:solidFill>
                  <a:srgbClr val="000000"/>
                </a:solidFill>
              </a:rPr>
              <a:t>表示</a:t>
            </a:r>
            <a:r>
              <a:rPr lang="zh-CN" altLang="en-US" sz="1400" dirty="0" smtClean="0">
                <a:solidFill>
                  <a:srgbClr val="000000"/>
                </a:solidFill>
              </a:rPr>
              <a:t>对于决策</a:t>
            </a:r>
            <a:r>
              <a:rPr lang="zh-CN" altLang="en-US" sz="1400" dirty="0">
                <a:solidFill>
                  <a:srgbClr val="000000"/>
                </a:solidFill>
              </a:rPr>
              <a:t>结点进行划分的</a:t>
            </a:r>
            <a:r>
              <a:rPr lang="zh-CN" altLang="en-US" sz="1400" dirty="0" smtClean="0">
                <a:solidFill>
                  <a:srgbClr val="000000"/>
                </a:solidFill>
              </a:rPr>
              <a:t>输出</a:t>
            </a:r>
            <a:endParaRPr lang="en-US" altLang="zh-CN" sz="1400" dirty="0" smtClean="0">
              <a:solidFill>
                <a:srgbClr val="000000"/>
              </a:solidFill>
            </a:endParaRPr>
          </a:p>
          <a:p>
            <a:pPr lvl="1"/>
            <a:r>
              <a:rPr lang="zh-CN" altLang="en-US" sz="1400" dirty="0" smtClean="0">
                <a:solidFill>
                  <a:srgbClr val="000000"/>
                </a:solidFill>
              </a:rPr>
              <a:t>叶</a:t>
            </a:r>
            <a:r>
              <a:rPr lang="zh-CN" altLang="en-US" sz="1400" dirty="0">
                <a:solidFill>
                  <a:srgbClr val="000000"/>
                </a:solidFill>
              </a:rPr>
              <a:t>结点代表经过分支到达的类</a:t>
            </a:r>
            <a:r>
              <a:rPr lang="zh-CN" altLang="en-US" sz="1400" dirty="0" smtClean="0">
                <a:solidFill>
                  <a:srgbClr val="000000"/>
                </a:solidFill>
              </a:rPr>
              <a:t>。</a:t>
            </a:r>
            <a:endParaRPr lang="en-US" altLang="zh-CN" sz="1400" dirty="0" smtClean="0">
              <a:solidFill>
                <a:srgbClr val="000000"/>
              </a:solidFill>
            </a:endParaRPr>
          </a:p>
          <a:p>
            <a:r>
              <a:rPr lang="zh-CN" altLang="en-US" sz="1800" dirty="0" smtClean="0">
                <a:solidFill>
                  <a:srgbClr val="000000"/>
                </a:solidFill>
              </a:rPr>
              <a:t>从</a:t>
            </a:r>
            <a:r>
              <a:rPr lang="zh-CN" altLang="en-US" sz="1800" dirty="0">
                <a:solidFill>
                  <a:srgbClr val="000000"/>
                </a:solidFill>
              </a:rPr>
              <a:t>决策树根结点出发，自顶向下移动，在每个决策结点都会进行次划分</a:t>
            </a:r>
            <a:r>
              <a:rPr lang="zh-CN" altLang="en-US" sz="1800" dirty="0" smtClean="0">
                <a:solidFill>
                  <a:srgbClr val="000000"/>
                </a:solidFill>
              </a:rPr>
              <a:t>，通过</a:t>
            </a:r>
            <a:r>
              <a:rPr lang="zh-CN" altLang="en-US" sz="1800" dirty="0">
                <a:solidFill>
                  <a:srgbClr val="000000"/>
                </a:solidFill>
              </a:rPr>
              <a:t>划分的结果将样本进行分类，导致不同的分支，最后到达个叶子结点，这个过程就是利用决策树进行分类的</a:t>
            </a:r>
            <a:r>
              <a:rPr lang="zh-CN" altLang="en-US" sz="1800" dirty="0" smtClean="0">
                <a:solidFill>
                  <a:srgbClr val="000000"/>
                </a:solidFill>
              </a:rPr>
              <a:t>过程</a:t>
            </a:r>
            <a:endParaRPr lang="zh-CN" altLang="en-US"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决策树</a:t>
            </a:r>
            <a:r>
              <a:rPr kumimoji="0" lang="zh-CN" altLang="en-US" sz="2400" dirty="0">
                <a:solidFill>
                  <a:schemeClr val="bg1"/>
                </a:solidFill>
                <a:latin typeface="微软雅黑" panose="020B0503020204020204" pitchFamily="34" charset="-122"/>
                <a:ea typeface="微软雅黑" panose="020B0503020204020204" pitchFamily="34" charset="-122"/>
              </a:rPr>
              <a:t>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a:solidFill>
                  <a:srgbClr val="000000"/>
                </a:solidFill>
              </a:rPr>
              <a:t>随机森林与实验中使用的随机森林的时序拓展的分类性能比较</a:t>
            </a:r>
            <a:endParaRPr lang="zh-CN" altLang="zh-CN" sz="1800" dirty="0">
              <a:solidFill>
                <a:srgbClr val="000000"/>
              </a:solidFill>
            </a:endParaRPr>
          </a:p>
        </p:txBody>
      </p:sp>
      <p:graphicFrame>
        <p:nvGraphicFramePr>
          <p:cNvPr id="2" name="表格 1"/>
          <p:cNvGraphicFramePr>
            <a:graphicFrameLocks noGrp="1"/>
          </p:cNvGraphicFramePr>
          <p:nvPr/>
        </p:nvGraphicFramePr>
        <p:xfrm>
          <a:off x="1212577" y="1458792"/>
          <a:ext cx="6708910" cy="2951649"/>
        </p:xfrm>
        <a:graphic>
          <a:graphicData uri="http://schemas.openxmlformats.org/drawingml/2006/table">
            <a:tbl>
              <a:tblPr firstRow="1" firstCol="1" bandRow="1">
                <a:tableStyleId>{5C22544A-7EE6-4342-B048-85BDC9FD1C3A}</a:tableStyleId>
              </a:tblPr>
              <a:tblGrid>
                <a:gridCol w="966508"/>
                <a:gridCol w="966508"/>
                <a:gridCol w="947626"/>
                <a:gridCol w="966508"/>
                <a:gridCol w="966508"/>
                <a:gridCol w="947626"/>
                <a:gridCol w="947626"/>
              </a:tblGrid>
              <a:tr h="327961">
                <a:tc rowSpan="2">
                  <a:txBody>
                    <a:bodyPr/>
                    <a:lstStyle/>
                    <a:p>
                      <a:pPr algn="l" fontAlgn="t">
                        <a:spcAft>
                          <a:spcPts val="0"/>
                        </a:spcAft>
                      </a:pPr>
                      <a:r>
                        <a:rPr lang="zh-CN" sz="900" kern="0">
                          <a:effectLst/>
                        </a:rPr>
                        <a:t>数据集</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tc>
                <a:tc gridSpan="3">
                  <a:txBody>
                    <a:bodyPr/>
                    <a:lstStyle/>
                    <a:p>
                      <a:pPr algn="l" fontAlgn="ctr">
                        <a:spcAft>
                          <a:spcPts val="0"/>
                        </a:spcAft>
                      </a:pPr>
                      <a:r>
                        <a:rPr lang="zh-CN" sz="900" kern="0">
                          <a:effectLst/>
                        </a:rPr>
                        <a:t>随机森林的时序拓展</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hMerge="1">
                  <a:tcPr/>
                </a:tc>
                <a:tc hMerge="1">
                  <a:tcPr/>
                </a:tc>
                <a:tc gridSpan="3">
                  <a:txBody>
                    <a:bodyPr/>
                    <a:lstStyle/>
                    <a:p>
                      <a:pPr algn="l" fontAlgn="ctr">
                        <a:spcAft>
                          <a:spcPts val="0"/>
                        </a:spcAft>
                      </a:pPr>
                      <a:r>
                        <a:rPr lang="en-US" sz="900" kern="0">
                          <a:effectLst/>
                        </a:rPr>
                        <a:t>Weka</a:t>
                      </a:r>
                      <a:r>
                        <a:rPr lang="zh-CN" sz="900" kern="0">
                          <a:effectLst/>
                        </a:rPr>
                        <a:t>随机森林的时序拓展</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hMerge="1">
                  <a:tcPr/>
                </a:tc>
                <a:tc hMerge="1">
                  <a:tcPr/>
                </a:tc>
              </a:tr>
              <a:tr h="327961">
                <a:tc vMerge="1">
                  <a:tcPr/>
                </a:tc>
                <a:tc>
                  <a:txBody>
                    <a:bodyPr/>
                    <a:lstStyle/>
                    <a:p>
                      <a:pPr algn="l" fontAlgn="ctr">
                        <a:spcAft>
                          <a:spcPts val="0"/>
                        </a:spcAft>
                      </a:pPr>
                      <a:r>
                        <a:rPr lang="zh-CN" sz="900" kern="0">
                          <a:effectLst/>
                        </a:rPr>
                        <a:t>分类准确率</a:t>
                      </a:r>
                      <a:r>
                        <a:rPr lang="en-US"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Kappa</a:t>
                      </a:r>
                      <a:r>
                        <a:rPr lang="zh-CN" sz="900" kern="0">
                          <a:effectLst/>
                        </a:rPr>
                        <a:t>系数</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OOB</a:t>
                      </a:r>
                      <a:r>
                        <a:rPr lang="zh-CN" sz="900" kern="0">
                          <a:effectLst/>
                        </a:rPr>
                        <a:t>误差</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zh-CN" sz="900" kern="0">
                          <a:effectLst/>
                        </a:rPr>
                        <a:t>分类准确率</a:t>
                      </a:r>
                      <a:r>
                        <a:rPr lang="en-US" sz="900" kern="0">
                          <a:effectLst/>
                        </a:rPr>
                        <a:t>(%)</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Kappa</a:t>
                      </a:r>
                      <a:r>
                        <a:rPr lang="zh-CN" sz="900" kern="0">
                          <a:effectLst/>
                        </a:rPr>
                        <a:t>系数</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OOB</a:t>
                      </a:r>
                      <a:r>
                        <a:rPr lang="zh-CN" sz="900" kern="0">
                          <a:effectLst/>
                        </a:rPr>
                        <a:t>误差</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327961">
                <a:tc>
                  <a:txBody>
                    <a:bodyPr/>
                    <a:lstStyle/>
                    <a:p>
                      <a:pPr algn="l" fontAlgn="ctr">
                        <a:spcAft>
                          <a:spcPts val="0"/>
                        </a:spcAft>
                      </a:pPr>
                      <a:r>
                        <a:rPr lang="en-US" sz="900" kern="0">
                          <a:effectLst/>
                        </a:rPr>
                        <a:t>D1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0.0065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99.7457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0.9967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0.0097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327961">
                <a:tc>
                  <a:txBody>
                    <a:bodyPr/>
                    <a:lstStyle/>
                    <a:p>
                      <a:pPr algn="l" fontAlgn="ctr">
                        <a:spcAft>
                          <a:spcPts val="0"/>
                        </a:spcAft>
                      </a:pPr>
                      <a:r>
                        <a:rPr lang="en-US" sz="900" kern="0">
                          <a:effectLst/>
                        </a:rPr>
                        <a:t>D2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99.9847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0.0077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73.0897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0.6583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0.2788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327961">
                <a:tc>
                  <a:txBody>
                    <a:bodyPr/>
                    <a:lstStyle/>
                    <a:p>
                      <a:pPr algn="l" fontAlgn="ctr">
                        <a:spcAft>
                          <a:spcPts val="0"/>
                        </a:spcAft>
                      </a:pPr>
                      <a:r>
                        <a:rPr lang="en-US" sz="900" kern="0">
                          <a:effectLst/>
                        </a:rPr>
                        <a:t>D3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99.9898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0.0086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98.8975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0.9884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0.0242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327961">
                <a:tc>
                  <a:txBody>
                    <a:bodyPr/>
                    <a:lstStyle/>
                    <a:p>
                      <a:pPr algn="l" fontAlgn="ctr">
                        <a:spcAft>
                          <a:spcPts val="0"/>
                        </a:spcAft>
                      </a:pPr>
                      <a:r>
                        <a:rPr lang="en-US" sz="900" kern="0">
                          <a:effectLst/>
                        </a:rPr>
                        <a:t>D4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99.9800</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0.0084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65.1067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0.6123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0.4419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327961">
                <a:tc>
                  <a:txBody>
                    <a:bodyPr/>
                    <a:lstStyle/>
                    <a:p>
                      <a:pPr algn="l" fontAlgn="ctr">
                        <a:spcAft>
                          <a:spcPts val="0"/>
                        </a:spcAft>
                      </a:pPr>
                      <a:r>
                        <a:rPr lang="en-US" sz="900" kern="0">
                          <a:effectLst/>
                        </a:rPr>
                        <a:t>D5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99.9859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0.9998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0.0052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64.3908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0.6134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0.3947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327961">
                <a:tc>
                  <a:txBody>
                    <a:bodyPr/>
                    <a:lstStyle/>
                    <a:p>
                      <a:pPr algn="l" fontAlgn="ctr">
                        <a:spcAft>
                          <a:spcPts val="0"/>
                        </a:spcAft>
                      </a:pPr>
                      <a:r>
                        <a:rPr lang="en-US" sz="900" kern="0">
                          <a:effectLst/>
                        </a:rPr>
                        <a:t>D6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96.9999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0.9842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0.0113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64.3645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0.8255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0.5421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r h="327961">
                <a:tc>
                  <a:txBody>
                    <a:bodyPr/>
                    <a:lstStyle/>
                    <a:p>
                      <a:pPr algn="l" fontAlgn="ctr">
                        <a:spcAft>
                          <a:spcPts val="0"/>
                        </a:spcAft>
                      </a:pPr>
                      <a:r>
                        <a:rPr lang="en-US" sz="900" kern="0">
                          <a:effectLst/>
                        </a:rPr>
                        <a:t>D7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96.9988</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0.9851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0.0043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69.5897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a:effectLst/>
                        </a:rPr>
                        <a:t>0.7222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c>
                  <a:txBody>
                    <a:bodyPr/>
                    <a:lstStyle/>
                    <a:p>
                      <a:pPr algn="l" fontAlgn="ctr">
                        <a:spcAft>
                          <a:spcPts val="0"/>
                        </a:spcAft>
                      </a:pPr>
                      <a:r>
                        <a:rPr lang="en-US" sz="900" kern="0" dirty="0">
                          <a:effectLst/>
                        </a:rPr>
                        <a:t>0.4671</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25" marR="9525" marT="9525" marB="9525" anchor="ctr"/>
                </a:tc>
              </a:tr>
            </a:tbl>
          </a:graphicData>
        </a:graphic>
      </p:graphicFrame>
    </p:spTree>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endParaRPr lang="zh-CN" altLang="en-US" sz="6000" dirty="0">
              <a:solidFill>
                <a:schemeClr val="accent6">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决策树学习的目的就是为了构造一棵泛化能力强，即处理待测样本能力强的决策树，基本算法遵循</a:t>
            </a:r>
            <a:r>
              <a:rPr lang="zh-CN" altLang="en-US" sz="1800" dirty="0">
                <a:solidFill>
                  <a:srgbClr val="FF0000"/>
                </a:solidFill>
              </a:rPr>
              <a:t>自顶向下、分而治之</a:t>
            </a:r>
            <a:r>
              <a:rPr lang="zh-CN" altLang="en-US" sz="1800" dirty="0">
                <a:solidFill>
                  <a:srgbClr val="000000"/>
                </a:solidFill>
              </a:rPr>
              <a:t>的策略，具体步骤如下：</a:t>
            </a:r>
            <a:endParaRPr lang="zh-CN" altLang="en-US" sz="1800" dirty="0">
              <a:solidFill>
                <a:srgbClr val="000000"/>
              </a:solidFill>
            </a:endParaRPr>
          </a:p>
          <a:p>
            <a:pPr lvl="1"/>
            <a:r>
              <a:rPr lang="zh-CN" altLang="en-US" sz="1575" dirty="0">
                <a:solidFill>
                  <a:srgbClr val="000000"/>
                </a:solidFill>
              </a:rPr>
              <a:t>1. 选择最好的属性作为测试属性并创建树的根结点</a:t>
            </a:r>
            <a:endParaRPr lang="zh-CN" altLang="en-US" sz="1575" dirty="0">
              <a:solidFill>
                <a:srgbClr val="000000"/>
              </a:solidFill>
            </a:endParaRPr>
          </a:p>
          <a:p>
            <a:pPr lvl="1"/>
            <a:r>
              <a:rPr lang="zh-CN" altLang="en-US" sz="1575" dirty="0">
                <a:solidFill>
                  <a:srgbClr val="000000"/>
                </a:solidFill>
              </a:rPr>
              <a:t>2. 为测试属性每个可能的取值产生一个分支</a:t>
            </a:r>
            <a:endParaRPr lang="zh-CN" altLang="en-US" sz="1575" dirty="0">
              <a:solidFill>
                <a:srgbClr val="000000"/>
              </a:solidFill>
            </a:endParaRPr>
          </a:p>
          <a:p>
            <a:pPr lvl="1"/>
            <a:r>
              <a:rPr lang="zh-CN" altLang="en-US" sz="1575" dirty="0">
                <a:solidFill>
                  <a:srgbClr val="000000"/>
                </a:solidFill>
              </a:rPr>
              <a:t>3. 训练样本划分到适当的分支形成儿子结点</a:t>
            </a:r>
            <a:endParaRPr lang="zh-CN" altLang="en-US" sz="1575" dirty="0">
              <a:solidFill>
                <a:srgbClr val="000000"/>
              </a:solidFill>
            </a:endParaRPr>
          </a:p>
          <a:p>
            <a:pPr lvl="1"/>
            <a:r>
              <a:rPr lang="zh-CN" altLang="en-US" sz="1575" dirty="0">
                <a:solidFill>
                  <a:srgbClr val="000000"/>
                </a:solidFill>
              </a:rPr>
              <a:t>4. 对每个儿子结点，重复上面的过程，直到所有的结点都是叶子结点</a:t>
            </a:r>
            <a:endParaRPr lang="zh-CN" altLang="en-US" sz="1575"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294213"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决策树算法</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外卖订餐决策树</a:t>
            </a:r>
            <a:endParaRPr lang="zh-CN" altLang="en-US" sz="1800" dirty="0" smtClean="0">
              <a:solidFill>
                <a:srgbClr val="000000"/>
              </a:solidFill>
            </a:endParaRPr>
          </a:p>
        </p:txBody>
      </p:sp>
      <p:pic>
        <p:nvPicPr>
          <p:cNvPr id="8" name="图片 7" descr="C:\Users\Lenovo\Desktop\图\图2.2.png图2.2"/>
          <p:cNvPicPr/>
          <p:nvPr/>
        </p:nvPicPr>
        <p:blipFill rotWithShape="1">
          <a:blip r:embed="rId1"/>
          <a:srcRect t="8374" r="2420"/>
          <a:stretch>
            <a:fillRect/>
          </a:stretch>
        </p:blipFill>
        <p:spPr bwMode="auto">
          <a:xfrm>
            <a:off x="2546667" y="1685291"/>
            <a:ext cx="4050665" cy="2258695"/>
          </a:xfrm>
          <a:prstGeom prst="rect">
            <a:avLst/>
          </a:prstGeom>
          <a:ln>
            <a:noFill/>
          </a:ln>
        </p:spPr>
      </p:pic>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33340" y="86995"/>
            <a:ext cx="3598545" cy="857250"/>
          </a:xfrm>
        </p:spPr>
        <p:txBody>
          <a:bodyPr/>
          <a:p>
            <a:r>
              <a:rPr lang="zh-CN" altLang="en-US"/>
              <a:t>路径决策</a:t>
            </a:r>
            <a:endParaRPr lang="zh-CN" altLang="en-US"/>
          </a:p>
        </p:txBody>
      </p:sp>
      <p:sp>
        <p:nvSpPr>
          <p:cNvPr id="3" name="内容占位符 2"/>
          <p:cNvSpPr>
            <a:spLocks noGrp="1"/>
          </p:cNvSpPr>
          <p:nvPr>
            <p:ph idx="1"/>
          </p:nvPr>
        </p:nvSpPr>
        <p:spPr>
          <a:xfrm>
            <a:off x="192405" y="222250"/>
            <a:ext cx="5042535" cy="4681220"/>
          </a:xfrm>
        </p:spPr>
        <p:txBody>
          <a:bodyPr/>
          <a:p>
            <a:r>
              <a:rPr lang="zh-CN" altLang="en-US" sz="2000"/>
              <a:t>首先我们判断是否需要进行换道（Lane Change）</a:t>
            </a:r>
            <a:endParaRPr lang="zh-CN" altLang="en-US" sz="2000"/>
          </a:p>
          <a:p>
            <a:pPr lvl="1"/>
            <a:r>
              <a:rPr lang="zh-CN" altLang="en-US" sz="1800"/>
              <a:t>如果安全，路径决策会产生换道的路径边界，否则产生车道内的路径边界 </a:t>
            </a:r>
            <a:endParaRPr lang="zh-CN" altLang="en-US" sz="1800"/>
          </a:p>
          <a:p>
            <a:r>
              <a:rPr lang="zh-CN" altLang="en-US" sz="2000"/>
              <a:t>如果我们确定当前没有换道需求，路径决策会继续确定是否需要借道避让（Side Pass）</a:t>
            </a:r>
            <a:endParaRPr lang="zh-CN" altLang="en-US" sz="2000"/>
          </a:p>
          <a:p>
            <a:pPr lvl="1"/>
            <a:r>
              <a:rPr lang="zh-CN" altLang="en-US" sz="2000"/>
              <a:t>1.</a:t>
            </a:r>
            <a:r>
              <a:rPr lang="zh-CN" altLang="en-US" sz="1800"/>
              <a:t> 当前车道的可行驶宽度不够；</a:t>
            </a:r>
            <a:endParaRPr lang="zh-CN" altLang="en-US" sz="1800"/>
          </a:p>
          <a:p>
            <a:pPr lvl="1"/>
            <a:r>
              <a:rPr lang="zh-CN" altLang="en-US" sz="1800"/>
              <a:t>2. 前方障碍物为静止状态且不是由于车流原因静止。</a:t>
            </a:r>
            <a:endParaRPr lang="zh-CN" altLang="en-US" sz="1800"/>
          </a:p>
          <a:p>
            <a:pPr lvl="2"/>
            <a:r>
              <a:rPr lang="zh-CN" altLang="en-US" sz="1800"/>
              <a:t>如果安全，路径决策会产生街道避让的路径边界，否则产生车道内的路径边界。</a:t>
            </a:r>
            <a:endParaRPr lang="zh-CN" altLang="en-US" sz="1800"/>
          </a:p>
          <a:p>
            <a:pPr lvl="2"/>
            <a:r>
              <a:rPr lang="zh-CN" altLang="en-US" sz="1800"/>
              <a:t>如果我们确定没有借道避让的需求，路径决策会产生车道内的路径边界。</a:t>
            </a:r>
            <a:endParaRPr lang="zh-CN" altLang="en-US" sz="1800"/>
          </a:p>
          <a:p>
            <a:endParaRPr lang="zh-CN" altLang="en-US" sz="1800"/>
          </a:p>
        </p:txBody>
      </p:sp>
      <p:pic>
        <p:nvPicPr>
          <p:cNvPr id="4" name="图片 3" descr="百度路径决策"/>
          <p:cNvPicPr>
            <a:picLocks noChangeAspect="1"/>
          </p:cNvPicPr>
          <p:nvPr/>
        </p:nvPicPr>
        <p:blipFill>
          <a:blip r:embed="rId1"/>
          <a:stretch>
            <a:fillRect/>
          </a:stretch>
        </p:blipFill>
        <p:spPr>
          <a:xfrm>
            <a:off x="5234940" y="222250"/>
            <a:ext cx="3757930" cy="4638040"/>
          </a:xfrm>
          <a:prstGeom prst="rect">
            <a:avLst/>
          </a:prstGeom>
        </p:spPr>
      </p:pic>
    </p:spTree>
  </p:cSld>
  <p:clrMapOvr>
    <a:masterClrMapping/>
  </p:clrMapOvr>
</p:sld>
</file>

<file path=ppt/tags/tag1.xml><?xml version="1.0" encoding="utf-8"?>
<p:tagLst xmlns:p="http://schemas.openxmlformats.org/presentationml/2006/main">
  <p:tag name="KSO_WM_DOC_GUID" val="{0621c670-3861-48b7-ab44-d0966eb7e3d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11853</Words>
  <Application>WPS 演示</Application>
  <PresentationFormat>全屏显示(16:9)</PresentationFormat>
  <Paragraphs>1989</Paragraphs>
  <Slides>61</Slides>
  <Notes>17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2" baseType="lpstr">
      <vt:lpstr>Arial</vt:lpstr>
      <vt:lpstr>宋体</vt:lpstr>
      <vt:lpstr>Wingdings</vt:lpstr>
      <vt:lpstr>Calibri</vt:lpstr>
      <vt:lpstr>Arial</vt:lpstr>
      <vt:lpstr>微软雅黑</vt:lpstr>
      <vt:lpstr>Times New Roman</vt:lpstr>
      <vt:lpstr>Arial Unicode MS</vt:lpstr>
      <vt:lpstr>Courier New</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路径决策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ZhMin</cp:lastModifiedBy>
  <cp:revision>620</cp:revision>
  <dcterms:created xsi:type="dcterms:W3CDTF">2013-12-17T01:55:00Z</dcterms:created>
  <dcterms:modified xsi:type="dcterms:W3CDTF">2019-04-08T03:55:06Z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