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0" r:id="rId3"/>
    <p:sldId id="275" r:id="rId5"/>
    <p:sldId id="326" r:id="rId6"/>
    <p:sldId id="341" r:id="rId7"/>
    <p:sldId id="351" r:id="rId8"/>
    <p:sldId id="352" r:id="rId9"/>
    <p:sldId id="398" r:id="rId10"/>
    <p:sldId id="400" r:id="rId11"/>
    <p:sldId id="399" r:id="rId12"/>
    <p:sldId id="355" r:id="rId13"/>
    <p:sldId id="356" r:id="rId14"/>
    <p:sldId id="357" r:id="rId15"/>
    <p:sldId id="358" r:id="rId16"/>
    <p:sldId id="359" r:id="rId17"/>
    <p:sldId id="360" r:id="rId18"/>
    <p:sldId id="361" r:id="rId19"/>
    <p:sldId id="362" r:id="rId20"/>
    <p:sldId id="353"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6" r:id="rId35"/>
    <p:sldId id="378" r:id="rId36"/>
    <p:sldId id="377" r:id="rId37"/>
    <p:sldId id="379" r:id="rId38"/>
    <p:sldId id="380" r:id="rId39"/>
    <p:sldId id="381" r:id="rId40"/>
    <p:sldId id="382" r:id="rId41"/>
    <p:sldId id="383" r:id="rId42"/>
    <p:sldId id="354" r:id="rId43"/>
    <p:sldId id="350" r:id="rId44"/>
    <p:sldId id="384" r:id="rId45"/>
    <p:sldId id="385" r:id="rId46"/>
    <p:sldId id="386" r:id="rId47"/>
    <p:sldId id="387" r:id="rId48"/>
    <p:sldId id="388" r:id="rId49"/>
    <p:sldId id="389" r:id="rId50"/>
    <p:sldId id="391" r:id="rId51"/>
    <p:sldId id="392" r:id="rId52"/>
    <p:sldId id="393" r:id="rId53"/>
    <p:sldId id="394" r:id="rId54"/>
    <p:sldId id="320" r:id="rId55"/>
  </p:sldIdLst>
  <p:sldSz cx="9144000" cy="5143500" type="screen16x9"/>
  <p:notesSz cx="6858000" cy="9144000"/>
  <p:custDataLst>
    <p:tags r:id="rId59"/>
  </p:custDataLst>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91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二级</a:t>
            </a:r>
            <a:endParaRPr lang="zh-CN" altLang="en-US" noProof="0" smtClean="0"/>
          </a:p>
          <a:p>
            <a:pPr lvl="2"/>
            <a:r>
              <a:rPr lang="zh-CN" altLang="en-US" noProof="0" smtClean="0"/>
              <a:t>三级</a:t>
            </a:r>
            <a:endParaRPr lang="zh-CN" altLang="en-US" noProof="0" smtClean="0"/>
          </a:p>
          <a:p>
            <a:pPr lvl="3"/>
            <a:r>
              <a:rPr lang="zh-CN" altLang="en-US" noProof="0" smtClean="0"/>
              <a:t>四级</a:t>
            </a:r>
            <a:endParaRPr lang="zh-CN" altLang="en-US" noProof="0" smtClean="0"/>
          </a:p>
          <a:p>
            <a:pPr lvl="4"/>
            <a:r>
              <a:rPr lang="zh-CN" altLang="en-US" noProof="0" smtClean="0"/>
              <a:t>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7</a:t>
            </a: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章   贝叶</a:t>
            </a:r>
            <a:r>
              <a:rPr lang="zh-CN" altLang="en-US" sz="2800" b="1"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斯</a:t>
            </a:r>
            <a:r>
              <a:rPr lang="zh-CN" altLang="en-US" sz="2800" b="1"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网络 </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912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假设问题的特性向量为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Xi={X1, X2, …,</a:t>
                </a:r>
                <a:r>
                  <a:rPr lang="en-US" altLang="zh-CN" sz="1800" dirty="0" err="1">
                    <a:solidFill>
                      <a:srgbClr val="000000"/>
                    </a:solidFill>
                  </a:rPr>
                  <a:t>Xn</a:t>
                </a:r>
                <a:r>
                  <a:rPr lang="en-US" altLang="zh-CN" sz="1800" dirty="0">
                    <a:solidFill>
                      <a:srgbClr val="000000"/>
                    </a:solidFill>
                  </a:rPr>
                  <a:t>}</a:t>
                </a:r>
                <a:r>
                  <a:rPr lang="zh-CN" altLang="zh-CN" sz="1800" dirty="0">
                    <a:solidFill>
                      <a:srgbClr val="000000"/>
                    </a:solidFill>
                  </a:rPr>
                  <a:t>是特征属性之一，并且</a:t>
                </a:r>
                <a:r>
                  <a:rPr lang="en-US" altLang="zh-CN" sz="1800" dirty="0">
                    <a:solidFill>
                      <a:srgbClr val="000000"/>
                    </a:solidFill>
                  </a:rPr>
                  <a:t>X1, X2, …,</a:t>
                </a:r>
                <a:r>
                  <a:rPr lang="en-US" altLang="zh-CN" sz="1800" dirty="0" err="1">
                    <a:solidFill>
                      <a:srgbClr val="000000"/>
                    </a:solidFill>
                  </a:rPr>
                  <a:t>Xn</a:t>
                </a:r>
                <a:r>
                  <a:rPr lang="zh-CN" altLang="zh-CN" sz="1800" dirty="0">
                    <a:solidFill>
                      <a:srgbClr val="000000"/>
                    </a:solidFill>
                  </a:rPr>
                  <a:t>之前相互独立，那么</a:t>
                </a:r>
                <a:r>
                  <a:rPr lang="en-US" altLang="zh-CN" sz="1800" dirty="0">
                    <a:solidFill>
                      <a:srgbClr val="000000"/>
                    </a:solidFill>
                  </a:rPr>
                  <a:t>p(X|Y)</a:t>
                </a:r>
                <a:r>
                  <a:rPr lang="zh-CN" altLang="zh-CN" sz="1800" dirty="0">
                    <a:solidFill>
                      <a:srgbClr val="000000"/>
                    </a:solidFill>
                  </a:rPr>
                  <a:t>可以分解为多个向量的积，即有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那么这个问题就可以由朴素贝叶斯分类器来解决，即</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p(X)</a:t>
                </a:r>
                <a:r>
                  <a:rPr lang="zh-CN" altLang="zh-CN" sz="1800" dirty="0">
                    <a:solidFill>
                      <a:srgbClr val="000000"/>
                    </a:solidFill>
                  </a:rPr>
                  <a:t>是常数，先验概率</a:t>
                </a:r>
                <a:r>
                  <a:rPr lang="en-US" altLang="zh-CN" sz="1800" dirty="0">
                    <a:solidFill>
                      <a:srgbClr val="000000"/>
                    </a:solidFill>
                  </a:rPr>
                  <a:t>p(Y)</a:t>
                </a:r>
                <a:r>
                  <a:rPr lang="zh-CN" altLang="zh-CN" sz="1800" dirty="0">
                    <a:solidFill>
                      <a:srgbClr val="000000"/>
                    </a:solidFill>
                  </a:rPr>
                  <a:t>可以通过训练集中每类样本所占的比例进行估计。给定</a:t>
                </a:r>
                <a:r>
                  <a:rPr lang="en-US" altLang="zh-CN" sz="1800" dirty="0">
                    <a:solidFill>
                      <a:srgbClr val="000000"/>
                    </a:solidFill>
                  </a:rPr>
                  <a:t>Y=y</a:t>
                </a:r>
                <a:r>
                  <a:rPr lang="zh-CN" altLang="zh-CN" sz="1800" dirty="0">
                    <a:solidFill>
                      <a:srgbClr val="000000"/>
                    </a:solidFill>
                  </a:rPr>
                  <a:t>，如果要估计测试样本</a:t>
                </a:r>
                <a:r>
                  <a:rPr lang="en-US" altLang="zh-CN" sz="1800" dirty="0">
                    <a:solidFill>
                      <a:srgbClr val="000000"/>
                    </a:solidFill>
                  </a:rPr>
                  <a:t>X</a:t>
                </a:r>
                <a:r>
                  <a:rPr lang="zh-CN" altLang="zh-CN" sz="1800" dirty="0">
                    <a:solidFill>
                      <a:srgbClr val="000000"/>
                    </a:solidFill>
                  </a:rPr>
                  <a:t>的分类，由朴素贝叶斯分类得到</a:t>
                </a:r>
                <a:r>
                  <a:rPr lang="en-US" altLang="zh-CN" sz="1800" dirty="0">
                    <a:solidFill>
                      <a:srgbClr val="000000"/>
                    </a:solidFill>
                  </a:rPr>
                  <a:t>y</a:t>
                </a:r>
                <a:r>
                  <a:rPr lang="zh-CN" altLang="zh-CN" sz="1800" dirty="0">
                    <a:solidFill>
                      <a:srgbClr val="000000"/>
                    </a:solidFill>
                  </a:rPr>
                  <a:t>的后验概率为：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91231"/>
              </a:xfrm>
              <a:prstGeom prst="rect">
                <a:avLst/>
              </a:prstGeom>
              <a:blipFill rotWithShape="1">
                <a:blip r:embed="rId1"/>
                <a:stretch>
                  <a:fillRect l="-530" t="-1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616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因此最后只要找到使</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oMath>
                </a14:m>
                <a:r>
                  <a:rPr lang="zh-CN" altLang="zh-CN" sz="1800" dirty="0">
                    <a:solidFill>
                      <a:srgbClr val="000000"/>
                    </a:solidFill>
                  </a:rPr>
                  <a:t>最大的类别</a:t>
                </a:r>
                <a:r>
                  <a:rPr lang="en-US" altLang="zh-CN" sz="1800" dirty="0">
                    <a:solidFill>
                      <a:srgbClr val="000000"/>
                    </a:solidFill>
                  </a:rPr>
                  <a:t>y</a:t>
                </a:r>
                <a:r>
                  <a:rPr lang="zh-CN" altLang="zh-CN" sz="1800" dirty="0">
                    <a:solidFill>
                      <a:srgbClr val="000000"/>
                    </a:solidFill>
                  </a:rPr>
                  <a:t>即可</a:t>
                </a:r>
                <a:endParaRPr lang="en-US" altLang="zh-CN" sz="1800" dirty="0">
                  <a:solidFill>
                    <a:srgbClr val="000000"/>
                  </a:solidFill>
                </a:endParaRPr>
              </a:p>
              <a:p>
                <a:r>
                  <a:rPr lang="zh-CN" altLang="zh-CN" sz="1800" dirty="0">
                    <a:solidFill>
                      <a:srgbClr val="000000"/>
                    </a:solidFill>
                  </a:rPr>
                  <a:t>从计算分析中可见，</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的计算是模型关键的一步，这一步的计算视特征属性的不同也有不同的</a:t>
                </a:r>
                <a:r>
                  <a:rPr lang="zh-CN" altLang="zh-CN" sz="1800" dirty="0" smtClean="0">
                    <a:solidFill>
                      <a:srgbClr val="000000"/>
                    </a:solidFill>
                  </a:rPr>
                  <a:t>计算方法</a:t>
                </a:r>
                <a:endParaRPr lang="zh-CN" altLang="zh-CN" sz="1800" dirty="0">
                  <a:solidFill>
                    <a:srgbClr val="000000"/>
                  </a:solidFill>
                </a:endParaRPr>
              </a:p>
              <a:p>
                <a:pPr lvl="1"/>
                <a:r>
                  <a:rPr lang="zh-CN" altLang="zh-CN" sz="1400" dirty="0">
                    <a:solidFill>
                      <a:srgbClr val="000000"/>
                    </a:solidFill>
                  </a:rPr>
                  <a:t>对于离散型的特征属性</a:t>
                </a:r>
                <a:r>
                  <a:rPr lang="en-US" altLang="zh-CN" sz="1400" dirty="0">
                    <a:solidFill>
                      <a:srgbClr val="000000"/>
                    </a:solidFill>
                  </a:rPr>
                  <a:t>Xi</a:t>
                </a:r>
                <a:r>
                  <a:rPr lang="zh-CN" altLang="zh-CN" sz="1400" dirty="0">
                    <a:solidFill>
                      <a:srgbClr val="000000"/>
                    </a:solidFill>
                  </a:rPr>
                  <a:t>，可以用类</a:t>
                </a:r>
                <a:r>
                  <a:rPr lang="en-US" altLang="zh-CN" sz="1400" dirty="0">
                    <a:solidFill>
                      <a:srgbClr val="000000"/>
                    </a:solidFill>
                  </a:rPr>
                  <a:t>Y</a:t>
                </a:r>
                <a:r>
                  <a:rPr lang="zh-CN" altLang="zh-CN" sz="1400" dirty="0">
                    <a:solidFill>
                      <a:srgbClr val="000000"/>
                    </a:solidFill>
                  </a:rPr>
                  <a:t>中的属性值等于</a:t>
                </a:r>
                <a:r>
                  <a:rPr lang="en-US" altLang="zh-CN" sz="1400" dirty="0">
                    <a:solidFill>
                      <a:srgbClr val="000000"/>
                    </a:solidFill>
                  </a:rPr>
                  <a:t>Xi</a:t>
                </a:r>
                <a:r>
                  <a:rPr lang="zh-CN" altLang="zh-CN" sz="1400" dirty="0">
                    <a:solidFill>
                      <a:srgbClr val="000000"/>
                    </a:solidFill>
                  </a:rPr>
                  <a:t>的样本比例来进行估计。</a:t>
                </a:r>
              </a:p>
              <a:p>
                <a:pPr lvl="1"/>
                <a:r>
                  <a:rPr lang="zh-CN" altLang="zh-CN" sz="1400" dirty="0">
                    <a:solidFill>
                      <a:srgbClr val="000000"/>
                    </a:solidFill>
                  </a:rPr>
                  <a:t>对于连续性的特征属性</a:t>
                </a:r>
                <a:r>
                  <a:rPr lang="en-US" altLang="zh-CN" sz="1400" dirty="0">
                    <a:solidFill>
                      <a:srgbClr val="000000"/>
                    </a:solidFill>
                  </a:rPr>
                  <a:t>Xi</a:t>
                </a:r>
                <a:r>
                  <a:rPr lang="zh-CN" altLang="zh-CN" sz="1400" dirty="0">
                    <a:solidFill>
                      <a:srgbClr val="000000"/>
                    </a:solidFill>
                  </a:rPr>
                  <a:t>，通常先将</a:t>
                </a:r>
                <a:r>
                  <a:rPr lang="en-US" altLang="zh-CN" sz="1400" dirty="0">
                    <a:solidFill>
                      <a:srgbClr val="000000"/>
                    </a:solidFill>
                  </a:rPr>
                  <a:t>Xi</a:t>
                </a:r>
                <a:r>
                  <a:rPr lang="zh-CN" altLang="zh-CN" sz="1400" dirty="0">
                    <a:solidFill>
                      <a:srgbClr val="000000"/>
                    </a:solidFill>
                  </a:rPr>
                  <a:t>离散化，然后计算属于类</a:t>
                </a:r>
                <a:r>
                  <a:rPr lang="en-US" altLang="zh-CN" sz="1400" dirty="0">
                    <a:solidFill>
                      <a:srgbClr val="000000"/>
                    </a:solidFill>
                  </a:rPr>
                  <a:t>Y</a:t>
                </a:r>
                <a:r>
                  <a:rPr lang="zh-CN" altLang="zh-CN" sz="1400" dirty="0">
                    <a:solidFill>
                      <a:srgbClr val="000000"/>
                    </a:solidFill>
                  </a:rPr>
                  <a:t>的训练样本落在</a:t>
                </a:r>
                <a:r>
                  <a:rPr lang="en-US" altLang="zh-CN" sz="1400" dirty="0">
                    <a:solidFill>
                      <a:srgbClr val="000000"/>
                    </a:solidFill>
                  </a:rPr>
                  <a:t>Xi</a:t>
                </a:r>
                <a:r>
                  <a:rPr lang="zh-CN" altLang="zh-CN" sz="1400" dirty="0">
                    <a:solidFill>
                      <a:srgbClr val="000000"/>
                    </a:solidFill>
                  </a:rPr>
                  <a:t>对应离散区别的比例估计</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。也可以假设</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的概率分布，如正态分布，然后用训练样本估计其中的参数。</a:t>
                </a:r>
              </a:p>
              <a:p>
                <a:pPr lvl="1"/>
                <a:r>
                  <a:rPr lang="zh-CN" altLang="zh-CN" sz="1400" dirty="0">
                    <a:solidFill>
                      <a:srgbClr val="000000"/>
                    </a:solidFill>
                  </a:rPr>
                  <a:t>而在</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)=0</m:t>
                    </m:r>
                  </m:oMath>
                </a14:m>
                <a:r>
                  <a:rPr lang="zh-CN" altLang="zh-CN" sz="1400" dirty="0">
                    <a:solidFill>
                      <a:srgbClr val="000000"/>
                    </a:solidFill>
                  </a:rPr>
                  <a:t>的时候，该概率与其他概率相乘的时候会把其它概率覆盖，因此需要引入</a:t>
                </a:r>
                <a:r>
                  <a:rPr lang="en-US" altLang="zh-CN" sz="1400" dirty="0">
                    <a:solidFill>
                      <a:srgbClr val="000000"/>
                    </a:solidFill>
                  </a:rPr>
                  <a:t>Laplace</a:t>
                </a:r>
                <a:r>
                  <a:rPr lang="zh-CN" altLang="zh-CN" sz="1400" dirty="0">
                    <a:solidFill>
                      <a:srgbClr val="000000"/>
                    </a:solidFill>
                  </a:rPr>
                  <a:t>修正。做法是对所有类别下的划分计数都加一，从而避免了等于零的情况出现，并且在训练集较大时，修正对先验的影响也会降低到可以忽略不计</a:t>
                </a:r>
                <a:endParaRPr lang="en-US" altLang="zh-CN" sz="14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616101"/>
              </a:xfrm>
              <a:prstGeom prst="rect">
                <a:avLst/>
              </a:prstGeom>
              <a:blipFill rotWithShape="1">
                <a:blip r:embed="rId1"/>
                <a:stretch>
                  <a:fillRect l="-530" t="-16783" b="-11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朴素贝叶斯分类模型应用流程的三个阶段</a:t>
            </a:r>
            <a:endParaRPr lang="en-US" altLang="zh-CN" sz="1800" dirty="0">
              <a:solidFill>
                <a:srgbClr val="000000"/>
              </a:solidFill>
            </a:endParaRPr>
          </a:p>
        </p:txBody>
      </p:sp>
      <p:pic>
        <p:nvPicPr>
          <p:cNvPr id="8" name="Picture 1067"/>
          <p:cNvPicPr/>
          <p:nvPr/>
        </p:nvPicPr>
        <p:blipFill>
          <a:blip r:embed="rId1"/>
          <a:stretch>
            <a:fillRect/>
          </a:stretch>
        </p:blipFill>
        <p:spPr>
          <a:xfrm>
            <a:off x="2753995" y="1549948"/>
            <a:ext cx="3636010" cy="2752090"/>
          </a:xfrm>
          <a:prstGeom prst="rect">
            <a:avLst/>
          </a:prstGeom>
        </p:spPr>
      </p:pic>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朴素贝叶斯分类器还可以进行提升</a:t>
            </a:r>
            <a:r>
              <a:rPr lang="en-US" altLang="zh-CN" sz="1800" dirty="0">
                <a:solidFill>
                  <a:srgbClr val="000000"/>
                </a:solidFill>
              </a:rPr>
              <a:t>(Boosting)</a:t>
            </a:r>
            <a:r>
              <a:rPr lang="zh-CN" altLang="zh-CN" sz="1800" dirty="0">
                <a:solidFill>
                  <a:srgbClr val="000000"/>
                </a:solidFill>
              </a:rPr>
              <a:t>，提升方法的主要思想是学习多个分类器组成一个分类器序列，序列中后面的分类器对前面的分类器导致的错误分类的数据给予更高的重视，即调整前一个分类器分类错误的训练集的权值，并对训练集重新计算权值以调整下一个分类器，以此类推，最终得到提升后的强分类器</a:t>
            </a:r>
            <a:endParaRPr lang="en-US" altLang="zh-CN" sz="1800" dirty="0">
              <a:solidFill>
                <a:srgbClr val="000000"/>
              </a:solidFill>
            </a:endParaRPr>
          </a:p>
          <a:p>
            <a:r>
              <a:rPr lang="zh-CN" altLang="zh-CN" sz="1800" dirty="0">
                <a:solidFill>
                  <a:srgbClr val="000000"/>
                </a:solidFill>
              </a:rPr>
              <a:t>朴素贝叶斯分类模型结构简单，只有两层结构。由于特征向量间的相互独立，算法简单易于实现。同时算法有稳定的分类效率，对于不同特点的数据集其分类性能差别不大。朴素贝叶斯分类在小规模的数据集上表现优秀，并且分类过程时空开销小。算法也适合增量式训练，在数据量较大时，可以人为划分后分批增量</a:t>
            </a:r>
            <a:r>
              <a:rPr lang="zh-CN" altLang="zh-CN" sz="1800" dirty="0" smtClean="0">
                <a:solidFill>
                  <a:srgbClr val="000000"/>
                </a:solidFill>
              </a:rPr>
              <a:t>训练</a:t>
            </a:r>
            <a:endParaRPr lang="zh-CN"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以下是应用</a:t>
            </a:r>
            <a:r>
              <a:rPr lang="en-US" altLang="zh-CN" sz="1800" dirty="0" err="1">
                <a:solidFill>
                  <a:srgbClr val="000000"/>
                </a:solidFill>
              </a:rPr>
              <a:t>sklearn</a:t>
            </a:r>
            <a:r>
              <a:rPr lang="zh-CN" altLang="zh-CN" sz="1800" dirty="0">
                <a:solidFill>
                  <a:srgbClr val="000000"/>
                </a:solidFill>
              </a:rPr>
              <a:t>库中朴素贝叶斯（高斯）分类模型进行分析的示例代码。数据源是通过</a:t>
            </a:r>
            <a:r>
              <a:rPr lang="en-US" altLang="zh-CN" sz="1800" dirty="0" err="1">
                <a:solidFill>
                  <a:srgbClr val="000000"/>
                </a:solidFill>
              </a:rPr>
              <a:t>sklearn</a:t>
            </a:r>
            <a:r>
              <a:rPr lang="zh-CN" altLang="zh-CN" sz="1800" dirty="0">
                <a:solidFill>
                  <a:srgbClr val="000000"/>
                </a:solidFill>
              </a:rPr>
              <a:t>中的聚类生成器（</a:t>
            </a:r>
            <a:r>
              <a:rPr lang="en-US" altLang="zh-CN" sz="1800" dirty="0" err="1">
                <a:solidFill>
                  <a:srgbClr val="000000"/>
                </a:solidFill>
              </a:rPr>
              <a:t>make_blobs</a:t>
            </a:r>
            <a:r>
              <a:rPr lang="zh-CN" altLang="zh-CN" sz="1800" dirty="0">
                <a:solidFill>
                  <a:srgbClr val="000000"/>
                </a:solidFill>
              </a:rPr>
              <a:t>）生成的</a:t>
            </a:r>
            <a:r>
              <a:rPr lang="en-US" altLang="zh-CN" sz="1800" dirty="0">
                <a:solidFill>
                  <a:srgbClr val="000000"/>
                </a:solidFill>
              </a:rPr>
              <a:t>50000</a:t>
            </a:r>
            <a:r>
              <a:rPr lang="zh-CN" altLang="zh-CN" sz="1800" dirty="0">
                <a:solidFill>
                  <a:srgbClr val="000000"/>
                </a:solidFill>
              </a:rPr>
              <a:t>个随机样本，每个样本的特征数为</a:t>
            </a:r>
            <a:r>
              <a:rPr lang="en-US" altLang="zh-CN" sz="1800" dirty="0">
                <a:solidFill>
                  <a:srgbClr val="000000"/>
                </a:solidFill>
              </a:rPr>
              <a:t>2</a:t>
            </a:r>
            <a:r>
              <a:rPr lang="zh-CN" altLang="zh-CN" sz="1800" dirty="0">
                <a:solidFill>
                  <a:srgbClr val="000000"/>
                </a:solidFill>
              </a:rPr>
              <a:t>个，共有三个类簇，样本集的标准差是</a:t>
            </a:r>
            <a:r>
              <a:rPr lang="en-US" altLang="zh-CN" sz="1800" dirty="0">
                <a:solidFill>
                  <a:srgbClr val="000000"/>
                </a:solidFill>
              </a:rPr>
              <a:t>1.0</a:t>
            </a:r>
            <a:r>
              <a:rPr lang="zh-CN" altLang="zh-CN" sz="1800" dirty="0">
                <a:solidFill>
                  <a:srgbClr val="000000"/>
                </a:solidFill>
              </a:rPr>
              <a:t>，随机数种子为</a:t>
            </a:r>
            <a:r>
              <a:rPr lang="en-US" altLang="zh-CN" sz="1800" dirty="0">
                <a:solidFill>
                  <a:srgbClr val="000000"/>
                </a:solidFill>
              </a:rPr>
              <a:t>42</a:t>
            </a:r>
            <a:endParaRPr lang="zh-CN" altLang="zh-CN" sz="1800" dirty="0">
              <a:solidFill>
                <a:srgbClr val="000000"/>
              </a:solidFill>
            </a:endParaRPr>
          </a:p>
        </p:txBody>
      </p:sp>
      <p:sp>
        <p:nvSpPr>
          <p:cNvPr id="8" name="矩形 7"/>
          <p:cNvSpPr/>
          <p:nvPr/>
        </p:nvSpPr>
        <p:spPr>
          <a:xfrm>
            <a:off x="966994" y="2200800"/>
            <a:ext cx="7305261" cy="2123658"/>
          </a:xfrm>
          <a:prstGeom prst="rect">
            <a:avLst/>
          </a:prstGeom>
        </p:spPr>
        <p:txBody>
          <a:bodyPr wrap="square">
            <a:spAutoFit/>
          </a:bodyPr>
          <a:lstStyle/>
          <a:p>
            <a:r>
              <a:rPr lang="en-US" altLang="zh-CN" sz="1100" dirty="0"/>
              <a:t>centers = [(-5, -5), (0, 0), (5, 5)]</a:t>
            </a:r>
            <a:endParaRPr lang="en-US" altLang="zh-CN" sz="1100" dirty="0"/>
          </a:p>
          <a:p>
            <a:r>
              <a:rPr lang="en-US" altLang="zh-CN" sz="1100" dirty="0" err="1"/>
              <a:t>X,y</a:t>
            </a:r>
            <a:r>
              <a:rPr lang="en-US" altLang="zh-CN" sz="1100" dirty="0"/>
              <a:t>=</a:t>
            </a:r>
            <a:r>
              <a:rPr lang="en-US" altLang="zh-CN" sz="1100" dirty="0" err="1"/>
              <a:t>make_blobs</a:t>
            </a:r>
            <a:r>
              <a:rPr lang="en-US" altLang="zh-CN" sz="1100" dirty="0"/>
              <a:t>(</a:t>
            </a:r>
            <a:r>
              <a:rPr lang="en-US" altLang="zh-CN" sz="1100" dirty="0" err="1"/>
              <a:t>n_samples</a:t>
            </a:r>
            <a:r>
              <a:rPr lang="en-US" altLang="zh-CN" sz="1100" dirty="0"/>
              <a:t>=50000,n_features=2,cluster_std=1.0,centers=</a:t>
            </a:r>
            <a:r>
              <a:rPr lang="en-US" altLang="zh-CN" sz="1100" dirty="0" err="1"/>
              <a:t>centers,shuffle</a:t>
            </a:r>
            <a:r>
              <a:rPr lang="en-US" altLang="zh-CN" sz="1100" dirty="0"/>
              <a:t>=False, </a:t>
            </a:r>
            <a:r>
              <a:rPr lang="en-US" altLang="zh-CN" sz="1100" dirty="0" err="1"/>
              <a:t>random_state</a:t>
            </a:r>
            <a:r>
              <a:rPr lang="en-US" altLang="zh-CN" sz="1100" dirty="0"/>
              <a:t>=42)</a:t>
            </a:r>
            <a:endParaRPr lang="en-US" altLang="zh-CN" sz="1100" dirty="0"/>
          </a:p>
          <a:p>
            <a:r>
              <a:rPr lang="en-US" altLang="zh-CN" sz="1100" dirty="0"/>
              <a:t>y[:</a:t>
            </a:r>
            <a:r>
              <a:rPr lang="en-US" altLang="zh-CN" sz="1100" dirty="0" err="1"/>
              <a:t>n_samples</a:t>
            </a:r>
            <a:r>
              <a:rPr lang="en-US" altLang="zh-CN" sz="1100" dirty="0"/>
              <a:t> // 2] = 0</a:t>
            </a:r>
            <a:endParaRPr lang="en-US" altLang="zh-CN" sz="1100" dirty="0"/>
          </a:p>
          <a:p>
            <a:r>
              <a:rPr lang="en-US" altLang="zh-CN" sz="1100" dirty="0"/>
              <a:t>y[</a:t>
            </a:r>
            <a:r>
              <a:rPr lang="en-US" altLang="zh-CN" sz="1100" dirty="0" err="1"/>
              <a:t>n_samples</a:t>
            </a:r>
            <a:r>
              <a:rPr lang="en-US" altLang="zh-CN" sz="1100" dirty="0"/>
              <a:t> // 2:] = 1</a:t>
            </a:r>
            <a:endParaRPr lang="en-US" altLang="zh-CN" sz="1100" dirty="0"/>
          </a:p>
          <a:p>
            <a:r>
              <a:rPr lang="en-US" altLang="zh-CN" sz="1100" dirty="0" err="1"/>
              <a:t>sample_weight</a:t>
            </a:r>
            <a:r>
              <a:rPr lang="en-US" altLang="zh-CN" sz="1100" dirty="0"/>
              <a:t> = </a:t>
            </a:r>
            <a:r>
              <a:rPr lang="en-US" altLang="zh-CN" sz="1100" dirty="0" err="1"/>
              <a:t>np.random.RandomState</a:t>
            </a:r>
            <a:r>
              <a:rPr lang="en-US" altLang="zh-CN" sz="1100" dirty="0"/>
              <a:t>(42).rand(</a:t>
            </a:r>
            <a:r>
              <a:rPr lang="en-US" altLang="zh-CN" sz="1100" dirty="0" err="1"/>
              <a:t>y.shape</a:t>
            </a:r>
            <a:r>
              <a:rPr lang="en-US" altLang="zh-CN" sz="1100" dirty="0"/>
              <a:t>[0])</a:t>
            </a:r>
            <a:endParaRPr lang="en-US" altLang="zh-CN" sz="1100" dirty="0"/>
          </a:p>
          <a:p>
            <a:r>
              <a:rPr lang="en-US" altLang="zh-CN" sz="1100" dirty="0" err="1"/>
              <a:t>X_train</a:t>
            </a:r>
            <a:r>
              <a:rPr lang="en-US" altLang="zh-CN" sz="1100" dirty="0"/>
              <a:t>, </a:t>
            </a:r>
            <a:r>
              <a:rPr lang="en-US" altLang="zh-CN" sz="1100" dirty="0" err="1"/>
              <a:t>X_test</a:t>
            </a:r>
            <a:r>
              <a:rPr lang="en-US" altLang="zh-CN" sz="1100" dirty="0"/>
              <a:t>, </a:t>
            </a:r>
            <a:r>
              <a:rPr lang="en-US" altLang="zh-CN" sz="1100" dirty="0" err="1"/>
              <a:t>y_train</a:t>
            </a:r>
            <a:r>
              <a:rPr lang="en-US" altLang="zh-CN" sz="1100" dirty="0"/>
              <a:t>, </a:t>
            </a:r>
            <a:r>
              <a:rPr lang="en-US" altLang="zh-CN" sz="1100" dirty="0" err="1"/>
              <a:t>y_test,sw_train,sw_test</a:t>
            </a:r>
            <a:r>
              <a:rPr lang="en-US" altLang="zh-CN" sz="1100" dirty="0"/>
              <a:t>=</a:t>
            </a:r>
            <a:r>
              <a:rPr lang="en-US" altLang="zh-CN" sz="1100" dirty="0" err="1"/>
              <a:t>train_test_split</a:t>
            </a:r>
            <a:r>
              <a:rPr lang="en-US" altLang="zh-CN" sz="1100" dirty="0"/>
              <a:t>(X, y, </a:t>
            </a:r>
            <a:r>
              <a:rPr lang="en-US" altLang="zh-CN" sz="1100" dirty="0" err="1"/>
              <a:t>sample_weight</a:t>
            </a:r>
            <a:r>
              <a:rPr lang="en-US" altLang="zh-CN" sz="1100" dirty="0"/>
              <a:t>, </a:t>
            </a:r>
            <a:r>
              <a:rPr lang="en-US" altLang="zh-CN" sz="1100" dirty="0" err="1"/>
              <a:t>test_size</a:t>
            </a:r>
            <a:r>
              <a:rPr lang="en-US" altLang="zh-CN" sz="1100" dirty="0"/>
              <a:t>=0.9, </a:t>
            </a:r>
            <a:r>
              <a:rPr lang="en-US" altLang="zh-CN" sz="1100" dirty="0" err="1"/>
              <a:t>random_state</a:t>
            </a:r>
            <a:r>
              <a:rPr lang="en-US" altLang="zh-CN" sz="1100" dirty="0"/>
              <a:t>=42)</a:t>
            </a:r>
            <a:endParaRPr lang="en-US" altLang="zh-CN" sz="1100" dirty="0"/>
          </a:p>
          <a:p>
            <a:r>
              <a:rPr lang="en-US" altLang="zh-CN" sz="1100" dirty="0" err="1"/>
              <a:t>clf</a:t>
            </a:r>
            <a:r>
              <a:rPr lang="en-US" altLang="zh-CN" sz="1100" dirty="0"/>
              <a:t> = </a:t>
            </a:r>
            <a:r>
              <a:rPr lang="en-US" altLang="zh-CN" sz="1100" dirty="0" err="1"/>
              <a:t>GaussianNB</a:t>
            </a:r>
            <a:r>
              <a:rPr lang="en-US" altLang="zh-CN" sz="1100" dirty="0"/>
              <a:t>()</a:t>
            </a:r>
            <a:endParaRPr lang="en-US" altLang="zh-CN" sz="1100" dirty="0"/>
          </a:p>
          <a:p>
            <a:r>
              <a:rPr lang="en-US" altLang="zh-CN" sz="1100" dirty="0" err="1"/>
              <a:t>clf.fit</a:t>
            </a:r>
            <a:r>
              <a:rPr lang="en-US" altLang="zh-CN" sz="1100" dirty="0"/>
              <a:t>(</a:t>
            </a:r>
            <a:r>
              <a:rPr lang="en-US" altLang="zh-CN" sz="1100" dirty="0" err="1"/>
              <a:t>X_train</a:t>
            </a:r>
            <a:r>
              <a:rPr lang="en-US" altLang="zh-CN" sz="1100" dirty="0"/>
              <a:t>, </a:t>
            </a:r>
            <a:r>
              <a:rPr lang="en-US" altLang="zh-CN" sz="1100" dirty="0" err="1"/>
              <a:t>y_train</a:t>
            </a:r>
            <a:r>
              <a:rPr lang="en-US" altLang="zh-CN" sz="1100" dirty="0"/>
              <a:t>)</a:t>
            </a:r>
            <a:endParaRPr lang="en-US" altLang="zh-CN" sz="1100" dirty="0"/>
          </a:p>
          <a:p>
            <a:r>
              <a:rPr lang="en-US" altLang="zh-CN" sz="1100" dirty="0" err="1"/>
              <a:t>prob_pos_clf</a:t>
            </a:r>
            <a:r>
              <a:rPr lang="en-US" altLang="zh-CN" sz="1100" dirty="0"/>
              <a:t> = </a:t>
            </a:r>
            <a:r>
              <a:rPr lang="en-US" altLang="zh-CN" sz="1100" dirty="0" err="1"/>
              <a:t>clf.predict_proba</a:t>
            </a:r>
            <a:r>
              <a:rPr lang="en-US" altLang="zh-CN" sz="1100" dirty="0"/>
              <a:t>(</a:t>
            </a:r>
            <a:r>
              <a:rPr lang="en-US" altLang="zh-CN" sz="1100" dirty="0" err="1"/>
              <a:t>X_test</a:t>
            </a:r>
            <a:r>
              <a:rPr lang="en-US" altLang="zh-CN" sz="1100" dirty="0"/>
              <a:t>)[:, 1]</a:t>
            </a:r>
            <a:endParaRPr lang="en-US" altLang="zh-CN" sz="1100" dirty="0"/>
          </a:p>
          <a:p>
            <a:r>
              <a:rPr lang="en-US" altLang="zh-CN" sz="1100" dirty="0" err="1"/>
              <a:t>target_pred</a:t>
            </a:r>
            <a:r>
              <a:rPr lang="en-US" altLang="zh-CN" sz="1100" dirty="0"/>
              <a:t> = </a:t>
            </a:r>
            <a:r>
              <a:rPr lang="en-US" altLang="zh-CN" sz="1100" dirty="0" err="1"/>
              <a:t>clf.predict</a:t>
            </a:r>
            <a:r>
              <a:rPr lang="en-US" altLang="zh-CN" sz="1100" dirty="0"/>
              <a:t>(</a:t>
            </a:r>
            <a:r>
              <a:rPr lang="en-US" altLang="zh-CN" sz="1100" dirty="0" err="1"/>
              <a:t>X_test</a:t>
            </a:r>
            <a:r>
              <a:rPr lang="en-US" altLang="zh-CN" sz="1100" dirty="0"/>
              <a:t>)</a:t>
            </a:r>
            <a:endParaRPr lang="en-US" altLang="zh-CN" sz="1100" dirty="0"/>
          </a:p>
          <a:p>
            <a:r>
              <a:rPr lang="en-US" altLang="zh-CN" sz="1100" dirty="0"/>
              <a:t>score = </a:t>
            </a:r>
            <a:r>
              <a:rPr lang="en-US" altLang="zh-CN" sz="1100" dirty="0" err="1"/>
              <a:t>accuracy_score</a:t>
            </a:r>
            <a:r>
              <a:rPr lang="en-US" altLang="zh-CN" sz="1100" dirty="0"/>
              <a:t>(</a:t>
            </a:r>
            <a:r>
              <a:rPr lang="en-US" altLang="zh-CN" sz="1100" dirty="0" err="1"/>
              <a:t>y_test</a:t>
            </a:r>
            <a:r>
              <a:rPr lang="en-US" altLang="zh-CN" sz="1100" dirty="0"/>
              <a:t>, </a:t>
            </a:r>
            <a:r>
              <a:rPr lang="en-US" altLang="zh-CN" sz="1100" dirty="0" err="1"/>
              <a:t>target_pred</a:t>
            </a:r>
            <a:r>
              <a:rPr lang="en-US" altLang="zh-CN" sz="1100" dirty="0"/>
              <a:t>, normalize = True)</a:t>
            </a:r>
            <a:endParaRPr lang="en-US" altLang="zh-CN" sz="1100" dirty="0"/>
          </a:p>
          <a:p>
            <a:r>
              <a:rPr lang="en-US" altLang="zh-CN" sz="1100" dirty="0"/>
              <a:t>print("accuracy </a:t>
            </a:r>
            <a:r>
              <a:rPr lang="en-US" altLang="zh-CN" sz="1100" dirty="0" err="1"/>
              <a:t>score:",score</a:t>
            </a:r>
            <a:r>
              <a:rPr lang="en-US" altLang="zh-CN" sz="1100" dirty="0"/>
              <a:t>)</a:t>
            </a:r>
            <a:endParaRPr lang="en-US" altLang="zh-CN" sz="1100" dirty="0"/>
          </a:p>
        </p:txBody>
      </p:sp>
    </p:spTree>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	</a:t>
            </a:r>
            <a:r>
              <a:rPr lang="zh-CN" altLang="zh-CN" sz="1800" dirty="0">
                <a:solidFill>
                  <a:srgbClr val="000000"/>
                </a:solidFill>
              </a:rPr>
              <a:t>通过</a:t>
            </a:r>
            <a:r>
              <a:rPr lang="en-US" altLang="zh-CN" sz="1800" dirty="0" err="1">
                <a:solidFill>
                  <a:srgbClr val="000000"/>
                </a:solidFill>
              </a:rPr>
              <a:t>GuassianNB</a:t>
            </a:r>
            <a:r>
              <a:rPr lang="zh-CN" altLang="zh-CN" sz="1800" dirty="0">
                <a:solidFill>
                  <a:srgbClr val="000000"/>
                </a:solidFill>
              </a:rPr>
              <a:t>算法</a:t>
            </a:r>
            <a:r>
              <a:rPr lang="en-US" altLang="zh-CN" sz="1800" dirty="0">
                <a:solidFill>
                  <a:srgbClr val="000000"/>
                </a:solidFill>
              </a:rPr>
              <a:t>fit</a:t>
            </a:r>
            <a:r>
              <a:rPr lang="zh-CN" altLang="zh-CN" sz="1800" dirty="0">
                <a:solidFill>
                  <a:srgbClr val="000000"/>
                </a:solidFill>
              </a:rPr>
              <a:t>之后，对测试集</a:t>
            </a:r>
            <a:r>
              <a:rPr lang="en-US" altLang="zh-CN" sz="1800" dirty="0" err="1">
                <a:solidFill>
                  <a:srgbClr val="000000"/>
                </a:solidFill>
              </a:rPr>
              <a:t>X_test</a:t>
            </a:r>
            <a:r>
              <a:rPr lang="zh-CN" altLang="zh-CN" sz="1800" dirty="0">
                <a:solidFill>
                  <a:srgbClr val="000000"/>
                </a:solidFill>
              </a:rPr>
              <a:t>进行预测，结果存在</a:t>
            </a:r>
            <a:r>
              <a:rPr lang="en-US" altLang="zh-CN" sz="1800" dirty="0" err="1">
                <a:solidFill>
                  <a:srgbClr val="000000"/>
                </a:solidFill>
              </a:rPr>
              <a:t>prob_pos_clf</a:t>
            </a:r>
            <a:r>
              <a:rPr lang="zh-CN" altLang="zh-CN" sz="1800" dirty="0">
                <a:solidFill>
                  <a:srgbClr val="000000"/>
                </a:solidFill>
              </a:rPr>
              <a:t>中</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输出分类结果：</a:t>
            </a:r>
            <a:endParaRPr lang="zh-CN" altLang="zh-CN" sz="1800" dirty="0">
              <a:solidFill>
                <a:srgbClr val="000000"/>
              </a:solidFill>
            </a:endParaRPr>
          </a:p>
          <a:p>
            <a:r>
              <a:rPr lang="en-US" altLang="zh-CN" sz="1800" dirty="0">
                <a:solidFill>
                  <a:srgbClr val="000000"/>
                </a:solidFill>
              </a:rPr>
              <a:t>accuracy score: 0.8335</a:t>
            </a:r>
            <a:endParaRPr lang="zh-CN" altLang="zh-CN" sz="1800" dirty="0">
              <a:solidFill>
                <a:srgbClr val="000000"/>
              </a:solidFill>
            </a:endParaRPr>
          </a:p>
        </p:txBody>
      </p:sp>
      <p:pic>
        <p:nvPicPr>
          <p:cNvPr id="9" name="Picture 53"/>
          <p:cNvPicPr/>
          <p:nvPr/>
        </p:nvPicPr>
        <p:blipFill>
          <a:blip r:embed="rId1"/>
          <a:stretch>
            <a:fillRect/>
          </a:stretch>
        </p:blipFill>
        <p:spPr>
          <a:xfrm>
            <a:off x="1126849" y="1754506"/>
            <a:ext cx="2600325" cy="2114550"/>
          </a:xfrm>
          <a:prstGeom prst="rect">
            <a:avLst/>
          </a:prstGeom>
        </p:spPr>
      </p:pic>
      <p:pic>
        <p:nvPicPr>
          <p:cNvPr id="10" name="Picture 54"/>
          <p:cNvPicPr/>
          <p:nvPr/>
        </p:nvPicPr>
        <p:blipFill>
          <a:blip r:embed="rId2"/>
          <a:stretch>
            <a:fillRect/>
          </a:stretch>
        </p:blipFill>
        <p:spPr>
          <a:xfrm>
            <a:off x="4571999" y="1754506"/>
            <a:ext cx="2860675" cy="2120265"/>
          </a:xfrm>
          <a:prstGeom prst="rect">
            <a:avLst/>
          </a:prstGeom>
        </p:spPr>
      </p:pic>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2956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贝叶斯垃圾邮件过滤器</a:t>
                </a:r>
              </a:p>
              <a:p>
                <a:r>
                  <a:rPr lang="zh-CN" altLang="zh-CN" sz="1800" dirty="0">
                    <a:solidFill>
                      <a:srgbClr val="000000"/>
                    </a:solidFill>
                  </a:rPr>
                  <a:t>传统的垃圾邮件过滤方法是关键词过滤，但这种方法过于绝对，很容易出现误判的情况。贝叶斯过滤会同时考虑关键词在正常邮件和垃圾邮件中出现的概率，并且学习用户的偏好，可以减少误判的可能性。</a:t>
                </a:r>
              </a:p>
              <a:p>
                <a:r>
                  <a:rPr lang="zh-CN" altLang="zh-CN" sz="1800" dirty="0">
                    <a:solidFill>
                      <a:srgbClr val="000000"/>
                    </a:solidFill>
                  </a:rPr>
                  <a:t>假设收到一封电子邮件</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，邮件由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个关键词构成。设</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=1</a:t>
                </a:r>
                <a:r>
                  <a:rPr lang="zh-CN" altLang="zh-CN" sz="1800" dirty="0">
                    <a:solidFill>
                      <a:srgbClr val="000000"/>
                    </a:solidFill>
                  </a:rPr>
                  <a:t>表示邮件是正常邮件，</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=0</a:t>
                </a:r>
                <a:r>
                  <a:rPr lang="zh-CN" altLang="zh-CN" sz="1800" dirty="0">
                    <a:solidFill>
                      <a:srgbClr val="000000"/>
                    </a:solidFill>
                  </a:rPr>
                  <a:t>表示邮件是垃圾邮件。那么判定新邮件是否为垃圾邮件的问题可以表示为比较下列两式值的问题：</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295646"/>
              </a:xfrm>
              <a:prstGeom prst="rect">
                <a:avLst/>
              </a:prstGeom>
              <a:blipFill rotWithShape="1">
                <a:blip r:embed="rId1"/>
                <a:stretch>
                  <a:fillRect l="-530" t="-1479"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可以很容易地在邮箱里查出，所以只需要计算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。这里可以简单假设</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中</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个关键词是互不相关，即将问题转化为朴素贝叶斯分类模型。所以就有：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1</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2</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m:oMathPara>
                </a14:m>
                <a:endParaRPr lang="zh-CN" altLang="zh-CN" sz="1800" dirty="0">
                  <a:solidFill>
                    <a:srgbClr val="000000"/>
                  </a:solidFill>
                </a:endParaRPr>
              </a:p>
              <a:p>
                <a:r>
                  <a:rPr lang="zh-CN" altLang="zh-CN" sz="1800" dirty="0">
                    <a:solidFill>
                      <a:srgbClr val="000000"/>
                    </a:solidFill>
                  </a:rPr>
                  <a:t>等式右边的每个分式的计算都是很容易的，于是就可以很容易地得到上文需要的两个概率值。可以预先设定好垃圾邮件的概率阈值，比较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即可实现自动的垃圾邮件标识与过滤。</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142125"/>
              </a:xfrm>
              <a:prstGeom prst="rect">
                <a:avLst/>
              </a:prstGeom>
              <a:blipFill rotWithShape="1">
                <a:blip r:embed="rId1"/>
                <a:stretch>
                  <a:fillRect l="-530" t="-19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贝叶斯网络推理</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不确定性推理是机器学习的重要研究内容之一。用概率论方法进行不确定推理的一般流程是首先将问题抽象为一组随机变量与其联合概率分布表，然后根据概率论公式进行推理计算，但这个流程复杂度</a:t>
            </a:r>
            <a:r>
              <a:rPr lang="zh-CN" altLang="zh-CN" sz="1800" dirty="0" smtClean="0">
                <a:solidFill>
                  <a:srgbClr val="000000"/>
                </a:solidFill>
              </a:rPr>
              <a:t>高</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欧阳老师的家中安置了一套智能监控设备，在家中遭受盗窃或发生火灾时，设备会发出刺耳的警铃声，欧阳老师的邻居是小明和小红，假设两个邻居一般都在家中，他们听到欧阳老师家中的警报时会给欧阳老师打电话，但警报响的时候两个邻居可能会听不见。某天，出门在外的欧阳老师接到了小明的电话，小明说听到了欧阳老师家中的警报声。欧阳老师想知道家中遭受盗窃的可能性有多大？</a:t>
                </a:r>
              </a:p>
              <a:p>
                <a:r>
                  <a:rPr lang="en-US" altLang="zh-CN" sz="1800" dirty="0">
                    <a:solidFill>
                      <a:srgbClr val="000000"/>
                    </a:solidFill>
                  </a:rPr>
                  <a:t>	</a:t>
                </a:r>
                <a:r>
                  <a:rPr lang="zh-CN" altLang="zh-CN" sz="1800" dirty="0">
                    <a:solidFill>
                      <a:srgbClr val="000000"/>
                    </a:solidFill>
                  </a:rPr>
                  <a:t>按照上文所述的一般流程，该问题包含了</a:t>
                </a:r>
                <a:r>
                  <a:rPr lang="en-US" altLang="zh-CN" sz="1800" dirty="0">
                    <a:solidFill>
                      <a:srgbClr val="000000"/>
                    </a:solidFill>
                  </a:rPr>
                  <a:t>5</a:t>
                </a:r>
                <a:r>
                  <a:rPr lang="zh-CN" altLang="zh-CN" sz="1800" dirty="0">
                    <a:solidFill>
                      <a:srgbClr val="000000"/>
                    </a:solidFill>
                  </a:rPr>
                  <a:t>个变量，将其分别定义为：警报（</a:t>
                </a:r>
                <a:r>
                  <a:rPr lang="en-US" altLang="zh-CN" sz="1800" dirty="0">
                    <a:solidFill>
                      <a:srgbClr val="000000"/>
                    </a:solidFill>
                  </a:rPr>
                  <a:t>A</a:t>
                </a:r>
                <a:r>
                  <a:rPr lang="zh-CN" altLang="zh-CN" sz="1800" dirty="0">
                    <a:solidFill>
                      <a:srgbClr val="000000"/>
                    </a:solidFill>
                  </a:rPr>
                  <a:t>）、遭受盗窃（</a:t>
                </a:r>
                <a:r>
                  <a:rPr lang="en-US" altLang="zh-CN" sz="1800" dirty="0">
                    <a:solidFill>
                      <a:srgbClr val="000000"/>
                    </a:solidFill>
                  </a:rPr>
                  <a:t>B</a:t>
                </a:r>
                <a:r>
                  <a:rPr lang="zh-CN" altLang="zh-CN" sz="1800" dirty="0">
                    <a:solidFill>
                      <a:srgbClr val="000000"/>
                    </a:solidFill>
                  </a:rPr>
                  <a:t>）、发生火灾（</a:t>
                </a:r>
                <a:r>
                  <a:rPr lang="en-US" altLang="zh-CN" sz="1800" dirty="0">
                    <a:solidFill>
                      <a:srgbClr val="000000"/>
                    </a:solidFill>
                  </a:rPr>
                  <a:t>C</a:t>
                </a:r>
                <a:r>
                  <a:rPr lang="zh-CN" altLang="zh-CN" sz="1800" dirty="0">
                    <a:solidFill>
                      <a:srgbClr val="000000"/>
                    </a:solidFill>
                  </a:rPr>
                  <a:t>）、接到小明电话（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），每个变量均有“</a:t>
                </a:r>
                <a:r>
                  <a:rPr lang="en-US" altLang="zh-CN" sz="1800" dirty="0">
                    <a:solidFill>
                      <a:srgbClr val="000000"/>
                    </a:solidFill>
                  </a:rPr>
                  <a:t>yes</a:t>
                </a:r>
                <a:r>
                  <a:rPr lang="zh-CN" altLang="zh-CN" sz="1800" dirty="0">
                    <a:solidFill>
                      <a:srgbClr val="000000"/>
                    </a:solidFill>
                  </a:rPr>
                  <a:t>”和“</a:t>
                </a:r>
                <a:r>
                  <a:rPr lang="en-US" altLang="zh-CN" sz="1800" dirty="0">
                    <a:solidFill>
                      <a:srgbClr val="000000"/>
                    </a:solidFill>
                  </a:rPr>
                  <a:t>no</a:t>
                </a:r>
                <a:r>
                  <a:rPr lang="zh-CN" altLang="zh-CN" sz="1800" dirty="0">
                    <a:solidFill>
                      <a:srgbClr val="000000"/>
                    </a:solidFill>
                  </a:rPr>
                  <a:t>”两种可能取值。假设欧阳老师对</a:t>
                </a:r>
                <a:r>
                  <a:rPr lang="en-US" altLang="zh-CN" sz="1800" dirty="0">
                    <a:solidFill>
                      <a:srgbClr val="000000"/>
                    </a:solidFill>
                  </a:rPr>
                  <a:t>5</a:t>
                </a:r>
                <a:r>
                  <a:rPr lang="zh-CN" altLang="zh-CN" sz="1800" dirty="0">
                    <a:solidFill>
                      <a:srgbClr val="000000"/>
                    </a:solidFill>
                  </a:rPr>
                  <a:t>个变量的联合分布概率</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E</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a:t>
                </a:r>
                <a:r>
                  <a:rPr lang="zh-CN" altLang="zh-CN" sz="1800" dirty="0" smtClean="0">
                    <a:solidFill>
                      <a:srgbClr val="000000"/>
                    </a:solidFill>
                  </a:rPr>
                  <a:t>判断</a:t>
                </a:r>
                <a:r>
                  <a:rPr lang="zh-CN" altLang="en-US" sz="1800" dirty="0" smtClean="0">
                    <a:solidFill>
                      <a:srgbClr val="000000"/>
                    </a:solidFill>
                  </a:rPr>
                  <a:t>如下</a:t>
                </a:r>
                <a:r>
                  <a:rPr lang="zh-CN" altLang="zh-CN" sz="1800" dirty="0" smtClean="0">
                    <a:solidFill>
                      <a:srgbClr val="000000"/>
                    </a:solidFill>
                  </a:rPr>
                  <a:t>表所</a:t>
                </a:r>
                <a:r>
                  <a:rPr lang="zh-CN" altLang="zh-CN" sz="1800" dirty="0">
                    <a:solidFill>
                      <a:srgbClr val="000000"/>
                    </a:solidFill>
                  </a:rPr>
                  <a:t>示</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rotWithShape="1">
                <a:blip r:embed="rId1"/>
                <a:stretch>
                  <a:fillRect l="-530" t="-1044" r="-606" b="-2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a:t>
            </a:r>
            <a:r>
              <a:rPr lang="en-US" altLang="zh-CN" sz="1800" dirty="0">
                <a:solidFill>
                  <a:srgbClr val="000000"/>
                </a:solidFill>
              </a:rPr>
              <a:t>(Bayesian network)</a:t>
            </a:r>
            <a:r>
              <a:rPr lang="zh-CN" altLang="zh-CN" sz="1800" dirty="0">
                <a:solidFill>
                  <a:srgbClr val="000000"/>
                </a:solidFill>
              </a:rPr>
              <a:t>，</a:t>
            </a:r>
            <a:r>
              <a:rPr lang="zh-CN" altLang="zh-CN" sz="1800" dirty="0" smtClean="0">
                <a:solidFill>
                  <a:srgbClr val="000000"/>
                </a:solidFill>
              </a:rPr>
              <a:t>又称为信念</a:t>
            </a:r>
            <a:r>
              <a:rPr lang="zh-CN" altLang="zh-CN" sz="1800" dirty="0">
                <a:solidFill>
                  <a:srgbClr val="000000"/>
                </a:solidFill>
              </a:rPr>
              <a:t>网络</a:t>
            </a:r>
            <a:r>
              <a:rPr lang="en-US" altLang="zh-CN" sz="1800" dirty="0">
                <a:solidFill>
                  <a:srgbClr val="000000"/>
                </a:solidFill>
              </a:rPr>
              <a:t>(Belief </a:t>
            </a:r>
            <a:r>
              <a:rPr lang="en-US" altLang="zh-CN" sz="1800" dirty="0" smtClean="0">
                <a:solidFill>
                  <a:srgbClr val="000000"/>
                </a:solidFill>
              </a:rPr>
              <a:t>network</a:t>
            </a:r>
            <a:r>
              <a:rPr lang="en-US" altLang="zh-CN" sz="1800" dirty="0">
                <a:solidFill>
                  <a:srgbClr val="000000"/>
                </a:solidFill>
              </a:rPr>
              <a:t>)</a:t>
            </a:r>
            <a:r>
              <a:rPr lang="zh-CN" altLang="zh-CN" sz="1800" dirty="0" smtClean="0">
                <a:solidFill>
                  <a:srgbClr val="000000"/>
                </a:solidFill>
              </a:rPr>
              <a:t> 。</a:t>
            </a:r>
            <a:r>
              <a:rPr lang="zh-CN" altLang="zh-CN" sz="1800" dirty="0">
                <a:solidFill>
                  <a:srgbClr val="000000"/>
                </a:solidFill>
              </a:rPr>
              <a:t>是一种通过有向无环图</a:t>
            </a:r>
            <a:r>
              <a:rPr lang="en-US" altLang="zh-CN" sz="1800" dirty="0">
                <a:solidFill>
                  <a:srgbClr val="000000"/>
                </a:solidFill>
              </a:rPr>
              <a:t>(Directed acyclic graph, DAG)</a:t>
            </a:r>
            <a:r>
              <a:rPr lang="zh-CN" altLang="zh-CN" sz="1800" dirty="0">
                <a:solidFill>
                  <a:srgbClr val="000000"/>
                </a:solidFill>
              </a:rPr>
              <a:t>表示一组随机变量及其条件依赖概率的概率图模型。概率图中，节点表示随机变量，有向边表示随机变量间的依赖关系，条件概率表示依赖关系的强度。没有父节点的节点用先验概率表达信息。两个节点若无连接则表示相互独立的随机变量。</a:t>
            </a:r>
            <a:endParaRPr lang="zh-CN" altLang="zh-CN" sz="1800" dirty="0">
              <a:solidFill>
                <a:srgbClr val="000000"/>
              </a:solidFill>
            </a:endParaRPr>
          </a:p>
          <a:p>
            <a:r>
              <a:rPr lang="zh-CN" altLang="zh-CN" sz="1800" dirty="0">
                <a:solidFill>
                  <a:srgbClr val="000000"/>
                </a:solidFill>
              </a:rPr>
              <a:t>贝叶斯网络中的节点可以表示任意问题，丰富的概率表达能力使能较好地处理不确定性信息或问题。贝叶斯网络中所有节点都是可见的，并且节点间的因果关系可以非常直观地观察到。这些特性都使得贝叶斯网络在众多智能系统中有相当重要的</a:t>
            </a:r>
            <a:r>
              <a:rPr lang="zh-CN" altLang="zh-CN" sz="1800" dirty="0" smtClean="0">
                <a:solidFill>
                  <a:srgbClr val="000000"/>
                </a:solidFill>
              </a:rPr>
              <a:t>应用</a:t>
            </a:r>
            <a:endParaRPr lang="en-US" altLang="zh-CN" sz="1800" dirty="0">
              <a:solidFill>
                <a:srgbClr val="000000"/>
              </a:solidFill>
            </a:endParaRPr>
          </a:p>
          <a:p>
            <a:r>
              <a:rPr lang="zh-CN" altLang="en-US" sz="1800" dirty="0" smtClean="0">
                <a:solidFill>
                  <a:srgbClr val="000000"/>
                </a:solidFill>
              </a:rPr>
              <a:t>本章首先介绍贝叶斯网络的基础知识，重点讲解贝叶斯的概率基础和朴素贝叶斯分类模型，并结合实际案例说明贝叶斯网络如何应用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57199" y="1308100"/>
          <a:ext cx="8229603" cy="2720340"/>
        </p:xfrm>
        <a:graphic>
          <a:graphicData uri="http://schemas.openxmlformats.org/drawingml/2006/table">
            <a:tbl>
              <a:tblPr firstRow="1" bandRow="1">
                <a:tableStyleId>{5C22544A-7EE6-4342-B048-85BDC9FD1C3A}</a:tableStyleId>
              </a:tblPr>
              <a:tblGrid>
                <a:gridCol w="561371"/>
                <a:gridCol w="563018"/>
                <a:gridCol w="563018"/>
                <a:gridCol w="563018"/>
                <a:gridCol w="701302"/>
                <a:gridCol w="844525"/>
                <a:gridCol w="421440"/>
                <a:gridCol w="421440"/>
                <a:gridCol w="704595"/>
                <a:gridCol w="563018"/>
                <a:gridCol w="563018"/>
                <a:gridCol w="704595"/>
                <a:gridCol w="1055245"/>
              </a:tblGrid>
              <a:tr h="160020">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1.2E-4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3.6E-3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5.1E-5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4.0E-4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5.7E-6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1.7E-4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5.0E-7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7.0E-6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6.9E-4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9.5E-8</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9.4E-6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5.8E-3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6.1E-4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2.5E-3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2.6E-4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6.8E-5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5.6E-6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9.2E-3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no</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9.1E-1</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457200" y="1001106"/>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6721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问题可转化为求</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的概率。根据联合概率分布表，可以计算出边缘概率分布：</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smtClean="0">
                    <a:solidFill>
                      <a:srgbClr val="000000"/>
                    </a:solidFill>
                  </a:rPr>
                  <a:t>得到</a:t>
                </a:r>
                <a:r>
                  <a:rPr lang="zh-CN" altLang="en-US" sz="1800" dirty="0" smtClean="0">
                    <a:solidFill>
                      <a:srgbClr val="000000"/>
                    </a:solidFill>
                  </a:rPr>
                  <a:t>下</a:t>
                </a:r>
                <a:r>
                  <a:rPr lang="zh-CN" altLang="zh-CN" sz="1800" dirty="0" smtClean="0">
                    <a:solidFill>
                      <a:srgbClr val="000000"/>
                    </a:solidFill>
                  </a:rPr>
                  <a:t>表所</a:t>
                </a:r>
                <a:r>
                  <a:rPr lang="zh-CN" altLang="zh-CN" sz="1800" dirty="0">
                    <a:solidFill>
                      <a:srgbClr val="000000"/>
                    </a:solidFill>
                  </a:rPr>
                  <a:t>示的边缘概率分布结果。</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672124"/>
              </a:xfrm>
              <a:prstGeom prst="rect">
                <a:avLst/>
              </a:prstGeom>
              <a:blipFill rotWithShape="1">
                <a:blip r:embed="rId1"/>
                <a:stretch>
                  <a:fillRect l="-530" t="-2555" b="-3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graphicFrame>
        <p:nvGraphicFramePr>
          <p:cNvPr id="2" name="表格 1"/>
          <p:cNvGraphicFramePr>
            <a:graphicFrameLocks noGrp="1"/>
          </p:cNvGraphicFramePr>
          <p:nvPr/>
        </p:nvGraphicFramePr>
        <p:xfrm>
          <a:off x="504825" y="3307618"/>
          <a:ext cx="8229600" cy="800100"/>
        </p:xfrm>
        <a:graphic>
          <a:graphicData uri="http://schemas.openxmlformats.org/drawingml/2006/table">
            <a:tbl>
              <a:tblPr firstRow="1" bandRow="1">
                <a:tableStyleId>{5C22544A-7EE6-4342-B048-85BDC9FD1C3A}</a:tableStyleId>
              </a:tblPr>
              <a:tblGrid>
                <a:gridCol w="2743200"/>
                <a:gridCol w="2743200"/>
                <a:gridCol w="2743200"/>
              </a:tblGrid>
              <a:tr h="16002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200444" t="-19231" r="-889" b="-461538"/>
                      </a:stretch>
                    </a:blipFill>
                  </a:tcPr>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504825" y="4269451"/>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5368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根据条件概率公式得到：</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0.000115</m:t>
                          </m:r>
                        </m:num>
                        <m:den>
                          <m:r>
                            <a:rPr lang="en-US" altLang="zh-CN" sz="1800">
                              <a:solidFill>
                                <a:srgbClr val="000000"/>
                              </a:solidFill>
                              <a:latin typeface="Cambria Math" panose="02040503050406030204" pitchFamily="18" charset="0"/>
                            </a:rPr>
                            <m:t>0.000115+0.00015</m:t>
                          </m:r>
                        </m:den>
                      </m:f>
                      <m:r>
                        <a:rPr lang="en-US" altLang="zh-CN" sz="1800">
                          <a:solidFill>
                            <a:srgbClr val="000000"/>
                          </a:solidFill>
                          <a:latin typeface="Cambria Math" panose="02040503050406030204" pitchFamily="18" charset="0"/>
                        </a:rPr>
                        <m:t>≈0.61</m:t>
                      </m:r>
                    </m:oMath>
                  </m:oMathPara>
                </a14:m>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上述</a:t>
                </a:r>
                <a:r>
                  <a:rPr lang="zh-CN" altLang="zh-CN" sz="1800" dirty="0">
                    <a:solidFill>
                      <a:srgbClr val="000000"/>
                    </a:solidFill>
                  </a:rPr>
                  <a:t>过程即利用联合概率进行不确定性推理的一个例子。注意到这个过程的复杂度相当高，包含</a:t>
                </a:r>
                <a:r>
                  <a:rPr lang="en-US" altLang="zh-CN" sz="1800" dirty="0">
                    <a:solidFill>
                      <a:srgbClr val="000000"/>
                    </a:solidFill>
                  </a:rPr>
                  <a:t>n</a:t>
                </a:r>
                <a:r>
                  <a:rPr lang="zh-CN" altLang="zh-CN" sz="1800" dirty="0">
                    <a:solidFill>
                      <a:srgbClr val="000000"/>
                    </a:solidFill>
                  </a:rPr>
                  <a:t>个变量的联合概率有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oMath>
                </a14:m>
                <a:r>
                  <a:rPr lang="zh-CN" altLang="zh-CN" sz="1800" dirty="0">
                    <a:solidFill>
                      <a:srgbClr val="000000"/>
                    </a:solidFill>
                  </a:rPr>
                  <a:t>个项，其中有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个独立参数，上述问题就有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5</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1=31</m:t>
                    </m:r>
                  </m:oMath>
                </a14:m>
                <a:r>
                  <a:rPr lang="zh-CN" altLang="zh-CN" sz="1800" dirty="0">
                    <a:solidFill>
                      <a:srgbClr val="000000"/>
                    </a:solidFill>
                  </a:rPr>
                  <a:t>个独立参数。当</a:t>
                </a:r>
                <a:r>
                  <a:rPr lang="en-US" altLang="zh-CN" sz="1800" dirty="0">
                    <a:solidFill>
                      <a:srgbClr val="000000"/>
                    </a:solidFill>
                  </a:rPr>
                  <a:t>n</a:t>
                </a:r>
                <a:r>
                  <a:rPr lang="zh-CN" altLang="zh-CN" sz="1800" dirty="0">
                    <a:solidFill>
                      <a:srgbClr val="000000"/>
                    </a:solidFill>
                  </a:rPr>
                  <a:t>增加时，独立参数的个数将以指数倍增长，并且这些独立参数的获取、存储和运算同时将指数级复杂。于是如何降低复杂度提高运算效率显得尤为关键。引入条件独立以分解联合分布</a:t>
                </a:r>
                <a:r>
                  <a:rPr lang="zh-CN" altLang="zh-CN" sz="1800" dirty="0" smtClean="0">
                    <a:solidFill>
                      <a:srgbClr val="000000"/>
                    </a:solidFill>
                  </a:rPr>
                  <a:t>。</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536802"/>
              </a:xfrm>
              <a:prstGeom prst="rect">
                <a:avLst/>
              </a:prstGeom>
              <a:blipFill rotWithShape="1">
                <a:blip r:embed="rId1"/>
                <a:stretch>
                  <a:fillRect l="-530" t="-1379" r="-227" b="-12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80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注意到，遭到盗窃（</a:t>
                </a:r>
                <a:r>
                  <a:rPr lang="en-US" altLang="zh-CN" sz="1800" dirty="0">
                    <a:solidFill>
                      <a:srgbClr val="000000"/>
                    </a:solidFill>
                  </a:rPr>
                  <a:t>B</a:t>
                </a:r>
                <a:r>
                  <a:rPr lang="zh-CN" altLang="zh-CN" sz="1800" dirty="0">
                    <a:solidFill>
                      <a:srgbClr val="000000"/>
                    </a:solidFill>
                  </a:rPr>
                  <a:t>）和发生火灾（</a:t>
                </a:r>
                <a:r>
                  <a:rPr lang="en-US" altLang="zh-CN" sz="1800" dirty="0">
                    <a:solidFill>
                      <a:srgbClr val="000000"/>
                    </a:solidFill>
                  </a:rPr>
                  <a:t>C</a:t>
                </a:r>
                <a:r>
                  <a:rPr lang="zh-CN" altLang="zh-CN" sz="1800" dirty="0">
                    <a:solidFill>
                      <a:srgbClr val="000000"/>
                    </a:solidFill>
                  </a:rPr>
                  <a:t>）可以认为是互相无关的，于是上式中</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即可以简化为</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oMath>
                </a14:m>
                <a:r>
                  <a:rPr lang="zh-CN" altLang="zh-CN" sz="1800" dirty="0">
                    <a:solidFill>
                      <a:srgbClr val="000000"/>
                    </a:solidFill>
                  </a:rPr>
                  <a:t>。此外接到小明电话（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）实际只与警报（</a:t>
                </a:r>
                <a:r>
                  <a:rPr lang="en-US" altLang="zh-CN" sz="1800" dirty="0">
                    <a:solidFill>
                      <a:srgbClr val="000000"/>
                    </a:solidFill>
                  </a:rPr>
                  <a:t>A</a:t>
                </a:r>
                <a:r>
                  <a:rPr lang="zh-CN" altLang="zh-CN" sz="1800" dirty="0">
                    <a:solidFill>
                      <a:srgbClr val="000000"/>
                    </a:solidFill>
                  </a:rPr>
                  <a:t>）有关，于是有</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。所以上式可以简化为：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现在的独立参数减少，复杂度降低了两倍多。</a:t>
                </a:r>
              </a:p>
              <a:p>
                <a:r>
                  <a:rPr lang="zh-CN" altLang="zh-CN" sz="1800" dirty="0" smtClean="0">
                    <a:solidFill>
                      <a:srgbClr val="000000"/>
                    </a:solidFill>
                  </a:rPr>
                  <a:t>将</a:t>
                </a:r>
                <a:r>
                  <a:rPr lang="zh-CN" altLang="zh-CN" sz="1800" dirty="0">
                    <a:solidFill>
                      <a:srgbClr val="000000"/>
                    </a:solidFill>
                  </a:rPr>
                  <a:t>上述分解过程一般化，假设有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个变量组成的联合分布</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80587"/>
              </a:xfrm>
              <a:prstGeom prst="rect">
                <a:avLst/>
              </a:prstGeom>
              <a:blipFill rotWithShape="1">
                <a:blip r:embed="rId1"/>
                <a:stretch>
                  <a:fillRect l="-530" t="-12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725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对于任意的</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，假设存在集合</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，使得在</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确定下，</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zh-CN" altLang="en-US"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中任意元素条件独立，即有</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，于是有：</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𝜑</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假设</a:t>
                </a:r>
                <a14:m>
                  <m:oMath xmlns:m="http://schemas.openxmlformats.org/officeDocument/2006/math">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中最多有</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个元素，一般而言有</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，在</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只有两个值时，联合概率的独立参数个数最多为</a:t>
                </a:r>
                <a14:m>
                  <m:oMath xmlns:m="http://schemas.openxmlformats.org/officeDocument/2006/math">
                    <m:r>
                      <a:rPr lang="en-US" altLang="zh-CN" sz="1800">
                        <a:solidFill>
                          <a:srgbClr val="000000"/>
                        </a:solidFill>
                        <a:latin typeface="Cambria Math" panose="02040503050406030204" pitchFamily="18" charset="0"/>
                      </a:rPr>
                      <m:t>𝑛</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𝑚</m:t>
                        </m:r>
                      </m:sup>
                    </m:sSup>
                  </m:oMath>
                </a14:m>
                <a:r>
                  <a:rPr lang="zh-CN" altLang="zh-CN" sz="1800" dirty="0">
                    <a:solidFill>
                      <a:srgbClr val="000000"/>
                    </a:solidFill>
                  </a:rPr>
                  <a:t>个，相比分解前的</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个参数，复杂度已经有下降。在</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时，复杂度优化效果更明显</a:t>
                </a:r>
                <a:endParaRPr lang="en-US" altLang="zh-CN" sz="1800" dirty="0">
                  <a:solidFill>
                    <a:srgbClr val="000000"/>
                  </a:solidFill>
                </a:endParaRPr>
              </a:p>
              <a:p>
                <a:r>
                  <a:rPr lang="zh-CN" altLang="zh-CN" sz="1800" dirty="0">
                    <a:solidFill>
                      <a:srgbClr val="000000"/>
                    </a:solidFill>
                  </a:rPr>
                  <a:t>从上文的分解结果可见，</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的分布只依赖于</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中变量的取值，而与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中的其它变量条件独立。</a:t>
                </a:r>
                <a:r>
                  <a:rPr lang="en-US" altLang="zh-CN" sz="1800" dirty="0">
                    <a:solidFill>
                      <a:srgbClr val="000000"/>
                    </a:solidFill>
                  </a:rPr>
                  <a:t>Pearl</a:t>
                </a:r>
                <a:r>
                  <a:rPr lang="zh-CN" altLang="zh-CN" sz="1800" dirty="0">
                    <a:solidFill>
                      <a:srgbClr val="000000"/>
                    </a:solidFill>
                  </a:rPr>
                  <a:t>在</a:t>
                </a:r>
                <a:r>
                  <a:rPr lang="en-US" altLang="zh-CN" sz="1800" dirty="0">
                    <a:solidFill>
                      <a:srgbClr val="000000"/>
                    </a:solidFill>
                  </a:rPr>
                  <a:t>1986</a:t>
                </a:r>
                <a:r>
                  <a:rPr lang="zh-CN" altLang="zh-CN" sz="1800" dirty="0">
                    <a:solidFill>
                      <a:srgbClr val="000000"/>
                    </a:solidFill>
                  </a:rPr>
                  <a:t>年提出用一个有向无环图来表示这种依赖关系和条件独立性，即变量</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作为图中的节点，而</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中节点都有一条有向边指向</a:t>
                </a:r>
                <a14:m>
                  <m:oMath xmlns:m="http://schemas.openxmlformats.org/officeDocument/2006/math">
                    <m:r>
                      <a:rPr lang="en-US" altLang="zh-CN" sz="1800">
                        <a:solidFill>
                          <a:srgbClr val="000000"/>
                        </a:solidFill>
                        <a:latin typeface="Cambria Math" panose="02040503050406030204" pitchFamily="18" charset="0"/>
                      </a:rPr>
                      <m:t>𝑋</m:t>
                    </m:r>
                  </m:oMath>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725187"/>
              </a:xfrm>
              <a:prstGeom prst="rect">
                <a:avLst/>
              </a:prstGeom>
              <a:blipFill rotWithShape="1">
                <a:blip r:embed="rId1"/>
                <a:stretch>
                  <a:fillRect l="-530" t="-1146" b="-11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Picture 1069"/>
          <p:cNvPicPr/>
          <p:nvPr/>
        </p:nvPicPr>
        <p:blipFill>
          <a:blip r:embed="rId1"/>
          <a:stretch>
            <a:fillRect/>
          </a:stretch>
        </p:blipFill>
        <p:spPr>
          <a:xfrm>
            <a:off x="792163" y="1915638"/>
            <a:ext cx="1506220" cy="1485900"/>
          </a:xfrm>
          <a:prstGeom prst="rect">
            <a:avLst/>
          </a:prstGeom>
        </p:spPr>
      </p:pic>
      <p:graphicFrame>
        <p:nvGraphicFramePr>
          <p:cNvPr id="2" name="表格 1"/>
          <p:cNvGraphicFramePr>
            <a:graphicFrameLocks noGrp="1"/>
          </p:cNvGraphicFramePr>
          <p:nvPr/>
        </p:nvGraphicFramePr>
        <p:xfrm>
          <a:off x="3076438" y="1934830"/>
          <a:ext cx="5565912" cy="1447516"/>
        </p:xfrm>
        <a:graphic>
          <a:graphicData uri="http://schemas.openxmlformats.org/drawingml/2006/table">
            <a:tbl>
              <a:tblPr firstRow="1" bandRow="1">
                <a:tableStyleId>{5C22544A-7EE6-4342-B048-85BDC9FD1C3A}</a:tableStyleId>
              </a:tblPr>
              <a:tblGrid>
                <a:gridCol w="1391478"/>
                <a:gridCol w="1391478"/>
                <a:gridCol w="1391478"/>
                <a:gridCol w="1391478"/>
              </a:tblGrid>
              <a:tr h="160020">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2"/>
                      <a:stretch>
                        <a:fillRect l="-301316" t="-23077" r="-1754" b="-869231"/>
                      </a:stretch>
                    </a:blipFill>
                  </a:tcPr>
                </a:tc>
              </a:tr>
              <a:tr h="16002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3"/>
          <p:cNvSpPr>
            <a:spLocks noChangeArrowheads="1"/>
          </p:cNvSpPr>
          <p:nvPr/>
        </p:nvSpPr>
        <p:spPr bwMode="auto">
          <a:xfrm>
            <a:off x="549275" y="3856701"/>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如何定量地描述图中节点间的依赖关系呢</a:t>
            </a:r>
            <a:r>
              <a:rPr lang="zh-CN" altLang="zh-CN"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根据联合概率</a:t>
            </a:r>
            <a:r>
              <a:rPr lang="zh-CN" altLang="zh-CN" sz="1800" dirty="0">
                <a:solidFill>
                  <a:srgbClr val="000000"/>
                </a:solidFill>
              </a:rPr>
              <a:t>分布表和基本公式，可以计算出每个节点的条件概率表</a:t>
            </a:r>
            <a:r>
              <a:rPr lang="zh-CN" altLang="en-US" sz="1800" dirty="0">
                <a:solidFill>
                  <a:srgbClr val="000000"/>
                </a:solidFill>
              </a:rPr>
              <a:t>。</a:t>
            </a:r>
            <a:r>
              <a:rPr lang="zh-CN" altLang="zh-CN" sz="1800" dirty="0">
                <a:solidFill>
                  <a:srgbClr val="000000"/>
                </a:solidFill>
              </a:rPr>
              <a:t>有向无环图和条件概率表就构成了一个贝叶斯网络</a:t>
            </a:r>
            <a:endParaRPr lang="zh-CN" altLang="zh-CN" sz="1800" dirty="0">
              <a:solidFill>
                <a:srgbClr val="000000"/>
              </a:solidFill>
            </a:endParaRPr>
          </a:p>
        </p:txBody>
      </p:sp>
      <p:graphicFrame>
        <p:nvGraphicFramePr>
          <p:cNvPr id="2" name="表格 1"/>
          <p:cNvGraphicFramePr>
            <a:graphicFrameLocks noGrp="1"/>
          </p:cNvGraphicFramePr>
          <p:nvPr/>
        </p:nvGraphicFramePr>
        <p:xfrm>
          <a:off x="1008063" y="2259694"/>
          <a:ext cx="2971800" cy="480060"/>
        </p:xfrm>
        <a:graphic>
          <a:graphicData uri="http://schemas.openxmlformats.org/drawingml/2006/table">
            <a:tbl>
              <a:tblPr firstRow="1" bandRow="1">
                <a:tableStyleId>{5C22544A-7EE6-4342-B048-85BDC9FD1C3A}</a:tableStyleId>
              </a:tblPr>
              <a:tblGrid>
                <a:gridCol w="1485900"/>
                <a:gridCol w="1485900"/>
              </a:tblGrid>
              <a:tr h="0">
                <a:tc>
                  <a:txBody>
                    <a:bodyPr/>
                    <a:lstStyle/>
                    <a:p>
                      <a:pPr algn="just">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p(B)</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0.01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3" name="表格 2"/>
          <p:cNvGraphicFramePr>
            <a:graphicFrameLocks noGrp="1"/>
          </p:cNvGraphicFramePr>
          <p:nvPr/>
        </p:nvGraphicFramePr>
        <p:xfrm>
          <a:off x="4619625" y="2259694"/>
          <a:ext cx="2983310" cy="480060"/>
        </p:xfrm>
        <a:graphic>
          <a:graphicData uri="http://schemas.openxmlformats.org/drawingml/2006/table">
            <a:tbl>
              <a:tblPr firstRow="1" bandRow="1">
                <a:tableStyleId>{5C22544A-7EE6-4342-B048-85BDC9FD1C3A}</a:tableStyleId>
              </a:tblPr>
              <a:tblGrid>
                <a:gridCol w="1491655"/>
                <a:gridCol w="1491655"/>
              </a:tblGrid>
              <a:tr h="0">
                <a:tc>
                  <a:txBody>
                    <a:bodyPr/>
                    <a:lstStyle/>
                    <a:p>
                      <a:pPr algn="just">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 name="表格 3"/>
          <p:cNvGraphicFramePr>
            <a:graphicFrameLocks noGrp="1"/>
          </p:cNvGraphicFramePr>
          <p:nvPr/>
        </p:nvGraphicFramePr>
        <p:xfrm>
          <a:off x="1008063" y="3219309"/>
          <a:ext cx="6594872" cy="800100"/>
        </p:xfrm>
        <a:graphic>
          <a:graphicData uri="http://schemas.openxmlformats.org/drawingml/2006/table">
            <a:tbl>
              <a:tblPr firstRow="1" bandRow="1">
                <a:tableStyleId>{5C22544A-7EE6-4342-B048-85BDC9FD1C3A}</a:tableStyleId>
              </a:tblPr>
              <a:tblGrid>
                <a:gridCol w="1049192"/>
                <a:gridCol w="1049192"/>
                <a:gridCol w="1049192"/>
                <a:gridCol w="299720"/>
                <a:gridCol w="1049192"/>
                <a:gridCol w="1049192"/>
                <a:gridCol w="1049192"/>
              </a:tblGrid>
              <a:tr h="0">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p(D|A)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p(E|A)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no</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3"/>
          <p:cNvSpPr>
            <a:spLocks noChangeArrowheads="1"/>
          </p:cNvSpPr>
          <p:nvPr/>
        </p:nvSpPr>
        <p:spPr bwMode="auto">
          <a:xfrm>
            <a:off x="549275" y="4225001"/>
            <a:ext cx="8045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400" dirty="0">
                <a:solidFill>
                  <a:srgbClr val="000000"/>
                </a:solidFill>
              </a:rPr>
              <a:t>警报（</a:t>
            </a:r>
            <a:r>
              <a:rPr lang="en-US" altLang="zh-CN" sz="1400" dirty="0">
                <a:solidFill>
                  <a:srgbClr val="000000"/>
                </a:solidFill>
              </a:rPr>
              <a:t>A</a:t>
            </a:r>
            <a:r>
              <a:rPr lang="zh-CN" altLang="en-US" sz="1400" dirty="0">
                <a:solidFill>
                  <a:srgbClr val="000000"/>
                </a:solidFill>
              </a:rPr>
              <a:t>）、遭受盗窃（</a:t>
            </a:r>
            <a:r>
              <a:rPr lang="en-US" altLang="zh-CN" sz="1400" dirty="0">
                <a:solidFill>
                  <a:srgbClr val="000000"/>
                </a:solidFill>
              </a:rPr>
              <a:t>B</a:t>
            </a:r>
            <a:r>
              <a:rPr lang="zh-CN" altLang="en-US" sz="1400" dirty="0">
                <a:solidFill>
                  <a:srgbClr val="000000"/>
                </a:solidFill>
              </a:rPr>
              <a:t>）、发生火灾（</a:t>
            </a:r>
            <a:r>
              <a:rPr lang="en-US" altLang="zh-CN" sz="1400" dirty="0">
                <a:solidFill>
                  <a:srgbClr val="000000"/>
                </a:solidFill>
              </a:rPr>
              <a:t>C</a:t>
            </a:r>
            <a:r>
              <a:rPr lang="zh-CN" altLang="en-US" sz="1400" dirty="0">
                <a:solidFill>
                  <a:srgbClr val="000000"/>
                </a:solidFill>
              </a:rPr>
              <a:t>）、接到小明电话（</a:t>
            </a:r>
            <a:r>
              <a:rPr lang="en-US" altLang="zh-CN" sz="1400" dirty="0">
                <a:solidFill>
                  <a:srgbClr val="000000"/>
                </a:solidFill>
              </a:rPr>
              <a:t>D</a:t>
            </a:r>
            <a:r>
              <a:rPr lang="zh-CN" altLang="en-US" sz="1400" dirty="0">
                <a:solidFill>
                  <a:srgbClr val="000000"/>
                </a:solidFill>
              </a:rPr>
              <a:t>）、接到小红电话（</a:t>
            </a:r>
            <a:r>
              <a:rPr lang="en-US" altLang="zh-CN" sz="1400" dirty="0">
                <a:solidFill>
                  <a:srgbClr val="000000"/>
                </a:solidFill>
              </a:rPr>
              <a:t>B</a:t>
            </a:r>
            <a:r>
              <a:rPr lang="zh-CN" altLang="en-US" sz="1400" dirty="0">
                <a:solidFill>
                  <a:srgbClr val="000000"/>
                </a:solidFill>
              </a:rPr>
              <a:t>）</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网络的表示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0035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贝叶斯网络是使用有向无环图来表示变量间依赖关系的概率图模型。网络中每个节点表示一个随机变量，每一条边表示随机变量间的依赖关系，同时每个节点都对应一个条件概率表</a:t>
                </a:r>
                <a:r>
                  <a:rPr lang="en-US" altLang="zh-CN" sz="1800" dirty="0">
                    <a:solidFill>
                      <a:srgbClr val="000000"/>
                    </a:solidFill>
                  </a:rPr>
                  <a:t>(Condition Probability Table</a:t>
                </a:r>
                <a:r>
                  <a:rPr lang="zh-CN" altLang="zh-CN" sz="1800" dirty="0">
                    <a:solidFill>
                      <a:srgbClr val="000000"/>
                    </a:solidFill>
                  </a:rPr>
                  <a:t>，</a:t>
                </a:r>
                <a:r>
                  <a:rPr lang="en-US" altLang="zh-CN" sz="1800" dirty="0">
                    <a:solidFill>
                      <a:srgbClr val="000000"/>
                    </a:solidFill>
                  </a:rPr>
                  <a:t>CPT)</a:t>
                </a:r>
                <a:r>
                  <a:rPr lang="zh-CN" altLang="zh-CN" sz="1800" dirty="0">
                    <a:solidFill>
                      <a:srgbClr val="000000"/>
                    </a:solidFill>
                  </a:rPr>
                  <a:t>，用于描述该变量与父变量之间的依赖强度，也就是联合概率分布。 </a:t>
                </a:r>
              </a:p>
              <a:p>
                <a:r>
                  <a:rPr lang="zh-CN" altLang="zh-CN" sz="1800" dirty="0" smtClean="0">
                    <a:solidFill>
                      <a:srgbClr val="000000"/>
                    </a:solidFill>
                  </a:rPr>
                  <a:t>贝叶斯</a:t>
                </a:r>
                <a:r>
                  <a:rPr lang="zh-CN" altLang="zh-CN" sz="1800" dirty="0">
                    <a:solidFill>
                      <a:srgbClr val="000000"/>
                    </a:solidFill>
                  </a:rPr>
                  <a:t>网络可以形式化表示。一个贝叶斯网络由结构</a:t>
                </a:r>
                <a:r>
                  <a:rPr lang="en-US" altLang="zh-CN" sz="1800" dirty="0">
                    <a:solidFill>
                      <a:srgbClr val="000000"/>
                    </a:solidFill>
                  </a:rPr>
                  <a:t>G</a:t>
                </a:r>
                <a:r>
                  <a:rPr lang="zh-CN" altLang="zh-CN" sz="1800" dirty="0">
                    <a:solidFill>
                      <a:srgbClr val="000000"/>
                    </a:solidFill>
                  </a:rPr>
                  <a:t>和参数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两部分构成，结构</a:t>
                </a:r>
                <a:r>
                  <a:rPr lang="en-US" altLang="zh-CN" sz="1800" dirty="0">
                    <a:solidFill>
                      <a:srgbClr val="000000"/>
                    </a:solidFill>
                  </a:rPr>
                  <a:t>G</a:t>
                </a:r>
                <a:r>
                  <a:rPr lang="zh-CN" altLang="zh-CN" sz="1800" dirty="0">
                    <a:solidFill>
                      <a:srgbClr val="000000"/>
                    </a:solidFill>
                  </a:rPr>
                  <a:t>为有向无环图，图中每一个节点对应一个随机变量。若两个随机变量间有依赖关系，则用一条边将其相连。参数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定量地表示了变量间的依赖关系，例如若变量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a:t>
                </a:r>
                <a:r>
                  <a:rPr lang="en-US" altLang="zh-CN" sz="1800" dirty="0">
                    <a:solidFill>
                      <a:srgbClr val="000000"/>
                    </a:solidFill>
                  </a:rPr>
                  <a:t>G</a:t>
                </a:r>
                <a:r>
                  <a:rPr lang="zh-CN" altLang="zh-CN" sz="1800" dirty="0">
                    <a:solidFill>
                      <a:srgbClr val="000000"/>
                    </a:solidFill>
                  </a:rPr>
                  <a:t>中的父变量集为</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，则</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中有每个变量的条件概率表，即</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003579"/>
              </a:xfrm>
              <a:prstGeom prst="rect">
                <a:avLst/>
              </a:prstGeom>
              <a:blipFill rotWithShape="1">
                <a:blip r:embed="rId1"/>
                <a:stretch>
                  <a:fillRect l="-530" t="-1014"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构建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贝叶斯网络的构建一般有三种</a:t>
                </a:r>
                <a:r>
                  <a:rPr lang="zh-CN" altLang="zh-CN" sz="1800" dirty="0" smtClean="0">
                    <a:solidFill>
                      <a:srgbClr val="000000"/>
                    </a:solidFill>
                  </a:rPr>
                  <a:t>方式</a:t>
                </a:r>
                <a:endParaRPr lang="en-US" altLang="zh-CN" sz="1800" dirty="0" smtClean="0">
                  <a:solidFill>
                    <a:srgbClr val="000000"/>
                  </a:solidFill>
                </a:endParaRPr>
              </a:p>
              <a:p>
                <a:pPr lvl="1"/>
                <a:r>
                  <a:rPr lang="zh-CN" altLang="zh-CN" sz="1400" dirty="0" smtClean="0">
                    <a:solidFill>
                      <a:srgbClr val="000000"/>
                    </a:solidFill>
                  </a:rPr>
                  <a:t>根据</a:t>
                </a:r>
                <a:r>
                  <a:rPr lang="zh-CN" altLang="zh-CN" sz="1400" dirty="0">
                    <a:solidFill>
                      <a:srgbClr val="000000"/>
                    </a:solidFill>
                  </a:rPr>
                  <a:t>问题和领域专家知识手工</a:t>
                </a:r>
                <a:r>
                  <a:rPr lang="zh-CN" altLang="zh-CN" sz="1400" dirty="0" smtClean="0">
                    <a:solidFill>
                      <a:srgbClr val="000000"/>
                    </a:solidFill>
                  </a:rPr>
                  <a:t>构建</a:t>
                </a:r>
                <a:endParaRPr lang="en-US" altLang="zh-CN" sz="1400" dirty="0" smtClean="0">
                  <a:solidFill>
                    <a:srgbClr val="000000"/>
                  </a:solidFill>
                </a:endParaRPr>
              </a:p>
              <a:p>
                <a:pPr lvl="1"/>
                <a:r>
                  <a:rPr lang="zh-CN" altLang="zh-CN" sz="1400" dirty="0" smtClean="0">
                    <a:solidFill>
                      <a:srgbClr val="000000"/>
                    </a:solidFill>
                  </a:rPr>
                  <a:t>通过</a:t>
                </a:r>
                <a:r>
                  <a:rPr lang="zh-CN" altLang="zh-CN" sz="1400" dirty="0">
                    <a:solidFill>
                      <a:srgbClr val="000000"/>
                    </a:solidFill>
                  </a:rPr>
                  <a:t>对数据进行分析得到贝叶斯</a:t>
                </a:r>
                <a:r>
                  <a:rPr lang="zh-CN" altLang="zh-CN" sz="1400" dirty="0" smtClean="0">
                    <a:solidFill>
                      <a:srgbClr val="000000"/>
                    </a:solidFill>
                  </a:rPr>
                  <a:t>网络</a:t>
                </a:r>
                <a:endParaRPr lang="en-US" altLang="zh-CN" sz="1400" dirty="0" smtClean="0">
                  <a:solidFill>
                    <a:srgbClr val="000000"/>
                  </a:solidFill>
                </a:endParaRPr>
              </a:p>
              <a:p>
                <a:pPr lvl="1"/>
                <a:r>
                  <a:rPr lang="zh-CN" altLang="zh-CN" sz="1400" dirty="0" smtClean="0">
                    <a:solidFill>
                      <a:srgbClr val="000000"/>
                    </a:solidFill>
                  </a:rPr>
                  <a:t>结合</a:t>
                </a:r>
                <a:r>
                  <a:rPr lang="zh-CN" altLang="zh-CN" sz="1400" dirty="0">
                    <a:solidFill>
                      <a:srgbClr val="000000"/>
                    </a:solidFill>
                  </a:rPr>
                  <a:t>了领域专家知识和数据分析得到贝叶斯</a:t>
                </a:r>
                <a:r>
                  <a:rPr lang="zh-CN" altLang="zh-CN" sz="1400" dirty="0" smtClean="0">
                    <a:solidFill>
                      <a:srgbClr val="000000"/>
                    </a:solidFill>
                  </a:rPr>
                  <a:t>网络</a:t>
                </a:r>
              </a:p>
              <a:p>
                <a:r>
                  <a:rPr lang="zh-CN" altLang="zh-CN" sz="1800" dirty="0" smtClean="0">
                    <a:solidFill>
                      <a:srgbClr val="000000"/>
                    </a:solidFill>
                  </a:rPr>
                  <a:t>贝叶斯</a:t>
                </a:r>
                <a:r>
                  <a:rPr lang="zh-CN" altLang="zh-CN" sz="1800" dirty="0">
                    <a:solidFill>
                      <a:srgbClr val="000000"/>
                    </a:solidFill>
                  </a:rPr>
                  <a:t>网络由有向无环图结构和对应的条件概率表构成，所以手工构建的过程也包括了确定网络结构和确定网络参数两个</a:t>
                </a:r>
                <a:r>
                  <a:rPr lang="zh-CN" altLang="zh-CN" sz="1800" dirty="0" smtClean="0">
                    <a:solidFill>
                      <a:srgbClr val="000000"/>
                    </a:solidFill>
                  </a:rPr>
                  <a:t>环节</a:t>
                </a:r>
                <a:endParaRPr lang="en-US" altLang="zh-CN" sz="1800" dirty="0" smtClean="0">
                  <a:solidFill>
                    <a:srgbClr val="000000"/>
                  </a:solidFill>
                </a:endParaRPr>
              </a:p>
              <a:p>
                <a:r>
                  <a:rPr lang="zh-CN" altLang="zh-CN" sz="1800" dirty="0" smtClean="0">
                    <a:solidFill>
                      <a:srgbClr val="000000"/>
                    </a:solidFill>
                  </a:rPr>
                  <a:t>确定</a:t>
                </a:r>
                <a:r>
                  <a:rPr lang="zh-CN" altLang="zh-CN" sz="1800" dirty="0">
                    <a:solidFill>
                      <a:srgbClr val="000000"/>
                    </a:solidFill>
                  </a:rPr>
                  <a:t>网络结构通常的流程是确定能描述问题的一组随机变量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，对这组随机变量以某种顺序依次添加到结构</a:t>
                </a:r>
                <a:r>
                  <a:rPr lang="en-US" altLang="zh-CN" sz="1800" dirty="0">
                    <a:solidFill>
                      <a:srgbClr val="000000"/>
                    </a:solidFill>
                  </a:rPr>
                  <a:t>G</a:t>
                </a:r>
                <a:r>
                  <a:rPr lang="zh-CN" altLang="zh-CN" sz="1800" dirty="0">
                    <a:solidFill>
                      <a:srgbClr val="000000"/>
                    </a:solidFill>
                  </a:rPr>
                  <a:t>中，每一次在添加</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时，需要确定</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在图中依赖的节点集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，对</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中的节点，添加一条指向</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的有向</a:t>
                </a:r>
                <a:r>
                  <a:rPr lang="zh-CN" altLang="zh-CN" sz="1800" dirty="0" smtClean="0">
                    <a:solidFill>
                      <a:srgbClr val="000000"/>
                    </a:solidFill>
                  </a:rPr>
                  <a:t>边</a:t>
                </a:r>
                <a:endParaRPr lang="en-US" altLang="zh-CN" sz="1800" dirty="0">
                  <a:solidFill>
                    <a:srgbClr val="000000"/>
                  </a:solidFill>
                </a:endParaRPr>
              </a:p>
              <a:p>
                <a:r>
                  <a:rPr lang="zh-CN" altLang="zh-CN" sz="1800" dirty="0" smtClean="0">
                    <a:solidFill>
                      <a:srgbClr val="000000"/>
                    </a:solidFill>
                  </a:rPr>
                  <a:t>网络</a:t>
                </a:r>
                <a:r>
                  <a:rPr lang="zh-CN" altLang="zh-CN" sz="1800" dirty="0">
                    <a:solidFill>
                      <a:srgbClr val="000000"/>
                    </a:solidFill>
                  </a:rPr>
                  <a:t>参数在手工构建时一般通过数据统计分析和专家知识获得</a:t>
                </a:r>
                <a:r>
                  <a:rPr lang="en-US" altLang="zh-CN" sz="1800" dirty="0">
                    <a:solidFill>
                      <a:srgbClr val="000000"/>
                    </a:solidFill>
                  </a:rPr>
                  <a:t>,</a:t>
                </a:r>
                <a:r>
                  <a:rPr lang="zh-CN" altLang="zh-CN" sz="1800" dirty="0">
                    <a:solidFill>
                      <a:srgbClr val="000000"/>
                    </a:solidFill>
                  </a:rPr>
                  <a:t>常通过假设条件分布具有某种规律以减少网络参数的个数</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527119"/>
              </a:xfrm>
              <a:prstGeom prst="rect">
                <a:avLst/>
              </a:prstGeom>
              <a:blipFill rotWithShape="1">
                <a:blip r:embed="rId1"/>
                <a:stretch>
                  <a:fillRect l="-530" t="-1382" b="-12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学习</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贝叶斯网络学习是对数据进行统计分析获取贝叶斯网络的过程。学习包括了参数学习和结构学习两部分。参数学习是在网络结构已知的情况下确定参数即条件概率表中的值。结构学习则既需要确定网络结构</a:t>
            </a:r>
            <a:r>
              <a:rPr lang="en-US" altLang="zh-CN" sz="1800" dirty="0">
                <a:solidFill>
                  <a:srgbClr val="000000"/>
                </a:solidFill>
              </a:rPr>
              <a:t>G</a:t>
            </a:r>
            <a:r>
              <a:rPr lang="zh-CN" altLang="zh-CN" sz="1800" dirty="0">
                <a:solidFill>
                  <a:srgbClr val="000000"/>
                </a:solidFill>
              </a:rPr>
              <a:t>以定性反映变量间的依赖关系，又需要确定网络参数以定量得到条件概率表中的值</a:t>
            </a:r>
            <a:endParaRPr lang="en-US" altLang="zh-CN" sz="1800" dirty="0">
              <a:solidFill>
                <a:srgbClr val="000000"/>
              </a:solidFill>
            </a:endParaRPr>
          </a:p>
          <a:p>
            <a:r>
              <a:rPr lang="zh-CN" altLang="zh-CN" sz="1800" dirty="0">
                <a:solidFill>
                  <a:srgbClr val="000000"/>
                </a:solidFill>
              </a:rPr>
              <a:t>在对贝叶斯网络进行参数学习时，我们已经知道了网络结构</a:t>
            </a:r>
            <a:r>
              <a:rPr lang="en-US" altLang="zh-CN" sz="1800" dirty="0">
                <a:solidFill>
                  <a:srgbClr val="000000"/>
                </a:solidFill>
              </a:rPr>
              <a:t>G</a:t>
            </a:r>
            <a:r>
              <a:rPr lang="zh-CN" altLang="zh-CN" sz="1800" dirty="0">
                <a:solidFill>
                  <a:srgbClr val="000000"/>
                </a:solidFill>
              </a:rPr>
              <a:t>和</a:t>
            </a:r>
            <a:r>
              <a:rPr lang="en-US" altLang="zh-CN" sz="1800" dirty="0">
                <a:solidFill>
                  <a:srgbClr val="000000"/>
                </a:solidFill>
              </a:rPr>
              <a:t>G</a:t>
            </a:r>
            <a:r>
              <a:rPr lang="zh-CN" altLang="zh-CN" sz="1800" dirty="0">
                <a:solidFill>
                  <a:srgbClr val="000000"/>
                </a:solidFill>
              </a:rPr>
              <a:t>中所有节点或部分节点的状态值，这些状态值就是需要进行学习的数据集</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贝叶斯理论概述</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斯概率基础</a:t>
            </a:r>
            <a:endParaRPr lang="en-US" altLang="zh-CN" sz="1800" dirty="0" smtClean="0">
              <a:solidFill>
                <a:srgbClr val="000000"/>
              </a:solidFill>
            </a:endParaRPr>
          </a:p>
          <a:p>
            <a:pPr lvl="1"/>
            <a:r>
              <a:rPr lang="zh-CN" altLang="en-US" sz="1400" dirty="0" smtClean="0">
                <a:solidFill>
                  <a:srgbClr val="000000"/>
                </a:solidFill>
              </a:rPr>
              <a:t>概率论</a:t>
            </a:r>
            <a:endParaRPr lang="en-US" altLang="zh-CN" sz="1400" dirty="0" smtClean="0">
              <a:solidFill>
                <a:srgbClr val="000000"/>
              </a:solidFill>
            </a:endParaRPr>
          </a:p>
          <a:p>
            <a:pPr lvl="1"/>
            <a:r>
              <a:rPr lang="zh-CN" altLang="en-US" sz="1400" dirty="0">
                <a:solidFill>
                  <a:srgbClr val="000000"/>
                </a:solidFill>
              </a:rPr>
              <a:t>贝叶</a:t>
            </a:r>
            <a:r>
              <a:rPr lang="zh-CN" altLang="en-US" sz="1400" dirty="0" smtClean="0">
                <a:solidFill>
                  <a:srgbClr val="000000"/>
                </a:solidFill>
              </a:rPr>
              <a:t>斯概率</a:t>
            </a:r>
            <a:endParaRPr lang="en-US" altLang="zh-CN" sz="1400" dirty="0" smtClean="0">
              <a:solidFill>
                <a:srgbClr val="000000"/>
              </a:solidFill>
            </a:endParaRPr>
          </a:p>
          <a:p>
            <a:r>
              <a:rPr lang="zh-CN" altLang="en-US" sz="1800" dirty="0" smtClean="0">
                <a:solidFill>
                  <a:srgbClr val="000000"/>
                </a:solidFill>
              </a:rPr>
              <a:t>朴素贝叶斯分类模型</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斯网络推理</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斯网络的应用</a:t>
            </a:r>
            <a:endParaRPr lang="en-US" altLang="zh-CN" sz="1800" dirty="0" smtClean="0">
              <a:solidFill>
                <a:srgbClr val="000000"/>
              </a:solidFill>
            </a:endParaRPr>
          </a:p>
          <a:p>
            <a:pPr lvl="1"/>
            <a:r>
              <a:rPr lang="zh-CN" altLang="en-US" sz="1400" dirty="0" smtClean="0">
                <a:solidFill>
                  <a:srgbClr val="000000"/>
                </a:solidFill>
              </a:rPr>
              <a:t>中文分词</a:t>
            </a:r>
            <a:endParaRPr lang="en-US" altLang="zh-CN" sz="1400" dirty="0" smtClean="0">
              <a:solidFill>
                <a:srgbClr val="000000"/>
              </a:solidFill>
            </a:endParaRPr>
          </a:p>
          <a:p>
            <a:pPr lvl="1"/>
            <a:r>
              <a:rPr lang="zh-CN" altLang="en-US" sz="1400" dirty="0" smtClean="0">
                <a:solidFill>
                  <a:srgbClr val="000000"/>
                </a:solidFill>
              </a:rPr>
              <a:t>机器翻译</a:t>
            </a:r>
            <a:endParaRPr lang="en-US" altLang="zh-CN" sz="1400" dirty="0" smtClean="0">
              <a:solidFill>
                <a:srgbClr val="000000"/>
              </a:solidFill>
            </a:endParaRPr>
          </a:p>
          <a:p>
            <a:pPr lvl="1"/>
            <a:r>
              <a:rPr lang="zh-CN" altLang="en-US" sz="1400" dirty="0" smtClean="0">
                <a:solidFill>
                  <a:srgbClr val="000000"/>
                </a:solidFill>
              </a:rPr>
              <a:t>故障诊断</a:t>
            </a:r>
            <a:endParaRPr lang="en-US" altLang="zh-CN" sz="1400" dirty="0" smtClean="0">
              <a:solidFill>
                <a:srgbClr val="000000"/>
              </a:solidFill>
            </a:endParaRPr>
          </a:p>
          <a:p>
            <a:pPr lvl="1"/>
            <a:r>
              <a:rPr lang="zh-CN" altLang="en-US" sz="1400" dirty="0" smtClean="0">
                <a:solidFill>
                  <a:srgbClr val="000000"/>
                </a:solidFill>
              </a:rPr>
              <a:t>疾病诊断</a:t>
            </a:r>
            <a:endParaRPr lang="zh-CN" altLang="en-US" sz="16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892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假设贝叶斯网络中只有一个随机变量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，网络中只有一个独立参数，设为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，设数据集为</a:t>
                </a:r>
                <a14:m>
                  <m:oMath xmlns:m="http://schemas.openxmlformats.org/officeDocument/2006/math">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𝑚</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。在给定</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时，记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的似然函数，有</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a:t>
                </a:r>
                <a:r>
                  <a:rPr lang="en-US" altLang="zh-CN" sz="1800" dirty="0">
                    <a:solidFill>
                      <a:srgbClr val="000000"/>
                    </a:solidFill>
                  </a:rPr>
                  <a:t>(Maximum Likelihood Estimation</a:t>
                </a:r>
                <a:r>
                  <a:rPr lang="zh-CN" altLang="zh-CN" sz="1800" dirty="0">
                    <a:solidFill>
                      <a:srgbClr val="000000"/>
                    </a:solidFill>
                  </a:rPr>
                  <a:t>，</a:t>
                </a:r>
                <a:r>
                  <a:rPr lang="en-US" altLang="zh-CN" sz="1800" dirty="0">
                    <a:solidFill>
                      <a:srgbClr val="000000"/>
                    </a:solidFill>
                  </a:rPr>
                  <a:t>MLE)</a:t>
                </a:r>
                <a:r>
                  <a:rPr lang="zh-CN" altLang="zh-CN" sz="1800" dirty="0">
                    <a:solidFill>
                      <a:srgbClr val="000000"/>
                    </a:solidFill>
                  </a:rPr>
                  <a:t>为</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值最大时的</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取值，即有：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𝛼</m:t>
                          </m:r>
                        </m:e>
                        <m:sub>
                          <m:r>
                            <a:rPr lang="en-US" altLang="zh-CN" sz="1800">
                              <a:solidFill>
                                <a:srgbClr val="000000"/>
                              </a:solidFill>
                              <a:latin typeface="Cambria Math" panose="02040503050406030204" pitchFamily="18" charset="0"/>
                            </a:rPr>
                            <m:t>𝑀𝐿𝐸</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𝑎𝑟𝑔</m:t>
                      </m:r>
                      <m:func>
                        <m:funcPr>
                          <m:ctrlPr>
                            <a:rPr lang="zh-CN" altLang="zh-CN" sz="1800" i="1">
                              <a:solidFill>
                                <a:srgbClr val="000000"/>
                              </a:solidFill>
                              <a:latin typeface="Cambria Math" panose="02040503050406030204" pitchFamily="18" charset="0"/>
                            </a:rPr>
                          </m:ctrlPr>
                        </m:funcPr>
                        <m:fNa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𝛼</m:t>
                              </m:r>
                            </m:sub>
                          </m:sSub>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oMath>
                  </m:oMathPara>
                </a14:m>
                <a:endParaRPr lang="zh-CN" altLang="zh-CN" sz="1800" dirty="0">
                  <a:solidFill>
                    <a:srgbClr val="000000"/>
                  </a:solidFill>
                </a:endParaRPr>
              </a:p>
              <a:p>
                <a:r>
                  <a:rPr lang="zh-CN" altLang="zh-CN" sz="1800" dirty="0">
                    <a:solidFill>
                      <a:srgbClr val="000000"/>
                    </a:solidFill>
                  </a:rPr>
                  <a:t>假设数据集</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中元素的独立同分布的，即有：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𝜃</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并且各个样本数据</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smtClean="0">
                    <a:solidFill>
                      <a:srgbClr val="000000"/>
                    </a:solidFill>
                  </a:rPr>
                  <a:t>相同</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892908"/>
              </a:xfrm>
              <a:prstGeom prst="rect">
                <a:avLst/>
              </a:prstGeom>
              <a:blipFill rotWithShape="1">
                <a:blip r:embed="rId1"/>
                <a:stretch>
                  <a:fillRect l="-530" t="-1474" b="-1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98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对</a:t>
                </a:r>
                <a:r>
                  <a:rPr lang="zh-CN" altLang="zh-CN" sz="1800" dirty="0">
                    <a:solidFill>
                      <a:srgbClr val="000000"/>
                    </a:solidFill>
                  </a:rPr>
                  <a:t>似然函数</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取对数可得到对数似然函数：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𝑙</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e>
                      </m:nary>
                    </m:oMath>
                  </m:oMathPara>
                </a14:m>
                <a:endParaRPr lang="zh-CN" altLang="zh-CN" sz="1800" dirty="0">
                  <a:solidFill>
                    <a:srgbClr val="000000"/>
                  </a:solidFill>
                </a:endParaRPr>
              </a:p>
              <a:p>
                <a:r>
                  <a:rPr lang="zh-CN" altLang="zh-CN" sz="1800" dirty="0">
                    <a:solidFill>
                      <a:srgbClr val="000000"/>
                    </a:solidFill>
                  </a:rPr>
                  <a:t>对数似然函数在计算</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的最大似然估计时常常更便捷。</a:t>
                </a:r>
              </a:p>
              <a:p>
                <a:r>
                  <a:rPr lang="zh-CN" altLang="zh-CN" sz="1800" dirty="0" smtClean="0">
                    <a:solidFill>
                      <a:srgbClr val="000000"/>
                    </a:solidFill>
                  </a:rPr>
                  <a:t>将</a:t>
                </a:r>
                <a:r>
                  <a:rPr lang="zh-CN" altLang="zh-CN" sz="1800" dirty="0">
                    <a:solidFill>
                      <a:srgbClr val="000000"/>
                    </a:solidFill>
                  </a:rPr>
                  <a:t>上述定义一般化，对于一个由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个节点组成的贝叶斯网络结构</a:t>
                </a:r>
                <a:r>
                  <a:rPr lang="en-US" altLang="zh-CN" sz="1800" dirty="0">
                    <a:solidFill>
                      <a:srgbClr val="000000"/>
                    </a:solidFill>
                  </a:rPr>
                  <a:t>G</a:t>
                </a:r>
                <a:r>
                  <a:rPr lang="zh-CN" altLang="zh-CN" sz="1800" dirty="0">
                    <a:solidFill>
                      <a:srgbClr val="000000"/>
                    </a:solidFill>
                  </a:rPr>
                  <a:t>，即有</a:t>
                </a:r>
                <a:r>
                  <a:rPr lang="en-US" altLang="zh-CN" sz="1800" dirty="0">
                    <a:solidFill>
                      <a:srgbClr val="000000"/>
                    </a:solidFill>
                  </a:rPr>
                  <a:t>n</a:t>
                </a:r>
                <a:r>
                  <a:rPr lang="zh-CN" altLang="zh-CN" sz="1800" dirty="0">
                    <a:solidFill>
                      <a:srgbClr val="000000"/>
                    </a:solidFill>
                  </a:rPr>
                  <a:t>个随机变量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，设每个变量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可能有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种取值情况，该变量对应节点的父节点集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种取值组合，对该节点而言，参数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可以定义为：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r>
                        <a:rPr lang="zh-CN" altLang="zh-CN" sz="1800">
                          <a:solidFill>
                            <a:srgbClr val="000000"/>
                          </a:solidFill>
                          <a:latin typeface="Cambria Math" panose="02040503050406030204" pitchFamily="18" charset="0"/>
                        </a:rPr>
                        <m:t>，其中</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𝑛</m:t>
                          </m:r>
                        </m:e>
                      </m:d>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j</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种取值情况，</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种取值组合</m:t>
                      </m:r>
                    </m:oMath>
                  </m:oMathPara>
                </a14:m>
                <a:endParaRPr lang="zh-CN" altLang="zh-CN" sz="1800" dirty="0">
                  <a:solidFill>
                    <a:srgbClr val="000000"/>
                  </a:solidFill>
                </a:endParaRPr>
              </a:p>
              <a:p>
                <a14:m>
                  <m:oMath xmlns:m="http://schemas.openxmlformats.org/officeDocument/2006/math">
                    <m:r>
                      <a:rPr lang="zh-CN" altLang="zh-CN" sz="1800">
                        <a:solidFill>
                          <a:srgbClr val="000000"/>
                        </a:solidFill>
                        <a:latin typeface="Cambria Math" panose="02040503050406030204" pitchFamily="18" charset="0"/>
                      </a:rPr>
                      <m:t>对于任意</m:t>
                    </m:r>
                    <m:r>
                      <a:rPr lang="en-US" altLang="zh-CN" sz="1800">
                        <a:solidFill>
                          <a:srgbClr val="000000"/>
                        </a:solidFill>
                        <a:latin typeface="Cambria Math" panose="02040503050406030204" pitchFamily="18" charset="0"/>
                      </a:rPr>
                      <m:t>𝑖</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e>
                    </m:nary>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e>
                    </m:nary>
                    <m:r>
                      <a:rPr lang="en-US" altLang="zh-CN" sz="1800">
                        <a:solidFill>
                          <a:srgbClr val="000000"/>
                        </a:solidFill>
                        <a:latin typeface="Cambria Math" panose="02040503050406030204" pitchFamily="18" charset="0"/>
                      </a:rPr>
                      <m:t>=1</m:t>
                    </m:r>
                  </m:oMath>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98687"/>
              </a:xfrm>
              <a:prstGeom prst="rect">
                <a:avLst/>
              </a:prstGeom>
              <a:blipFill rotWithShape="1">
                <a:blip r:embed="rId1"/>
                <a:stretch>
                  <a:fillRect l="-530" t="-1434" r="-379" b="-159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406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贝叶斯估计下，参数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为随机变量，需要根据先验信息和数据集来确定其后验概率。贝叶斯估计一般分为两步，分别是确定</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的先验信息</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，这一步有主观和客观两种，主观方法是借助专家经验直接确定先验概率，客观方法是通过对历史数据的统计分析得到。第二步是对现有数据集</a:t>
                </a:r>
                <a:r>
                  <a:rPr lang="en-US" altLang="zh-CN" sz="1800" dirty="0">
                    <a:solidFill>
                      <a:srgbClr val="000000"/>
                    </a:solidFill>
                  </a:rPr>
                  <a:t>D</a:t>
                </a:r>
                <a:r>
                  <a:rPr lang="zh-CN" altLang="zh-CN" sz="1800" dirty="0">
                    <a:solidFill>
                      <a:srgbClr val="000000"/>
                    </a:solidFill>
                  </a:rPr>
                  <a:t>的影响定量化，可以用似然函数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表示。最后根据贝叶斯公式计算出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的后验概率即贝叶斯估计：</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m:oMathPara>
                </a14:m>
                <a:endParaRPr lang="zh-CN" altLang="zh-CN" sz="1800" dirty="0">
                  <a:solidFill>
                    <a:srgbClr val="000000"/>
                  </a:solidFill>
                </a:endParaRPr>
              </a:p>
              <a:p>
                <a:r>
                  <a:rPr lang="zh-CN" altLang="zh-CN" sz="1800" dirty="0">
                    <a:solidFill>
                      <a:srgbClr val="000000"/>
                    </a:solidFill>
                  </a:rPr>
                  <a:t>根据条件概率公式，我们对贝叶斯估计进行展开：</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oMath>
                  </m:oMathPara>
                </a14:m>
                <a:endParaRPr lang="en-US" altLang="zh-CN" sz="1800" dirty="0">
                  <a:solidFill>
                    <a:srgbClr val="000000"/>
                  </a:solidFill>
                </a:endParaRPr>
              </a:p>
              <a:p>
                <a:r>
                  <a:rPr lang="zh-CN" altLang="zh-CN" sz="1800" dirty="0">
                    <a:solidFill>
                      <a:srgbClr val="000000"/>
                    </a:solidFill>
                  </a:rPr>
                  <a:t>根据全概率公式，有：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40603"/>
              </a:xfrm>
              <a:prstGeom prst="rect">
                <a:avLst/>
              </a:prstGeom>
              <a:blipFill rotWithShape="1">
                <a:blip r:embed="rId1"/>
                <a:stretch>
                  <a:fillRect l="-530" t="-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2199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r>
                  <a:rPr lang="zh-CN" altLang="zh-CN" sz="1800" dirty="0">
                    <a:solidFill>
                      <a:srgbClr val="000000"/>
                    </a:solidFill>
                  </a:rPr>
                  <a:t>带入：</a:t>
                </a: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a:solidFill>
                            <a:srgbClr val="000000"/>
                          </a:solidFill>
                          <a:latin typeface="Cambria Math" panose="02040503050406030204" pitchFamily="18" charset="0"/>
                        </a:rPr>
                        <m:t>P</m:t>
                      </m:r>
                      <m:d>
                        <m:dPr>
                          <m:ctrlPr>
                            <a:rPr lang="zh-CN" altLang="zh-CN" sz="1400" i="1">
                              <a:solidFill>
                                <a:srgbClr val="000000"/>
                              </a:solidFill>
                              <a:latin typeface="Cambria Math" panose="02040503050406030204" pitchFamily="18" charset="0"/>
                            </a:rPr>
                          </m:ctrlPr>
                        </m:dPr>
                        <m:e>
                          <m:r>
                            <m:rPr>
                              <m:sty m:val="p"/>
                            </m:rPr>
                            <a:rPr lang="en-US" altLang="zh-CN" sz="1400">
                              <a:solidFill>
                                <a:srgbClr val="000000"/>
                              </a:solidFill>
                              <a:latin typeface="Cambria Math" panose="02040503050406030204" pitchFamily="18" charset="0"/>
                            </a:rPr>
                            <m:t>D</m:t>
                          </m:r>
                        </m:e>
                        <m:e>
                          <m:r>
                            <m:rPr>
                              <m:sty m:val="p"/>
                            </m:rPr>
                            <a:rPr lang="en-US" altLang="zh-CN" sz="1400">
                              <a:solidFill>
                                <a:srgbClr val="000000"/>
                              </a:solidFill>
                              <a:latin typeface="Cambria Math" panose="02040503050406030204" pitchFamily="18" charset="0"/>
                            </a:rPr>
                            <m:t>θ</m:t>
                          </m:r>
                        </m:e>
                      </m:d>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panose="02040503050406030204" pitchFamily="18" charset="0"/>
                            </a:rPr>
                          </m:ctrlPr>
                        </m:naryPr>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r>
                            <a:rPr lang="en-US" altLang="zh-CN" sz="1400">
                              <a:solidFill>
                                <a:srgbClr val="000000"/>
                              </a:solidFill>
                              <a:latin typeface="Cambria Math" panose="02040503050406030204" pitchFamily="18" charset="0"/>
                            </a:rPr>
                            <m:t>𝑃</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𝐷</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θ</m:t>
                          </m:r>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pPr marL="0" indent="0">
                  <a:buNone/>
                </a:pP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219920"/>
              </a:xfrm>
              <a:prstGeom prst="rect">
                <a:avLst/>
              </a:prstGeom>
              <a:blipFill rotWithShape="1">
                <a:blip r:embed="rId1"/>
                <a:stretch>
                  <a:fillRect l="-530" t="-15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1951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上</a:t>
                </a:r>
                <a:r>
                  <a:rPr lang="zh-CN" altLang="zh-CN" sz="1800" dirty="0">
                    <a:solidFill>
                      <a:srgbClr val="000000"/>
                    </a:solidFill>
                  </a:rPr>
                  <a:t>式最后的分式中数据我们都可得到，这样就可以确定参数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的贝叶斯估计。考虑到积分运算的复杂性，引入了贝叶斯估计的极大后验概率，即贝叶斯</a:t>
                </a:r>
                <a:r>
                  <a:rPr lang="en-US" altLang="zh-CN" sz="1800" dirty="0">
                    <a:solidFill>
                      <a:srgbClr val="000000"/>
                    </a:solidFill>
                  </a:rPr>
                  <a:t>MAP</a:t>
                </a:r>
                <a:r>
                  <a:rPr lang="zh-CN" altLang="zh-CN" sz="1800" dirty="0">
                    <a:solidFill>
                      <a:srgbClr val="000000"/>
                    </a:solidFill>
                  </a:rPr>
                  <a:t>估计</a:t>
                </a:r>
                <a:r>
                  <a:rPr lang="en-US" altLang="zh-CN" sz="1800" dirty="0">
                    <a:solidFill>
                      <a:srgbClr val="000000"/>
                    </a:solidFill>
                  </a:rPr>
                  <a:t>(Bayesian MAP Estimation)</a:t>
                </a:r>
                <a:r>
                  <a:rPr lang="zh-CN" altLang="zh-CN" sz="1800" dirty="0">
                    <a:solidFill>
                      <a:srgbClr val="000000"/>
                    </a:solidFill>
                  </a:rPr>
                  <a:t>。观察最后分式，其分母为一个归一化的因子，于是有：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r>
                            <a:rPr lang="en-US" altLang="zh-CN" sz="1800">
                              <a:solidFill>
                                <a:srgbClr val="000000"/>
                              </a:solidFill>
                              <a:latin typeface="Cambria Math" panose="02040503050406030204" pitchFamily="18" charset="0"/>
                            </a:rPr>
                            <m:t>𝑀𝐴𝑃</m:t>
                          </m:r>
                        </m:sub>
                      </m:sSub>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m:rPr>
                              <m:sty m:val="p"/>
                            </m:rPr>
                            <a:rPr lang="en-US" altLang="zh-CN" sz="1800">
                              <a:solidFill>
                                <a:srgbClr val="000000"/>
                              </a:solidFill>
                              <a:latin typeface="Cambria Math" panose="02040503050406030204" pitchFamily="18" charset="0"/>
                            </a:rPr>
                            <m:t>arg</m:t>
                          </m:r>
                        </m:fNa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 </m:t>
                              </m:r>
                            </m:sub>
                          </m:sSub>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1951112"/>
              </a:xfrm>
              <a:prstGeom prst="rect">
                <a:avLst/>
              </a:prstGeom>
              <a:blipFill rotWithShape="1">
                <a:blip r:embed="rId1"/>
                <a:stretch>
                  <a:fillRect l="-530" t="-2188"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的选取是贝叶斯估计关键的一步。在对历史数据进行统计分析时，为计算方便，常选择现有数据似然分布的共轭分布族</a:t>
                </a:r>
                <a:r>
                  <a:rPr lang="en-US" altLang="zh-CN" sz="1800" dirty="0">
                    <a:solidFill>
                      <a:srgbClr val="000000"/>
                    </a:solidFill>
                  </a:rPr>
                  <a:t>(Conjugate Family)</a:t>
                </a:r>
                <a:r>
                  <a:rPr lang="zh-CN" altLang="zh-CN" sz="1800" dirty="0">
                    <a:solidFill>
                      <a:srgbClr val="000000"/>
                    </a:solidFill>
                  </a:rPr>
                  <a:t>中的分布。例如在变量只有两个状态时，</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为二项似然函数，此时可假设先验分布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满足贝塔分布，因为贝塔分布与二项似然函数同为一个共轭分布族，此时得到的后验分布以满足贝塔分布。这样贝叶斯估计的计算会简单容易很多。在变量状态情况大于两种时，一般选择乘积</a:t>
                </a:r>
                <a:r>
                  <a:rPr lang="en-US" altLang="zh-CN" sz="1800" dirty="0" err="1">
                    <a:solidFill>
                      <a:srgbClr val="000000"/>
                    </a:solidFill>
                  </a:rPr>
                  <a:t>Dirichlet</a:t>
                </a:r>
                <a:r>
                  <a:rPr lang="zh-CN" altLang="zh-CN" sz="1800" dirty="0">
                    <a:solidFill>
                      <a:srgbClr val="000000"/>
                    </a:solidFill>
                  </a:rPr>
                  <a:t>分布作为先验分布</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031325"/>
              </a:xfrm>
              <a:prstGeom prst="rect">
                <a:avLst/>
              </a:prstGeom>
              <a:blipFill rotWithShape="1">
                <a:blip r:embed="rId1"/>
                <a:stretch>
                  <a:fillRect l="-530" t="-2102" b="-4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贝叶斯网络推理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贝叶斯网络的推理是指在已知网络结构</a:t>
            </a:r>
            <a:r>
              <a:rPr lang="en-US" altLang="zh-CN" sz="1800" dirty="0">
                <a:solidFill>
                  <a:srgbClr val="000000"/>
                </a:solidFill>
              </a:rPr>
              <a:t>G</a:t>
            </a:r>
            <a:r>
              <a:rPr lang="zh-CN" altLang="zh-CN" sz="1800" dirty="0">
                <a:solidFill>
                  <a:srgbClr val="000000"/>
                </a:solidFill>
              </a:rPr>
              <a:t>和参数Θ下，给定某些证据或变量的值通过概率论的方法求目标变量值的过程。贝叶斯网络的推理主要包括两种，一种为自顶向下的推理，一种为自底向上的</a:t>
            </a:r>
            <a:r>
              <a:rPr lang="zh-CN" altLang="zh-CN" sz="1800" dirty="0" smtClean="0">
                <a:solidFill>
                  <a:srgbClr val="000000"/>
                </a:solidFill>
              </a:rPr>
              <a:t>推理</a:t>
            </a:r>
            <a:endParaRPr lang="zh-CN" altLang="zh-CN" sz="1800" dirty="0">
              <a:solidFill>
                <a:srgbClr val="000000"/>
              </a:solidFill>
            </a:endParaRPr>
          </a:p>
          <a:p>
            <a:r>
              <a:rPr lang="zh-CN" altLang="zh-CN" sz="1800" dirty="0" smtClean="0">
                <a:solidFill>
                  <a:srgbClr val="000000"/>
                </a:solidFill>
              </a:rPr>
              <a:t>推理</a:t>
            </a:r>
            <a:r>
              <a:rPr lang="zh-CN" altLang="zh-CN" sz="1800" dirty="0">
                <a:solidFill>
                  <a:srgbClr val="000000"/>
                </a:solidFill>
              </a:rPr>
              <a:t>主要运用的方法有精确推理和近似推理两种，分别有一些算法来解决实际问题。不同情况下有不同因素影响推理，贝叶斯网络拓扑结构和推理任务是两大主要复杂度来源。网络的大小、变量的类型和分布情况、推理任务的类型和相关证据的特征都会影响推理过程和结果，实际应用中也应灵活选择推理方法</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精确推理最简单的方法即计算全局的联合概率，但直接对联合概率进行计算的效率很低，常常采用变量消元法分别联合概率的求解达到简化计算的目的。变量消元法利用链式乘积法则和条件独立性对联合概率计算表达式进行变换，改变基本运算的次序改变消元的次序，最终达到减少计算量的目的。该方法的基本思想可以通过一个简单例子描述，假设有如下所示的简单贝叶斯网络</a:t>
            </a:r>
            <a:endParaRPr lang="zh-CN" altLang="zh-CN" sz="1800" dirty="0">
              <a:solidFill>
                <a:srgbClr val="000000"/>
              </a:solidFill>
            </a:endParaRPr>
          </a:p>
        </p:txBody>
      </p:sp>
      <p:grpSp>
        <p:nvGrpSpPr>
          <p:cNvPr id="10" name="画布 7"/>
          <p:cNvGrpSpPr/>
          <p:nvPr/>
        </p:nvGrpSpPr>
        <p:grpSpPr>
          <a:xfrm>
            <a:off x="1936750" y="3019425"/>
            <a:ext cx="5270500" cy="895350"/>
            <a:chOff x="0" y="0"/>
            <a:chExt cx="5270500" cy="895350"/>
          </a:xfrm>
        </p:grpSpPr>
        <p:sp>
          <p:nvSpPr>
            <p:cNvPr id="13" name="矩形 12"/>
            <p:cNvSpPr/>
            <p:nvPr/>
          </p:nvSpPr>
          <p:spPr>
            <a:xfrm>
              <a:off x="0" y="0"/>
              <a:ext cx="5270500" cy="895350"/>
            </a:xfrm>
            <a:prstGeom prst="rect">
              <a:avLst/>
            </a:prstGeom>
            <a:ln>
              <a:solidFill>
                <a:schemeClr val="tx1"/>
              </a:solidFill>
            </a:ln>
          </p:spPr>
        </p:sp>
        <p:sp>
          <p:nvSpPr>
            <p:cNvPr id="14" name="圆角矩形 13"/>
            <p:cNvSpPr/>
            <p:nvPr/>
          </p:nvSpPr>
          <p:spPr>
            <a:xfrm>
              <a:off x="854075" y="2305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100">
                  <a:effectLst/>
                  <a:latin typeface="等线" panose="02010600030101010101" pitchFamily="2" charset="-122"/>
                  <a:ea typeface="等线" panose="02010600030101010101" pitchFamily="2" charset="-122"/>
                  <a:cs typeface="Times New Roman" panose="02020603050405020304" pitchFamily="18" charset="0"/>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78972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B</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0800" y="219075"/>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86617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a:stCxn id="14" idx="3"/>
              <a:endCxn id="15" idx="1"/>
            </p:cNvCxnSpPr>
            <p:nvPr/>
          </p:nvCxnSpPr>
          <p:spPr>
            <a:xfrm flipV="1">
              <a:off x="1247775" y="429600"/>
              <a:ext cx="541950" cy="1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5" idx="3"/>
              <a:endCxn id="16" idx="1"/>
            </p:cNvCxnSpPr>
            <p:nvPr/>
          </p:nvCxnSpPr>
          <p:spPr>
            <a:xfrm flipV="1">
              <a:off x="2183425" y="428625"/>
              <a:ext cx="5873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6" idx="3"/>
              <a:endCxn id="17" idx="1"/>
            </p:cNvCxnSpPr>
            <p:nvPr/>
          </p:nvCxnSpPr>
          <p:spPr>
            <a:xfrm>
              <a:off x="3164500" y="428625"/>
              <a:ext cx="7016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953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现需要求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oMath>
                </a14:m>
                <a:r>
                  <a:rPr lang="zh-CN" altLang="zh-CN" sz="1800" dirty="0">
                    <a:solidFill>
                      <a:srgbClr val="000000"/>
                    </a:solidFill>
                  </a:rPr>
                  <a:t>，根据已有知识，可以得到：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 </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e>
                      </m:nary>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e>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现在对上式做基本运算次序的改变，有：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𝐵</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现在的计算量相比改变次序前已经有了较大的</a:t>
                </a:r>
                <a:r>
                  <a:rPr lang="zh-CN" altLang="zh-CN" sz="1800" dirty="0" smtClean="0">
                    <a:solidFill>
                      <a:srgbClr val="000000"/>
                    </a:solidFill>
                  </a:rPr>
                  <a:t>降低</a:t>
                </a:r>
                <a:endParaRPr lang="en-US" altLang="zh-CN" sz="1800" dirty="0" smtClean="0">
                  <a:solidFill>
                    <a:srgbClr val="000000"/>
                  </a:solidFill>
                </a:endParaRPr>
              </a:p>
              <a:p>
                <a:r>
                  <a:rPr lang="zh-CN" altLang="zh-CN" sz="1800" dirty="0">
                    <a:solidFill>
                      <a:srgbClr val="000000"/>
                    </a:solidFill>
                  </a:rPr>
                  <a:t>注意到，上面简单的改变次序使运算局部化，计算只涉及到与某个变量相关的部分，在变量依赖关系复杂的网络中，这种运算局部化可能将指数级降低运算复杂度。上面过程的变量消元次序为</a:t>
                </a:r>
                <a:r>
                  <a:rPr lang="en-US" altLang="zh-CN" sz="1800" dirty="0">
                    <a:solidFill>
                      <a:srgbClr val="000000"/>
                    </a:solidFill>
                  </a:rPr>
                  <a:t>{A,B,C,D}</a:t>
                </a:r>
                <a:r>
                  <a:rPr lang="zh-CN" altLang="zh-CN" sz="1800" dirty="0">
                    <a:solidFill>
                      <a:srgbClr val="000000"/>
                    </a:solidFill>
                  </a:rPr>
                  <a:t>，若按照</a:t>
                </a:r>
                <a:r>
                  <a:rPr lang="en-US" altLang="zh-CN" sz="1800" dirty="0">
                    <a:solidFill>
                      <a:srgbClr val="000000"/>
                    </a:solidFill>
                  </a:rPr>
                  <a:t>{D,C,B,A}</a:t>
                </a:r>
                <a:r>
                  <a:rPr lang="zh-CN" altLang="zh-CN" sz="1800" dirty="0">
                    <a:solidFill>
                      <a:srgbClr val="000000"/>
                    </a:solidFill>
                  </a:rPr>
                  <a:t>的次序消元，复杂度就不会得到任何</a:t>
                </a:r>
                <a:r>
                  <a:rPr lang="zh-CN" altLang="zh-CN" sz="1800" dirty="0" smtClean="0">
                    <a:solidFill>
                      <a:srgbClr val="000000"/>
                    </a:solidFill>
                  </a:rPr>
                  <a:t>减少</a:t>
                </a:r>
                <a:endParaRPr lang="en-US" altLang="zh-CN" sz="1800" dirty="0" smtClean="0">
                  <a:solidFill>
                    <a:srgbClr val="000000"/>
                  </a:solidFill>
                </a:endParaRPr>
              </a:p>
              <a:p>
                <a:r>
                  <a:rPr lang="zh-CN" altLang="zh-CN" sz="1800" dirty="0" smtClean="0">
                    <a:solidFill>
                      <a:srgbClr val="000000"/>
                    </a:solidFill>
                  </a:rPr>
                  <a:t>降低</a:t>
                </a:r>
                <a:r>
                  <a:rPr lang="zh-CN" altLang="zh-CN" sz="1800" dirty="0">
                    <a:solidFill>
                      <a:srgbClr val="000000"/>
                    </a:solidFill>
                  </a:rPr>
                  <a:t>复杂度的关键是找到一个最优的变量消元</a:t>
                </a:r>
                <a:r>
                  <a:rPr lang="zh-CN" altLang="zh-CN" sz="1800" dirty="0" smtClean="0">
                    <a:solidFill>
                      <a:srgbClr val="000000"/>
                    </a:solidFill>
                  </a:rPr>
                  <a:t>次序</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95362"/>
              </a:xfrm>
              <a:prstGeom prst="rect">
                <a:avLst/>
              </a:prstGeom>
              <a:blipFill rotWithShape="1">
                <a:blip r:embed="rId1"/>
                <a:stretch>
                  <a:fillRect l="-530" t="-1252" b="-10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近似推理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贝叶斯网络节点很多或依赖关系很复杂时，精确推理的复杂度很高，通常需要降低推理的复杂度，在问题的因果关系在网络中可独立于某一块存在时，可以将这一部分结构提取出来用精确推理的方法推理。在不能利用局部独立时，就需要降低计算的精度，即采用近似推理的方法。</a:t>
            </a:r>
            <a:endParaRPr lang="zh-CN" altLang="zh-CN" sz="1800" dirty="0">
              <a:solidFill>
                <a:srgbClr val="000000"/>
              </a:solidFill>
            </a:endParaRPr>
          </a:p>
          <a:p>
            <a:r>
              <a:rPr lang="zh-CN" altLang="zh-CN" sz="1800" dirty="0">
                <a:solidFill>
                  <a:srgbClr val="000000"/>
                </a:solidFill>
              </a:rPr>
              <a:t>随机抽样算法是最常用的近似推理方法。该方法又被认为蒙特卡洛算法或随机仿真。算法的基本思想上根据某种概率分布进行随机抽样以得到一组随机样本，再根据这一组随机样本近似地估计需要计算的</a:t>
            </a:r>
            <a:r>
              <a:rPr lang="zh-CN" altLang="zh-CN" sz="1800" dirty="0" smtClean="0">
                <a:solidFill>
                  <a:srgbClr val="000000"/>
                </a:solidFill>
              </a:rPr>
              <a:t>值</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贝叶斯理论概述</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925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贝叶斯方法分析的特点是用概率表示不确定性，概率规则表示推理或学习，随机变量的概率分布表示推理或学习的最终结果</a:t>
                </a:r>
                <a:endParaRPr lang="en-US" altLang="zh-CN" sz="1800" dirty="0">
                  <a:solidFill>
                    <a:srgbClr val="000000"/>
                  </a:solidFill>
                </a:endParaRPr>
              </a:p>
              <a:p>
                <a:r>
                  <a:rPr lang="zh-CN" altLang="zh-CN" sz="1800" dirty="0">
                    <a:solidFill>
                      <a:srgbClr val="000000"/>
                    </a:solidFill>
                  </a:rPr>
                  <a:t>贝叶斯理论源于贝叶斯提出的贝叶斯定理和贝叶斯假设。贝叶斯定理引入了先验概率，后验概率由先验概率和类条件概率表达式计算出。假设有随机变量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表示它们的联合概率，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e>
                      <m:e>
                        <m:r>
                          <a:rPr lang="en-US" altLang="zh-CN" sz="1800">
                            <a:solidFill>
                              <a:srgbClr val="000000"/>
                            </a:solidFill>
                            <a:latin typeface="Cambria Math" panose="02040503050406030204" pitchFamily="18" charset="0"/>
                          </a:rPr>
                          <m:t>𝑦</m:t>
                        </m:r>
                      </m:e>
                    </m:d>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表示条件概率，其中</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是后验概率，而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称为</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的先验概率，</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的联合概率和条件概率满足下列关系：</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oMath>
                  </m:oMathPara>
                </a14:m>
                <a:endParaRPr lang="zh-CN" altLang="zh-CN" sz="1400" dirty="0">
                  <a:solidFill>
                    <a:srgbClr val="000000"/>
                  </a:solidFill>
                </a:endParaRPr>
              </a:p>
              <a:p>
                <a:r>
                  <a:rPr lang="en-US" altLang="zh-CN" sz="1800" dirty="0">
                    <a:solidFill>
                      <a:srgbClr val="000000"/>
                    </a:solidFill>
                  </a:rPr>
                  <a:t>	</a:t>
                </a:r>
                <a:r>
                  <a:rPr lang="zh-CN" altLang="zh-CN" sz="1800" dirty="0">
                    <a:solidFill>
                      <a:srgbClr val="000000"/>
                    </a:solidFill>
                  </a:rPr>
                  <a:t>交换后得到：</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m:rPr>
                          <m:nor/>
                        </m:rPr>
                        <a:rPr lang="en-US" altLang="zh-CN" sz="1400">
                          <a:solidFill>
                            <a:srgbClr val="000000"/>
                          </a:solidFill>
                        </a:rPr>
                        <m:t>= </m:t>
                      </m:r>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num>
                        <m:den>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den>
                      </m:f>
                    </m:oMath>
                  </m:oMathPara>
                </a14:m>
                <a:endParaRPr lang="zh-CN" altLang="zh-CN" sz="1400" dirty="0">
                  <a:solidFill>
                    <a:srgbClr val="000000"/>
                  </a:solidFill>
                </a:endParaRPr>
              </a:p>
              <a:p>
                <a:r>
                  <a:rPr lang="zh-CN" altLang="zh-CN" sz="1800" dirty="0" smtClean="0">
                    <a:solidFill>
                      <a:srgbClr val="000000"/>
                    </a:solidFill>
                  </a:rPr>
                  <a:t>上述</a:t>
                </a:r>
                <a:r>
                  <a:rPr lang="zh-CN" altLang="zh-CN" sz="1800" dirty="0">
                    <a:solidFill>
                      <a:srgbClr val="000000"/>
                    </a:solidFill>
                  </a:rPr>
                  <a:t>公式即为贝叶斯定理，它提供了从先验概率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计算后验概率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的</a:t>
                </a:r>
                <a:r>
                  <a:rPr lang="zh-CN" altLang="zh-CN" sz="1800" dirty="0" smtClean="0">
                    <a:solidFill>
                      <a:srgbClr val="000000"/>
                    </a:solidFill>
                  </a:rPr>
                  <a:t>方法</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92549"/>
              </a:xfrm>
              <a:prstGeom prst="rect">
                <a:avLst/>
              </a:prstGeom>
              <a:blipFill rotWithShape="1">
                <a:blip r:embed="rId1"/>
                <a:stretch>
                  <a:fillRect l="-530" t="-825" r="-606" b="-11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a:t>
            </a:r>
            <a:r>
              <a:rPr kumimoji="0" lang="zh-CN" altLang="en-US" sz="2400" dirty="0" smtClean="0">
                <a:solidFill>
                  <a:schemeClr val="bg1"/>
                </a:solidFill>
                <a:latin typeface="微软雅黑" panose="020B0503020204020204" pitchFamily="34" charset="-122"/>
                <a:ea typeface="微软雅黑" panose="020B0503020204020204" pitchFamily="34" charset="-122"/>
              </a:rPr>
              <a:t>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贝叶斯网络经过长期的发展，现已被应用到人工智能的众多领域。包括模式识别、数据挖掘、自然语言处理、辅助智能决策等等。其中针对很多领域核心问题的分类问题，大量卓有成效的算法都是基于贝叶斯理论</a:t>
            </a:r>
            <a:r>
              <a:rPr lang="zh-CN" altLang="zh-CN" sz="1800" dirty="0" smtClean="0">
                <a:solidFill>
                  <a:srgbClr val="000000"/>
                </a:solidFill>
              </a:rPr>
              <a:t>设计</a:t>
            </a:r>
            <a:endParaRPr lang="en-US" altLang="zh-CN" sz="1800" dirty="0" smtClean="0">
              <a:solidFill>
                <a:srgbClr val="000000"/>
              </a:solidFill>
            </a:endParaRPr>
          </a:p>
          <a:p>
            <a:r>
              <a:rPr lang="zh-CN" altLang="en-US" sz="1800" dirty="0" smtClean="0">
                <a:solidFill>
                  <a:srgbClr val="000000"/>
                </a:solidFill>
              </a:rPr>
              <a:t>在医疗领域</a:t>
            </a:r>
            <a:r>
              <a:rPr lang="zh-CN" altLang="zh-CN" sz="1800" dirty="0" smtClean="0">
                <a:solidFill>
                  <a:srgbClr val="000000"/>
                </a:solidFill>
              </a:rPr>
              <a:t>，</a:t>
            </a:r>
            <a:r>
              <a:rPr lang="zh-CN" altLang="zh-CN" sz="1800" dirty="0">
                <a:solidFill>
                  <a:srgbClr val="000000"/>
                </a:solidFill>
              </a:rPr>
              <a:t>贝叶斯</a:t>
            </a:r>
            <a:r>
              <a:rPr lang="zh-CN" altLang="zh-CN" sz="1800" dirty="0" smtClean="0">
                <a:solidFill>
                  <a:srgbClr val="000000"/>
                </a:solidFill>
              </a:rPr>
              <a:t>网络</a:t>
            </a:r>
            <a:r>
              <a:rPr lang="zh-CN" altLang="en-US" sz="1800" dirty="0" smtClean="0">
                <a:solidFill>
                  <a:srgbClr val="000000"/>
                </a:solidFill>
              </a:rPr>
              <a:t>用于</a:t>
            </a:r>
            <a:r>
              <a:rPr lang="zh-CN" altLang="zh-CN" sz="1800" dirty="0" smtClean="0">
                <a:solidFill>
                  <a:srgbClr val="000000"/>
                </a:solidFill>
              </a:rPr>
              <a:t>医疗诊断</a:t>
            </a:r>
            <a:endParaRPr lang="en-US" altLang="zh-CN" sz="1800" dirty="0">
              <a:solidFill>
                <a:srgbClr val="000000"/>
              </a:solidFill>
            </a:endParaRPr>
          </a:p>
          <a:p>
            <a:r>
              <a:rPr lang="zh-CN" altLang="en-US" sz="1800" dirty="0" smtClean="0">
                <a:solidFill>
                  <a:srgbClr val="000000"/>
                </a:solidFill>
              </a:rPr>
              <a:t>在工业领域</a:t>
            </a:r>
            <a:r>
              <a:rPr lang="zh-CN" altLang="zh-CN" sz="1800" dirty="0" smtClean="0">
                <a:solidFill>
                  <a:srgbClr val="000000"/>
                </a:solidFill>
              </a:rPr>
              <a:t>，</a:t>
            </a:r>
            <a:r>
              <a:rPr lang="zh-CN" altLang="en-US" sz="1800" dirty="0" smtClean="0">
                <a:solidFill>
                  <a:srgbClr val="000000"/>
                </a:solidFill>
              </a:rPr>
              <a:t>贝叶斯网络用于</a:t>
            </a:r>
            <a:r>
              <a:rPr lang="zh-CN" altLang="zh-CN" sz="1800" dirty="0" smtClean="0">
                <a:solidFill>
                  <a:srgbClr val="000000"/>
                </a:solidFill>
              </a:rPr>
              <a:t>对</a:t>
            </a:r>
            <a:r>
              <a:rPr lang="zh-CN" altLang="zh-CN" sz="1800" dirty="0">
                <a:solidFill>
                  <a:srgbClr val="000000"/>
                </a:solidFill>
              </a:rPr>
              <a:t>工业制品的故障检测和性能</a:t>
            </a:r>
            <a:r>
              <a:rPr lang="zh-CN" altLang="zh-CN" sz="1800" dirty="0" smtClean="0">
                <a:solidFill>
                  <a:srgbClr val="000000"/>
                </a:solidFill>
              </a:rPr>
              <a:t>分析</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军事上也被应用于身份识别等各种战场</a:t>
            </a:r>
            <a:r>
              <a:rPr lang="zh-CN" altLang="zh-CN" sz="1800" dirty="0" smtClean="0">
                <a:solidFill>
                  <a:srgbClr val="000000"/>
                </a:solidFill>
              </a:rPr>
              <a:t>推理</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生物农业领域，贝叶斯网络在基因连锁分析、农作物推断、兽医诊断、环境分析等等问题上都有大量的</a:t>
            </a:r>
            <a:r>
              <a:rPr lang="zh-CN" altLang="zh-CN" sz="1800" dirty="0" smtClean="0">
                <a:solidFill>
                  <a:srgbClr val="000000"/>
                </a:solidFill>
              </a:rPr>
              <a:t>应用</a:t>
            </a:r>
            <a:endParaRPr lang="en-US" altLang="zh-CN" sz="1800" dirty="0" smtClean="0">
              <a:solidFill>
                <a:srgbClr val="000000"/>
              </a:solidFill>
            </a:endParaRPr>
          </a:p>
          <a:p>
            <a:r>
              <a:rPr lang="zh-CN" altLang="en-US" sz="1800" dirty="0" smtClean="0">
                <a:solidFill>
                  <a:srgbClr val="000000"/>
                </a:solidFill>
              </a:rPr>
              <a:t>在金融领域可用于构建风控模型</a:t>
            </a:r>
            <a:endParaRPr lang="en-US" altLang="zh-CN" sz="1800" dirty="0" smtClean="0">
              <a:solidFill>
                <a:srgbClr val="000000"/>
              </a:solidFill>
            </a:endParaRPr>
          </a:p>
          <a:p>
            <a:r>
              <a:rPr lang="zh-CN" altLang="en-US" sz="1800" dirty="0" smtClean="0">
                <a:solidFill>
                  <a:srgbClr val="000000"/>
                </a:solidFill>
              </a:rPr>
              <a:t>在企业管理上可用于决策支持</a:t>
            </a:r>
            <a:endParaRPr lang="en-US" altLang="zh-CN" sz="1800" dirty="0" smtClean="0">
              <a:solidFill>
                <a:srgbClr val="000000"/>
              </a:solidFill>
            </a:endParaRPr>
          </a:p>
          <a:p>
            <a:r>
              <a:rPr lang="zh-CN" altLang="en-US" sz="1800" dirty="0" smtClean="0">
                <a:solidFill>
                  <a:srgbClr val="000000"/>
                </a:solidFill>
              </a:rPr>
              <a:t>在自然语言处理方面可用于文本分类、中文分词、机器翻译</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中文分词问题可以描述为给定一句话，将其切分为合乎语法和语义的词语序列。一个经典的中文分词案例是对“南京市长江大桥”的分词。正确的分词结果为“南京市</a:t>
                </a:r>
                <a:r>
                  <a:rPr lang="en-US" altLang="zh-CN" sz="1800" dirty="0">
                    <a:solidFill>
                      <a:srgbClr val="000000"/>
                    </a:solidFill>
                  </a:rPr>
                  <a:t>/</a:t>
                </a:r>
                <a:r>
                  <a:rPr lang="zh-CN" altLang="zh-CN" sz="1800" dirty="0">
                    <a:solidFill>
                      <a:srgbClr val="000000"/>
                    </a:solidFill>
                  </a:rPr>
                  <a:t>长江大桥”，错误的分词结果是“南京市长</a:t>
                </a:r>
                <a:r>
                  <a:rPr lang="en-US" altLang="zh-CN" sz="1800" dirty="0">
                    <a:solidFill>
                      <a:srgbClr val="000000"/>
                    </a:solidFill>
                  </a:rPr>
                  <a:t>/</a:t>
                </a:r>
                <a:r>
                  <a:rPr lang="zh-CN" altLang="zh-CN" sz="1800" dirty="0">
                    <a:solidFill>
                      <a:srgbClr val="000000"/>
                    </a:solidFill>
                  </a:rPr>
                  <a:t>江大桥”。下面我们使用贝叶斯算法来解决这一问题。</a:t>
                </a:r>
              </a:p>
              <a:p>
                <a:r>
                  <a:rPr lang="zh-CN" altLang="zh-CN" sz="1800" dirty="0">
                    <a:solidFill>
                      <a:srgbClr val="000000"/>
                    </a:solidFill>
                  </a:rPr>
                  <a:t>设完整的一句话为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为组成该句话的词语集合，共有</a:t>
                </a:r>
                <a:r>
                  <a:rPr lang="en-US" altLang="zh-CN" sz="1800" dirty="0">
                    <a:solidFill>
                      <a:srgbClr val="000000"/>
                    </a:solidFill>
                  </a:rPr>
                  <a:t>n</a:t>
                </a:r>
                <a:r>
                  <a:rPr lang="zh-CN" altLang="zh-CN" sz="1800" dirty="0">
                    <a:solidFill>
                      <a:srgbClr val="000000"/>
                    </a:solidFill>
                  </a:rPr>
                  <a:t>个词语。于是分词问题可以转化为求下列式子最大值的问题：</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rotWithShape="1">
                <a:blip r:embed="rId1"/>
                <a:stretch>
                  <a:fillRect l="-530" t="-1276" r="-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所以</a:t>
                </a:r>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的最大值。由于任意的分词情况下由词语序列生成句子的精确的，所以我们可以忽略</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的最大值即可。按照联合概率公式对</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进行展开，有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𝑌</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这样的展开子式是指数级增长的，并且数据稀疏的问题也会越来越明显。所以我们假设每个词语只会依赖于词语序列中该词前面出现的</a:t>
                </a:r>
                <a:r>
                  <a:rPr lang="en-US" altLang="zh-CN" sz="1800" dirty="0">
                    <a:solidFill>
                      <a:srgbClr val="000000"/>
                    </a:solidFill>
                  </a:rPr>
                  <a:t>k</a:t>
                </a:r>
                <a:r>
                  <a:rPr lang="zh-CN" altLang="zh-CN" sz="1800" dirty="0">
                    <a:solidFill>
                      <a:srgbClr val="000000"/>
                    </a:solidFill>
                  </a:rPr>
                  <a:t>个词语，即</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。这里我们假设</a:t>
                </a:r>
                <a:r>
                  <a:rPr lang="en-US" altLang="zh-CN" sz="1800" dirty="0">
                    <a:solidFill>
                      <a:srgbClr val="000000"/>
                    </a:solidFill>
                  </a:rPr>
                  <a:t>k=2</a:t>
                </a:r>
                <a:r>
                  <a:rPr lang="zh-CN" altLang="zh-CN" sz="1800" dirty="0">
                    <a:solidFill>
                      <a:srgbClr val="000000"/>
                    </a:solidFill>
                  </a:rPr>
                  <a:t>，于是就有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回到上面到问题，正常的语料库中，“南京市长”与“江大桥”同时出现的概率一般为</a:t>
                </a:r>
                <a:r>
                  <a:rPr lang="en-US" altLang="zh-CN" sz="1800" dirty="0">
                    <a:solidFill>
                      <a:srgbClr val="000000"/>
                    </a:solidFill>
                  </a:rPr>
                  <a:t>0</a:t>
                </a:r>
                <a:r>
                  <a:rPr lang="zh-CN" altLang="zh-CN" sz="1800" dirty="0">
                    <a:solidFill>
                      <a:srgbClr val="000000"/>
                    </a:solidFill>
                  </a:rPr>
                  <a:t>，所以这一分词方式会被舍弃，“南京市</a:t>
                </a:r>
                <a:r>
                  <a:rPr lang="en-US" altLang="zh-CN" sz="1800" dirty="0">
                    <a:solidFill>
                      <a:srgbClr val="000000"/>
                    </a:solidFill>
                  </a:rPr>
                  <a:t>/</a:t>
                </a:r>
                <a:r>
                  <a:rPr lang="zh-CN" altLang="zh-CN" sz="1800" dirty="0">
                    <a:solidFill>
                      <a:srgbClr val="000000"/>
                    </a:solidFill>
                  </a:rPr>
                  <a:t>长江大桥”的分词方式会是最终的分词结果</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05520"/>
              </a:xfrm>
              <a:prstGeom prst="rect">
                <a:avLst/>
              </a:prstGeom>
              <a:blipFill rotWithShape="1">
                <a:blip r:embed="rId1"/>
                <a:stretch>
                  <a:fillRect l="-530" t="-1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机器翻译</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822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基于统计的方法是机器翻译常用的实现，这种方法的核心算法即是贝叶斯方法。统计机器翻译问题可以描述为，给定某种源语言的句子</a:t>
                </a:r>
                <a:r>
                  <a:rPr lang="en-US" altLang="zh-CN" sz="1800" dirty="0">
                    <a:solidFill>
                      <a:srgbClr val="000000"/>
                    </a:solidFill>
                  </a:rPr>
                  <a:t>X</a:t>
                </a:r>
                <a:r>
                  <a:rPr lang="zh-CN" altLang="zh-CN" sz="1800" dirty="0">
                    <a:solidFill>
                      <a:srgbClr val="000000"/>
                    </a:solidFill>
                  </a:rPr>
                  <a:t>，其可能的目标语言翻译出的句子</a:t>
                </a:r>
                <a:r>
                  <a:rPr lang="en-US" altLang="zh-CN" sz="1800" dirty="0">
                    <a:solidFill>
                      <a:srgbClr val="000000"/>
                    </a:solidFill>
                  </a:rPr>
                  <a:t>Y</a:t>
                </a:r>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代表该种翻译句子符合人类翻译的程度，所以即找到</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即可。根据贝叶斯公式，</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所以需要找到使得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。对于</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，在中文分词案例中我们知道可以利用</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计算出。而对于</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，通常利用一个分词对齐的平行语料库，具体言之，将英文“</a:t>
                </a:r>
                <a:r>
                  <a:rPr lang="en-US" altLang="zh-CN" sz="1800" dirty="0">
                    <a:solidFill>
                      <a:srgbClr val="000000"/>
                    </a:solidFill>
                  </a:rPr>
                  <a:t>you and me</a:t>
                </a:r>
                <a:r>
                  <a:rPr lang="zh-CN" altLang="zh-CN" sz="1800" dirty="0">
                    <a:solidFill>
                      <a:srgbClr val="000000"/>
                    </a:solidFill>
                  </a:rPr>
                  <a:t>”翻译为汉语，最佳的对应模式为“你和我”，此时有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you</m:t>
                          </m:r>
                        </m:e>
                        <m:e>
                          <m:r>
                            <a:rPr lang="zh-CN" altLang="zh-CN" sz="1800">
                              <a:solidFill>
                                <a:srgbClr val="000000"/>
                              </a:solidFill>
                              <a:latin typeface="Cambria Math" panose="02040503050406030204" pitchFamily="18" charset="0"/>
                            </a:rPr>
                            <m:t>你</m:t>
                          </m:r>
                        </m:e>
                      </m:d>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and</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me</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我</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上式中右边各项都可以很容易地计算出，所以便可以通过分词对齐的方法计算出</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的值，最终找到使得</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最大的</a:t>
                </a:r>
                <a:r>
                  <a:rPr lang="en-US" altLang="zh-CN" sz="1800" dirty="0">
                    <a:solidFill>
                      <a:srgbClr val="000000"/>
                    </a:solidFill>
                  </a:rPr>
                  <a:t>B</a:t>
                </a:r>
                <a:r>
                  <a:rPr lang="zh-CN" altLang="zh-CN" sz="1800" dirty="0">
                    <a:solidFill>
                      <a:srgbClr val="000000"/>
                    </a:solidFill>
                  </a:rPr>
                  <a:t>，便是</a:t>
                </a:r>
                <a:r>
                  <a:rPr lang="en-US" altLang="zh-CN" sz="1800" dirty="0">
                    <a:solidFill>
                      <a:srgbClr val="000000"/>
                    </a:solidFill>
                  </a:rPr>
                  <a:t>X</a:t>
                </a:r>
                <a:r>
                  <a:rPr lang="zh-CN" altLang="zh-CN" sz="1800" dirty="0">
                    <a:solidFill>
                      <a:srgbClr val="000000"/>
                    </a:solidFill>
                  </a:rPr>
                  <a:t>最佳的翻译方式</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82281"/>
              </a:xfrm>
              <a:prstGeom prst="rect">
                <a:avLst/>
              </a:prstGeom>
              <a:blipFill rotWithShape="1">
                <a:blip r:embed="rId1"/>
                <a:stretch>
                  <a:fillRect l="-530" t="-785" r="-530" b="-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故障诊断是为了找到某种设备出现故障时故障的所在部件，在工业领域，自动的故障诊断装置能节省一线工作人员大量的预判断时间。基于规则的系统可以被用于故障诊断，但是起不能处理不确定性问题，在实际环境中难以灵活应用。贝叶斯网能较好地描述可能的故障来源，在处理故障诊断的不确定问题上有优秀的表现。多年来研究人员开发出了多种基于贝叶斯网络的故障诊断系统，包括对汽车启动故障的诊断、波音飞机的故障诊断、核电厂软硬件的故障诊断</a:t>
            </a:r>
            <a:r>
              <a:rPr lang="zh-CN" altLang="zh-CN" sz="1800" dirty="0" smtClean="0">
                <a:solidFill>
                  <a:srgbClr val="000000"/>
                </a:solidFill>
              </a:rPr>
              <a:t>等等</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608330" y="860136"/>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Heckerman</a:t>
            </a:r>
            <a:r>
              <a:rPr lang="zh-CN" altLang="zh-CN" sz="1800" dirty="0">
                <a:solidFill>
                  <a:srgbClr val="000000"/>
                </a:solidFill>
              </a:rPr>
              <a:t>等人在</a:t>
            </a:r>
            <a:r>
              <a:rPr lang="en-US" altLang="zh-CN" sz="1800" dirty="0">
                <a:solidFill>
                  <a:srgbClr val="000000"/>
                </a:solidFill>
              </a:rPr>
              <a:t>1995</a:t>
            </a:r>
            <a:r>
              <a:rPr lang="zh-CN" altLang="zh-CN" sz="1800" dirty="0">
                <a:solidFill>
                  <a:srgbClr val="000000"/>
                </a:solidFill>
              </a:rPr>
              <a:t>提出了一种汽车发动机诊断系统，该系统用于诊断汽车无法正常启动的原因，可见原因有多种，所以可以利用前文提到的诊断推理的方法，找到后验概率最大的故障原因其网络结构如下</a:t>
            </a:r>
            <a:endParaRPr lang="en-US" altLang="zh-CN" sz="1800" dirty="0">
              <a:solidFill>
                <a:srgbClr val="000000"/>
              </a:solidFill>
            </a:endParaRPr>
          </a:p>
        </p:txBody>
      </p:sp>
      <p:grpSp>
        <p:nvGrpSpPr>
          <p:cNvPr id="10" name="画布 102"/>
          <p:cNvGrpSpPr/>
          <p:nvPr/>
        </p:nvGrpSpPr>
        <p:grpSpPr>
          <a:xfrm>
            <a:off x="2120265" y="1720215"/>
            <a:ext cx="5309235" cy="3241040"/>
            <a:chOff x="0" y="0"/>
            <a:chExt cx="5270500" cy="4466590"/>
          </a:xfrm>
        </p:grpSpPr>
        <p:sp>
          <p:nvSpPr>
            <p:cNvPr id="13" name="矩形 12"/>
            <p:cNvSpPr/>
            <p:nvPr/>
          </p:nvSpPr>
          <p:spPr>
            <a:xfrm>
              <a:off x="0" y="0"/>
              <a:ext cx="5270500" cy="4466590"/>
            </a:xfrm>
            <a:prstGeom prst="rect">
              <a:avLst/>
            </a:prstGeom>
            <a:ln>
              <a:solidFill>
                <a:schemeClr val="accent1"/>
              </a:solidFill>
            </a:ln>
          </p:spPr>
        </p:sp>
        <p:sp>
          <p:nvSpPr>
            <p:cNvPr id="14" name="圆角矩形 13"/>
            <p:cNvSpPr/>
            <p:nvPr/>
          </p:nvSpPr>
          <p:spPr>
            <a:xfrm>
              <a:off x="1180125" y="237150"/>
              <a:ext cx="140115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电池使用时间长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2970825" y="237150"/>
              <a:ext cx="1152525"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发动机报废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4342426" y="237150"/>
              <a:ext cx="8487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皮带断开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1818300" y="1094400"/>
              <a:ext cx="10011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3408976" y="1113450"/>
              <a:ext cx="79155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未充电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4249126" y="2009169"/>
              <a:ext cx="94200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电池没电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8" idx="2"/>
              <a:endCxn id="19" idx="0"/>
            </p:cNvCxnSpPr>
            <p:nvPr/>
          </p:nvCxnSpPr>
          <p:spPr>
            <a:xfrm>
              <a:off x="3804751" y="1475400"/>
              <a:ext cx="915375" cy="53376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7" idx="2"/>
              <a:endCxn id="19" idx="0"/>
            </p:cNvCxnSpPr>
            <p:nvPr/>
          </p:nvCxnSpPr>
          <p:spPr>
            <a:xfrm>
              <a:off x="2318850" y="1456350"/>
              <a:ext cx="2401276" cy="55281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4" idx="2"/>
              <a:endCxn id="17" idx="0"/>
            </p:cNvCxnSpPr>
            <p:nvPr/>
          </p:nvCxnSpPr>
          <p:spPr>
            <a:xfrm>
              <a:off x="1880700" y="599100"/>
              <a:ext cx="438150" cy="49530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5" idx="2"/>
              <a:endCxn id="18" idx="0"/>
            </p:cNvCxnSpPr>
            <p:nvPr/>
          </p:nvCxnSpPr>
          <p:spPr>
            <a:xfrm>
              <a:off x="3547088" y="599100"/>
              <a:ext cx="257663" cy="51435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8" idx="0"/>
            </p:cNvCxnSpPr>
            <p:nvPr/>
          </p:nvCxnSpPr>
          <p:spPr>
            <a:xfrm flipH="1">
              <a:off x="3804751" y="599100"/>
              <a:ext cx="962025" cy="51435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980100" y="1923075"/>
              <a:ext cx="1000760" cy="361950"/>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无润滑油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6" name="圆角矩形 25"/>
            <p:cNvSpPr/>
            <p:nvPr/>
          </p:nvSpPr>
          <p:spPr>
            <a:xfrm>
              <a:off x="103800" y="1884734"/>
              <a:ext cx="743925" cy="361315"/>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无燃油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圆角矩形 26"/>
            <p:cNvSpPr/>
            <p:nvPr/>
          </p:nvSpPr>
          <p:spPr>
            <a:xfrm>
              <a:off x="2142150" y="1884738"/>
              <a:ext cx="877275" cy="63068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圆角矩形 27"/>
            <p:cNvSpPr/>
            <p:nvPr/>
          </p:nvSpPr>
          <p:spPr>
            <a:xfrm>
              <a:off x="3161325" y="1865443"/>
              <a:ext cx="743585" cy="68682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启动器失灵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 28"/>
            <p:cNvSpPr/>
            <p:nvPr/>
          </p:nvSpPr>
          <p:spPr>
            <a:xfrm>
              <a:off x="2160225" y="3340517"/>
              <a:ext cx="725850" cy="7071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0" name="直接箭头连接符 29"/>
            <p:cNvCxnSpPr>
              <a:stCxn id="27" idx="2"/>
              <a:endCxn id="31" idx="0"/>
            </p:cNvCxnSpPr>
            <p:nvPr/>
          </p:nvCxnSpPr>
          <p:spPr>
            <a:xfrm flipH="1">
              <a:off x="1370309" y="2515424"/>
              <a:ext cx="1210479" cy="69303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998516" y="3208459"/>
              <a:ext cx="743585" cy="75350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润滑油指示灯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箭头连接符 31"/>
            <p:cNvCxnSpPr>
              <a:stCxn id="25" idx="2"/>
              <a:endCxn id="31" idx="0"/>
            </p:cNvCxnSpPr>
            <p:nvPr/>
          </p:nvCxnSpPr>
          <p:spPr>
            <a:xfrm flipH="1">
              <a:off x="1370309" y="2285025"/>
              <a:ext cx="110171" cy="92343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3332775" y="3427999"/>
              <a:ext cx="743585" cy="629651"/>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引擎无法启动</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圆角矩形 33"/>
            <p:cNvSpPr/>
            <p:nvPr/>
          </p:nvSpPr>
          <p:spPr>
            <a:xfrm>
              <a:off x="4409101" y="3399376"/>
              <a:ext cx="639150" cy="667799"/>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照明大灯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5" name="直接箭头连接符 34"/>
            <p:cNvCxnSpPr>
              <a:stCxn id="19" idx="2"/>
              <a:endCxn id="34" idx="0"/>
            </p:cNvCxnSpPr>
            <p:nvPr/>
          </p:nvCxnSpPr>
          <p:spPr>
            <a:xfrm>
              <a:off x="4720126" y="2371119"/>
              <a:ext cx="8550" cy="102825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a:endCxn id="33" idx="0"/>
            </p:cNvCxnSpPr>
            <p:nvPr/>
          </p:nvCxnSpPr>
          <p:spPr>
            <a:xfrm flipH="1">
              <a:off x="3704568" y="2371119"/>
              <a:ext cx="1015558" cy="105688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9" idx="2"/>
              <a:endCxn id="29" idx="0"/>
            </p:cNvCxnSpPr>
            <p:nvPr/>
          </p:nvCxnSpPr>
          <p:spPr>
            <a:xfrm flipH="1">
              <a:off x="2523150" y="2371119"/>
              <a:ext cx="2196976" cy="96939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9" idx="2"/>
              <a:endCxn id="31" idx="0"/>
            </p:cNvCxnSpPr>
            <p:nvPr/>
          </p:nvCxnSpPr>
          <p:spPr>
            <a:xfrm flipH="1">
              <a:off x="1370309" y="2371119"/>
              <a:ext cx="3349817" cy="83734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2"/>
              <a:endCxn id="33" idx="0"/>
            </p:cNvCxnSpPr>
            <p:nvPr/>
          </p:nvCxnSpPr>
          <p:spPr>
            <a:xfrm>
              <a:off x="1480480" y="2284701"/>
              <a:ext cx="2224088" cy="114281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6" idx="2"/>
              <a:endCxn id="29" idx="0"/>
            </p:cNvCxnSpPr>
            <p:nvPr/>
          </p:nvCxnSpPr>
          <p:spPr>
            <a:xfrm>
              <a:off x="475763" y="2245731"/>
              <a:ext cx="2047387" cy="109431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2"/>
              <a:endCxn id="33" idx="0"/>
            </p:cNvCxnSpPr>
            <p:nvPr/>
          </p:nvCxnSpPr>
          <p:spPr>
            <a:xfrm>
              <a:off x="475763" y="2245731"/>
              <a:ext cx="3228805" cy="118178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8" idx="2"/>
              <a:endCxn id="33" idx="0"/>
            </p:cNvCxnSpPr>
            <p:nvPr/>
          </p:nvCxnSpPr>
          <p:spPr>
            <a:xfrm>
              <a:off x="3533118" y="2552270"/>
              <a:ext cx="171450" cy="875729"/>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疾病诊断是从一系列历史经验和临床检验结果中对病人患有疾病种类和患病程度的判断。机器学习在疾病诊断领域有较多的应用，在上世纪</a:t>
            </a:r>
            <a:r>
              <a:rPr lang="en-US" altLang="zh-CN" sz="1800" dirty="0">
                <a:solidFill>
                  <a:srgbClr val="000000"/>
                </a:solidFill>
              </a:rPr>
              <a:t>70</a:t>
            </a:r>
            <a:r>
              <a:rPr lang="zh-CN" altLang="zh-CN" sz="1800" dirty="0">
                <a:solidFill>
                  <a:srgbClr val="000000"/>
                </a:solidFill>
              </a:rPr>
              <a:t>年代就有基于规则设计的产生式专家系统用于对疾病进行诊断，但是该类型系统不能处理不确定性使其诊断正确率远低于临床医生。后来研究人员基于贝叶斯网络设计了新的疾病诊断系统以处理不确定性问题，新系统的诊断准确程度已可与专业临床医生相当。下面是一个对胃部疾病建模的简单贝叶斯网络的部分，网络结构与条件概率不一定符合真实情况，这里关键是对贝叶斯网络的应用予以阐释。假设我们已经根据历史诊断经验得到了如下图所示贝叶斯网络结构</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0" name="画布 9"/>
          <p:cNvGrpSpPr/>
          <p:nvPr/>
        </p:nvGrpSpPr>
        <p:grpSpPr>
          <a:xfrm>
            <a:off x="1872275" y="1341120"/>
            <a:ext cx="5270500" cy="2461260"/>
            <a:chOff x="0" y="0"/>
            <a:chExt cx="5270500" cy="2461260"/>
          </a:xfrm>
        </p:grpSpPr>
        <p:sp>
          <p:nvSpPr>
            <p:cNvPr id="13" name="矩形 12"/>
            <p:cNvSpPr/>
            <p:nvPr/>
          </p:nvSpPr>
          <p:spPr>
            <a:xfrm>
              <a:off x="0" y="0"/>
              <a:ext cx="5270500" cy="2461260"/>
            </a:xfrm>
            <a:prstGeom prst="rect">
              <a:avLst/>
            </a:prstGeom>
          </p:spPr>
        </p:sp>
        <p:sp>
          <p:nvSpPr>
            <p:cNvPr id="14" name="圆角矩形 13"/>
            <p:cNvSpPr/>
            <p:nvPr/>
          </p:nvSpPr>
          <p:spPr>
            <a:xfrm>
              <a:off x="626450" y="188975"/>
              <a:ext cx="580293" cy="38686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锻炼</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649753" y="188967"/>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饮食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5196" y="1116376"/>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胃痛</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4247028" y="1116380"/>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腹胀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2102825" y="1959709"/>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恶心</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3751875" y="2001471"/>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胃炎</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4" idx="2"/>
              <a:endCxn id="16" idx="0"/>
            </p:cNvCxnSpPr>
            <p:nvPr/>
          </p:nvCxnSpPr>
          <p:spPr>
            <a:xfrm>
              <a:off x="916597" y="575837"/>
              <a:ext cx="2148477" cy="54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2"/>
              <a:endCxn id="16" idx="0"/>
            </p:cNvCxnSpPr>
            <p:nvPr/>
          </p:nvCxnSpPr>
          <p:spPr>
            <a:xfrm>
              <a:off x="1939631" y="575682"/>
              <a:ext cx="1125443" cy="54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7" idx="0"/>
            </p:cNvCxnSpPr>
            <p:nvPr/>
          </p:nvCxnSpPr>
          <p:spPr>
            <a:xfrm>
              <a:off x="1939631" y="575682"/>
              <a:ext cx="2597275" cy="5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6" idx="2"/>
              <a:endCxn id="18" idx="0"/>
            </p:cNvCxnSpPr>
            <p:nvPr/>
          </p:nvCxnSpPr>
          <p:spPr>
            <a:xfrm flipH="1">
              <a:off x="2392703" y="1503091"/>
              <a:ext cx="672371" cy="456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7" idx="2"/>
              <a:endCxn id="19" idx="0"/>
            </p:cNvCxnSpPr>
            <p:nvPr/>
          </p:nvCxnSpPr>
          <p:spPr>
            <a:xfrm flipH="1">
              <a:off x="4041753" y="1503095"/>
              <a:ext cx="495153" cy="49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2"/>
              <a:endCxn id="19" idx="0"/>
            </p:cNvCxnSpPr>
            <p:nvPr/>
          </p:nvCxnSpPr>
          <p:spPr>
            <a:xfrm>
              <a:off x="3065074" y="1503091"/>
              <a:ext cx="976679" cy="498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3852375" y="217552"/>
              <a:ext cx="57975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伤寒</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7" name="直接箭头连接符 26"/>
            <p:cNvCxnSpPr>
              <a:stCxn id="26" idx="2"/>
              <a:endCxn id="17" idx="0"/>
            </p:cNvCxnSpPr>
            <p:nvPr/>
          </p:nvCxnSpPr>
          <p:spPr>
            <a:xfrm>
              <a:off x="4142253" y="603632"/>
              <a:ext cx="394653" cy="512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2570775" y="246126"/>
              <a:ext cx="982050"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细菌感染</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9" name="直接箭头连接符 28"/>
            <p:cNvCxnSpPr>
              <a:stCxn id="28" idx="2"/>
              <a:endCxn id="17" idx="0"/>
            </p:cNvCxnSpPr>
            <p:nvPr/>
          </p:nvCxnSpPr>
          <p:spPr>
            <a:xfrm>
              <a:off x="3061800" y="632206"/>
              <a:ext cx="1475106" cy="484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284900" y="1100239"/>
              <a:ext cx="89632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晕动症</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1" name="直接箭头连接符 30"/>
            <p:cNvCxnSpPr>
              <a:stCxn id="30" idx="2"/>
              <a:endCxn id="18" idx="0"/>
            </p:cNvCxnSpPr>
            <p:nvPr/>
          </p:nvCxnSpPr>
          <p:spPr>
            <a:xfrm>
              <a:off x="1733063" y="1486319"/>
              <a:ext cx="659640" cy="473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圆角矩形 31"/>
            <p:cNvSpPr/>
            <p:nvPr/>
          </p:nvSpPr>
          <p:spPr>
            <a:xfrm>
              <a:off x="151425" y="1075350"/>
              <a:ext cx="895985" cy="38544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神经疾病</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3" name="直接箭头连接符 32"/>
            <p:cNvCxnSpPr>
              <a:stCxn id="32" idx="2"/>
              <a:endCxn id="18" idx="0"/>
            </p:cNvCxnSpPr>
            <p:nvPr/>
          </p:nvCxnSpPr>
          <p:spPr>
            <a:xfrm>
              <a:off x="599418" y="1460795"/>
              <a:ext cx="1793285" cy="498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其对应的部分条件概率表为：</a:t>
            </a:r>
            <a:endParaRPr lang="zh-CN" altLang="zh-CN" sz="1800" dirty="0" smtClean="0">
              <a:solidFill>
                <a:srgbClr val="000000"/>
              </a:solidFill>
            </a:endParaRPr>
          </a:p>
          <a:p>
            <a:r>
              <a:rPr lang="zh-CN" altLang="zh-CN" sz="1800" dirty="0" smtClean="0">
                <a:solidFill>
                  <a:srgbClr val="000000"/>
                </a:solidFill>
              </a:rPr>
              <a:t>对“锻炼”与“饮食”节点：</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对“胃痛”节点</a:t>
            </a:r>
            <a:r>
              <a:rPr lang="zh-CN" altLang="en-US"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p:txBody>
      </p:sp>
      <p:graphicFrame>
        <p:nvGraphicFramePr>
          <p:cNvPr id="2" name="表格 1"/>
          <p:cNvGraphicFramePr>
            <a:graphicFrameLocks noGrp="1"/>
          </p:cNvGraphicFramePr>
          <p:nvPr/>
        </p:nvGraphicFramePr>
        <p:xfrm>
          <a:off x="1912385" y="1853360"/>
          <a:ext cx="4225925" cy="328930"/>
        </p:xfrm>
        <a:graphic>
          <a:graphicData uri="http://schemas.openxmlformats.org/drawingml/2006/table">
            <a:tbl>
              <a:tblPr bandRow="1">
                <a:tableStyleId>{5C22544A-7EE6-4342-B048-85BDC9FD1C3A}</a:tableStyleId>
              </a:tblPr>
              <a:tblGrid>
                <a:gridCol w="987425"/>
                <a:gridCol w="809625"/>
                <a:gridCol w="540385"/>
                <a:gridCol w="1078865"/>
                <a:gridCol w="809625"/>
              </a:tblGrid>
              <a:tr h="0">
                <a:tc>
                  <a:txBody>
                    <a:bodyPr/>
                    <a:lstStyle/>
                    <a:p>
                      <a:pPr algn="just">
                        <a:spcAft>
                          <a:spcPts val="0"/>
                        </a:spcAft>
                      </a:pPr>
                      <a:r>
                        <a:rPr lang="zh-CN" sz="1050" kern="100">
                          <a:effectLst/>
                        </a:rPr>
                        <a:t>锻炼</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锻炼</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16891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3" name="表格 2"/>
          <p:cNvGraphicFramePr>
            <a:graphicFrameLocks noGrp="1"/>
          </p:cNvGraphicFramePr>
          <p:nvPr/>
        </p:nvGraphicFramePr>
        <p:xfrm>
          <a:off x="1408113" y="2904858"/>
          <a:ext cx="5264150" cy="112014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“是”，饮食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dirty="0">
                          <a:effectLst/>
                        </a:rPr>
                        <a:t>锻炼</a:t>
                      </a:r>
                      <a:r>
                        <a:rPr lang="en-US" sz="1050" kern="100" dirty="0">
                          <a:effectLst/>
                        </a:rPr>
                        <a:t>=</a:t>
                      </a:r>
                      <a:r>
                        <a:rPr lang="zh-CN" sz="1050" kern="100" dirty="0">
                          <a:effectLst/>
                        </a:rPr>
                        <a:t>“是”，饮食</a:t>
                      </a:r>
                      <a:r>
                        <a:rPr lang="en-US" sz="1050" kern="100" dirty="0">
                          <a:effectLst/>
                        </a:rPr>
                        <a:t>=</a:t>
                      </a:r>
                      <a:r>
                        <a:rPr lang="zh-CN" sz="1050" kern="100" dirty="0">
                          <a:effectLst/>
                        </a:rPr>
                        <a:t>“亚健康”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对“腹胀”节点：</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对“恶心”节点：</a:t>
            </a:r>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对“胃炎”节点：</a:t>
            </a:r>
            <a:endParaRPr lang="zh-CN" altLang="zh-CN" sz="1800" dirty="0">
              <a:solidFill>
                <a:srgbClr val="000000"/>
              </a:solidFill>
            </a:endParaRPr>
          </a:p>
          <a:p>
            <a:endParaRPr lang="zh-CN" altLang="zh-CN" sz="1800" dirty="0">
              <a:solidFill>
                <a:srgbClr val="000000"/>
              </a:solidFill>
            </a:endParaRPr>
          </a:p>
          <a:p>
            <a:endParaRPr lang="zh-CN" altLang="zh-CN" sz="1800" dirty="0">
              <a:solidFill>
                <a:srgbClr val="000000"/>
              </a:solidFill>
            </a:endParaRPr>
          </a:p>
        </p:txBody>
      </p:sp>
      <p:graphicFrame>
        <p:nvGraphicFramePr>
          <p:cNvPr id="4" name="表格 3"/>
          <p:cNvGraphicFramePr>
            <a:graphicFrameLocks noGrp="1"/>
          </p:cNvGraphicFramePr>
          <p:nvPr/>
        </p:nvGraphicFramePr>
        <p:xfrm>
          <a:off x="1830595" y="1409535"/>
          <a:ext cx="5264150" cy="48006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5" name="表格 4"/>
          <p:cNvGraphicFramePr>
            <a:graphicFrameLocks noGrp="1"/>
          </p:cNvGraphicFramePr>
          <p:nvPr/>
        </p:nvGraphicFramePr>
        <p:xfrm>
          <a:off x="1830595" y="2400536"/>
          <a:ext cx="5264150" cy="48006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表格 5"/>
          <p:cNvGraphicFramePr>
            <a:graphicFrameLocks noGrp="1"/>
          </p:cNvGraphicFramePr>
          <p:nvPr/>
        </p:nvGraphicFramePr>
        <p:xfrm>
          <a:off x="1830595" y="3403040"/>
          <a:ext cx="5264150" cy="800100"/>
        </p:xfrm>
        <a:graphic>
          <a:graphicData uri="http://schemas.openxmlformats.org/drawingml/2006/table">
            <a:tbl>
              <a:tblPr bandRow="1">
                <a:tableStyleId>{5C22544A-7EE6-4342-B048-85BDC9FD1C3A}</a:tableStyleId>
              </a:tblPr>
              <a:tblGrid>
                <a:gridCol w="1754505"/>
                <a:gridCol w="1754505"/>
                <a:gridCol w="1755140"/>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贝叶斯概率基础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概率论</a:t>
            </a:r>
            <a:endParaRPr lang="en-US" altLang="zh-CN" sz="1800" dirty="0" smtClean="0">
              <a:solidFill>
                <a:srgbClr val="000000"/>
              </a:solidFill>
            </a:endParaRPr>
          </a:p>
          <a:p>
            <a:pPr lvl="1"/>
            <a:r>
              <a:rPr lang="zh-CN" altLang="en-US" sz="1400" dirty="0" smtClean="0">
                <a:solidFill>
                  <a:srgbClr val="000000"/>
                </a:solidFill>
              </a:rPr>
              <a:t>古典概率</a:t>
            </a:r>
            <a:endParaRPr lang="en-US" altLang="zh-CN" sz="1400" dirty="0">
              <a:solidFill>
                <a:srgbClr val="000000"/>
              </a:solidFill>
            </a:endParaRPr>
          </a:p>
          <a:p>
            <a:pPr lvl="1"/>
            <a:r>
              <a:rPr lang="zh-CN" altLang="en-US" sz="1400" dirty="0">
                <a:solidFill>
                  <a:srgbClr val="000000"/>
                </a:solidFill>
              </a:rPr>
              <a:t>几何概率</a:t>
            </a:r>
            <a:endParaRPr lang="en-US" altLang="zh-CN" sz="1400" dirty="0">
              <a:solidFill>
                <a:srgbClr val="000000"/>
              </a:solidFill>
            </a:endParaRPr>
          </a:p>
          <a:p>
            <a:pPr lvl="1"/>
            <a:r>
              <a:rPr lang="zh-CN" altLang="en-US" sz="1400" dirty="0">
                <a:solidFill>
                  <a:srgbClr val="000000"/>
                </a:solidFill>
              </a:rPr>
              <a:t>条件概率</a:t>
            </a:r>
            <a:endParaRPr lang="en-US" altLang="zh-CN" sz="1400" dirty="0">
              <a:solidFill>
                <a:srgbClr val="000000"/>
              </a:solidFill>
            </a:endParaRPr>
          </a:p>
          <a:p>
            <a:pPr lvl="1"/>
            <a:r>
              <a:rPr lang="zh-CN" altLang="en-US" sz="1400" dirty="0">
                <a:solidFill>
                  <a:srgbClr val="000000"/>
                </a:solidFill>
              </a:rPr>
              <a:t>加法定理</a:t>
            </a:r>
            <a:endParaRPr lang="en-US" altLang="zh-CN" sz="1400" dirty="0">
              <a:solidFill>
                <a:srgbClr val="000000"/>
              </a:solidFill>
            </a:endParaRPr>
          </a:p>
          <a:p>
            <a:pPr lvl="1"/>
            <a:r>
              <a:rPr lang="zh-CN" altLang="en-US" sz="1400" dirty="0">
                <a:solidFill>
                  <a:srgbClr val="000000"/>
                </a:solidFill>
              </a:rPr>
              <a:t>减法定理</a:t>
            </a:r>
            <a:endParaRPr lang="en-US" altLang="zh-CN" sz="1400" dirty="0">
              <a:solidFill>
                <a:srgbClr val="000000"/>
              </a:solidFill>
            </a:endParaRPr>
          </a:p>
          <a:p>
            <a:pPr lvl="1"/>
            <a:r>
              <a:rPr lang="zh-CN" altLang="en-US" sz="1400" dirty="0">
                <a:solidFill>
                  <a:srgbClr val="000000"/>
                </a:solidFill>
              </a:rPr>
              <a:t>独立事件</a:t>
            </a:r>
            <a:endParaRPr lang="en-US" altLang="zh-CN" sz="1400" dirty="0">
              <a:solidFill>
                <a:srgbClr val="000000"/>
              </a:solidFill>
            </a:endParaRPr>
          </a:p>
          <a:p>
            <a:pPr lvl="1"/>
            <a:r>
              <a:rPr lang="zh-CN" altLang="en-US" sz="1400" dirty="0" smtClean="0">
                <a:solidFill>
                  <a:srgbClr val="000000"/>
                </a:solidFill>
              </a:rPr>
              <a:t>联合概率分布</a:t>
            </a:r>
            <a:endParaRPr lang="en-US" altLang="zh-CN" sz="1400" dirty="0">
              <a:solidFill>
                <a:srgbClr val="000000"/>
              </a:solidFill>
            </a:endParaRPr>
          </a:p>
          <a:p>
            <a:pPr lvl="1"/>
            <a:r>
              <a:rPr lang="zh-CN" altLang="en-US" sz="1400" dirty="0">
                <a:solidFill>
                  <a:srgbClr val="000000"/>
                </a:solidFill>
              </a:rPr>
              <a:t>条件概率分布</a:t>
            </a:r>
            <a:endParaRPr lang="en-US" altLang="zh-CN" sz="1400" dirty="0">
              <a:solidFill>
                <a:srgbClr val="000000"/>
              </a:solidFill>
            </a:endParaRPr>
          </a:p>
          <a:p>
            <a:r>
              <a:rPr lang="zh-CN" altLang="en-US" sz="1800" dirty="0" smtClean="0">
                <a:solidFill>
                  <a:srgbClr val="000000"/>
                </a:solidFill>
              </a:rPr>
              <a:t>贝叶斯概率</a:t>
            </a:r>
            <a:endParaRPr lang="en-US" altLang="zh-CN" sz="1800" dirty="0" smtClean="0">
              <a:solidFill>
                <a:srgbClr val="000000"/>
              </a:solidFill>
            </a:endParaRPr>
          </a:p>
          <a:p>
            <a:pPr lvl="1"/>
            <a:r>
              <a:rPr lang="zh-CN" altLang="en-US" sz="1400" dirty="0">
                <a:solidFill>
                  <a:srgbClr val="000000"/>
                </a:solidFill>
              </a:rPr>
              <a:t>先验概率</a:t>
            </a:r>
            <a:endParaRPr lang="en-US" altLang="zh-CN" sz="1400" dirty="0">
              <a:solidFill>
                <a:srgbClr val="000000"/>
              </a:solidFill>
            </a:endParaRPr>
          </a:p>
          <a:p>
            <a:pPr lvl="1"/>
            <a:r>
              <a:rPr lang="zh-CN" altLang="en-US" sz="1400" dirty="0">
                <a:solidFill>
                  <a:srgbClr val="000000"/>
                </a:solidFill>
              </a:rPr>
              <a:t>后验概率</a:t>
            </a:r>
            <a:endParaRPr lang="en-US" altLang="zh-CN" sz="1400" dirty="0">
              <a:solidFill>
                <a:srgbClr val="000000"/>
              </a:solidFill>
            </a:endParaRPr>
          </a:p>
          <a:p>
            <a:pPr lvl="1"/>
            <a:r>
              <a:rPr lang="zh-CN" altLang="en-US" sz="1400" dirty="0">
                <a:solidFill>
                  <a:srgbClr val="000000"/>
                </a:solidFill>
              </a:rPr>
              <a:t>全概率公式</a:t>
            </a:r>
            <a:endParaRPr lang="en-US" altLang="zh-CN" sz="1400" dirty="0">
              <a:solidFill>
                <a:srgbClr val="000000"/>
              </a:solidFill>
            </a:endParaRPr>
          </a:p>
          <a:p>
            <a:pPr lvl="1"/>
            <a:r>
              <a:rPr lang="zh-CN" altLang="en-US" sz="1400" dirty="0" smtClean="0">
                <a:solidFill>
                  <a:srgbClr val="000000"/>
                </a:solidFill>
              </a:rPr>
              <a:t>贝叶斯公式</a:t>
            </a:r>
            <a:endParaRPr lang="en-US" altLang="zh-CN" sz="1400" dirty="0" smtClean="0">
              <a:solidFill>
                <a:srgbClr val="000000"/>
              </a:solidFill>
            </a:endParaRPr>
          </a:p>
        </p:txBody>
      </p:sp>
      <p:graphicFrame>
        <p:nvGraphicFramePr>
          <p:cNvPr id="2" name="对象 1"/>
          <p:cNvGraphicFramePr/>
          <p:nvPr/>
        </p:nvGraphicFramePr>
        <p:xfrm>
          <a:off x="2985135" y="892175"/>
          <a:ext cx="5836920" cy="3836035"/>
        </p:xfrm>
        <a:graphic>
          <a:graphicData uri="http://schemas.openxmlformats.org/presentationml/2006/ole">
            <mc:AlternateContent xmlns:mc="http://schemas.openxmlformats.org/markup-compatibility/2006">
              <mc:Choice xmlns:v="urn:schemas-microsoft-com:vml" Requires="v">
                <p:oleObj spid="_x0000_s3" name="" r:id="rId1" imgW="8374380" imgH="5013960" progId="Paint.Picture">
                  <p:embed/>
                </p:oleObj>
              </mc:Choice>
              <mc:Fallback>
                <p:oleObj name="" r:id="rId1" imgW="8374380" imgH="5013960" progId="Paint.Picture">
                  <p:embed/>
                  <p:pic>
                    <p:nvPicPr>
                      <p:cNvPr id="0" name="图片 2"/>
                      <p:cNvPicPr/>
                      <p:nvPr/>
                    </p:nvPicPr>
                    <p:blipFill>
                      <a:blip r:embed="rId2"/>
                      <a:stretch>
                        <a:fillRect/>
                      </a:stretch>
                    </p:blipFill>
                    <p:spPr>
                      <a:xfrm>
                        <a:off x="2985135" y="892175"/>
                        <a:ext cx="5836920" cy="383603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754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现在我们可以利用该贝叶斯网络对患者进行诊断，假设现在只基于给定的条件概率表中有节点进行判断，不考虑没有条件概率的节点。现有患者</a:t>
                </a:r>
                <a:r>
                  <a:rPr lang="en-US" altLang="zh-CN" sz="1800" dirty="0">
                    <a:solidFill>
                      <a:srgbClr val="000000"/>
                    </a:solidFill>
                  </a:rPr>
                  <a:t>A</a:t>
                </a:r>
                <a:r>
                  <a:rPr lang="zh-CN" altLang="zh-CN" sz="1800" dirty="0">
                    <a:solidFill>
                      <a:srgbClr val="000000"/>
                    </a:solidFill>
                  </a:rPr>
                  <a:t>，我们对其状况毫不知情，我们需要先判断其是否患有“胃痛”。该问题即转化为求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的概率。求解过程为：设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表示锻炼情况的两个取值，</a:t>
                </a:r>
                <a14:m>
                  <m:oMath xmlns:m="http://schemas.openxmlformats.org/officeDocument/2006/math">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健康，亚健康</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表示饮食情况的两个取值，于是有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oMath>
                  </m:oMathPara>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𝑦</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 </m:t>
                            </m:r>
                          </m:e>
                        </m:nary>
                      </m:e>
                    </m:nary>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=0.5×0.4×0.2+0.5×0.6×0.45+0.5×0.4×0.55+0.5×0.6×0.7</m:t>
                    </m:r>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=0.495</m:t>
                    </m:r>
                  </m:oMath>
                </a14:m>
                <a:endParaRPr lang="zh-CN" altLang="zh-CN" sz="1800" dirty="0">
                  <a:solidFill>
                    <a:srgbClr val="000000"/>
                  </a:solidFill>
                </a:endParaRPr>
              </a:p>
              <a:p>
                <a:r>
                  <a:rPr lang="zh-CN" altLang="zh-CN" sz="1800" dirty="0">
                    <a:solidFill>
                      <a:srgbClr val="000000"/>
                    </a:solidFill>
                  </a:rPr>
                  <a:t>所以在没有先验信息情况下患者有“胃痛”病症的可能性为</a:t>
                </a:r>
                <a:r>
                  <a:rPr lang="en-US" altLang="zh-CN" sz="1800" dirty="0">
                    <a:solidFill>
                      <a:srgbClr val="000000"/>
                    </a:solidFill>
                  </a:rPr>
                  <a:t>49.5%</a:t>
                </a:r>
                <a:r>
                  <a:rPr lang="zh-CN" altLang="zh-CN" sz="1800" dirty="0">
                    <a:solidFill>
                      <a:srgbClr val="000000"/>
                    </a:solidFill>
                  </a:rPr>
                  <a:t>。</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175421"/>
              </a:xfrm>
              <a:prstGeom prst="rect">
                <a:avLst/>
              </a:prstGeom>
              <a:blipFill rotWithShape="1">
                <a:blip r:embed="rId1"/>
                <a:stretch>
                  <a:fillRect l="-530" t="-960" r="-606" b="-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9046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假设病人告诉我们他有“恶心”的症状，我们判断其是否患有“胃痛”，问题转化为求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的概率。根据贝叶斯概率公式，有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于是需要计算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表示胃痛情况的两个取值，根据全概率公式，有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e>
                      </m:nary>
                      <m:r>
                        <a:rPr lang="en-US" altLang="zh-CN" sz="1800">
                          <a:solidFill>
                            <a:srgbClr val="000000"/>
                          </a:solidFill>
                          <a:latin typeface="Cambria Math" panose="02040503050406030204" pitchFamily="18" charset="0"/>
                        </a:rPr>
                        <m:t>=0.7×0.495+0.2×0.505=0.4475</m:t>
                      </m:r>
                    </m:oMath>
                  </m:oMathPara>
                </a14:m>
                <a:endParaRPr lang="zh-CN" altLang="zh-CN" sz="1800" dirty="0">
                  <a:solidFill>
                    <a:srgbClr val="000000"/>
                  </a:solidFill>
                </a:endParaRPr>
              </a:p>
              <a:p>
                <a:r>
                  <a:rPr lang="zh-CN" altLang="zh-CN" sz="1800" dirty="0">
                    <a:solidFill>
                      <a:srgbClr val="000000"/>
                    </a:solidFill>
                  </a:rPr>
                  <a:t>将值带入上文公式中即有：</a:t>
                </a:r>
              </a:p>
              <a:p>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0.7×0.495</m:t>
                        </m:r>
                      </m:num>
                      <m:den>
                        <m:r>
                          <a:rPr lang="en-US" altLang="zh-CN" sz="1800">
                            <a:solidFill>
                              <a:srgbClr val="000000"/>
                            </a:solidFill>
                            <a:latin typeface="Cambria Math" panose="02040503050406030204" pitchFamily="18" charset="0"/>
                          </a:rPr>
                          <m:t>0.4475</m:t>
                        </m:r>
                      </m:den>
                    </m:f>
                    <m:r>
                      <a:rPr lang="en-US" altLang="zh-CN" sz="1800">
                        <a:solidFill>
                          <a:srgbClr val="000000"/>
                        </a:solidFill>
                        <a:latin typeface="Cambria Math" panose="02040503050406030204" pitchFamily="18" charset="0"/>
                      </a:rPr>
                      <m:t>=0.7743</m:t>
                    </m:r>
                  </m:oMath>
                </a14:m>
                <a:r>
                  <a:rPr lang="zh-CN" altLang="zh-CN" sz="1800" dirty="0">
                    <a:solidFill>
                      <a:srgbClr val="000000"/>
                    </a:solidFill>
                  </a:rPr>
                  <a:t>所以在已知患者有“恶心”症状的情况下，患者有“胃痛”病症的可能性为</a:t>
                </a:r>
                <a:r>
                  <a:rPr lang="en-US" altLang="zh-CN" sz="1800" dirty="0">
                    <a:solidFill>
                      <a:srgbClr val="000000"/>
                    </a:solidFill>
                  </a:rPr>
                  <a:t>77.43</a:t>
                </a:r>
                <a:r>
                  <a:rPr lang="en-US" altLang="zh-CN" sz="1800" dirty="0" smtClean="0">
                    <a:solidFill>
                      <a:srgbClr val="000000"/>
                    </a:solidFill>
                  </a:rPr>
                  <a:t>%</a:t>
                </a:r>
                <a:endParaRPr lang="zh-CN"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904659"/>
              </a:xfrm>
              <a:prstGeom prst="rect">
                <a:avLst/>
              </a:prstGeom>
              <a:blipFill rotWithShape="1">
                <a:blip r:embed="rId1"/>
                <a:stretch>
                  <a:fillRect l="-530" t="-780" r="-530" b="-1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endParaRPr lang="zh-CN" altLang="en-US" sz="6000" dirty="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贝叶斯网络，也叫贝叶斯信念网，是一种用来表示变量间连续概率的</a:t>
            </a:r>
            <a:r>
              <a:rPr lang="zh-CN" altLang="zh-CN" sz="1800" dirty="0">
                <a:solidFill>
                  <a:srgbClr val="FF0000"/>
                </a:solidFill>
              </a:rPr>
              <a:t>有向无环图模型</a:t>
            </a:r>
            <a:r>
              <a:rPr lang="zh-CN" altLang="zh-CN" sz="1800" dirty="0">
                <a:solidFill>
                  <a:srgbClr val="000000"/>
                </a:solidFill>
              </a:rPr>
              <a:t>，图中的</a:t>
            </a:r>
            <a:r>
              <a:rPr lang="zh-CN" altLang="zh-CN" sz="1800" dirty="0">
                <a:solidFill>
                  <a:srgbClr val="FF0000"/>
                </a:solidFill>
              </a:rPr>
              <a:t>节点</a:t>
            </a:r>
            <a:r>
              <a:rPr lang="zh-CN" altLang="zh-CN" sz="1800" dirty="0">
                <a:solidFill>
                  <a:srgbClr val="000000"/>
                </a:solidFill>
              </a:rPr>
              <a:t>表示变量，</a:t>
            </a:r>
            <a:r>
              <a:rPr lang="zh-CN" altLang="zh-CN" sz="1800" dirty="0">
                <a:solidFill>
                  <a:srgbClr val="FF0000"/>
                </a:solidFill>
              </a:rPr>
              <a:t>有向边</a:t>
            </a:r>
            <a:r>
              <a:rPr lang="zh-CN" altLang="zh-CN" sz="1800" dirty="0">
                <a:solidFill>
                  <a:srgbClr val="000000"/>
                </a:solidFill>
              </a:rPr>
              <a:t>表示变量间的依赖关系，依赖关系的强弱用标识在边旁边的条件概率来表示。</a:t>
            </a:r>
            <a:endParaRPr lang="zh-CN" altLang="zh-CN" sz="1800" dirty="0">
              <a:solidFill>
                <a:srgbClr val="000000"/>
              </a:solidFill>
            </a:endParaRPr>
          </a:p>
          <a:p>
            <a:r>
              <a:rPr lang="zh-CN" altLang="zh-CN" sz="1800" dirty="0">
                <a:solidFill>
                  <a:srgbClr val="000000"/>
                </a:solidFill>
              </a:rPr>
              <a:t>贝叶斯网络表示一组变量的联合概率分布</a:t>
            </a:r>
            <a:endParaRPr lang="zh-CN" altLang="zh-CN" sz="1800" dirty="0">
              <a:solidFill>
                <a:srgbClr val="000000"/>
              </a:solidFill>
            </a:endParaRPr>
          </a:p>
        </p:txBody>
      </p:sp>
      <p:graphicFrame>
        <p:nvGraphicFramePr>
          <p:cNvPr id="2" name="对象 1"/>
          <p:cNvGraphicFramePr/>
          <p:nvPr/>
        </p:nvGraphicFramePr>
        <p:xfrm>
          <a:off x="945515" y="2304415"/>
          <a:ext cx="6071870" cy="393065"/>
        </p:xfrm>
        <a:graphic>
          <a:graphicData uri="http://schemas.openxmlformats.org/presentationml/2006/ole">
            <mc:AlternateContent xmlns:mc="http://schemas.openxmlformats.org/markup-compatibility/2006">
              <mc:Choice xmlns:v="urn:schemas-microsoft-com:vml" Requires="v">
                <p:oleObj spid="_x0000_s3" name="" r:id="rId1" imgW="7246620" imgH="533400" progId="Paint.Picture">
                  <p:embed/>
                </p:oleObj>
              </mc:Choice>
              <mc:Fallback>
                <p:oleObj name="" r:id="rId1" imgW="7246620" imgH="533400" progId="Paint.Picture">
                  <p:embed/>
                  <p:pic>
                    <p:nvPicPr>
                      <p:cNvPr id="0" name="图片 2"/>
                      <p:cNvPicPr/>
                      <p:nvPr/>
                    </p:nvPicPr>
                    <p:blipFill>
                      <a:blip r:embed="rId2"/>
                      <a:stretch>
                        <a:fillRect/>
                      </a:stretch>
                    </p:blipFill>
                    <p:spPr>
                      <a:xfrm>
                        <a:off x="945515" y="2304415"/>
                        <a:ext cx="6071870" cy="393065"/>
                      </a:xfrm>
                      <a:prstGeom prst="rect">
                        <a:avLst/>
                      </a:prstGeom>
                    </p:spPr>
                  </p:pic>
                </p:oleObj>
              </mc:Fallback>
            </mc:AlternateContent>
          </a:graphicData>
        </a:graphic>
      </p:graphicFrame>
      <p:graphicFrame>
        <p:nvGraphicFramePr>
          <p:cNvPr id="4" name="对象 3"/>
          <p:cNvGraphicFramePr/>
          <p:nvPr/>
        </p:nvGraphicFramePr>
        <p:xfrm>
          <a:off x="869315" y="2794635"/>
          <a:ext cx="7500620" cy="1887855"/>
        </p:xfrm>
        <a:graphic>
          <a:graphicData uri="http://schemas.openxmlformats.org/presentationml/2006/ole">
            <mc:AlternateContent xmlns:mc="http://schemas.openxmlformats.org/markup-compatibility/2006">
              <mc:Choice xmlns:v="urn:schemas-microsoft-com:vml" Requires="v">
                <p:oleObj spid="_x0000_s5" name="" r:id="rId3" imgW="8084820" imgH="2514600" progId="Paint.Picture">
                  <p:embed/>
                </p:oleObj>
              </mc:Choice>
              <mc:Fallback>
                <p:oleObj name="" r:id="rId3" imgW="8084820" imgH="2514600" progId="Paint.Picture">
                  <p:embed/>
                  <p:pic>
                    <p:nvPicPr>
                      <p:cNvPr id="0" name="图片 4"/>
                      <p:cNvPicPr/>
                      <p:nvPr/>
                    </p:nvPicPr>
                    <p:blipFill>
                      <a:blip r:embed="rId4"/>
                      <a:stretch>
                        <a:fillRect/>
                      </a:stretch>
                    </p:blipFill>
                    <p:spPr>
                      <a:xfrm>
                        <a:off x="869315" y="2794635"/>
                        <a:ext cx="7500620" cy="188785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贝叶斯最优分类器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3" name="对象 2"/>
          <p:cNvGraphicFramePr/>
          <p:nvPr/>
        </p:nvGraphicFramePr>
        <p:xfrm>
          <a:off x="278765" y="890905"/>
          <a:ext cx="3881755" cy="3858895"/>
        </p:xfrm>
        <a:graphic>
          <a:graphicData uri="http://schemas.openxmlformats.org/presentationml/2006/ole">
            <mc:AlternateContent xmlns:mc="http://schemas.openxmlformats.org/markup-compatibility/2006">
              <mc:Choice xmlns:v="urn:schemas-microsoft-com:vml" Requires="v">
                <p:oleObj spid="_x0000_s4" name="" r:id="rId1" imgW="3878580" imgH="3855720" progId="Paint.Picture">
                  <p:embed/>
                </p:oleObj>
              </mc:Choice>
              <mc:Fallback>
                <p:oleObj name="" r:id="rId1" imgW="3878580" imgH="3855720" progId="Paint.Picture">
                  <p:embed/>
                  <p:pic>
                    <p:nvPicPr>
                      <p:cNvPr id="0" name="图片 3"/>
                      <p:cNvPicPr/>
                      <p:nvPr/>
                    </p:nvPicPr>
                    <p:blipFill>
                      <a:blip r:embed="rId2"/>
                      <a:stretch>
                        <a:fillRect/>
                      </a:stretch>
                    </p:blipFill>
                    <p:spPr>
                      <a:xfrm>
                        <a:off x="278765" y="890905"/>
                        <a:ext cx="3881755" cy="3858895"/>
                      </a:xfrm>
                      <a:prstGeom prst="rect">
                        <a:avLst/>
                      </a:prstGeom>
                    </p:spPr>
                  </p:pic>
                </p:oleObj>
              </mc:Fallback>
            </mc:AlternateContent>
          </a:graphicData>
        </a:graphic>
      </p:graphicFrame>
      <p:graphicFrame>
        <p:nvGraphicFramePr>
          <p:cNvPr id="5" name="对象 4"/>
          <p:cNvGraphicFramePr/>
          <p:nvPr/>
        </p:nvGraphicFramePr>
        <p:xfrm>
          <a:off x="4509770" y="397510"/>
          <a:ext cx="4293870" cy="4347845"/>
        </p:xfrm>
        <a:graphic>
          <a:graphicData uri="http://schemas.openxmlformats.org/presentationml/2006/ole">
            <mc:AlternateContent xmlns:mc="http://schemas.openxmlformats.org/markup-compatibility/2006">
              <mc:Choice xmlns:v="urn:schemas-microsoft-com:vml" Requires="v">
                <p:oleObj spid="_x0000_s6" name="" r:id="rId3" imgW="5120640" imgH="5059680" progId="Paint.Picture">
                  <p:embed/>
                </p:oleObj>
              </mc:Choice>
              <mc:Fallback>
                <p:oleObj name="" r:id="rId3" imgW="5120640" imgH="5059680" progId="Paint.Picture">
                  <p:embed/>
                  <p:pic>
                    <p:nvPicPr>
                      <p:cNvPr id="0" name="图片 5"/>
                      <p:cNvPicPr/>
                      <p:nvPr/>
                    </p:nvPicPr>
                    <p:blipFill>
                      <a:blip r:embed="rId4"/>
                      <a:stretch>
                        <a:fillRect/>
                      </a:stretch>
                    </p:blipFill>
                    <p:spPr>
                      <a:xfrm>
                        <a:off x="4509770" y="397510"/>
                        <a:ext cx="4293870" cy="434784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037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贝叶斯最优分类器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3" name="对象 2"/>
          <p:cNvGraphicFramePr/>
          <p:nvPr/>
        </p:nvGraphicFramePr>
        <p:xfrm>
          <a:off x="278765" y="890905"/>
          <a:ext cx="3881755" cy="3858895"/>
        </p:xfrm>
        <a:graphic>
          <a:graphicData uri="http://schemas.openxmlformats.org/presentationml/2006/ole">
            <mc:AlternateContent xmlns:mc="http://schemas.openxmlformats.org/markup-compatibility/2006">
              <mc:Choice xmlns:v="urn:schemas-microsoft-com:vml" Requires="v">
                <p:oleObj spid="_x0000_s4" name="" r:id="rId1" imgW="3878580" imgH="3855720" progId="Paint.Picture">
                  <p:embed/>
                </p:oleObj>
              </mc:Choice>
              <mc:Fallback>
                <p:oleObj name="" r:id="rId1" imgW="3878580" imgH="3855720" progId="Paint.Picture">
                  <p:embed/>
                  <p:pic>
                    <p:nvPicPr>
                      <p:cNvPr id="0" name="图片 3"/>
                      <p:cNvPicPr/>
                      <p:nvPr/>
                    </p:nvPicPr>
                    <p:blipFill>
                      <a:blip r:embed="rId2"/>
                      <a:stretch>
                        <a:fillRect/>
                      </a:stretch>
                    </p:blipFill>
                    <p:spPr>
                      <a:xfrm>
                        <a:off x="278765" y="890905"/>
                        <a:ext cx="3881755" cy="3858895"/>
                      </a:xfrm>
                      <a:prstGeom prst="rect">
                        <a:avLst/>
                      </a:prstGeom>
                    </p:spPr>
                  </p:pic>
                </p:oleObj>
              </mc:Fallback>
            </mc:AlternateContent>
          </a:graphicData>
        </a:graphic>
      </p:graphicFrame>
      <p:graphicFrame>
        <p:nvGraphicFramePr>
          <p:cNvPr id="2" name="对象 1"/>
          <p:cNvGraphicFramePr/>
          <p:nvPr/>
        </p:nvGraphicFramePr>
        <p:xfrm>
          <a:off x="4893945" y="442595"/>
          <a:ext cx="3808730" cy="4337685"/>
        </p:xfrm>
        <a:graphic>
          <a:graphicData uri="http://schemas.openxmlformats.org/presentationml/2006/ole">
            <mc:AlternateContent xmlns:mc="http://schemas.openxmlformats.org/markup-compatibility/2006">
              <mc:Choice xmlns:v="urn:schemas-microsoft-com:vml" Requires="v">
                <p:oleObj spid="_x0000_s8" name="" r:id="rId3" imgW="4541520" imgH="4907280" progId="Paint.Picture">
                  <p:embed/>
                </p:oleObj>
              </mc:Choice>
              <mc:Fallback>
                <p:oleObj name="" r:id="rId3" imgW="4541520" imgH="4907280" progId="Paint.Picture">
                  <p:embed/>
                  <p:pic>
                    <p:nvPicPr>
                      <p:cNvPr id="0" name="图片 7"/>
                      <p:cNvPicPr/>
                      <p:nvPr/>
                    </p:nvPicPr>
                    <p:blipFill>
                      <a:blip r:embed="rId4"/>
                      <a:stretch>
                        <a:fillRect/>
                      </a:stretch>
                    </p:blipFill>
                    <p:spPr>
                      <a:xfrm>
                        <a:off x="4893945" y="442595"/>
                        <a:ext cx="3808730" cy="4337685"/>
                      </a:xfrm>
                      <a:prstGeom prst="rect">
                        <a:avLst/>
                      </a:prstGeom>
                    </p:spPr>
                  </p:pic>
                </p:oleObj>
              </mc:Fallback>
            </mc:AlternateContent>
          </a:graphicData>
        </a:graphic>
      </p:graphicFrame>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朴素贝叶斯分类模型是一种简单的构造分类器的方法。朴素贝叶斯分类模型是将问题分为</a:t>
            </a:r>
            <a:r>
              <a:rPr lang="zh-CN" altLang="zh-CN" sz="1800" dirty="0">
                <a:solidFill>
                  <a:srgbClr val="FF0000"/>
                </a:solidFill>
              </a:rPr>
              <a:t>特征向量</a:t>
            </a:r>
            <a:r>
              <a:rPr lang="zh-CN" altLang="zh-CN" sz="1800" dirty="0">
                <a:solidFill>
                  <a:srgbClr val="000000"/>
                </a:solidFill>
              </a:rPr>
              <a:t>和</a:t>
            </a:r>
            <a:r>
              <a:rPr lang="zh-CN" altLang="zh-CN" sz="1800" dirty="0">
                <a:solidFill>
                  <a:srgbClr val="FF0000"/>
                </a:solidFill>
              </a:rPr>
              <a:t>决策向量</a:t>
            </a:r>
            <a:r>
              <a:rPr lang="zh-CN" altLang="zh-CN" sz="1800" dirty="0">
                <a:solidFill>
                  <a:srgbClr val="000000"/>
                </a:solidFill>
              </a:rPr>
              <a:t>两类，并假设问题的特征向量都是</a:t>
            </a:r>
            <a:r>
              <a:rPr lang="zh-CN" altLang="zh-CN" sz="1800" dirty="0">
                <a:solidFill>
                  <a:srgbClr val="FF0000"/>
                </a:solidFill>
              </a:rPr>
              <a:t>相互独立</a:t>
            </a:r>
            <a:r>
              <a:rPr lang="zh-CN" altLang="zh-CN" sz="1800" dirty="0">
                <a:solidFill>
                  <a:srgbClr val="000000"/>
                </a:solidFill>
              </a:rPr>
              <a:t>地作用于决策向量的，即问题的特征之间都是互不相关的。尽管有这样过于简单的假设，但朴素贝叶斯分类模型能指数级降低贝叶斯网络构建的复杂性，同时还能较好地处理训练样本的噪声和无关属性，所以朴素贝叶斯分类模型仍然在很多现实问题中有着高效的应用，例如入侵检测和文本分类等领域。目前许多研究学者也在致力于改善特征变量间的独立性的限制使得朴素贝叶斯分类模型可以应用到更多问题上</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tags/tag1.xml><?xml version="1.0" encoding="utf-8"?>
<p:tagLst xmlns:p="http://schemas.openxmlformats.org/presentationml/2006/main">
  <p:tag name="KSO_WM_DOC_GUID" val="{9092edd9-398c-4418-bf92-c0b3858274d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5695</Words>
  <Application>WPS 演示</Application>
  <PresentationFormat>全屏显示(16:9)</PresentationFormat>
  <Paragraphs>1151</Paragraphs>
  <Slides>52</Slides>
  <Notes>17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52</vt:i4>
      </vt:variant>
    </vt:vector>
  </HeadingPairs>
  <TitlesOfParts>
    <vt:vector size="69" baseType="lpstr">
      <vt:lpstr>Arial</vt:lpstr>
      <vt:lpstr>宋体</vt:lpstr>
      <vt:lpstr>Wingdings</vt:lpstr>
      <vt:lpstr>Calibri</vt:lpstr>
      <vt:lpstr>Arial</vt:lpstr>
      <vt:lpstr>微软雅黑</vt:lpstr>
      <vt:lpstr>Arial Unicode MS</vt:lpstr>
      <vt:lpstr>Times New Roman</vt:lpstr>
      <vt:lpstr>等线</vt:lpstr>
      <vt:lpstr>Office 主题</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ZhMin</cp:lastModifiedBy>
  <cp:revision>551</cp:revision>
  <dcterms:created xsi:type="dcterms:W3CDTF">2013-12-17T01:55:00Z</dcterms:created>
  <dcterms:modified xsi:type="dcterms:W3CDTF">2019-03-28T03:48:25Z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