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0" r:id="rId3"/>
    <p:sldId id="275" r:id="rId5"/>
    <p:sldId id="326" r:id="rId6"/>
    <p:sldId id="394" r:id="rId7"/>
    <p:sldId id="433" r:id="rId8"/>
    <p:sldId id="341" r:id="rId9"/>
    <p:sldId id="355" r:id="rId10"/>
    <p:sldId id="356" r:id="rId11"/>
    <p:sldId id="357" r:id="rId12"/>
    <p:sldId id="358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77" r:id="rId21"/>
    <p:sldId id="378" r:id="rId22"/>
    <p:sldId id="379" r:id="rId23"/>
    <p:sldId id="380" r:id="rId24"/>
    <p:sldId id="381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91" r:id="rId33"/>
    <p:sldId id="393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89" r:id="rId43"/>
    <p:sldId id="390" r:id="rId44"/>
    <p:sldId id="376" r:id="rId45"/>
  </p:sldIdLst>
  <p:sldSz cx="9144000" cy="5143500" type="screen16x9"/>
  <p:notesSz cx="6858000" cy="9144000"/>
  <p:custDataLst>
    <p:tags r:id="rId49"/>
  </p:custDataLst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7964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20" autoAdjust="0"/>
    <p:restoredTop sz="89680" autoAdjust="0"/>
  </p:normalViewPr>
  <p:slideViewPr>
    <p:cSldViewPr snapToGrid="0" snapToObjects="1">
      <p:cViewPr varScale="1">
        <p:scale>
          <a:sx n="156" d="100"/>
          <a:sy n="156" d="100"/>
        </p:scale>
        <p:origin x="34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D1F595-3A9E-4AFB-9409-00EE811EB6B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A08D6A-97DB-47FF-BEFD-7D6BA57570F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E23BB1E-609A-49A2-A808-03583B95337D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54F37F-5E21-4447-9EEF-AAF683DCA89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52615-5B88-4AFB-B152-CD531A06BE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66F1B-3E27-40C1-8CE7-1946943F17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A40D-CEB0-4353-8815-AB5DEA93171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B088-D95C-475C-A713-1F19E39F7C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9064-3124-49DB-AE6C-BEB15672E6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50CC0-5EC7-48A9-915E-FC046C222C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34D6F-F29A-4B09-B655-E0971D462D4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8774-2AFB-4BC6-A124-21C0A83599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F3E00-598D-4619-AC09-1B2F4CAF0C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94C03-1A74-40E1-A2C7-14AF901EAA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65D57-868B-4329-B219-A3D0CF0F82F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CE52D-9EC0-46FA-BD32-BFD5F9EDEF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3843E-C564-478B-99FB-609A152B93F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9F594-FCA3-413B-AE4D-644B3718CE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2917F-96E4-4EC6-BDCE-C61C21F3468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E0131-C8F4-4B80-9026-6BDE42ACBA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01CEE-699B-4141-894F-943543098FD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868E7-D5D9-4E56-BB70-8497262E42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113E6-28E9-4FA0-950B-F5DFB2DE8A3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26BA7-9D41-40EB-8309-A41812C863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84F26-13DD-454C-B715-46E0AB1A29E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3C7D-62D2-4F03-9F96-6EAD0A08E3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A6EB28-9653-41F9-B7F4-349140C90B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30A8E31-C401-4CEC-A97B-17FAC71BC97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2052" name="矩形 2"/>
          <p:cNvSpPr>
            <a:spLocks noChangeArrowheads="1"/>
          </p:cNvSpPr>
          <p:nvPr/>
        </p:nvSpPr>
        <p:spPr bwMode="auto">
          <a:xfrm>
            <a:off x="3540124" y="738423"/>
            <a:ext cx="5508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机器学习</a:t>
            </a:r>
            <a:endParaRPr lang="en-US" altLang="zh-CN" sz="2800" b="1" dirty="0" smtClean="0">
              <a:solidFill>
                <a:srgbClr val="E46C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zh-CN" altLang="en-US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</a:t>
            </a:r>
            <a:r>
              <a:rPr lang="en-US" altLang="zh-CN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en-US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章 支持</a:t>
            </a:r>
            <a:r>
              <a:rPr lang="zh-CN" altLang="en-US" sz="2800" b="1" dirty="0" smtClean="0">
                <a:solidFill>
                  <a:srgbClr val="E46C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向量机</a:t>
            </a:r>
            <a:endParaRPr lang="zh-CN" altLang="en-US" sz="2800" b="1" dirty="0">
              <a:solidFill>
                <a:srgbClr val="E46C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4487863" y="2085975"/>
            <a:ext cx="307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复旦大学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赵卫东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  博士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2088" y="2755900"/>
            <a:ext cx="215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wdzhao@fudan.edu.cn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8" name="Picture 9" descr="http://homepage.fudan.edu.cn/wdzhao/files/2011/06/%E6%97%A0%E6%A0%87%E9%A2%98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3063875"/>
            <a:ext cx="14700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0621" y="457200"/>
            <a:ext cx="2585357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模型基本思想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找到最优分类数据的分界线，使得对样本数据的分类效果更</a:t>
            </a:r>
            <a:r>
              <a:rPr lang="zh-CN" altLang="en-US" sz="1800" dirty="0">
                <a:solidFill>
                  <a:srgbClr val="000000"/>
                </a:solidFill>
              </a:rPr>
              <a:t>好</a:t>
            </a:r>
            <a:r>
              <a:rPr lang="zh-CN" altLang="en-US" sz="1800" dirty="0" smtClean="0">
                <a:solidFill>
                  <a:srgbClr val="000000"/>
                </a:solidFill>
              </a:rPr>
              <a:t>的方法就是要尽</a:t>
            </a:r>
            <a:r>
              <a:rPr lang="zh-CN" altLang="en-US" sz="1800" dirty="0">
                <a:solidFill>
                  <a:srgbClr val="000000"/>
                </a:solidFill>
              </a:rPr>
              <a:t>可能地远离两类数据点，即数据集的边缘点到分界线的距离</a:t>
            </a:r>
            <a:r>
              <a:rPr lang="en-US" altLang="zh-CN" sz="1800" dirty="0">
                <a:solidFill>
                  <a:srgbClr val="000000"/>
                </a:solidFill>
              </a:rPr>
              <a:t>d</a:t>
            </a:r>
            <a:r>
              <a:rPr lang="zh-CN" altLang="en-US" sz="1800" dirty="0">
                <a:solidFill>
                  <a:srgbClr val="FF0000"/>
                </a:solidFill>
              </a:rPr>
              <a:t>最大</a:t>
            </a:r>
            <a:r>
              <a:rPr lang="zh-CN" altLang="en-US" sz="1800" dirty="0">
                <a:solidFill>
                  <a:srgbClr val="000000"/>
                </a:solidFill>
              </a:rPr>
              <a:t>，这里虚线穿过的边缘点称作</a:t>
            </a:r>
            <a:r>
              <a:rPr lang="zh-CN" altLang="en-US" sz="1800" dirty="0">
                <a:solidFill>
                  <a:srgbClr val="FF0000"/>
                </a:solidFill>
              </a:rPr>
              <a:t>支持向量</a:t>
            </a:r>
            <a:r>
              <a:rPr lang="zh-CN" altLang="en-US" sz="1800" dirty="0">
                <a:solidFill>
                  <a:srgbClr val="000000"/>
                </a:solidFill>
              </a:rPr>
              <a:t>，分类间隔为</a:t>
            </a:r>
            <a:r>
              <a:rPr lang="en-US" altLang="zh-CN" sz="1800" dirty="0">
                <a:solidFill>
                  <a:srgbClr val="000000"/>
                </a:solidFill>
              </a:rPr>
              <a:t>2d</a:t>
            </a:r>
            <a:r>
              <a:rPr lang="zh-CN" altLang="en-US" sz="1800" dirty="0" smtClean="0">
                <a:solidFill>
                  <a:srgbClr val="000000"/>
                </a:solidFill>
              </a:rPr>
              <a:t>。如下图所示。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83" y="1923801"/>
            <a:ext cx="4804834" cy="274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54" y="26462"/>
            <a:ext cx="5844778" cy="1096565"/>
          </a:xfrm>
        </p:spPr>
        <p:txBody>
          <a:bodyPr/>
          <a:lstStyle/>
          <a:p>
            <a:pPr algn="l"/>
            <a:r>
              <a:rPr lang="zh-CN" altLang="en-US" sz="2400" dirty="0"/>
              <a:t>支持向量机原理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3325" y="1147440"/>
            <a:ext cx="66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是从线性可分情况下的最优分类面发展而来的。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91924" y="1940720"/>
            <a:ext cx="3973116" cy="260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41731" y="1750135"/>
            <a:ext cx="2518190" cy="216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zh-CN" sz="1500" dirty="0"/>
              <a:t> </a:t>
            </a:r>
            <a:r>
              <a:rPr lang="zh-CN" altLang="en-US" sz="1500" dirty="0"/>
              <a:t>分类超平面：</a:t>
            </a:r>
            <a:r>
              <a:rPr lang="en-US" altLang="zh-CN" sz="1500" dirty="0"/>
              <a:t>(</a:t>
            </a:r>
            <a:r>
              <a:rPr lang="en-US" altLang="zh-CN" sz="1500" dirty="0" err="1"/>
              <a:t>w.x</a:t>
            </a:r>
            <a:r>
              <a:rPr lang="en-US" altLang="zh-CN" sz="1500" dirty="0"/>
              <a:t>)+b=0</a:t>
            </a:r>
            <a:endParaRPr lang="zh-CN" altLang="en-US" sz="1500" dirty="0"/>
          </a:p>
          <a:p>
            <a:pPr>
              <a:buFontTx/>
              <a:buChar char="•"/>
            </a:pPr>
            <a:r>
              <a:rPr lang="zh-CN" altLang="en-US" sz="1500" dirty="0"/>
              <a:t> 判决函数： </a:t>
            </a:r>
            <a:endParaRPr lang="zh-CN" altLang="en-US" sz="1500" dirty="0"/>
          </a:p>
          <a:p>
            <a:pPr>
              <a:buFontTx/>
              <a:buChar char="•"/>
            </a:pPr>
            <a:endParaRPr lang="zh-CN" altLang="en-US" sz="1500" dirty="0"/>
          </a:p>
          <a:p>
            <a:endParaRPr lang="zh-CN" altLang="en-US" sz="1500" dirty="0"/>
          </a:p>
          <a:p>
            <a:pPr>
              <a:buFontTx/>
              <a:buChar char="•"/>
            </a:pPr>
            <a:endParaRPr lang="zh-CN" altLang="en-US" sz="1500" dirty="0"/>
          </a:p>
          <a:p>
            <a:pPr>
              <a:buFontTx/>
              <a:buChar char="•"/>
            </a:pPr>
            <a:r>
              <a:rPr lang="zh-CN" altLang="en-US" sz="1500" dirty="0"/>
              <a:t> </a:t>
            </a:r>
            <a:r>
              <a:rPr lang="zh-CN" altLang="en-US" sz="1500" dirty="0">
                <a:solidFill>
                  <a:schemeClr val="tx2"/>
                </a:solidFill>
              </a:rPr>
              <a:t>最大间隔问题：</a:t>
            </a:r>
            <a:endParaRPr lang="zh-CN" altLang="en-US" sz="1500" dirty="0">
              <a:solidFill>
                <a:schemeClr val="tx2"/>
              </a:solidFill>
            </a:endParaRPr>
          </a:p>
          <a:p>
            <a:r>
              <a:rPr lang="zh-CN" altLang="en-US" sz="1500" dirty="0"/>
              <a:t>在间隔固定为</a:t>
            </a:r>
            <a:r>
              <a:rPr lang="zh-CN" altLang="zh-CN" sz="1500" dirty="0"/>
              <a:t>1</a:t>
            </a:r>
            <a:r>
              <a:rPr lang="zh-CN" altLang="en-US" sz="1500" dirty="0"/>
              <a:t>时，寻求最小的</a:t>
            </a:r>
            <a:r>
              <a:rPr lang="en-US" altLang="zh-CN" sz="1500" dirty="0"/>
              <a:t>‖w ‖</a:t>
            </a:r>
            <a:endParaRPr lang="zh-CN" altLang="en-US" sz="1500" dirty="0"/>
          </a:p>
          <a:p>
            <a:pPr>
              <a:buFontTx/>
              <a:buChar char="•"/>
            </a:pPr>
            <a:endParaRPr lang="zh-CN" altLang="zh-CN" sz="15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536413" y="2411015"/>
          <a:ext cx="19431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2" imgW="1791335" imgH="228600" progId="">
                  <p:embed/>
                </p:oleObj>
              </mc:Choice>
              <mc:Fallback>
                <p:oleObj name="" r:id="rId2" imgW="1791335" imgH="228600" progId="">
                  <p:embed/>
                  <p:pic>
                    <p:nvPicPr>
                      <p:cNvPr id="0" name="图片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413" y="2411015"/>
                        <a:ext cx="1943100" cy="285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600" y="1305188"/>
            <a:ext cx="741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容易</a:t>
            </a:r>
            <a:r>
              <a:rPr lang="zh-CN" altLang="en-US" dirty="0"/>
              <a:t>看出，最优化目标就是最大化几何间隔，并且注意到几何间隔与</a:t>
            </a:r>
            <a:r>
              <a:rPr lang="en-US" altLang="zh-CN" dirty="0"/>
              <a:t>‖w ‖ </a:t>
            </a:r>
            <a:r>
              <a:rPr lang="zh-CN" altLang="en-US" dirty="0"/>
              <a:t>反比，</a:t>
            </a:r>
            <a:r>
              <a:rPr lang="zh-CN" altLang="en-US" dirty="0" smtClean="0"/>
              <a:t>因此只需</a:t>
            </a:r>
            <a:r>
              <a:rPr lang="zh-CN" altLang="en-US" dirty="0"/>
              <a:t>寻找最小的</a:t>
            </a:r>
            <a:r>
              <a:rPr lang="en-US" altLang="zh-CN" dirty="0"/>
              <a:t>‖w ‖</a:t>
            </a:r>
            <a:r>
              <a:rPr lang="zh-CN" altLang="en-US" dirty="0"/>
              <a:t>，即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80079" y="2060775"/>
            <a:ext cx="1153551" cy="3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5600" y="2378487"/>
            <a:ext cx="648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对于这个目标函数，可以用一个等价的目标函数来替代：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473" y="2915290"/>
            <a:ext cx="1424993" cy="45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54" y="26462"/>
            <a:ext cx="5844778" cy="1096565"/>
          </a:xfrm>
        </p:spPr>
        <p:txBody>
          <a:bodyPr/>
          <a:lstStyle/>
          <a:p>
            <a:pPr algn="l"/>
            <a:r>
              <a:rPr lang="zh-CN" altLang="en-US" sz="2400" dirty="0"/>
              <a:t>支持向量机原理</a:t>
            </a:r>
            <a:endParaRPr lang="zh-CN" altLang="zh-CN" sz="2400" dirty="0"/>
          </a:p>
        </p:txBody>
      </p:sp>
      <p:cxnSp>
        <p:nvCxnSpPr>
          <p:cNvPr id="9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9610" y="1549156"/>
            <a:ext cx="648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为使</a:t>
            </a:r>
            <a:r>
              <a:rPr lang="zh-CN" altLang="en-US" dirty="0" smtClean="0"/>
              <a:t>分类对</a:t>
            </a:r>
            <a:r>
              <a:rPr lang="zh-CN" altLang="en-US" dirty="0"/>
              <a:t>所有样本正确</a:t>
            </a:r>
            <a:r>
              <a:rPr lang="zh-CN" altLang="en-US" dirty="0" smtClean="0"/>
              <a:t>分类，要求满足</a:t>
            </a:r>
            <a:r>
              <a:rPr lang="zh-CN" altLang="en-US" dirty="0"/>
              <a:t>如下约束：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35496" y="2170212"/>
            <a:ext cx="2849921" cy="31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54" y="26462"/>
            <a:ext cx="5844778" cy="1096565"/>
          </a:xfrm>
        </p:spPr>
        <p:txBody>
          <a:bodyPr/>
          <a:lstStyle/>
          <a:p>
            <a:pPr algn="l"/>
            <a:r>
              <a:rPr lang="zh-CN" altLang="en-US" sz="2400" dirty="0"/>
              <a:t>支持向量机原理</a:t>
            </a:r>
            <a:endParaRPr lang="zh-CN" altLang="zh-CN" sz="2400" dirty="0"/>
          </a:p>
        </p:txBody>
      </p:sp>
      <p:cxnSp>
        <p:nvCxnSpPr>
          <p:cNvPr id="7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6346" y="1257936"/>
            <a:ext cx="57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优化问题：</a:t>
            </a:r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2158666" y="1254609"/>
          <a:ext cx="4057650" cy="86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" r:id="rId1" imgW="2376170" imgH="508000" progId="">
                  <p:embed/>
                </p:oleObj>
              </mc:Choice>
              <mc:Fallback>
                <p:oleObj name="" r:id="rId1" imgW="2376170" imgH="508000" progId="">
                  <p:embed/>
                  <p:pic>
                    <p:nvPicPr>
                      <p:cNvPr id="0" name="图片 20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666" y="1254609"/>
                        <a:ext cx="4057650" cy="867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6346" y="2254157"/>
            <a:ext cx="6697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为解决这个约束问题的最优解，引入</a:t>
            </a:r>
            <a:r>
              <a:rPr lang="en-US" altLang="zh-CN" dirty="0"/>
              <a:t>Lagrange</a:t>
            </a:r>
            <a:r>
              <a:rPr lang="zh-CN" altLang="en-US" dirty="0"/>
              <a:t>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9706" y="2647852"/>
            <a:ext cx="4575569" cy="49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8490" y="327706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式中</a:t>
            </a:r>
            <a:r>
              <a:rPr lang="el-GR" altLang="zh-CN" i="1" dirty="0"/>
              <a:t>α</a:t>
            </a:r>
            <a:r>
              <a:rPr lang="en-US" altLang="zh-CN" i="1" baseline="-25000" dirty="0"/>
              <a:t>i</a:t>
            </a:r>
            <a:r>
              <a:rPr lang="en-US" altLang="zh-CN" dirty="0"/>
              <a:t>&gt;=0</a:t>
            </a:r>
            <a:r>
              <a:rPr lang="zh-CN" altLang="en-US" dirty="0"/>
              <a:t>为</a:t>
            </a:r>
            <a:r>
              <a:rPr lang="en-US" altLang="zh-CN" dirty="0"/>
              <a:t>Lagrange</a:t>
            </a:r>
            <a:r>
              <a:rPr lang="zh-CN" altLang="en-US" dirty="0"/>
              <a:t>乘子</a:t>
            </a:r>
            <a:r>
              <a:rPr lang="zh-CN" altLang="en-US" dirty="0" smtClean="0"/>
              <a:t>。为求函数的最小值，分别对</a:t>
            </a:r>
            <a:r>
              <a:rPr lang="en-US" altLang="zh-CN" i="1" dirty="0" smtClean="0"/>
              <a:t>w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b</a:t>
            </a:r>
            <a:r>
              <a:rPr lang="zh-CN" altLang="en-US" i="1" dirty="0" smtClean="0"/>
              <a:t>、</a:t>
            </a:r>
            <a:r>
              <a:rPr lang="el-GR" altLang="zh-CN" i="1" dirty="0" smtClean="0"/>
              <a:t> α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求偏微：</a:t>
            </a:r>
            <a:endParaRPr lang="zh-CN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54" y="26462"/>
            <a:ext cx="5844778" cy="1096565"/>
          </a:xfrm>
        </p:spPr>
        <p:txBody>
          <a:bodyPr/>
          <a:lstStyle/>
          <a:p>
            <a:pPr algn="l"/>
            <a:r>
              <a:rPr lang="zh-CN" altLang="en-US" sz="2400" dirty="0"/>
              <a:t>支持向量机原理</a:t>
            </a:r>
            <a:endParaRPr lang="zh-CN" altLang="zh-CN" sz="2400" dirty="0"/>
          </a:p>
        </p:txBody>
      </p:sp>
      <p:cxnSp>
        <p:nvCxnSpPr>
          <p:cNvPr id="10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807" y="1122306"/>
            <a:ext cx="56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分别</a:t>
            </a:r>
            <a:r>
              <a:rPr lang="zh-CN" altLang="en-US" dirty="0"/>
              <a:t>对</a:t>
            </a:r>
            <a:r>
              <a:rPr lang="en-US" altLang="zh-CN" sz="1500" dirty="0"/>
              <a:t>w</a:t>
            </a:r>
            <a:r>
              <a:rPr lang="zh-CN" altLang="en-US" sz="1500" dirty="0"/>
              <a:t>、</a:t>
            </a:r>
            <a:r>
              <a:rPr lang="en-US" altLang="zh-CN" sz="1500" dirty="0"/>
              <a:t>b</a:t>
            </a:r>
            <a:r>
              <a:rPr lang="zh-CN" altLang="en-US" sz="1500" dirty="0"/>
              <a:t>、</a:t>
            </a:r>
            <a:r>
              <a:rPr lang="el-GR" altLang="zh-CN" sz="1500" dirty="0"/>
              <a:t> α</a:t>
            </a:r>
            <a:r>
              <a:rPr lang="zh-CN" altLang="en-US" dirty="0"/>
              <a:t>求偏</a:t>
            </a:r>
            <a:r>
              <a:rPr lang="zh-CN" altLang="en-US" dirty="0" smtClean="0"/>
              <a:t>微：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5531" y="1640680"/>
            <a:ext cx="4379119" cy="18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5531" y="3462336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可以将上述求最</a:t>
            </a:r>
            <a:r>
              <a:rPr lang="zh-CN" altLang="en-US" dirty="0" smtClean="0"/>
              <a:t>优平面</a:t>
            </a:r>
            <a:r>
              <a:rPr lang="zh-CN" altLang="en-US" dirty="0"/>
              <a:t>的问题转化为对偶问题：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54" y="26462"/>
            <a:ext cx="5844778" cy="1096565"/>
          </a:xfrm>
        </p:spPr>
        <p:txBody>
          <a:bodyPr/>
          <a:lstStyle/>
          <a:p>
            <a:pPr algn="l"/>
            <a:r>
              <a:rPr lang="zh-CN" altLang="en-US" sz="2400" dirty="0"/>
              <a:t>支持向量机原理</a:t>
            </a:r>
            <a:endParaRPr lang="zh-CN" altLang="zh-CN" sz="2400" dirty="0"/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2884" y="1269278"/>
            <a:ext cx="4712356" cy="164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54" y="26462"/>
            <a:ext cx="5844778" cy="1096565"/>
          </a:xfrm>
        </p:spPr>
        <p:txBody>
          <a:bodyPr/>
          <a:lstStyle/>
          <a:p>
            <a:pPr algn="l"/>
            <a:r>
              <a:rPr lang="zh-CN" altLang="en-US" sz="2400" dirty="0"/>
              <a:t>支持向量机原理</a:t>
            </a:r>
            <a:endParaRPr lang="zh-CN" altLang="zh-CN" sz="2400" dirty="0"/>
          </a:p>
        </p:txBody>
      </p:sp>
      <p:cxnSp>
        <p:nvCxnSpPr>
          <p:cNvPr id="6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1530" y="1298656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这是一个二次函数寻优的问题，存在唯一的解。若</a:t>
            </a:r>
            <a:r>
              <a:rPr lang="en-US" altLang="zh-CN" dirty="0" smtClean="0"/>
              <a:t>a*</a:t>
            </a:r>
            <a:r>
              <a:rPr lang="zh-CN" altLang="en-US" dirty="0" smtClean="0"/>
              <a:t>为最优解：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1200" y="1635419"/>
            <a:ext cx="2181905" cy="50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3640" y="2326728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式中          为不为零的样本，即支持向量。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是分类阈值，可由约束条件：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1161" y="2379187"/>
            <a:ext cx="3857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342" y="2394962"/>
            <a:ext cx="267893" cy="20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6924" y="2676212"/>
            <a:ext cx="1934081" cy="26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3640" y="308768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得到最优分类函数为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7967" y="3435501"/>
            <a:ext cx="4619721" cy="39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54" y="26462"/>
            <a:ext cx="5844778" cy="1096565"/>
          </a:xfrm>
        </p:spPr>
        <p:txBody>
          <a:bodyPr/>
          <a:lstStyle/>
          <a:p>
            <a:pPr algn="l"/>
            <a:r>
              <a:rPr lang="zh-CN" altLang="en-US" sz="2400" dirty="0" smtClean="0"/>
              <a:t>支持向量机原理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102691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核函数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支持向量</a:t>
            </a:r>
            <a:r>
              <a:rPr lang="zh-CN" altLang="en-US" sz="1800" dirty="0" smtClean="0">
                <a:solidFill>
                  <a:srgbClr val="000000"/>
                </a:solidFill>
              </a:rPr>
              <a:t>机通过</a:t>
            </a:r>
            <a:r>
              <a:rPr lang="zh-CN" altLang="en-US" sz="1800" dirty="0" smtClean="0">
                <a:solidFill>
                  <a:srgbClr val="FF0000"/>
                </a:solidFill>
              </a:rPr>
              <a:t>线性变换</a:t>
            </a:r>
            <a:r>
              <a:rPr lang="en-US" altLang="zh-CN" sz="1800" dirty="0" smtClean="0">
                <a:solidFill>
                  <a:srgbClr val="FF0000"/>
                </a:solidFill>
              </a:rPr>
              <a:t>A(x)</a:t>
            </a:r>
            <a:r>
              <a:rPr lang="zh-CN" altLang="en-US" sz="1800" dirty="0" smtClean="0">
                <a:solidFill>
                  <a:srgbClr val="000000"/>
                </a:solidFill>
              </a:rPr>
              <a:t>将输入空间</a:t>
            </a:r>
            <a:r>
              <a:rPr lang="en-US" altLang="zh-CN" sz="1800" dirty="0" smtClean="0">
                <a:solidFill>
                  <a:srgbClr val="000000"/>
                </a:solidFill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</a:rPr>
              <a:t>映射到高维特征空间</a:t>
            </a:r>
            <a:r>
              <a:rPr lang="en-US" altLang="zh-CN" sz="1800" dirty="0" smtClean="0">
                <a:solidFill>
                  <a:srgbClr val="000000"/>
                </a:solidFill>
              </a:rPr>
              <a:t>Y</a:t>
            </a:r>
            <a:r>
              <a:rPr lang="zh-CN" altLang="en-US" sz="1800" dirty="0" smtClean="0">
                <a:solidFill>
                  <a:srgbClr val="000000"/>
                </a:solidFill>
              </a:rPr>
              <a:t>，如果低维空间存在函数</a:t>
            </a:r>
            <a:r>
              <a:rPr lang="en-US" altLang="zh-CN" sz="1800" dirty="0" smtClean="0">
                <a:solidFill>
                  <a:srgbClr val="000000"/>
                </a:solidFill>
              </a:rPr>
              <a:t>K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zh-CN" altLang="en-US" sz="1800" dirty="0" smtClean="0">
                <a:solidFill>
                  <a:srgbClr val="000000"/>
                </a:solidFill>
              </a:rPr>
              <a:t>∈</a:t>
            </a:r>
            <a:r>
              <a:rPr lang="en-US" altLang="zh-CN" sz="1800" dirty="0" smtClean="0">
                <a:solidFill>
                  <a:srgbClr val="000000"/>
                </a:solidFill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</a:rPr>
              <a:t>，使得</a:t>
            </a: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)=A(x)·A(y)</a:t>
            </a:r>
            <a:r>
              <a:rPr lang="zh-CN" altLang="en-US" sz="1800" dirty="0" smtClean="0">
                <a:solidFill>
                  <a:srgbClr val="000000"/>
                </a:solidFill>
              </a:rPr>
              <a:t>，则称</a:t>
            </a: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</a:rPr>
              <a:t>为核函数。核函数方法可以与不同的算法相结合，形成多种不同的基于核函数的方法，常用的核函数有：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线性核函数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多项式核函</a:t>
            </a:r>
            <a:r>
              <a:rPr lang="zh-CN" altLang="en-US" sz="1400" dirty="0" smtClean="0">
                <a:solidFill>
                  <a:srgbClr val="000000"/>
                </a:solidFill>
              </a:rPr>
              <a:t>数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径向基核函</a:t>
            </a:r>
            <a:r>
              <a:rPr lang="zh-CN" altLang="en-US" sz="1400" dirty="0" smtClean="0">
                <a:solidFill>
                  <a:srgbClr val="000000"/>
                </a:solidFill>
              </a:rPr>
              <a:t>数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</a:rPr>
              <a:t>Sigmoid</a:t>
            </a:r>
            <a:r>
              <a:rPr lang="zh-CN" altLang="en-US" sz="1400" dirty="0" smtClean="0">
                <a:solidFill>
                  <a:srgbClr val="000000"/>
                </a:solidFill>
              </a:rPr>
              <a:t>核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3081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线性核函数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线性核函</a:t>
            </a:r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en-US" altLang="zh-CN" sz="1800" dirty="0" smtClean="0">
                <a:solidFill>
                  <a:srgbClr val="000000"/>
                </a:solidFill>
              </a:rPr>
              <a:t>(Linear Kernel)</a:t>
            </a:r>
            <a:r>
              <a:rPr lang="zh-CN" altLang="en-US" sz="1800" dirty="0" smtClean="0">
                <a:solidFill>
                  <a:srgbClr val="000000"/>
                </a:solidFill>
              </a:rPr>
              <a:t>是最简单的核函数，主要用于线性可分的情况，表达式如下：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 =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x·y+c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其中</a:t>
            </a:r>
            <a:r>
              <a:rPr lang="en-US" altLang="zh-CN" sz="1800" dirty="0" smtClean="0">
                <a:solidFill>
                  <a:srgbClr val="000000"/>
                </a:solidFill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</a:rPr>
              <a:t>是可选的常数。线性核函数是原始输入空间的内积，即特征空间和输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</a:rPr>
              <a:t>       入空间的维度是一样的，参数较少运算速度较快。适用的情景是在特征数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量相对于样本数量非常多时。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章节介绍</a:t>
            </a:r>
            <a:endParaRPr kumimoji="0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6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99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支持向量机（</a:t>
            </a:r>
            <a:r>
              <a:rPr lang="en-US" altLang="zh-CN" sz="1800" dirty="0" smtClean="0">
                <a:solidFill>
                  <a:srgbClr val="000000"/>
                </a:solidFill>
              </a:rPr>
              <a:t>Support Vector Machine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</a:rPr>
              <a:t>SVM</a:t>
            </a:r>
            <a:r>
              <a:rPr lang="zh-CN" altLang="en-US" sz="1800" dirty="0" smtClean="0">
                <a:solidFill>
                  <a:srgbClr val="000000"/>
                </a:solidFill>
              </a:rPr>
              <a:t>）属于有监督学习模型，主要用于解决数据分类问题。</a:t>
            </a:r>
            <a:r>
              <a:rPr lang="zh-CN" altLang="en-US" sz="1800" dirty="0">
                <a:solidFill>
                  <a:srgbClr val="000000"/>
                </a:solidFill>
              </a:rPr>
              <a:t>通</a:t>
            </a:r>
            <a:r>
              <a:rPr lang="zh-CN" altLang="en-US" sz="1800" dirty="0" smtClean="0">
                <a:solidFill>
                  <a:srgbClr val="000000"/>
                </a:solidFill>
              </a:rPr>
              <a:t>常</a:t>
            </a:r>
            <a:r>
              <a:rPr lang="en-US" altLang="zh-CN" sz="1800" dirty="0" smtClean="0">
                <a:solidFill>
                  <a:srgbClr val="000000"/>
                </a:solidFill>
              </a:rPr>
              <a:t>SVM</a:t>
            </a:r>
            <a:r>
              <a:rPr lang="zh-CN" altLang="en-US" sz="1800" dirty="0" smtClean="0">
                <a:solidFill>
                  <a:srgbClr val="000000"/>
                </a:solidFill>
              </a:rPr>
              <a:t>用于二元分类问题，对于多元分类可将其分解为多个二元分类问题，再进行分类，主要应用场景有图像分类、文本分类、面部识别和垃圾邮件检测等领域。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本</a:t>
            </a:r>
            <a:r>
              <a:rPr lang="zh-CN" altLang="en-US" sz="1800" dirty="0" smtClean="0">
                <a:solidFill>
                  <a:srgbClr val="000000"/>
                </a:solidFill>
              </a:rPr>
              <a:t>章共划分为两个小节，分别介绍支持向量机模型的基础以及支持向量机的应用过程。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endParaRPr lang="zh-CN" alt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/>
              <a:t>多项式</a:t>
            </a:r>
            <a:r>
              <a:rPr kumimoji="0" lang="zh-CN" altLang="en-US" sz="1600" dirty="0" smtClean="0"/>
              <a:t>核函数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多项式</a:t>
            </a:r>
            <a:r>
              <a:rPr lang="zh-CN" altLang="en-US" sz="1800" dirty="0" smtClean="0">
                <a:solidFill>
                  <a:srgbClr val="000000"/>
                </a:solidFill>
              </a:rPr>
              <a:t>核</a:t>
            </a:r>
            <a:r>
              <a:rPr lang="zh-CN" altLang="en-US" sz="1800" dirty="0">
                <a:solidFill>
                  <a:srgbClr val="000000"/>
                </a:solidFill>
              </a:rPr>
              <a:t>函</a:t>
            </a:r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en-US" altLang="zh-CN" sz="1800" dirty="0" smtClean="0">
                <a:solidFill>
                  <a:srgbClr val="000000"/>
                </a:solidFill>
              </a:rPr>
              <a:t>(Polynomial Kernel)</a:t>
            </a:r>
            <a:r>
              <a:rPr lang="zh-CN" altLang="en-US" sz="1800" dirty="0" smtClean="0">
                <a:solidFill>
                  <a:srgbClr val="000000"/>
                </a:solidFill>
              </a:rPr>
              <a:t>是一种非稳态核函数，适合于正交归一化后的数据，表达式如下：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 = [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a·x·y+c</a:t>
            </a:r>
            <a:r>
              <a:rPr lang="en-US" altLang="zh-CN" sz="1800" dirty="0" smtClean="0">
                <a:solidFill>
                  <a:srgbClr val="000000"/>
                </a:solidFill>
              </a:rPr>
              <a:t>] </a:t>
            </a:r>
            <a:r>
              <a:rPr lang="en-US" altLang="zh-CN" sz="1800" baseline="30000" dirty="0" smtClean="0">
                <a:solidFill>
                  <a:srgbClr val="000000"/>
                </a:solidFill>
              </a:rPr>
              <a:t>d</a:t>
            </a:r>
            <a:endParaRPr lang="en-US" altLang="zh-CN" sz="1800" baseline="30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其中</a:t>
            </a:r>
            <a:r>
              <a:rPr lang="en-US" altLang="zh-CN" sz="1800" dirty="0" smtClean="0">
                <a:solidFill>
                  <a:srgbClr val="000000"/>
                </a:solidFill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</a:rPr>
              <a:t>是调节参数，</a:t>
            </a:r>
            <a:r>
              <a:rPr lang="en-US" altLang="zh-CN" sz="1800" dirty="0" smtClean="0">
                <a:solidFill>
                  <a:srgbClr val="000000"/>
                </a:solidFill>
              </a:rPr>
              <a:t>d</a:t>
            </a:r>
            <a:r>
              <a:rPr lang="zh-CN" altLang="en-US" sz="1800" dirty="0" smtClean="0">
                <a:solidFill>
                  <a:srgbClr val="000000"/>
                </a:solidFill>
              </a:rPr>
              <a:t>是最高次项次数，</a:t>
            </a:r>
            <a:r>
              <a:rPr lang="en-US" altLang="zh-CN" sz="1800" dirty="0" smtClean="0">
                <a:solidFill>
                  <a:srgbClr val="000000"/>
                </a:solidFill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</a:rPr>
              <a:t>是可选的常数。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径向基核函数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径向基核</a:t>
            </a:r>
            <a:r>
              <a:rPr lang="zh-CN" altLang="en-US" sz="1800" dirty="0">
                <a:solidFill>
                  <a:srgbClr val="000000"/>
                </a:solidFill>
              </a:rPr>
              <a:t>函</a:t>
            </a:r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en-US" altLang="zh-CN" sz="1800" dirty="0" smtClean="0">
                <a:solidFill>
                  <a:srgbClr val="000000"/>
                </a:solidFill>
              </a:rPr>
              <a:t>(Radial Basis Function Kernel)</a:t>
            </a:r>
            <a:r>
              <a:rPr lang="zh-CN" altLang="en-US" sz="1800" dirty="0" smtClean="0">
                <a:solidFill>
                  <a:srgbClr val="000000"/>
                </a:solidFill>
              </a:rPr>
              <a:t>具有很强的灵活性，应用广泛。与多项式核函数相比参数较少。因此大多数情况下都有较好的性能。</a:t>
            </a:r>
            <a:r>
              <a:rPr lang="zh-CN" altLang="en-US" sz="1800" dirty="0">
                <a:solidFill>
                  <a:srgbClr val="000000"/>
                </a:solidFill>
              </a:rPr>
              <a:t>径向基核函数类似于高斯函数，所以也被称为高斯核函数。</a:t>
            </a:r>
            <a:r>
              <a:rPr lang="zh-CN" altLang="en-US" sz="1800" dirty="0" smtClean="0">
                <a:solidFill>
                  <a:srgbClr val="000000"/>
                </a:solidFill>
              </a:rPr>
              <a:t>在不确定用哪种核函数时，可优先验证高斯核函数。表达式如下：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 =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exp</a:t>
            </a:r>
            <a:r>
              <a:rPr lang="en-US" altLang="zh-CN" sz="1800" dirty="0" smtClean="0">
                <a:solidFill>
                  <a:srgbClr val="000000"/>
                </a:solidFill>
              </a:rPr>
              <a:t>{-[(||x-y||</a:t>
            </a:r>
            <a:r>
              <a:rPr lang="en-US" altLang="zh-CN" sz="1800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</a:rPr>
              <a:t>)/(2·a</a:t>
            </a:r>
            <a:r>
              <a:rPr lang="en-US" altLang="zh-CN" sz="1800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</a:rPr>
              <a:t>)]}   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其中</a:t>
            </a:r>
            <a:r>
              <a:rPr lang="en-US" altLang="zh-CN" sz="1800" dirty="0" smtClean="0">
                <a:solidFill>
                  <a:srgbClr val="000000"/>
                </a:solidFill>
              </a:rPr>
              <a:t>a</a:t>
            </a:r>
            <a:r>
              <a:rPr lang="en-US" altLang="zh-CN" sz="1800" baseline="300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越大。高斯核函数就会变得越平滑，此时函数随输入</a:t>
            </a:r>
            <a:r>
              <a:rPr lang="en-US" altLang="zh-CN" sz="1800" dirty="0" smtClean="0">
                <a:solidFill>
                  <a:srgbClr val="000000"/>
                </a:solidFill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</a:rPr>
              <a:t>变化较缓慢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，模型的偏差和方差大，泛化能力差，容易过拟合。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a</a:t>
            </a:r>
            <a:r>
              <a:rPr lang="en-US" altLang="zh-CN" sz="1800" baseline="300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越小，高斯核函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数变化越剧烈，模型的偏差和方差越小，模型对噪声样本比较敏感。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/>
              <a:t>Sigmoid</a:t>
            </a:r>
            <a:r>
              <a:rPr kumimoji="0" lang="zh-CN" altLang="en-US" sz="1600" dirty="0" smtClean="0"/>
              <a:t>核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 smtClean="0">
                <a:solidFill>
                  <a:srgbClr val="000000"/>
                </a:solidFill>
              </a:rPr>
              <a:t>Sigmoid</a:t>
            </a:r>
            <a:r>
              <a:rPr lang="zh-CN" altLang="en-US" sz="1800" dirty="0" smtClean="0">
                <a:solidFill>
                  <a:srgbClr val="000000"/>
                </a:solidFill>
              </a:rPr>
              <a:t>核</a:t>
            </a:r>
            <a:r>
              <a:rPr lang="en-US" altLang="zh-CN" sz="1800" dirty="0" smtClean="0">
                <a:solidFill>
                  <a:srgbClr val="000000"/>
                </a:solidFill>
              </a:rPr>
              <a:t>(Sigmoid Kernel)</a:t>
            </a:r>
            <a:r>
              <a:rPr lang="zh-CN" altLang="en-US" sz="1800" dirty="0" smtClean="0">
                <a:solidFill>
                  <a:srgbClr val="000000"/>
                </a:solidFill>
              </a:rPr>
              <a:t>来源于</a:t>
            </a:r>
            <a:r>
              <a:rPr lang="en-US" altLang="zh-CN" sz="1800" dirty="0" smtClean="0">
                <a:solidFill>
                  <a:srgbClr val="000000"/>
                </a:solidFill>
              </a:rPr>
              <a:t>MLP</a:t>
            </a:r>
            <a:r>
              <a:rPr lang="zh-CN" altLang="en-US" sz="1800" dirty="0" smtClean="0">
                <a:solidFill>
                  <a:srgbClr val="000000"/>
                </a:solidFill>
              </a:rPr>
              <a:t>中的激活函数，</a:t>
            </a:r>
            <a:r>
              <a:rPr lang="en-US" altLang="zh-CN" sz="1800" dirty="0" smtClean="0">
                <a:solidFill>
                  <a:srgbClr val="000000"/>
                </a:solidFill>
              </a:rPr>
              <a:t>SVM</a:t>
            </a:r>
            <a:r>
              <a:rPr lang="zh-CN" altLang="en-US" sz="1800" dirty="0" smtClean="0">
                <a:solidFill>
                  <a:srgbClr val="000000"/>
                </a:solidFill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</a:rPr>
              <a:t>Sigmoid</a:t>
            </a:r>
            <a:r>
              <a:rPr lang="zh-CN" altLang="en-US" sz="1800" dirty="0" smtClean="0">
                <a:solidFill>
                  <a:srgbClr val="000000"/>
                </a:solidFill>
              </a:rPr>
              <a:t>相当于一个两层的感知机网络，表达式如下：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K(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x,y</a:t>
            </a:r>
            <a:r>
              <a:rPr lang="en-US" altLang="zh-CN" sz="1800" dirty="0" smtClean="0">
                <a:solidFill>
                  <a:srgbClr val="000000"/>
                </a:solidFill>
              </a:rPr>
              <a:t>) =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tanh</a:t>
            </a:r>
            <a:r>
              <a:rPr lang="en-US" altLang="zh-CN" sz="1800" dirty="0" smtClean="0">
                <a:solidFill>
                  <a:srgbClr val="00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a·x·y+c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其中</a:t>
            </a:r>
            <a:r>
              <a:rPr lang="en-US" altLang="zh-CN" sz="1800" dirty="0" smtClean="0">
                <a:solidFill>
                  <a:srgbClr val="000000"/>
                </a:solidFill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</a:rPr>
              <a:t>表示调节参数，</a:t>
            </a:r>
            <a:r>
              <a:rPr lang="en-US" altLang="zh-CN" sz="1800" dirty="0" smtClean="0">
                <a:solidFill>
                  <a:srgbClr val="000000"/>
                </a:solidFill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</a:rPr>
              <a:t>为可选常数，一般情况</a:t>
            </a:r>
            <a:r>
              <a:rPr lang="en-US" altLang="zh-CN" sz="1800" dirty="0" smtClean="0">
                <a:solidFill>
                  <a:srgbClr val="000000"/>
                </a:solidFill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</a:rPr>
              <a:t>取</a:t>
            </a:r>
            <a:r>
              <a:rPr lang="en-US" altLang="zh-CN" sz="1800" dirty="0" smtClean="0">
                <a:solidFill>
                  <a:srgbClr val="000000"/>
                </a:solidFill>
              </a:rPr>
              <a:t>1/n</a:t>
            </a:r>
            <a:r>
              <a:rPr lang="zh-CN" altLang="en-US" sz="1800" dirty="0" smtClean="0">
                <a:solidFill>
                  <a:srgbClr val="000000"/>
                </a:solidFill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</a:rPr>
              <a:t>n</a:t>
            </a:r>
            <a:r>
              <a:rPr lang="zh-CN" altLang="en-US" sz="1800" dirty="0" smtClean="0">
                <a:solidFill>
                  <a:srgbClr val="000000"/>
                </a:solidFill>
              </a:rPr>
              <a:t>是数据维度。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2507720" cy="46166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r>
              <a:rPr kumimoji="0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kumimoji="0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支持向量机（</a:t>
            </a:r>
            <a:r>
              <a:rPr lang="en-US" altLang="zh-CN" sz="1800" dirty="0">
                <a:solidFill>
                  <a:srgbClr val="000000"/>
                </a:solidFill>
              </a:rPr>
              <a:t>SVM</a:t>
            </a:r>
            <a:r>
              <a:rPr lang="zh-CN" altLang="en-US" sz="1800" dirty="0">
                <a:solidFill>
                  <a:srgbClr val="000000"/>
                </a:solidFill>
              </a:rPr>
              <a:t>）算法比较适合图像和文本等样本特征较多的应用场合。基于结构风险最小化原理，对样本集进行压缩，解决了以往需要大样本数量进行训练的问题。它将文本通过计算抽象成向量化的训练数据，提高了分类的精确率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80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/>
              <a:t>新闻主题分类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5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新闻的分类是根据新闻中与主题相关的词汇来完成的。应用</a:t>
            </a:r>
            <a:r>
              <a:rPr lang="en-US" altLang="zh-CN" sz="1800" dirty="0" smtClean="0">
                <a:solidFill>
                  <a:srgbClr val="000000"/>
                </a:solidFill>
              </a:rPr>
              <a:t>SVM</a:t>
            </a:r>
            <a:r>
              <a:rPr lang="zh-CN" altLang="en-US" sz="1800" dirty="0" smtClean="0">
                <a:solidFill>
                  <a:srgbClr val="000000"/>
                </a:solidFill>
              </a:rPr>
              <a:t>对新闻分类可以划分为五个步骤：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/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获</a:t>
            </a:r>
            <a:r>
              <a:rPr lang="zh-CN" altLang="en-US" sz="1400" dirty="0">
                <a:solidFill>
                  <a:srgbClr val="000000"/>
                </a:solidFill>
              </a:rPr>
              <a:t>取数</a:t>
            </a:r>
            <a:r>
              <a:rPr lang="zh-CN" altLang="en-US" sz="1400" dirty="0" smtClean="0">
                <a:solidFill>
                  <a:srgbClr val="000000"/>
                </a:solidFill>
              </a:rPr>
              <a:t>据集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将文本转化为可处理的向量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分割数据</a:t>
            </a:r>
            <a:r>
              <a:rPr lang="zh-CN" altLang="en-US" sz="1400" dirty="0" smtClean="0">
                <a:solidFill>
                  <a:srgbClr val="000000"/>
                </a:solidFill>
              </a:rPr>
              <a:t>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支持向量</a:t>
            </a:r>
            <a:r>
              <a:rPr lang="zh-CN" altLang="en-US" sz="1400" dirty="0" smtClean="0">
                <a:solidFill>
                  <a:srgbClr val="000000"/>
                </a:solidFill>
              </a:rPr>
              <a:t>机分类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分类结果显示</a:t>
            </a:r>
            <a:br>
              <a:rPr lang="en-US" altLang="zh-CN" sz="1800" dirty="0" smtClean="0">
                <a:solidFill>
                  <a:srgbClr val="000000"/>
                </a:solidFill>
              </a:rPr>
            </a:b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获取数据集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02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zh-CN" altLang="en-US" sz="1800" dirty="0">
                <a:solidFill>
                  <a:srgbClr val="000000"/>
                </a:solidFill>
              </a:rPr>
              <a:t>据集来自于</a:t>
            </a:r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官网上的</a:t>
            </a:r>
            <a:r>
              <a:rPr lang="en-US" altLang="zh-CN" sz="1800" dirty="0">
                <a:solidFill>
                  <a:srgbClr val="000000"/>
                </a:solidFill>
              </a:rPr>
              <a:t>20</a:t>
            </a:r>
            <a:r>
              <a:rPr lang="zh-CN" altLang="en-US" sz="1800" dirty="0">
                <a:solidFill>
                  <a:srgbClr val="000000"/>
                </a:solidFill>
              </a:rPr>
              <a:t>组新闻数据集，下载地址为：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http</a:t>
            </a:r>
            <a:r>
              <a:rPr lang="en-US" altLang="zh-CN" sz="1800" dirty="0">
                <a:solidFill>
                  <a:srgbClr val="000000"/>
                </a:solidFill>
              </a:rPr>
              <a:t>://</a:t>
            </a:r>
            <a:r>
              <a:rPr lang="en-US" altLang="zh-CN" sz="1800" dirty="0" smtClean="0">
                <a:solidFill>
                  <a:srgbClr val="000000"/>
                </a:solidFill>
              </a:rPr>
              <a:t>scikit-learn.org/stable/datasets/index.html#the-20-newsgroups-text-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dataset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数据集中一共包含</a:t>
            </a:r>
            <a:r>
              <a:rPr lang="en-US" altLang="zh-CN" sz="1800" dirty="0" smtClean="0">
                <a:solidFill>
                  <a:srgbClr val="000000"/>
                </a:solidFill>
              </a:rPr>
              <a:t>20</a:t>
            </a:r>
            <a:r>
              <a:rPr lang="zh-CN" altLang="en-US" sz="1800" dirty="0" smtClean="0">
                <a:solidFill>
                  <a:srgbClr val="000000"/>
                </a:solidFill>
              </a:rPr>
              <a:t>类新闻，选择其中三类新闻，对应的</a:t>
            </a:r>
            <a:r>
              <a:rPr lang="en-US" altLang="zh-CN" sz="1800" dirty="0" smtClean="0">
                <a:solidFill>
                  <a:srgbClr val="000000"/>
                </a:solidFill>
              </a:rPr>
              <a:t>target</a:t>
            </a:r>
            <a:r>
              <a:rPr lang="zh-CN" altLang="en-US" sz="1800" dirty="0" smtClean="0">
                <a:solidFill>
                  <a:srgbClr val="000000"/>
                </a:solidFill>
              </a:rPr>
              <a:t>依次为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0,1,2</a:t>
            </a:r>
            <a:r>
              <a:rPr lang="zh-CN" altLang="en-US" sz="1800" dirty="0" smtClean="0">
                <a:solidFill>
                  <a:srgbClr val="000000"/>
                </a:solidFill>
              </a:rPr>
              <a:t>。部分代码如下：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select </a:t>
            </a:r>
            <a:r>
              <a:rPr lang="en-US" altLang="zh-CN" sz="1800" dirty="0">
                <a:solidFill>
                  <a:srgbClr val="000000"/>
                </a:solidFill>
              </a:rPr>
              <a:t>= ['</a:t>
            </a:r>
            <a:r>
              <a:rPr lang="en-US" altLang="zh-CN" sz="1800" dirty="0" err="1">
                <a:solidFill>
                  <a:srgbClr val="000000"/>
                </a:solidFill>
              </a:rPr>
              <a:t>alt.atheism</a:t>
            </a:r>
            <a:r>
              <a:rPr lang="en-US" altLang="zh-CN" sz="1800" dirty="0">
                <a:solidFill>
                  <a:srgbClr val="000000"/>
                </a:solidFill>
              </a:rPr>
              <a:t>', '</a:t>
            </a:r>
            <a:r>
              <a:rPr lang="en-US" altLang="zh-CN" sz="1800" dirty="0" err="1">
                <a:solidFill>
                  <a:srgbClr val="000000"/>
                </a:solidFill>
              </a:rPr>
              <a:t>talk.religion.misc</a:t>
            </a:r>
            <a:r>
              <a:rPr lang="en-US" altLang="zh-CN" sz="1800" dirty="0">
                <a:solidFill>
                  <a:srgbClr val="000000"/>
                </a:solidFill>
              </a:rPr>
              <a:t>', '</a:t>
            </a:r>
            <a:r>
              <a:rPr lang="en-US" altLang="zh-CN" sz="1800" dirty="0" err="1">
                <a:solidFill>
                  <a:srgbClr val="000000"/>
                </a:solidFill>
              </a:rPr>
              <a:t>comp.graphics</a:t>
            </a:r>
            <a:r>
              <a:rPr lang="en-US" altLang="zh-CN" sz="1800" dirty="0">
                <a:solidFill>
                  <a:srgbClr val="000000"/>
                </a:solidFill>
              </a:rPr>
              <a:t>']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newsgroups_train_se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fetch_20newsgroups(subset='train', categories=select)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文本转化为向量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中封装了向量化工具</a:t>
            </a:r>
            <a:r>
              <a:rPr lang="en-US" altLang="zh-CN" sz="1800" dirty="0" err="1">
                <a:solidFill>
                  <a:srgbClr val="000000"/>
                </a:solidFill>
              </a:rPr>
              <a:t>TfidfVectorizer</a:t>
            </a:r>
            <a:r>
              <a:rPr lang="zh-CN" altLang="en-US" sz="1800" dirty="0">
                <a:solidFill>
                  <a:srgbClr val="000000"/>
                </a:solidFill>
              </a:rPr>
              <a:t>，它统计每则新闻中各个单词出现的频率，并进行</a:t>
            </a:r>
            <a:r>
              <a:rPr lang="en-US" altLang="zh-CN" sz="1800" dirty="0">
                <a:solidFill>
                  <a:srgbClr val="000000"/>
                </a:solidFill>
              </a:rPr>
              <a:t>TF-IDF</a:t>
            </a:r>
            <a:r>
              <a:rPr lang="zh-CN" altLang="en-US" sz="1800" dirty="0">
                <a:solidFill>
                  <a:srgbClr val="000000"/>
                </a:solidFill>
              </a:rPr>
              <a:t>处理，其中</a:t>
            </a:r>
            <a:r>
              <a:rPr lang="en-US" altLang="zh-CN" sz="1800" dirty="0">
                <a:solidFill>
                  <a:srgbClr val="000000"/>
                </a:solidFill>
              </a:rPr>
              <a:t>TF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term frequency</a:t>
            </a:r>
            <a:r>
              <a:rPr lang="zh-CN" altLang="en-US" sz="1800" dirty="0">
                <a:solidFill>
                  <a:srgbClr val="000000"/>
                </a:solidFill>
              </a:rPr>
              <a:t>）是某一个给定的词语在该文件中出现的次数。</a:t>
            </a:r>
            <a:r>
              <a:rPr lang="en-US" altLang="zh-CN" sz="1800" dirty="0">
                <a:solidFill>
                  <a:srgbClr val="000000"/>
                </a:solidFill>
              </a:rPr>
              <a:t>IDF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inverse document frequency</a:t>
            </a:r>
            <a:r>
              <a:rPr lang="zh-CN" altLang="en-US" sz="1800" dirty="0">
                <a:solidFill>
                  <a:srgbClr val="000000"/>
                </a:solidFill>
              </a:rPr>
              <a:t>）是逆文档频率，用于降低其它文档中普遍出现的词语的重要性，</a:t>
            </a:r>
            <a:r>
              <a:rPr lang="en-US" altLang="zh-CN" sz="1800" dirty="0">
                <a:solidFill>
                  <a:srgbClr val="000000"/>
                </a:solidFill>
              </a:rPr>
              <a:t>TF-IDF</a:t>
            </a:r>
            <a:r>
              <a:rPr lang="zh-CN" altLang="en-US" sz="1800" dirty="0">
                <a:solidFill>
                  <a:srgbClr val="000000"/>
                </a:solidFill>
              </a:rPr>
              <a:t>倾向于过滤掉常见的词语，保留重要的词语。通过</a:t>
            </a:r>
            <a:r>
              <a:rPr lang="en-US" altLang="zh-CN" sz="1800" dirty="0">
                <a:solidFill>
                  <a:srgbClr val="000000"/>
                </a:solidFill>
              </a:rPr>
              <a:t>TF-IDF</a:t>
            </a:r>
            <a:r>
              <a:rPr lang="zh-CN" altLang="en-US" sz="1800" dirty="0">
                <a:solidFill>
                  <a:srgbClr val="000000"/>
                </a:solidFill>
              </a:rPr>
              <a:t>来实现文本特征的选择，也就是说，一个词语在当前文章中出现次数较多，但在其它文章中较少出现，那么可认为这个词语能够代表此文章，具有较高的类别区分能力。使用</a:t>
            </a:r>
            <a:r>
              <a:rPr lang="en-US" altLang="zh-CN" sz="1800" dirty="0" err="1">
                <a:solidFill>
                  <a:srgbClr val="000000"/>
                </a:solidFill>
              </a:rPr>
              <a:t>TfidfVectorizer</a:t>
            </a:r>
            <a:r>
              <a:rPr lang="zh-CN" altLang="en-US" sz="1800" dirty="0">
                <a:solidFill>
                  <a:srgbClr val="000000"/>
                </a:solidFill>
              </a:rPr>
              <a:t>实例化、建立索引和编码文档的过</a:t>
            </a:r>
            <a:r>
              <a:rPr lang="zh-CN" altLang="en-US" sz="1800" dirty="0" smtClean="0">
                <a:solidFill>
                  <a:srgbClr val="000000"/>
                </a:solidFill>
              </a:rPr>
              <a:t>程如下</a:t>
            </a:r>
            <a:r>
              <a:rPr lang="en-US" altLang="zh-CN" sz="1800" dirty="0" smtClean="0">
                <a:solidFill>
                  <a:srgbClr val="000000"/>
                </a:solidFill>
              </a:rPr>
              <a:t>: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vectorizer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TfidfVectorizer</a:t>
            </a:r>
            <a:r>
              <a:rPr lang="en-US" altLang="zh-CN" sz="1800" dirty="0">
                <a:solidFill>
                  <a:srgbClr val="000000"/>
                </a:solidFill>
              </a:rPr>
              <a:t>()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vectors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vectorizer.fit_transform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newsgroups_train_se.data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print(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vectors.shape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支持向量机分类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使</a:t>
            </a:r>
            <a:r>
              <a:rPr lang="zh-CN" altLang="en-US" sz="1800" dirty="0" smtClean="0">
                <a:solidFill>
                  <a:srgbClr val="000000"/>
                </a:solidFill>
              </a:rPr>
              <a:t>用</a:t>
            </a:r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中的</a:t>
            </a:r>
            <a:r>
              <a:rPr lang="en-US" altLang="zh-CN" sz="1800" dirty="0">
                <a:solidFill>
                  <a:srgbClr val="000000"/>
                </a:solidFill>
              </a:rPr>
              <a:t>SVM</a:t>
            </a:r>
            <a:r>
              <a:rPr lang="zh-CN" altLang="en-US" sz="1800" dirty="0">
                <a:solidFill>
                  <a:srgbClr val="000000"/>
                </a:solidFill>
              </a:rPr>
              <a:t>工具包</a:t>
            </a:r>
            <a:r>
              <a:rPr lang="en-US" altLang="zh-CN" sz="1800" dirty="0">
                <a:solidFill>
                  <a:srgbClr val="000000"/>
                </a:solidFill>
              </a:rPr>
              <a:t>SVC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C-Support Vector Classification</a:t>
            </a:r>
            <a:r>
              <a:rPr lang="zh-CN" altLang="en-US" sz="1800" dirty="0" smtClean="0">
                <a:solidFill>
                  <a:srgbClr val="000000"/>
                </a:solidFill>
              </a:rPr>
              <a:t>）来进行分类，核函数采用的是线性核函数，代码如下：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svc </a:t>
            </a:r>
            <a:r>
              <a:rPr lang="en-US" altLang="zh-CN" sz="1800" dirty="0">
                <a:solidFill>
                  <a:srgbClr val="000000"/>
                </a:solidFill>
              </a:rPr>
              <a:t>= SVC(kernel='linear')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svc.fit</a:t>
            </a:r>
            <a:r>
              <a:rPr lang="en-US" altLang="zh-CN" sz="1800" dirty="0" smtClean="0">
                <a:solidFill>
                  <a:srgbClr val="00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x_train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y_train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分类结果显示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en-US" altLang="zh-CN" sz="1800" dirty="0">
                <a:solidFill>
                  <a:srgbClr val="000000"/>
                </a:solidFill>
              </a:rPr>
              <a:t>print(</a:t>
            </a:r>
            <a:r>
              <a:rPr lang="en-US" altLang="zh-CN" sz="1800" dirty="0" err="1">
                <a:solidFill>
                  <a:srgbClr val="000000"/>
                </a:solidFill>
              </a:rPr>
              <a:t>svc.score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x_test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y_test</a:t>
            </a:r>
            <a:r>
              <a:rPr lang="en-US" altLang="zh-CN" sz="1800" dirty="0" smtClean="0">
                <a:solidFill>
                  <a:srgbClr val="000000"/>
                </a:solidFill>
              </a:rPr>
              <a:t>))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Result</a:t>
            </a:r>
            <a:r>
              <a:rPr lang="en-US" altLang="zh-CN" sz="1800" dirty="0">
                <a:solidFill>
                  <a:srgbClr val="000000"/>
                </a:solidFill>
              </a:rPr>
              <a:t>: </a:t>
            </a:r>
            <a:r>
              <a:rPr lang="en-US" altLang="zh-CN" sz="1800" dirty="0" smtClean="0">
                <a:solidFill>
                  <a:srgbClr val="000000"/>
                </a:solidFill>
              </a:rPr>
              <a:t>0.955017301038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可以看到训</a:t>
            </a:r>
            <a:r>
              <a:rPr lang="zh-CN" altLang="en-US" sz="1800" dirty="0">
                <a:solidFill>
                  <a:srgbClr val="000000"/>
                </a:solidFill>
              </a:rPr>
              <a:t>练正确率约为</a:t>
            </a:r>
            <a:r>
              <a:rPr lang="en-US" altLang="zh-CN" sz="1800" dirty="0">
                <a:solidFill>
                  <a:srgbClr val="000000"/>
                </a:solidFill>
              </a:rPr>
              <a:t>95.5%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4389967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/>
              <a:t>基于</a:t>
            </a:r>
            <a:r>
              <a:rPr kumimoji="0" lang="zh-CN" altLang="en-US" dirty="0" smtClean="0"/>
              <a:t>支持向量机和主成分分析的人脸识别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01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主成分分析（</a:t>
            </a:r>
            <a:r>
              <a:rPr lang="en-US" altLang="zh-CN" sz="1800" dirty="0">
                <a:solidFill>
                  <a:srgbClr val="000000"/>
                </a:solidFill>
              </a:rPr>
              <a:t>Principal Component </a:t>
            </a:r>
            <a:r>
              <a:rPr lang="en-US" altLang="zh-CN" sz="1800" dirty="0" smtClean="0">
                <a:solidFill>
                  <a:srgbClr val="000000"/>
                </a:solidFill>
              </a:rPr>
              <a:t>Analysis , PCA</a:t>
            </a:r>
            <a:r>
              <a:rPr lang="zh-CN" altLang="en-US" sz="1800" dirty="0">
                <a:solidFill>
                  <a:srgbClr val="000000"/>
                </a:solidFill>
              </a:rPr>
              <a:t>）是一种降维方法，可以从多种特征中解析出主要的影响因素，使用较少的特征数量表示整体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r>
              <a:rPr lang="en-US" altLang="zh-CN" sz="1800" dirty="0" smtClean="0">
                <a:solidFill>
                  <a:srgbClr val="000000"/>
                </a:solidFill>
              </a:rPr>
              <a:t>PCA</a:t>
            </a:r>
            <a:r>
              <a:rPr lang="zh-CN" altLang="en-US" sz="1800" dirty="0" smtClean="0">
                <a:solidFill>
                  <a:srgbClr val="000000"/>
                </a:solidFill>
              </a:rPr>
              <a:t>的目标就是找到方差大的维度作为特征。本案例可以被划分为六个步骤：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获</a:t>
            </a:r>
            <a:r>
              <a:rPr lang="zh-CN" altLang="en-US" sz="1400" dirty="0">
                <a:solidFill>
                  <a:srgbClr val="000000"/>
                </a:solidFill>
              </a:rPr>
              <a:t>取数</a:t>
            </a:r>
            <a:r>
              <a:rPr lang="zh-CN" altLang="en-US" sz="1400" dirty="0" smtClean="0">
                <a:solidFill>
                  <a:srgbClr val="000000"/>
                </a:solidFill>
              </a:rPr>
              <a:t>据集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将图片转化为可处理的</a:t>
            </a:r>
            <a:r>
              <a:rPr lang="en-US" altLang="zh-CN" sz="1400" dirty="0" smtClean="0">
                <a:solidFill>
                  <a:srgbClr val="000000"/>
                </a:solidFill>
              </a:rPr>
              <a:t>n</a:t>
            </a:r>
            <a:r>
              <a:rPr lang="zh-CN" altLang="en-US" sz="1400" dirty="0" smtClean="0">
                <a:solidFill>
                  <a:srgbClr val="000000"/>
                </a:solidFill>
              </a:rPr>
              <a:t>维向量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分割数据</a:t>
            </a:r>
            <a:r>
              <a:rPr lang="zh-CN" altLang="en-US" sz="1400" dirty="0" smtClean="0">
                <a:solidFill>
                  <a:srgbClr val="000000"/>
                </a:solidFill>
              </a:rPr>
              <a:t>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</a:rPr>
              <a:t>PCA</a:t>
            </a:r>
            <a:r>
              <a:rPr lang="zh-CN" altLang="en-US" sz="1400" dirty="0" smtClean="0">
                <a:solidFill>
                  <a:srgbClr val="000000"/>
                </a:solidFill>
              </a:rPr>
              <a:t>主成分分析，降维处理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支持向量</a:t>
            </a:r>
            <a:r>
              <a:rPr lang="zh-CN" altLang="en-US" sz="1400" dirty="0" smtClean="0">
                <a:solidFill>
                  <a:srgbClr val="000000"/>
                </a:solidFill>
              </a:rPr>
              <a:t>机分类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查</a:t>
            </a:r>
            <a:r>
              <a:rPr lang="zh-CN" altLang="en-US" sz="1400" dirty="0" smtClean="0">
                <a:solidFill>
                  <a:srgbClr val="000000"/>
                </a:solidFill>
              </a:rPr>
              <a:t>看训练后的分类结果</a:t>
            </a:r>
            <a:br>
              <a:rPr lang="en-US" altLang="zh-CN" sz="1800" dirty="0" smtClean="0">
                <a:solidFill>
                  <a:srgbClr val="000000"/>
                </a:solidFill>
              </a:rPr>
            </a:br>
            <a:endParaRPr lang="en-US" altLang="zh-CN" sz="1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章节结构</a:t>
            </a:r>
            <a:endParaRPr kumimoji="0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6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7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支持向量机模型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</a:rPr>
              <a:t>核函数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模型原理分</a:t>
            </a:r>
            <a:r>
              <a:rPr lang="zh-CN" altLang="en-US" sz="1400" dirty="0" smtClean="0">
                <a:solidFill>
                  <a:srgbClr val="000000"/>
                </a:solidFill>
              </a:rPr>
              <a:t>析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支持向量</a:t>
            </a:r>
            <a:r>
              <a:rPr lang="zh-CN" altLang="en-US" sz="1800" dirty="0" smtClean="0">
                <a:solidFill>
                  <a:srgbClr val="000000"/>
                </a:solidFill>
              </a:rPr>
              <a:t>机应用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基</a:t>
            </a:r>
            <a:r>
              <a:rPr lang="zh-CN" altLang="en-US" sz="1400" dirty="0" smtClean="0">
                <a:solidFill>
                  <a:srgbClr val="000000"/>
                </a:solidFill>
              </a:rPr>
              <a:t>于</a:t>
            </a:r>
            <a:r>
              <a:rPr lang="en-US" altLang="zh-CN" sz="1400" dirty="0" smtClean="0">
                <a:solidFill>
                  <a:srgbClr val="000000"/>
                </a:solidFill>
              </a:rPr>
              <a:t>SVM</a:t>
            </a:r>
            <a:r>
              <a:rPr lang="zh-CN" altLang="en-US" sz="1400" dirty="0" smtClean="0">
                <a:solidFill>
                  <a:srgbClr val="000000"/>
                </a:solidFill>
              </a:rPr>
              <a:t>进行新闻主题分类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基</a:t>
            </a:r>
            <a:r>
              <a:rPr lang="zh-CN" altLang="en-US" sz="1400" dirty="0" smtClean="0">
                <a:solidFill>
                  <a:srgbClr val="000000"/>
                </a:solidFill>
              </a:rPr>
              <a:t>于支持向量机和主成分分析的人脸识别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493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主成分分析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2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主成分分析是</a:t>
            </a:r>
            <a:r>
              <a:rPr lang="zh-CN" altLang="en-US" sz="1800" dirty="0">
                <a:solidFill>
                  <a:srgbClr val="000000"/>
                </a:solidFill>
              </a:rPr>
              <a:t>最常用的线性降维</a:t>
            </a:r>
            <a:r>
              <a:rPr lang="zh-CN" altLang="en-US" sz="1800" dirty="0" smtClean="0">
                <a:solidFill>
                  <a:srgbClr val="000000"/>
                </a:solidFill>
              </a:rPr>
              <a:t>方法，它</a:t>
            </a:r>
            <a:r>
              <a:rPr lang="zh-CN" altLang="en-US" sz="1800" dirty="0">
                <a:solidFill>
                  <a:srgbClr val="000000"/>
                </a:solidFill>
              </a:rPr>
              <a:t>的目标是通过某种线性</a:t>
            </a:r>
            <a:r>
              <a:rPr lang="zh-CN" altLang="en-US" sz="1800" dirty="0" smtClean="0">
                <a:solidFill>
                  <a:srgbClr val="000000"/>
                </a:solidFill>
              </a:rPr>
              <a:t>投影，将</a:t>
            </a:r>
            <a:r>
              <a:rPr lang="zh-CN" altLang="en-US" sz="1800" dirty="0">
                <a:solidFill>
                  <a:srgbClr val="000000"/>
                </a:solidFill>
              </a:rPr>
              <a:t>高维的数据映射到低维的空间</a:t>
            </a:r>
            <a:r>
              <a:rPr lang="zh-CN" altLang="en-US" sz="1800" dirty="0" smtClean="0">
                <a:solidFill>
                  <a:srgbClr val="000000"/>
                </a:solidFill>
              </a:rPr>
              <a:t>中，并</a:t>
            </a:r>
            <a:r>
              <a:rPr lang="zh-CN" altLang="en-US" sz="1800" dirty="0">
                <a:solidFill>
                  <a:srgbClr val="000000"/>
                </a:solidFill>
              </a:rPr>
              <a:t>期望在所投影的维度上数据的方差</a:t>
            </a:r>
            <a:r>
              <a:rPr lang="zh-CN" altLang="en-US" sz="1800" dirty="0" smtClean="0">
                <a:solidFill>
                  <a:srgbClr val="000000"/>
                </a:solidFill>
              </a:rPr>
              <a:t>最大，以此</a:t>
            </a:r>
            <a:r>
              <a:rPr lang="zh-CN" altLang="en-US" sz="1800" dirty="0">
                <a:solidFill>
                  <a:srgbClr val="000000"/>
                </a:solidFill>
              </a:rPr>
              <a:t>使用较少的维</a:t>
            </a:r>
            <a:r>
              <a:rPr lang="zh-CN" altLang="en-US" sz="1800" dirty="0" smtClean="0">
                <a:solidFill>
                  <a:srgbClr val="000000"/>
                </a:solidFill>
              </a:rPr>
              <a:t>度，同时</a:t>
            </a:r>
            <a:r>
              <a:rPr lang="zh-CN" altLang="en-US" sz="1800" dirty="0">
                <a:solidFill>
                  <a:srgbClr val="000000"/>
                </a:solidFill>
              </a:rPr>
              <a:t>保留较多原数据的维</a:t>
            </a:r>
            <a:r>
              <a:rPr lang="zh-CN" altLang="en-US" sz="1800" dirty="0" smtClean="0">
                <a:solidFill>
                  <a:srgbClr val="000000"/>
                </a:solidFill>
              </a:rPr>
              <a:t>度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尽可能</a:t>
            </a:r>
            <a:r>
              <a:rPr lang="zh-CN" altLang="en-US" sz="1800" dirty="0">
                <a:solidFill>
                  <a:srgbClr val="000000"/>
                </a:solidFill>
              </a:rPr>
              <a:t>如果把所有的点都映射到</a:t>
            </a:r>
            <a:r>
              <a:rPr lang="zh-CN" altLang="en-US" sz="1800" dirty="0" smtClean="0">
                <a:solidFill>
                  <a:srgbClr val="000000"/>
                </a:solidFill>
              </a:rPr>
              <a:t>一起，那么</a:t>
            </a:r>
            <a:r>
              <a:rPr lang="zh-CN" altLang="en-US" sz="1800" dirty="0">
                <a:solidFill>
                  <a:srgbClr val="000000"/>
                </a:solidFill>
              </a:rPr>
              <a:t>几乎所有的区分信息都丢失</a:t>
            </a:r>
            <a:r>
              <a:rPr lang="zh-CN" altLang="en-US" sz="1800" dirty="0" smtClean="0">
                <a:solidFill>
                  <a:srgbClr val="000000"/>
                </a:solidFill>
              </a:rPr>
              <a:t>了，而</a:t>
            </a:r>
            <a:r>
              <a:rPr lang="zh-CN" altLang="en-US" sz="1800" dirty="0">
                <a:solidFill>
                  <a:srgbClr val="000000"/>
                </a:solidFill>
              </a:rPr>
              <a:t>如果映射后</a:t>
            </a:r>
            <a:r>
              <a:rPr lang="zh-CN" altLang="en-US" sz="1800" dirty="0" smtClean="0">
                <a:solidFill>
                  <a:srgbClr val="000000"/>
                </a:solidFill>
              </a:rPr>
              <a:t>方差尽可能的大，那么</a:t>
            </a:r>
            <a:r>
              <a:rPr lang="zh-CN" altLang="en-US" sz="1800" dirty="0">
                <a:solidFill>
                  <a:srgbClr val="000000"/>
                </a:solidFill>
              </a:rPr>
              <a:t>数据点则</a:t>
            </a:r>
            <a:r>
              <a:rPr lang="zh-CN" altLang="en-US" sz="1800" dirty="0" smtClean="0">
                <a:solidFill>
                  <a:srgbClr val="000000"/>
                </a:solidFill>
              </a:rPr>
              <a:t>会分散开来，特征更加明显。</a:t>
            </a:r>
            <a:r>
              <a:rPr lang="en-US" altLang="zh-CN" sz="1800" dirty="0" smtClean="0">
                <a:solidFill>
                  <a:srgbClr val="000000"/>
                </a:solidFill>
              </a:rPr>
              <a:t>PCA</a:t>
            </a:r>
            <a:r>
              <a:rPr lang="zh-CN" altLang="en-US" sz="1800" dirty="0" smtClean="0">
                <a:solidFill>
                  <a:srgbClr val="000000"/>
                </a:solidFill>
              </a:rPr>
              <a:t>是丢失原始数据信息最少的一种线性降维方法，最</a:t>
            </a:r>
            <a:r>
              <a:rPr lang="zh-CN" altLang="en-US" sz="1800" dirty="0">
                <a:solidFill>
                  <a:srgbClr val="000000"/>
                </a:solidFill>
              </a:rPr>
              <a:t>接近</a:t>
            </a:r>
            <a:r>
              <a:rPr lang="zh-CN" altLang="en-US" sz="1800" dirty="0" smtClean="0">
                <a:solidFill>
                  <a:srgbClr val="000000"/>
                </a:solidFill>
              </a:rPr>
              <a:t>原始数据</a:t>
            </a:r>
            <a:endParaRPr lang="zh-CN" altLang="en-US" sz="1800" dirty="0" smtClean="0">
              <a:solidFill>
                <a:srgbClr val="000000"/>
              </a:solidFill>
            </a:endParaRPr>
          </a:p>
          <a:p>
            <a:r>
              <a:rPr lang="en-US" altLang="zh-CN" sz="1800" dirty="0">
                <a:solidFill>
                  <a:srgbClr val="000000"/>
                </a:solidFill>
              </a:rPr>
              <a:t>PCA</a:t>
            </a:r>
            <a:r>
              <a:rPr lang="zh-CN" altLang="en-US" sz="1800" dirty="0">
                <a:solidFill>
                  <a:srgbClr val="000000"/>
                </a:solidFill>
              </a:rPr>
              <a:t>算法目标是求出样本数据的协方差矩阵的特征值和</a:t>
            </a:r>
            <a:r>
              <a:rPr lang="zh-CN" altLang="en-US" sz="1800" dirty="0" smtClean="0">
                <a:solidFill>
                  <a:srgbClr val="000000"/>
                </a:solidFill>
              </a:rPr>
              <a:t>特征向量，而</a:t>
            </a:r>
            <a:r>
              <a:rPr lang="zh-CN" altLang="en-US" sz="1800" dirty="0">
                <a:solidFill>
                  <a:srgbClr val="000000"/>
                </a:solidFill>
              </a:rPr>
              <a:t>协方差矩阵的特征向量的方向就是</a:t>
            </a:r>
            <a:r>
              <a:rPr lang="en-US" altLang="zh-CN" sz="1800" dirty="0">
                <a:solidFill>
                  <a:srgbClr val="000000"/>
                </a:solidFill>
              </a:rPr>
              <a:t>PCA</a:t>
            </a:r>
            <a:r>
              <a:rPr lang="zh-CN" altLang="en-US" sz="1800" dirty="0">
                <a:solidFill>
                  <a:srgbClr val="000000"/>
                </a:solidFill>
              </a:rPr>
              <a:t>需要投影的方向。使样本数据向低维投影</a:t>
            </a:r>
            <a:r>
              <a:rPr lang="zh-CN" altLang="en-US" sz="1800" dirty="0" smtClean="0">
                <a:solidFill>
                  <a:srgbClr val="000000"/>
                </a:solidFill>
              </a:rPr>
              <a:t>后，能</a:t>
            </a:r>
            <a:r>
              <a:rPr lang="zh-CN" altLang="en-US" sz="1800" dirty="0">
                <a:solidFill>
                  <a:srgbClr val="000000"/>
                </a:solidFill>
              </a:rPr>
              <a:t>尽可能表征原始的数据。协方差矩阵可以用散布矩阵</a:t>
            </a:r>
            <a:r>
              <a:rPr lang="zh-CN" altLang="en-US" sz="1800" dirty="0" smtClean="0">
                <a:solidFill>
                  <a:srgbClr val="000000"/>
                </a:solidFill>
              </a:rPr>
              <a:t>代替，协方差</a:t>
            </a:r>
            <a:r>
              <a:rPr lang="zh-CN" altLang="en-US" sz="1800" dirty="0">
                <a:solidFill>
                  <a:srgbClr val="000000"/>
                </a:solidFill>
              </a:rPr>
              <a:t>矩阵乘</a:t>
            </a:r>
            <a:r>
              <a:rPr lang="zh-CN" altLang="en-US" sz="1800" dirty="0" smtClean="0">
                <a:solidFill>
                  <a:srgbClr val="000000"/>
                </a:solidFill>
              </a:rPr>
              <a:t>以（</a:t>
            </a:r>
            <a:r>
              <a:rPr lang="en-US" altLang="zh-CN" sz="1800" dirty="0" smtClean="0">
                <a:solidFill>
                  <a:srgbClr val="000000"/>
                </a:solidFill>
              </a:rPr>
              <a:t>n-1</a:t>
            </a:r>
            <a:r>
              <a:rPr lang="zh-CN" altLang="en-US" sz="1800" dirty="0" smtClean="0">
                <a:solidFill>
                  <a:srgbClr val="000000"/>
                </a:solidFill>
              </a:rPr>
              <a:t>）就是</a:t>
            </a:r>
            <a:r>
              <a:rPr lang="zh-CN" altLang="en-US" sz="1800" dirty="0">
                <a:solidFill>
                  <a:srgbClr val="000000"/>
                </a:solidFill>
              </a:rPr>
              <a:t>散布</a:t>
            </a:r>
            <a:r>
              <a:rPr lang="zh-CN" altLang="en-US" sz="1800" dirty="0" smtClean="0">
                <a:solidFill>
                  <a:srgbClr val="000000"/>
                </a:solidFill>
              </a:rPr>
              <a:t>矩阵，</a:t>
            </a:r>
            <a:r>
              <a:rPr lang="en-US" altLang="zh-CN" sz="1800" dirty="0" smtClean="0">
                <a:solidFill>
                  <a:srgbClr val="000000"/>
                </a:solidFill>
              </a:rPr>
              <a:t>n</a:t>
            </a:r>
            <a:r>
              <a:rPr lang="zh-CN" altLang="en-US" sz="1800" dirty="0">
                <a:solidFill>
                  <a:srgbClr val="000000"/>
                </a:solidFill>
              </a:rPr>
              <a:t>为样本的数量。协方差矩阵和散布矩阵都是</a:t>
            </a:r>
            <a:r>
              <a:rPr lang="zh-CN" altLang="en-US" sz="1800" dirty="0" smtClean="0">
                <a:solidFill>
                  <a:srgbClr val="000000"/>
                </a:solidFill>
              </a:rPr>
              <a:t>对称矩阵，主</a:t>
            </a:r>
            <a:r>
              <a:rPr lang="zh-CN" altLang="en-US" sz="1800" dirty="0">
                <a:solidFill>
                  <a:srgbClr val="000000"/>
                </a:solidFill>
              </a:rPr>
              <a:t>对角线是各个</a:t>
            </a:r>
            <a:r>
              <a:rPr lang="zh-CN" altLang="en-US" sz="1800" dirty="0" smtClean="0">
                <a:solidFill>
                  <a:srgbClr val="000000"/>
                </a:solidFill>
              </a:rPr>
              <a:t>随机变量（各个</a:t>
            </a:r>
            <a:r>
              <a:rPr lang="zh-CN" altLang="en-US" sz="1800" dirty="0">
                <a:solidFill>
                  <a:srgbClr val="000000"/>
                </a:solidFill>
              </a:rPr>
              <a:t>维</a:t>
            </a:r>
            <a:r>
              <a:rPr lang="zh-CN" altLang="en-US" sz="1800" dirty="0" smtClean="0">
                <a:solidFill>
                  <a:srgbClr val="000000"/>
                </a:solidFill>
              </a:rPr>
              <a:t>度）的</a:t>
            </a:r>
            <a:r>
              <a:rPr lang="zh-CN" altLang="en-US" sz="1800" dirty="0">
                <a:solidFill>
                  <a:srgbClr val="000000"/>
                </a:solidFill>
              </a:rPr>
              <a:t>方差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4934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主成分分析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基于</a:t>
            </a:r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Python</a:t>
            </a:r>
            <a:r>
              <a:rPr lang="zh-CN" altLang="en-US" sz="1800" dirty="0">
                <a:solidFill>
                  <a:srgbClr val="000000"/>
                </a:solidFill>
              </a:rPr>
              <a:t>语言下的机器学习库）和</a:t>
            </a:r>
            <a:r>
              <a:rPr lang="en-US" altLang="zh-CN" sz="1800" dirty="0" err="1">
                <a:solidFill>
                  <a:srgbClr val="000000"/>
                </a:solidFill>
              </a:rPr>
              <a:t>numpy</a:t>
            </a:r>
            <a:r>
              <a:rPr lang="zh-CN" altLang="en-US" sz="1800" dirty="0">
                <a:solidFill>
                  <a:srgbClr val="000000"/>
                </a:solidFill>
              </a:rPr>
              <a:t>随机生成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个类别共</a:t>
            </a:r>
            <a:r>
              <a:rPr lang="en-US" altLang="zh-CN" sz="1800" dirty="0">
                <a:solidFill>
                  <a:srgbClr val="000000"/>
                </a:solidFill>
              </a:rPr>
              <a:t>40</a:t>
            </a:r>
            <a:r>
              <a:rPr lang="zh-CN" altLang="en-US" sz="1800" dirty="0">
                <a:solidFill>
                  <a:srgbClr val="000000"/>
                </a:solidFill>
              </a:rPr>
              <a:t>个</a:t>
            </a:r>
            <a:r>
              <a:rPr lang="en-US" altLang="zh-CN" sz="1800" dirty="0">
                <a:solidFill>
                  <a:srgbClr val="000000"/>
                </a:solidFill>
              </a:rPr>
              <a:t>3</a:t>
            </a:r>
            <a:r>
              <a:rPr lang="zh-CN" altLang="en-US" sz="1800" dirty="0">
                <a:solidFill>
                  <a:srgbClr val="000000"/>
                </a:solidFill>
              </a:rPr>
              <a:t>维空间的样本点，生成的代码如下：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0147" y="1953325"/>
            <a:ext cx="7592943" cy="1162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mu_vec1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np.array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([0,0,0])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cov_mat1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np.array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([[1,0,0],[0,1,0],[0,0,1]])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class1_sample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np.random.multivariate_normal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(mu_vec1, cov_mat1, 20).T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mu_vec2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np.array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([1,1,1])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cov_mat2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np.array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([[1,0,0],[0,1,0],[0,0,1]])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class2_sample = </a:t>
            </a:r>
            <a:r>
              <a:rPr lang="en-US" altLang="zh-CN" sz="105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np.random.multivariate_normal</a:t>
            </a:r>
            <a:r>
              <a:rPr lang="en-US" altLang="zh-CN" sz="105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(mu_vec2, cov_mat2, 20).T</a:t>
            </a:r>
            <a:endParaRPr lang="zh-CN" altLang="zh-CN" sz="105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42663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获取数据集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308099"/>
            <a:ext cx="4618567" cy="247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数</a:t>
            </a:r>
            <a:r>
              <a:rPr lang="zh-CN" altLang="en-US" sz="1800" dirty="0">
                <a:solidFill>
                  <a:srgbClr val="000000"/>
                </a:solidFill>
              </a:rPr>
              <a:t>据集来自于英国剑桥大学的</a:t>
            </a:r>
            <a:r>
              <a:rPr lang="en-US" altLang="zh-CN" sz="1800" dirty="0">
                <a:solidFill>
                  <a:srgbClr val="000000"/>
                </a:solidFill>
              </a:rPr>
              <a:t>AT&amp;T</a:t>
            </a:r>
            <a:r>
              <a:rPr lang="zh-CN" altLang="en-US" sz="1800" dirty="0">
                <a:solidFill>
                  <a:srgbClr val="000000"/>
                </a:solidFill>
              </a:rPr>
              <a:t>人脸</a:t>
            </a:r>
            <a:r>
              <a:rPr lang="zh-CN" altLang="en-US" sz="1800" dirty="0" smtClean="0">
                <a:solidFill>
                  <a:srgbClr val="000000"/>
                </a:solidFill>
              </a:rPr>
              <a:t>数据</a:t>
            </a:r>
            <a:r>
              <a:rPr lang="zh-CN" altLang="en-US" sz="1800" dirty="0">
                <a:solidFill>
                  <a:srgbClr val="000000"/>
                </a:solidFill>
              </a:rPr>
              <a:t>集，此数据集共有</a:t>
            </a:r>
            <a:r>
              <a:rPr lang="en-US" altLang="zh-CN" sz="1800" dirty="0">
                <a:solidFill>
                  <a:srgbClr val="000000"/>
                </a:solidFill>
              </a:rPr>
              <a:t>40×10=400</a:t>
            </a:r>
            <a:r>
              <a:rPr lang="zh-CN" altLang="en-US" sz="1800" dirty="0">
                <a:solidFill>
                  <a:srgbClr val="000000"/>
                </a:solidFill>
              </a:rPr>
              <a:t>张图片，图片大小为</a:t>
            </a:r>
            <a:r>
              <a:rPr lang="en-US" altLang="zh-CN" sz="1800" dirty="0">
                <a:solidFill>
                  <a:srgbClr val="000000"/>
                </a:solidFill>
              </a:rPr>
              <a:t>112x92</a:t>
            </a:r>
            <a:r>
              <a:rPr lang="zh-CN" altLang="en-US" sz="1800" dirty="0">
                <a:solidFill>
                  <a:srgbClr val="000000"/>
                </a:solidFill>
              </a:rPr>
              <a:t>，已经经过灰度处理</a:t>
            </a:r>
            <a:r>
              <a:rPr lang="zh-CN" altLang="en-US" sz="1800" dirty="0" smtClean="0">
                <a:solidFill>
                  <a:srgbClr val="000000"/>
                </a:solidFill>
              </a:rPr>
              <a:t>。一共被划分为</a:t>
            </a:r>
            <a:r>
              <a:rPr lang="en-US" altLang="zh-CN" sz="1800" dirty="0" smtClean="0">
                <a:solidFill>
                  <a:srgbClr val="000000"/>
                </a:solidFill>
              </a:rPr>
              <a:t>40</a:t>
            </a:r>
            <a:r>
              <a:rPr lang="zh-CN" altLang="en-US" sz="1800" dirty="0" smtClean="0">
                <a:solidFill>
                  <a:srgbClr val="000000"/>
                </a:solidFill>
              </a:rPr>
              <a:t>个类，每类中包含的是同一个人的</a:t>
            </a:r>
            <a:r>
              <a:rPr lang="en-US" altLang="zh-CN" sz="1800" dirty="0" smtClean="0">
                <a:solidFill>
                  <a:srgbClr val="000000"/>
                </a:solidFill>
              </a:rPr>
              <a:t>10</a:t>
            </a:r>
            <a:r>
              <a:rPr lang="zh-CN" altLang="en-US" sz="1800" dirty="0" smtClean="0">
                <a:solidFill>
                  <a:srgbClr val="000000"/>
                </a:solidFill>
              </a:rPr>
              <a:t>张图像。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99" y="957608"/>
            <a:ext cx="3213735" cy="372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图片转化为向量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由于每张图片的大小为</a:t>
            </a:r>
            <a:r>
              <a:rPr lang="en-US" altLang="zh-CN" sz="1800" dirty="0">
                <a:solidFill>
                  <a:srgbClr val="000000"/>
                </a:solidFill>
              </a:rPr>
              <a:t>112x92,</a:t>
            </a:r>
            <a:r>
              <a:rPr lang="zh-CN" altLang="en-US" sz="1800" dirty="0">
                <a:solidFill>
                  <a:srgbClr val="000000"/>
                </a:solidFill>
              </a:rPr>
              <a:t>每张图片共有</a:t>
            </a:r>
            <a:r>
              <a:rPr lang="en-US" altLang="zh-CN" sz="1800" dirty="0">
                <a:solidFill>
                  <a:srgbClr val="000000"/>
                </a:solidFill>
              </a:rPr>
              <a:t>10304</a:t>
            </a:r>
            <a:r>
              <a:rPr lang="zh-CN" altLang="en-US" sz="1800" dirty="0">
                <a:solidFill>
                  <a:srgbClr val="000000"/>
                </a:solidFill>
              </a:rPr>
              <a:t>个像素点，这时需要一个图片转化函数</a:t>
            </a:r>
            <a:r>
              <a:rPr lang="en-US" altLang="zh-CN" sz="1800" dirty="0" err="1">
                <a:solidFill>
                  <a:srgbClr val="000000"/>
                </a:solidFill>
              </a:rPr>
              <a:t>ImageConvert</a:t>
            </a:r>
            <a:r>
              <a:rPr lang="en-US" altLang="zh-CN" sz="1800" dirty="0">
                <a:solidFill>
                  <a:srgbClr val="000000"/>
                </a:solidFill>
              </a:rPr>
              <a:t>()</a:t>
            </a:r>
            <a:r>
              <a:rPr lang="zh-CN" altLang="en-US" sz="1800" dirty="0">
                <a:solidFill>
                  <a:srgbClr val="000000"/>
                </a:solidFill>
              </a:rPr>
              <a:t>，将每张图片转化为一个</a:t>
            </a:r>
            <a:r>
              <a:rPr lang="en-US" altLang="zh-CN" sz="1800" dirty="0">
                <a:solidFill>
                  <a:srgbClr val="000000"/>
                </a:solidFill>
              </a:rPr>
              <a:t>10304</a:t>
            </a:r>
            <a:r>
              <a:rPr lang="zh-CN" altLang="en-US" sz="1800" dirty="0">
                <a:solidFill>
                  <a:srgbClr val="000000"/>
                </a:solidFill>
              </a:rPr>
              <a:t>维向量，代码如下：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def</a:t>
            </a:r>
            <a:r>
              <a:rPr lang="en-US" altLang="zh-CN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</a:rPr>
              <a:t>ImageConvert</a:t>
            </a:r>
            <a:r>
              <a:rPr lang="en-US" altLang="zh-CN" sz="1200" dirty="0">
                <a:solidFill>
                  <a:srgbClr val="000000"/>
                </a:solidFill>
              </a:rPr>
              <a:t>():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    for </a:t>
            </a:r>
            <a:r>
              <a:rPr lang="en-US" altLang="zh-CN" sz="1200" dirty="0" err="1">
                <a:solidFill>
                  <a:srgbClr val="000000"/>
                </a:solidFill>
              </a:rPr>
              <a:t>i</a:t>
            </a:r>
            <a:r>
              <a:rPr lang="en-US" altLang="zh-CN" sz="1200" dirty="0">
                <a:solidFill>
                  <a:srgbClr val="000000"/>
                </a:solidFill>
              </a:rPr>
              <a:t> in range(1, 41):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 for </a:t>
            </a:r>
            <a:r>
              <a:rPr lang="en-US" altLang="zh-CN" sz="1200" dirty="0">
                <a:solidFill>
                  <a:srgbClr val="000000"/>
                </a:solidFill>
              </a:rPr>
              <a:t>j in range(1, 11):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path </a:t>
            </a:r>
            <a:r>
              <a:rPr lang="en-US" altLang="zh-CN" sz="1200" dirty="0">
                <a:solidFill>
                  <a:srgbClr val="000000"/>
                </a:solidFill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</a:rPr>
              <a:t>picture_savePath</a:t>
            </a:r>
            <a:r>
              <a:rPr lang="en-US" altLang="zh-CN" sz="1200" dirty="0">
                <a:solidFill>
                  <a:srgbClr val="000000"/>
                </a:solidFill>
              </a:rPr>
              <a:t> + "s" + </a:t>
            </a:r>
            <a:r>
              <a:rPr lang="en-US" altLang="zh-CN" sz="1200" dirty="0" err="1">
                <a:solidFill>
                  <a:srgbClr val="000000"/>
                </a:solidFill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</a:rPr>
              <a:t>i</a:t>
            </a:r>
            <a:r>
              <a:rPr lang="en-US" altLang="zh-CN" sz="1200" dirty="0">
                <a:solidFill>
                  <a:srgbClr val="000000"/>
                </a:solidFill>
              </a:rPr>
              <a:t>) + "/" + </a:t>
            </a:r>
            <a:r>
              <a:rPr lang="en-US" altLang="zh-CN" sz="1200" dirty="0" err="1">
                <a:solidFill>
                  <a:srgbClr val="000000"/>
                </a:solidFill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</a:rPr>
              <a:t>(j) + ".</a:t>
            </a:r>
            <a:r>
              <a:rPr lang="en-US" altLang="zh-CN" sz="1200" dirty="0" err="1">
                <a:solidFill>
                  <a:srgbClr val="000000"/>
                </a:solidFill>
              </a:rPr>
              <a:t>pgm</a:t>
            </a:r>
            <a:r>
              <a:rPr lang="en-US" altLang="zh-CN" sz="1200" dirty="0">
                <a:solidFill>
                  <a:srgbClr val="000000"/>
                </a:solidFill>
              </a:rPr>
              <a:t>"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# </a:t>
            </a:r>
            <a:r>
              <a:rPr lang="zh-CN" altLang="en-US" sz="1200" dirty="0">
                <a:solidFill>
                  <a:srgbClr val="000000"/>
                </a:solidFill>
              </a:rPr>
              <a:t>单通道读取图片</a:t>
            </a:r>
            <a:endParaRPr lang="zh-CN" alt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rgbClr val="000000"/>
                </a:solidFill>
              </a:rPr>
              <a:t>            </a:t>
            </a:r>
            <a:r>
              <a:rPr lang="zh-CN" altLang="en-US" sz="1200" dirty="0" smtClean="0">
                <a:solidFill>
                  <a:srgbClr val="000000"/>
                </a:solidFill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img</a:t>
            </a:r>
            <a:r>
              <a:rPr lang="en-US" altLang="zh-CN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000000"/>
                </a:solidFill>
              </a:rPr>
              <a:t>= cv2.imread(path, cv2.IMREAD_GRAYSCALE)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h</a:t>
            </a:r>
            <a:r>
              <a:rPr lang="en-US" altLang="zh-CN" sz="1200" dirty="0">
                <a:solidFill>
                  <a:srgbClr val="000000"/>
                </a:solidFill>
              </a:rPr>
              <a:t>, w = </a:t>
            </a:r>
            <a:r>
              <a:rPr lang="en-US" altLang="zh-CN" sz="1200" dirty="0" err="1">
                <a:solidFill>
                  <a:srgbClr val="000000"/>
                </a:solidFill>
              </a:rPr>
              <a:t>img.shape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img_col</a:t>
            </a:r>
            <a:r>
              <a:rPr lang="en-US" altLang="zh-CN" sz="120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000000"/>
                </a:solidFill>
              </a:rPr>
              <a:t>= </a:t>
            </a:r>
            <a:r>
              <a:rPr lang="en-US" altLang="zh-CN" sz="1200" dirty="0" err="1">
                <a:solidFill>
                  <a:srgbClr val="000000"/>
                </a:solidFill>
              </a:rPr>
              <a:t>img.reshape</a:t>
            </a:r>
            <a:r>
              <a:rPr lang="en-US" altLang="zh-CN" sz="1200" dirty="0">
                <a:solidFill>
                  <a:srgbClr val="000000"/>
                </a:solidFill>
              </a:rPr>
              <a:t>(h * w)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data.append</a:t>
            </a:r>
            <a:r>
              <a:rPr lang="en-US" altLang="zh-CN" sz="1200" dirty="0" smtClean="0">
                <a:solidFill>
                  <a:srgbClr val="000000"/>
                </a:solidFill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img_col</a:t>
            </a:r>
            <a:r>
              <a:rPr lang="en-US" altLang="zh-CN" sz="1200" dirty="0">
                <a:solidFill>
                  <a:srgbClr val="000000"/>
                </a:solidFill>
              </a:rPr>
              <a:t>)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       </a:t>
            </a:r>
            <a:r>
              <a:rPr lang="en-US" altLang="zh-CN" sz="1200" dirty="0" smtClean="0">
                <a:solidFill>
                  <a:srgbClr val="000000"/>
                </a:solidFill>
              </a:rPr>
              <a:t>     </a:t>
            </a:r>
            <a:r>
              <a:rPr lang="en-US" altLang="zh-CN" sz="1200" dirty="0" err="1">
                <a:solidFill>
                  <a:srgbClr val="000000"/>
                </a:solidFill>
              </a:rPr>
              <a:t>label.append</a:t>
            </a:r>
            <a:r>
              <a:rPr lang="en-US" altLang="zh-CN" sz="1200" dirty="0">
                <a:solidFill>
                  <a:srgbClr val="000000"/>
                </a:solidFill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</a:rPr>
              <a:t>)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图片转化为向量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91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data</a:t>
            </a:r>
            <a:r>
              <a:rPr lang="zh-CN" altLang="en-US" sz="1800" dirty="0">
                <a:solidFill>
                  <a:srgbClr val="000000"/>
                </a:solidFill>
              </a:rPr>
              <a:t>变量中存储了每个图片的</a:t>
            </a:r>
            <a:r>
              <a:rPr lang="en-US" altLang="zh-CN" sz="1800" dirty="0">
                <a:solidFill>
                  <a:srgbClr val="000000"/>
                </a:solidFill>
              </a:rPr>
              <a:t>10304</a:t>
            </a:r>
            <a:r>
              <a:rPr lang="zh-CN" altLang="en-US" sz="1800" dirty="0">
                <a:solidFill>
                  <a:srgbClr val="000000"/>
                </a:solidFill>
              </a:rPr>
              <a:t>维信息</a:t>
            </a:r>
            <a:r>
              <a:rPr lang="en-US" altLang="zh-CN" sz="1800" dirty="0">
                <a:solidFill>
                  <a:srgbClr val="000000"/>
                </a:solidFill>
              </a:rPr>
              <a:t>,</a:t>
            </a:r>
            <a:r>
              <a:rPr lang="zh-CN" altLang="en-US" sz="1800" dirty="0">
                <a:solidFill>
                  <a:srgbClr val="000000"/>
                </a:solidFill>
              </a:rPr>
              <a:t>格式为列表变量（</a:t>
            </a:r>
            <a:r>
              <a:rPr lang="en-US" altLang="zh-CN" sz="1800" dirty="0">
                <a:solidFill>
                  <a:srgbClr val="000000"/>
                </a:solidFill>
              </a:rPr>
              <a:t>list</a:t>
            </a:r>
            <a:r>
              <a:rPr lang="zh-CN" altLang="en-US" sz="1800" dirty="0">
                <a:solidFill>
                  <a:srgbClr val="000000"/>
                </a:solidFill>
              </a:rPr>
              <a:t>）。变量</a:t>
            </a:r>
            <a:r>
              <a:rPr lang="en-US" altLang="zh-CN" sz="1800" dirty="0">
                <a:solidFill>
                  <a:srgbClr val="000000"/>
                </a:solidFill>
              </a:rPr>
              <a:t>label</a:t>
            </a:r>
            <a:r>
              <a:rPr lang="zh-CN" altLang="en-US" sz="1800" dirty="0">
                <a:solidFill>
                  <a:srgbClr val="000000"/>
                </a:solidFill>
              </a:rPr>
              <a:t>中存储了每个图片的类别标签，为数字</a:t>
            </a:r>
            <a:r>
              <a:rPr lang="en-US" altLang="zh-CN" sz="1800" dirty="0">
                <a:solidFill>
                  <a:srgbClr val="000000"/>
                </a:solidFill>
              </a:rPr>
              <a:t>1~40</a:t>
            </a:r>
            <a:r>
              <a:rPr lang="zh-CN" altLang="en-US" sz="1800" dirty="0" smtClean="0">
                <a:solidFill>
                  <a:srgbClr val="000000"/>
                </a:solidFill>
              </a:rPr>
              <a:t>。应</a:t>
            </a:r>
            <a:r>
              <a:rPr lang="zh-CN" altLang="en-US" sz="1800" dirty="0">
                <a:solidFill>
                  <a:srgbClr val="000000"/>
                </a:solidFill>
              </a:rPr>
              <a:t>用</a:t>
            </a:r>
            <a:r>
              <a:rPr lang="en-US" altLang="zh-CN" sz="1800" dirty="0" err="1">
                <a:solidFill>
                  <a:srgbClr val="000000"/>
                </a:solidFill>
              </a:rPr>
              <a:t>numpy</a:t>
            </a:r>
            <a:r>
              <a:rPr lang="zh-CN" altLang="en-US" sz="1800" dirty="0">
                <a:solidFill>
                  <a:srgbClr val="000000"/>
                </a:solidFill>
              </a:rPr>
              <a:t>生成特征向量矩阵，代码如下</a:t>
            </a:r>
            <a:r>
              <a:rPr lang="zh-CN" altLang="en-US" sz="1800" dirty="0" smtClean="0">
                <a:solidFill>
                  <a:srgbClr val="000000"/>
                </a:solidFill>
              </a:rPr>
              <a:t>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import </a:t>
            </a:r>
            <a:r>
              <a:rPr lang="en-US" altLang="zh-CN" sz="1800" dirty="0" err="1">
                <a:solidFill>
                  <a:srgbClr val="000000"/>
                </a:solidFill>
              </a:rPr>
              <a:t>numpy</a:t>
            </a:r>
            <a:r>
              <a:rPr lang="en-US" altLang="zh-CN" sz="1800" dirty="0">
                <a:solidFill>
                  <a:srgbClr val="000000"/>
                </a:solidFill>
              </a:rPr>
              <a:t> as np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C_data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np.array</a:t>
            </a:r>
            <a:r>
              <a:rPr lang="en-US" altLang="zh-CN" sz="1800" dirty="0">
                <a:solidFill>
                  <a:srgbClr val="000000"/>
                </a:solidFill>
              </a:rPr>
              <a:t>(data)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C_label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np.array</a:t>
            </a:r>
            <a:r>
              <a:rPr lang="en-US" altLang="zh-CN" sz="1800" dirty="0">
                <a:solidFill>
                  <a:srgbClr val="000000"/>
                </a:solidFill>
              </a:rPr>
              <a:t>(label)</a:t>
            </a:r>
            <a:endParaRPr lang="en-US" altLang="zh-CN" sz="1800" dirty="0">
              <a:solidFill>
                <a:srgbClr val="000000"/>
              </a:solidFill>
            </a:endParaRPr>
          </a:p>
          <a:p>
            <a:endParaRPr lang="zh-CN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/>
              <a:t>分割数据集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将训练集与测试集按照</a:t>
            </a:r>
            <a:r>
              <a:rPr lang="en-US" altLang="zh-CN" sz="1800" dirty="0">
                <a:solidFill>
                  <a:srgbClr val="000000"/>
                </a:solidFill>
              </a:rPr>
              <a:t>4:1</a:t>
            </a:r>
            <a:r>
              <a:rPr lang="zh-CN" altLang="en-US" sz="1800" dirty="0">
                <a:solidFill>
                  <a:srgbClr val="000000"/>
                </a:solidFill>
              </a:rPr>
              <a:t>的比例进行随机分割，即测试集占</a:t>
            </a:r>
            <a:r>
              <a:rPr lang="en-US" altLang="zh-CN" sz="1800" dirty="0">
                <a:solidFill>
                  <a:srgbClr val="000000"/>
                </a:solidFill>
              </a:rPr>
              <a:t>20%</a:t>
            </a:r>
            <a:r>
              <a:rPr lang="zh-CN" altLang="en-US" sz="1800" dirty="0">
                <a:solidFill>
                  <a:srgbClr val="000000"/>
                </a:solidFill>
              </a:rPr>
              <a:t>，代码如下：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from </a:t>
            </a:r>
            <a:r>
              <a:rPr lang="en-US" altLang="zh-CN" sz="1800" dirty="0" err="1">
                <a:solidFill>
                  <a:srgbClr val="000000"/>
                </a:solidFill>
              </a:rPr>
              <a:t>sklearn.model_selection</a:t>
            </a:r>
            <a:r>
              <a:rPr lang="en-US" altLang="zh-CN" sz="1800" dirty="0">
                <a:solidFill>
                  <a:srgbClr val="000000"/>
                </a:solidFill>
              </a:rPr>
              <a:t> import </a:t>
            </a:r>
            <a:r>
              <a:rPr lang="en-US" altLang="zh-CN" sz="1800" dirty="0" err="1">
                <a:solidFill>
                  <a:srgbClr val="000000"/>
                </a:solidFill>
              </a:rPr>
              <a:t>train_test_split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x_train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x_test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y_train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y_test</a:t>
            </a:r>
            <a:r>
              <a:rPr lang="en-US" altLang="zh-CN" sz="1800" dirty="0">
                <a:solidFill>
                  <a:srgbClr val="000000"/>
                </a:solidFill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</a:rPr>
              <a:t>train_test_split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C_data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C_label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test_size</a:t>
            </a:r>
            <a:r>
              <a:rPr lang="en-US" altLang="zh-CN" sz="1800" dirty="0">
                <a:solidFill>
                  <a:srgbClr val="000000"/>
                </a:solidFill>
              </a:rPr>
              <a:t>=0.2,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random_state</a:t>
            </a:r>
            <a:r>
              <a:rPr lang="en-US" altLang="zh-CN" sz="1800" dirty="0" smtClean="0">
                <a:solidFill>
                  <a:srgbClr val="000000"/>
                </a:solidFill>
              </a:rPr>
              <a:t>=256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  <a:p>
            <a:endParaRPr lang="zh-CN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8" y="430213"/>
            <a:ext cx="2578101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dirty="0" smtClean="0"/>
              <a:t>PCA</a:t>
            </a:r>
            <a:r>
              <a:rPr kumimoji="0" lang="zh-CN" altLang="en-US" sz="1600" dirty="0" smtClean="0"/>
              <a:t>主成分分析，降维处理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36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zh-CN" sz="1800" dirty="0"/>
              <a:t>引入</a:t>
            </a:r>
            <a:r>
              <a:rPr lang="en-US" altLang="zh-CN" sz="1800" dirty="0" err="1"/>
              <a:t>sklearn</a:t>
            </a:r>
            <a:r>
              <a:rPr lang="zh-CN" altLang="zh-CN" sz="1800" dirty="0"/>
              <a:t>工具进行</a:t>
            </a:r>
            <a:r>
              <a:rPr lang="en-US" altLang="zh-CN" sz="1800" dirty="0"/>
              <a:t>PCA</a:t>
            </a:r>
            <a:r>
              <a:rPr lang="zh-CN" altLang="zh-CN" sz="1800" dirty="0"/>
              <a:t>处理</a:t>
            </a:r>
            <a:r>
              <a:rPr lang="zh-CN" altLang="en-US" sz="1800" dirty="0" smtClean="0">
                <a:solidFill>
                  <a:srgbClr val="000000"/>
                </a:solidFill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from </a:t>
            </a:r>
            <a:r>
              <a:rPr lang="en-US" altLang="zh-CN" sz="1800" dirty="0" err="1">
                <a:solidFill>
                  <a:srgbClr val="000000"/>
                </a:solidFill>
              </a:rPr>
              <a:t>sklearn.decomposition</a:t>
            </a:r>
            <a:r>
              <a:rPr lang="en-US" altLang="zh-CN" sz="1800" dirty="0">
                <a:solidFill>
                  <a:srgbClr val="000000"/>
                </a:solidFill>
              </a:rPr>
              <a:t> import PCA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pca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PCA(</a:t>
            </a:r>
            <a:r>
              <a:rPr lang="en-US" altLang="zh-CN" sz="1800" dirty="0" err="1">
                <a:solidFill>
                  <a:srgbClr val="000000"/>
                </a:solidFill>
              </a:rPr>
              <a:t>n_components</a:t>
            </a:r>
            <a:r>
              <a:rPr lang="en-US" altLang="zh-CN" sz="1800" dirty="0">
                <a:solidFill>
                  <a:srgbClr val="000000"/>
                </a:solidFill>
              </a:rPr>
              <a:t>=15, </a:t>
            </a:r>
            <a:r>
              <a:rPr lang="en-US" altLang="zh-CN" sz="1800" dirty="0" err="1">
                <a:solidFill>
                  <a:srgbClr val="000000"/>
                </a:solidFill>
              </a:rPr>
              <a:t>svd_solver</a:t>
            </a:r>
            <a:r>
              <a:rPr lang="en-US" altLang="zh-CN" sz="1800" dirty="0">
                <a:solidFill>
                  <a:srgbClr val="000000"/>
                </a:solidFill>
              </a:rPr>
              <a:t>='auto').fit(</a:t>
            </a:r>
            <a:r>
              <a:rPr lang="en-US" altLang="zh-CN" sz="1800" dirty="0" err="1">
                <a:solidFill>
                  <a:srgbClr val="000000"/>
                </a:solidFill>
              </a:rPr>
              <a:t>x_train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方法中的</a:t>
            </a:r>
            <a:r>
              <a:rPr lang="en-US" altLang="zh-CN" sz="1800" dirty="0" smtClean="0">
                <a:solidFill>
                  <a:srgbClr val="000000"/>
                </a:solidFill>
              </a:rPr>
              <a:t>15</a:t>
            </a:r>
            <a:r>
              <a:rPr lang="zh-CN" altLang="en-US" sz="1800" dirty="0" smtClean="0">
                <a:solidFill>
                  <a:srgbClr val="000000"/>
                </a:solidFill>
              </a:rPr>
              <a:t>表示处理后保留维度为</a:t>
            </a:r>
            <a:r>
              <a:rPr lang="en-US" altLang="zh-CN" sz="1800" dirty="0" smtClean="0">
                <a:solidFill>
                  <a:srgbClr val="000000"/>
                </a:solidFill>
              </a:rPr>
              <a:t>15</a:t>
            </a:r>
            <a:r>
              <a:rPr lang="zh-CN" altLang="en-US" sz="1800" dirty="0" smtClean="0">
                <a:solidFill>
                  <a:srgbClr val="000000"/>
                </a:solidFill>
              </a:rPr>
              <a:t>个，</a:t>
            </a:r>
            <a:r>
              <a:rPr lang="en-US" altLang="zh-CN" sz="1800" dirty="0" smtClean="0">
                <a:solidFill>
                  <a:srgbClr val="000000"/>
                </a:solidFill>
              </a:rPr>
              <a:t>auto</a:t>
            </a:r>
            <a:r>
              <a:rPr lang="zh-CN" altLang="en-US" sz="1800" dirty="0" smtClean="0">
                <a:solidFill>
                  <a:srgbClr val="000000"/>
                </a:solidFill>
              </a:rPr>
              <a:t>表示</a:t>
            </a:r>
            <a:r>
              <a:rPr lang="en-US" altLang="zh-CN" sz="1800" dirty="0" smtClean="0">
                <a:solidFill>
                  <a:srgbClr val="000000"/>
                </a:solidFill>
              </a:rPr>
              <a:t>PCA</a:t>
            </a:r>
            <a:r>
              <a:rPr lang="zh-CN" altLang="en-US" sz="1800" dirty="0" smtClean="0">
                <a:solidFill>
                  <a:srgbClr val="000000"/>
                </a:solidFill>
              </a:rPr>
              <a:t>会自动选择合适的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SVD</a:t>
            </a:r>
            <a:r>
              <a:rPr lang="zh-CN" altLang="en-US" sz="1800" dirty="0" smtClean="0">
                <a:solidFill>
                  <a:srgbClr val="000000"/>
                </a:solidFill>
              </a:rPr>
              <a:t>算法，进行维度转化：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>
                <a:solidFill>
                  <a:srgbClr val="000000"/>
                </a:solidFill>
              </a:rPr>
              <a:t>x_train_pca</a:t>
            </a:r>
            <a:r>
              <a:rPr lang="en-US" altLang="zh-CN" sz="1800" dirty="0">
                <a:solidFill>
                  <a:srgbClr val="000000"/>
                </a:solidFill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</a:rPr>
              <a:t>pca.transform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x_train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x_test_pca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</a:rPr>
              <a:t>pca.transform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x_test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1782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支持向量机分类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使</a:t>
            </a:r>
            <a:r>
              <a:rPr lang="zh-CN" altLang="en-US" sz="1800" dirty="0" smtClean="0">
                <a:solidFill>
                  <a:srgbClr val="000000"/>
                </a:solidFill>
              </a:rPr>
              <a:t>用</a:t>
            </a:r>
            <a:r>
              <a:rPr lang="en-US" altLang="zh-CN" sz="1800" dirty="0" err="1">
                <a:solidFill>
                  <a:srgbClr val="000000"/>
                </a:solidFill>
              </a:rPr>
              <a:t>sklearn</a:t>
            </a:r>
            <a:r>
              <a:rPr lang="zh-CN" altLang="en-US" sz="1800" dirty="0">
                <a:solidFill>
                  <a:srgbClr val="000000"/>
                </a:solidFill>
              </a:rPr>
              <a:t>中的</a:t>
            </a:r>
            <a:r>
              <a:rPr lang="en-US" altLang="zh-CN" sz="1800" dirty="0">
                <a:solidFill>
                  <a:srgbClr val="000000"/>
                </a:solidFill>
              </a:rPr>
              <a:t>SVM</a:t>
            </a:r>
            <a:r>
              <a:rPr lang="zh-CN" altLang="en-US" sz="1800" dirty="0">
                <a:solidFill>
                  <a:srgbClr val="000000"/>
                </a:solidFill>
              </a:rPr>
              <a:t>工具包</a:t>
            </a:r>
            <a:r>
              <a:rPr lang="en-US" altLang="zh-CN" sz="1800" dirty="0">
                <a:solidFill>
                  <a:srgbClr val="000000"/>
                </a:solidFill>
              </a:rPr>
              <a:t>SVC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C-Support Vector Classification</a:t>
            </a:r>
            <a:r>
              <a:rPr lang="zh-CN" altLang="en-US" sz="1800" dirty="0" smtClean="0">
                <a:solidFill>
                  <a:srgbClr val="000000"/>
                </a:solidFill>
              </a:rPr>
              <a:t>）来进行分类，核函数采用的是线性核函数，代码如下：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svc </a:t>
            </a:r>
            <a:r>
              <a:rPr lang="en-US" altLang="zh-CN" sz="1800" dirty="0">
                <a:solidFill>
                  <a:srgbClr val="000000"/>
                </a:solidFill>
              </a:rPr>
              <a:t>= SVC(kernel='linear')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svc.fit</a:t>
            </a:r>
            <a:r>
              <a:rPr lang="en-US" altLang="zh-CN" sz="1800" dirty="0" smtClean="0">
                <a:solidFill>
                  <a:srgbClr val="00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x_train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y_train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290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查看训练后的分类结果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使用测试集评估分类器的效果，代码如下：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print('%.5f' % </a:t>
            </a:r>
            <a:r>
              <a:rPr lang="en-US" altLang="zh-CN" sz="1800" dirty="0" err="1">
                <a:solidFill>
                  <a:srgbClr val="000000"/>
                </a:solidFill>
              </a:rPr>
              <a:t>svc.score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x_test_pca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</a:rPr>
              <a:t>y_test</a:t>
            </a:r>
            <a:r>
              <a:rPr lang="en-US" altLang="zh-CN" sz="1800" dirty="0" smtClean="0">
                <a:solidFill>
                  <a:srgbClr val="000000"/>
                </a:solidFill>
              </a:rPr>
              <a:t>))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得到的输出正确率结果如下图所示：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80" y="2662860"/>
            <a:ext cx="5273040" cy="55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899" y="430213"/>
            <a:ext cx="2290234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 smtClean="0"/>
              <a:t>查看训练后的分类结果</a:t>
            </a:r>
            <a:endParaRPr kumimoji="0" lang="zh-CN" altLang="en-US" sz="1600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800" dirty="0" smtClean="0">
              <a:solidFill>
                <a:srgbClr val="000000"/>
              </a:solidFill>
            </a:endParaRPr>
          </a:p>
          <a:p>
            <a:r>
              <a:rPr lang="zh-CN" altLang="en-US" sz="1800" dirty="0" smtClean="0">
                <a:solidFill>
                  <a:srgbClr val="000000"/>
                </a:solidFill>
              </a:rPr>
              <a:t>进行对比实验，将保留维度为</a:t>
            </a:r>
            <a:r>
              <a:rPr lang="en-US" altLang="zh-CN" sz="1800" dirty="0" smtClean="0">
                <a:solidFill>
                  <a:srgbClr val="000000"/>
                </a:solidFill>
              </a:rPr>
              <a:t>10</a:t>
            </a:r>
            <a:r>
              <a:rPr lang="zh-CN" altLang="en-US" sz="1800" dirty="0" smtClean="0">
                <a:solidFill>
                  <a:srgbClr val="000000"/>
                </a:solidFill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</a:rPr>
              <a:t>20</a:t>
            </a:r>
            <a:r>
              <a:rPr lang="zh-CN" altLang="en-US" sz="1800" dirty="0" smtClean="0">
                <a:solidFill>
                  <a:srgbClr val="000000"/>
                </a:solidFill>
              </a:rPr>
              <a:t>时的效果依次如下面两张图所示：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从图中显示的正确率的情况对比来看，特征数量降为</a:t>
            </a:r>
            <a:r>
              <a:rPr lang="en-US" altLang="zh-CN" sz="1800" dirty="0" smtClean="0">
                <a:solidFill>
                  <a:srgbClr val="000000"/>
                </a:solidFill>
              </a:rPr>
              <a:t>15</a:t>
            </a:r>
            <a:r>
              <a:rPr lang="zh-CN" altLang="en-US" sz="1800" dirty="0" smtClean="0">
                <a:solidFill>
                  <a:srgbClr val="000000"/>
                </a:solidFill>
              </a:rPr>
              <a:t>时，训练的结果是    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zh-CN" altLang="en-US" sz="1800" dirty="0" smtClean="0">
                <a:solidFill>
                  <a:srgbClr val="000000"/>
                </a:solidFill>
              </a:rPr>
              <a:t>最好的。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15" y="1754294"/>
            <a:ext cx="5265420" cy="60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95" y="2694093"/>
            <a:ext cx="5273040" cy="60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dirty="0" smtClean="0"/>
              <a:t>一个例子：青光眼诊断</a:t>
            </a:r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9250" y="131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9250" y="1314450"/>
          <a:ext cx="43561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BMP 图像" r:id="rId1" imgW="5362575" imgH="3667125" progId="Paint.Picture">
                  <p:embed/>
                </p:oleObj>
              </mc:Choice>
              <mc:Fallback>
                <p:oleObj name="BMP 图像" r:id="rId1" imgW="5362575" imgH="366712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1314450"/>
                        <a:ext cx="4356100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05350" y="19984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图中“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”表示开角型青光眼样本点，“</a:t>
            </a:r>
            <a:r>
              <a:rPr lang="zh-CN" altLang="zh-CN" sz="14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〇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”表示闭角型青光眼型样本点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 smtClean="0"/>
              <a:t>样本</a:t>
            </a:r>
            <a:r>
              <a:rPr lang="zh-CN" altLang="zh-CN" dirty="0"/>
              <a:t>数据相互交叉较多，不易进行线性可分。</a:t>
            </a:r>
            <a:endParaRPr lang="zh-CN" altLang="en-US" dirty="0"/>
          </a:p>
        </p:txBody>
      </p:sp>
      <p:cxnSp>
        <p:nvCxnSpPr>
          <p:cNvPr id="7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" y="138026"/>
            <a:ext cx="3159760" cy="857250"/>
          </a:xfrm>
        </p:spPr>
        <p:txBody>
          <a:bodyPr/>
          <a:lstStyle/>
          <a:p>
            <a:pPr algn="l"/>
            <a:r>
              <a:rPr lang="zh-CN" altLang="en-US" sz="2400" dirty="0" smtClean="0"/>
              <a:t>线性不可分的情况</a:t>
            </a:r>
            <a:endParaRPr lang="zh-CN" altLang="zh-CN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4962" y="1507168"/>
            <a:ext cx="3064669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45417" y="3198105"/>
            <a:ext cx="492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二维平面中分类曲线为椭圆（线性不可分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97731" y="3588403"/>
          <a:ext cx="30861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1891665" imgH="254000" progId="">
                  <p:embed/>
                </p:oleObj>
              </mc:Choice>
              <mc:Fallback>
                <p:oleObj name="" r:id="rId2" imgW="1891665" imgH="254000" progId="">
                  <p:embed/>
                  <p:pic>
                    <p:nvPicPr>
                      <p:cNvPr id="0" name="图片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731" y="3588403"/>
                        <a:ext cx="3086100" cy="4143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927" y="1263168"/>
            <a:ext cx="337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两维向三维的映射：</a:t>
            </a:r>
            <a:endParaRPr lang="zh-CN" altLang="zh-CN" dirty="0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/>
        </p:nvGraphicFramePr>
        <p:xfrm>
          <a:off x="903906" y="1734808"/>
          <a:ext cx="4057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" r:id="rId1" imgW="2576830" imgH="254000" progId="">
                  <p:embed/>
                </p:oleObj>
              </mc:Choice>
              <mc:Fallback>
                <p:oleObj name="" r:id="rId1" imgW="2576830" imgH="254000" progId="">
                  <p:embed/>
                  <p:pic>
                    <p:nvPicPr>
                      <p:cNvPr id="0" name="图片 41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906" y="1734808"/>
                        <a:ext cx="4057650" cy="400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65" y="2254960"/>
            <a:ext cx="487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zh-CN" dirty="0"/>
              <a:t>三维空间中线性可分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/>
              <a:t>分类面：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zh-CN" dirty="0"/>
          </a:p>
          <a:p>
            <a:r>
              <a:rPr lang="zh-CN" altLang="zh-CN" dirty="0"/>
              <a:t>根据支持向量机求得决策函数为</a:t>
            </a:r>
            <a:endParaRPr lang="zh-CN" altLang="zh-CN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568373" y="2579319"/>
          <a:ext cx="2286000" cy="35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" r:id="rId3" imgW="1549400" imgH="241300" progId="">
                  <p:embed/>
                </p:oleObj>
              </mc:Choice>
              <mc:Fallback>
                <p:oleObj name="" r:id="rId3" imgW="1549400" imgH="241300" progId="">
                  <p:embed/>
                  <p:pic>
                    <p:nvPicPr>
                      <p:cNvPr id="0" name="图片 4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373" y="2579319"/>
                        <a:ext cx="2286000" cy="35599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616060" y="3419771"/>
          <a:ext cx="3257550" cy="62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" r:id="rId5" imgW="2247900" imgH="431800" progId="">
                  <p:embed/>
                </p:oleObj>
              </mc:Choice>
              <mc:Fallback>
                <p:oleObj name="" r:id="rId5" imgW="2247900" imgH="431800" progId="">
                  <p:embed/>
                  <p:pic>
                    <p:nvPicPr>
                      <p:cNvPr id="0" name="图片 4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60" y="3419771"/>
                        <a:ext cx="3257550" cy="62626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" y="138026"/>
            <a:ext cx="3159760" cy="857250"/>
          </a:xfrm>
        </p:spPr>
        <p:txBody>
          <a:bodyPr/>
          <a:lstStyle/>
          <a:p>
            <a:pPr algn="l"/>
            <a:r>
              <a:rPr lang="zh-CN" altLang="en-US" sz="2400" dirty="0" smtClean="0"/>
              <a:t>线性不可分的情况</a:t>
            </a:r>
            <a:endParaRPr lang="zh-CN" altLang="zh-CN" sz="2400" dirty="0"/>
          </a:p>
        </p:txBody>
      </p:sp>
      <p:cxnSp>
        <p:nvCxnSpPr>
          <p:cNvPr id="10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thankyou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78666" y="908110"/>
            <a:ext cx="4346824" cy="341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dirty="0" smtClean="0"/>
              <a:t>一个例子：鸢尾花分类</a:t>
            </a:r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9250" y="131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05350" y="1998345"/>
            <a:ext cx="36804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altLang="zh-CN" dirty="0"/>
              <a:t>https://aistudio.baidu.com/aistudio/#/projectdetail/44319</a:t>
            </a:r>
            <a:endParaRPr altLang="zh-CN" dirty="0"/>
          </a:p>
        </p:txBody>
      </p:sp>
      <p:cxnSp>
        <p:nvCxnSpPr>
          <p:cNvPr id="7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558800" y="1139825"/>
          <a:ext cx="3916680" cy="315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372100" imgH="3520440" progId="Paint.Picture">
                  <p:embed/>
                </p:oleObj>
              </mc:Choice>
              <mc:Fallback>
                <p:oleObj name="" r:id="rId1" imgW="5372100" imgH="352044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800" y="1139825"/>
                        <a:ext cx="3916680" cy="315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96900" y="430213"/>
            <a:ext cx="1408113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2507720" cy="46166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支持向量机模型</a:t>
            </a:r>
            <a:endParaRPr kumimoji="0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1387475" y="846138"/>
            <a:ext cx="7254875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支持向量</a:t>
            </a:r>
            <a:r>
              <a:rPr lang="zh-CN" altLang="en-US" sz="1800" dirty="0" smtClean="0">
                <a:solidFill>
                  <a:srgbClr val="000000"/>
                </a:solidFill>
              </a:rPr>
              <a:t>机在高维或无限维空间中构造超平面或超平面集合，将原有限维空间映射到维数高得多的空间中，在该空间中进行分离可能会更容易。它可以同时</a:t>
            </a:r>
            <a:r>
              <a:rPr lang="zh-CN" altLang="en-US" sz="1800" dirty="0" smtClean="0">
                <a:solidFill>
                  <a:srgbClr val="FF0000"/>
                </a:solidFill>
              </a:rPr>
              <a:t>最小化经验误差和最大化集合边缘区</a:t>
            </a:r>
            <a:r>
              <a:rPr lang="zh-CN" altLang="en-US" sz="1800" dirty="0" smtClean="0">
                <a:solidFill>
                  <a:srgbClr val="000000"/>
                </a:solidFill>
              </a:rPr>
              <a:t>，因此它也被称为最大间隔分类器。直观来说，分类边界距离最近的训练数据点越远越好，因为这样可以缩小分类器的泛化误差。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63386" y="2810197"/>
            <a:ext cx="3931122" cy="186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5112861" y="3410627"/>
            <a:ext cx="252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</a:t>
            </a:r>
            <a:r>
              <a:rPr lang="zh-CN" altLang="zh-CN" sz="1200" dirty="0" smtClean="0"/>
              <a:t>低维不可分问题高维未必不可分</a:t>
            </a:r>
            <a:endParaRPr lang="zh-CN" altLang="zh-CN" sz="12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模型基本思想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以一个二元分类问题为例讲解模型原理。首先假设有两类数据，如图需要找出一条边界来将两类数据分隔开来。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t="9025" r="5964"/>
          <a:stretch>
            <a:fillRect/>
          </a:stretch>
        </p:blipFill>
        <p:spPr bwMode="auto">
          <a:xfrm>
            <a:off x="1744134" y="1755097"/>
            <a:ext cx="4665133" cy="288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模型基本思想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000000"/>
                </a:solidFill>
              </a:rPr>
              <a:t>下图中列出一些可行的分隔方式。在当前的数据集的条件下，三种分隔方式都是可行的，我们该如何做选择？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3" name="图片 12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0"/>
          <a:stretch>
            <a:fillRect/>
          </a:stretch>
        </p:blipFill>
        <p:spPr bwMode="auto">
          <a:xfrm>
            <a:off x="1866952" y="1797960"/>
            <a:ext cx="4847115" cy="284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608013" y="404813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议程</a:t>
            </a: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3"/>
          <p:cNvCxnSpPr/>
          <p:nvPr/>
        </p:nvCxnSpPr>
        <p:spPr>
          <a:xfrm>
            <a:off x="750888" y="846138"/>
            <a:ext cx="7891462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779963"/>
            <a:ext cx="9144000" cy="3635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6900" y="430213"/>
            <a:ext cx="1663700" cy="4302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dirty="0" smtClean="0"/>
              <a:t>模型基本思想</a:t>
            </a:r>
            <a:endParaRPr kumimoji="0" lang="zh-CN" altLang="en-US" dirty="0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08013" y="4302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6900" y="1000471"/>
            <a:ext cx="8045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</a:rPr>
              <a:t>一般说</a:t>
            </a:r>
            <a:r>
              <a:rPr lang="zh-CN" altLang="en-US" sz="1800" dirty="0" smtClean="0">
                <a:solidFill>
                  <a:srgbClr val="000000"/>
                </a:solidFill>
              </a:rPr>
              <a:t>来，需要选择的是具有较强分类能力的直线，有较稳定的分类结果和较强的抗噪能力，比如在数据集扩展之后如下图所示。在这三种分隔方式中，</a:t>
            </a:r>
            <a:r>
              <a:rPr lang="en-US" altLang="zh-CN" sz="1800" dirty="0" smtClean="0">
                <a:solidFill>
                  <a:srgbClr val="000000"/>
                </a:solidFill>
              </a:rPr>
              <a:t>b</a:t>
            </a:r>
            <a:r>
              <a:rPr lang="zh-CN" altLang="en-US" sz="1800" dirty="0" smtClean="0">
                <a:solidFill>
                  <a:srgbClr val="000000"/>
                </a:solidFill>
              </a:rPr>
              <a:t>的分隔效果更好。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2"/>
          <a:stretch>
            <a:fillRect/>
          </a:stretch>
        </p:blipFill>
        <p:spPr bwMode="auto">
          <a:xfrm>
            <a:off x="1969187" y="1900802"/>
            <a:ext cx="5063808" cy="279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b51b806d-c034-4631-818f-f729a4804e44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blipFill>
          <a:blip xmlns:r="http://schemas.openxmlformats.org/officeDocument/2006/relationships" r:embed="rId1"/>
          <a:stretch>
            <a:fillRect l="-1571" r="-714"/>
          </a:stretch>
        </a:blipFill>
      </a:spPr>
      <a:bodyPr/>
      <a:lstStyle>
        <a:defPPr>
          <a:defRPr>
            <a:noFill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6067</Words>
  <Application>WPS 演示</Application>
  <PresentationFormat>全屏显示(16:9)</PresentationFormat>
  <Paragraphs>378</Paragraphs>
  <Slides>42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Arial</vt:lpstr>
      <vt:lpstr>微软雅黑</vt:lpstr>
      <vt:lpstr>Times New Roman</vt:lpstr>
      <vt:lpstr>Arial Unicode MS</vt:lpstr>
      <vt:lpstr>Courier New</vt:lpstr>
      <vt:lpstr>Office 主题</vt:lpstr>
      <vt:lpstr>Paint.Picture</vt:lpstr>
      <vt:lpstr>Paint.Picture</vt:lpstr>
      <vt:lpstr>PowerPoint 演示文稿</vt:lpstr>
      <vt:lpstr>PowerPoint 演示文稿</vt:lpstr>
      <vt:lpstr>PowerPoint 演示文稿</vt:lpstr>
      <vt:lpstr>一个例子：青光眼诊断</vt:lpstr>
      <vt:lpstr>一个例子：青光眼诊断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支持向量机原理</vt:lpstr>
      <vt:lpstr>支持向量机原理</vt:lpstr>
      <vt:lpstr>支持向量机原理</vt:lpstr>
      <vt:lpstr>支持向量机原理</vt:lpstr>
      <vt:lpstr>支持向量机原理</vt:lpstr>
      <vt:lpstr>支持向量机原理</vt:lpstr>
      <vt:lpstr>支持向量机原理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线性不可分的情况</vt:lpstr>
      <vt:lpstr>线性不可分的情况</vt:lpstr>
      <vt:lpstr>PowerPoint 演示文稿</vt:lpstr>
    </vt:vector>
  </TitlesOfParts>
  <Company>dd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王尚锋 w</dc:creator>
  <cp:lastModifiedBy>ZhMin</cp:lastModifiedBy>
  <cp:revision>612</cp:revision>
  <dcterms:created xsi:type="dcterms:W3CDTF">2013-12-17T01:55:00Z</dcterms:created>
  <dcterms:modified xsi:type="dcterms:W3CDTF">2019-04-08T03:11:20Z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