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1" r:id="rId2"/>
    <p:sldId id="259" r:id="rId3"/>
    <p:sldId id="266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0" r:id="rId14"/>
    <p:sldId id="302" r:id="rId15"/>
    <p:sldId id="304" r:id="rId16"/>
    <p:sldId id="305" r:id="rId17"/>
    <p:sldId id="306" r:id="rId18"/>
    <p:sldId id="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94B"/>
    <a:srgbClr val="FF5F05"/>
    <a:srgbClr val="006230"/>
    <a:srgbClr val="FCB316"/>
    <a:srgbClr val="00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264F2-8B1C-405F-9F14-ED1C5985E4D9}" v="56" dt="2024-02-15T14:04:1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7"/>
    <p:restoredTop sz="86517"/>
  </p:normalViewPr>
  <p:slideViewPr>
    <p:cSldViewPr snapToGrid="0" snapToObjects="1" showGuides="1">
      <p:cViewPr>
        <p:scale>
          <a:sx n="75" d="100"/>
          <a:sy n="75" d="100"/>
        </p:scale>
        <p:origin x="918" y="63"/>
      </p:cViewPr>
      <p:guideLst/>
    </p:cSldViewPr>
  </p:slideViewPr>
  <p:outlineViewPr>
    <p:cViewPr>
      <p:scale>
        <a:sx n="33" d="100"/>
        <a:sy n="33" d="100"/>
      </p:scale>
      <p:origin x="0" y="-166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Vincent" clId="Web-{4C9264F2-8B1C-405F-9F14-ED1C5985E4D9}"/>
    <pc:docChg chg="modSld">
      <pc:chgData name="Michael Vincent" userId="" providerId="" clId="Web-{4C9264F2-8B1C-405F-9F14-ED1C5985E4D9}" dt="2024-02-15T14:04:17.792" v="30" actId="1076"/>
      <pc:docMkLst>
        <pc:docMk/>
      </pc:docMkLst>
      <pc:sldChg chg="modSp">
        <pc:chgData name="Michael Vincent" userId="" providerId="" clId="Web-{4C9264F2-8B1C-405F-9F14-ED1C5985E4D9}" dt="2024-02-15T14:04:17.792" v="30" actId="1076"/>
        <pc:sldMkLst>
          <pc:docMk/>
          <pc:sldMk cId="1508258539" sldId="269"/>
        </pc:sldMkLst>
        <pc:spChg chg="mod">
          <ac:chgData name="Michael Vincent" userId="" providerId="" clId="Web-{4C9264F2-8B1C-405F-9F14-ED1C5985E4D9}" dt="2024-02-15T14:04:17.792" v="30" actId="1076"/>
          <ac:spMkLst>
            <pc:docMk/>
            <pc:sldMk cId="1508258539" sldId="269"/>
            <ac:spMk id="5" creationId="{3A6341F7-DDD7-6E44-B0B3-715CF7D16C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239D73C-AF14-7643-8BC7-209F4FB10DDF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F377-9CCB-E9C3-15DD-381AFE8A3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43A83-EF3A-7026-DE76-1712987B2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E2BFD-175D-AB66-58C2-AAAD37B31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1AADC-0FAB-9220-2488-56C49C44E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83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D9E6E-0B99-48F0-82C7-6A73B996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F7B68-345C-E3D4-A924-889C533FE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5B673-403A-A0D5-9A70-EF27B7E4F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459B5-94D3-FB04-CA60-6D39EDE74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4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8F59A-594E-AA31-2E3F-B3C0838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4B264-2823-CAE6-627E-84B9F711B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5DFB0-BF89-8E17-7889-9D6703B24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1214-CB7E-3B00-F5A7-E3D4A2D01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28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6953-AA29-3358-CC38-427EA31B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F5A1E-8596-0076-7C57-2BBC203C34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0C2F19-6A24-323B-D20C-275BC5606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7925-0EB8-82EF-D675-B16C3B72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3A964-F0CD-9750-2EF3-8FBB77A6C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032CB-9457-AC77-0DE3-10E3FF612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50BD8-8A59-6B03-0131-24E077473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52A43-D1A4-1A75-D0EC-778D3872E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7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E902-9ABA-3C00-0602-B896E845D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319E0-21A6-9B6A-467C-E33294B16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F3BBE4-F72C-1967-8952-A5FA86A7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F0830-DD01-1968-60F1-CCC3B732B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2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1BE2-C455-729D-8F4F-D6AEA781C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9E550-6FE7-E728-A76E-9582899F9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7E262-9724-6222-1AE9-7758F1A5C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40C17-FD7A-C344-08B2-5169524FB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54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9C2C9-A4F2-8BAB-CD5A-8283D861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59415-9F5F-D133-CD80-652C81C2B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0432D-AE18-C2CE-F5AC-065593363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21F03-F9AE-D1CC-909B-23399589E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4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BAB3-4308-65DF-D81F-0B473CD17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A601F-BA9B-B2E2-FCE8-5B94EC521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9CA2E4-3111-4685-0982-41D3EC8C4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80DDE-839A-0F9E-1E40-7D7FBD6C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4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ABEDF-CC53-AE81-0DFA-6E46A0DE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6EE8A-449D-173E-F570-019341F0D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E482EF-210C-1434-9834-99DC2AA9F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6473E-A6B1-68B5-65D6-421807932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64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611DC-2A52-383E-D4F0-31CB66C72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3C351-C6E4-54FE-B804-581F2EA0A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AF8C54-73A2-341C-F270-474589938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3A103-9545-7ABC-DA19-F297A40CD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7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4A89-84E5-3CB1-E04C-9B940920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3B4FD-D5DB-E41F-BFA5-B6C7C6C62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A48D1-A10E-DC8C-8B66-FF518F0FB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E201-6173-49D7-E0B2-758550826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1177-7E75-8B00-7AFC-08F6B740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3D2D36-80DD-C148-AB45-581989052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D466E-51BF-9E3D-5C08-D3A6F8DA8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6E2A-0363-B161-5C46-F83E28AD5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08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9C582-392E-E486-4D93-87C041CE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A0C42-D112-719B-7D87-BADAAA4D2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E44A6-0C9A-22BD-4C7B-03B8F9002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4E2CB-A683-B8CB-E4A0-67BFC1C0F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3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5BFD-188A-53AB-D219-DF458C0CF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24E7E-07B3-E813-C4C9-70BC84A0A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D0EF4-648D-CC45-DE4B-4DDFC25DB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53F5-FC19-7A12-1432-5DCDB37EA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521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1123-B434-B5D5-AAE6-CB87FFA71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4404E-2D2D-D85F-7240-1FA954A14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80BA9-3E3A-9661-3B5A-7608EDCCC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BF06-6504-AA14-9574-5DD067C7F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9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92D35-D49A-C771-B820-0B0436B4A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" y="2185416"/>
            <a:ext cx="6951472" cy="387617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C65A68-87F5-011F-6939-564C13C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F86769-3B09-44C5-524F-15E8639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C65A68-87F5-011F-6939-564C13C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F86769-3B09-44C5-524F-15E8639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6DA3DB-8694-44A7-C2C9-9E75E0684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928" y="2337014"/>
            <a:ext cx="2674937" cy="267335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FD401B-7510-9207-6C4A-1F00933BCB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8696" y="2337014"/>
            <a:ext cx="7460731" cy="3021370"/>
          </a:xfrm>
        </p:spPr>
        <p:txBody>
          <a:bodyPr/>
          <a:lstStyle/>
          <a:p>
            <a:pPr lvl="0"/>
            <a:r>
              <a:rPr lang="en-US" dirty="0"/>
              <a:t>Speaker information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74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BC65A68-87F5-011F-6939-564C13C5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DF86769-3B09-44C5-524F-15E86390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16DA3DB-8694-44A7-C2C9-9E75E06847F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6928" y="2337014"/>
            <a:ext cx="2674937" cy="267335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7939D-A64E-B8ED-49C7-8324820DED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738" y="5197475"/>
            <a:ext cx="2674937" cy="490538"/>
          </a:xfrm>
        </p:spPr>
        <p:txBody>
          <a:bodyPr/>
          <a:lstStyle>
            <a:lvl1pPr>
              <a:defRPr b="1">
                <a:solidFill>
                  <a:srgbClr val="13294B"/>
                </a:solidFill>
              </a:defRPr>
            </a:lvl1pPr>
          </a:lstStyle>
          <a:p>
            <a:pPr lvl="0"/>
            <a:r>
              <a:rPr lang="en-US" dirty="0"/>
              <a:t>Speaker 1 Name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6514C75-1040-C07A-92F4-271FDC46C67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26145" y="2337014"/>
            <a:ext cx="2674937" cy="267335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540DA21-0973-5AFF-7528-EE6C8C4B78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25955" y="5197475"/>
            <a:ext cx="2674937" cy="490538"/>
          </a:xfrm>
        </p:spPr>
        <p:txBody>
          <a:bodyPr/>
          <a:lstStyle>
            <a:lvl1pPr>
              <a:defRPr b="1">
                <a:solidFill>
                  <a:srgbClr val="13294B"/>
                </a:solidFill>
              </a:defRPr>
            </a:lvl1pPr>
          </a:lstStyle>
          <a:p>
            <a:pPr lvl="0"/>
            <a:r>
              <a:rPr lang="en-US" dirty="0"/>
              <a:t>Speaker 2 Name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F733A4E3-AE12-7D91-7730-9FDD77849B4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291796" y="2337014"/>
            <a:ext cx="2674937" cy="267335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63C9734-BBBE-E879-094A-B64E95F6FB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91606" y="5197475"/>
            <a:ext cx="2674937" cy="490538"/>
          </a:xfrm>
        </p:spPr>
        <p:txBody>
          <a:bodyPr/>
          <a:lstStyle>
            <a:lvl1pPr>
              <a:defRPr b="1">
                <a:solidFill>
                  <a:srgbClr val="13294B"/>
                </a:solidFill>
              </a:defRPr>
            </a:lvl1pPr>
          </a:lstStyle>
          <a:p>
            <a:pPr lvl="0"/>
            <a:r>
              <a:rPr lang="en-US" dirty="0"/>
              <a:t>Speaker 2 Name</a:t>
            </a:r>
          </a:p>
        </p:txBody>
      </p:sp>
    </p:spTree>
    <p:extLst>
      <p:ext uri="{BB962C8B-B14F-4D97-AF65-F5344CB8AC3E}">
        <p14:creationId xmlns:p14="http://schemas.microsoft.com/office/powerpoint/2010/main" val="2468902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6928" y="2185416"/>
            <a:ext cx="4500372" cy="39486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0200" y="2185416"/>
            <a:ext cx="4498848" cy="39502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961090-4BBA-E015-731F-EDD04A1E43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487424-4868-8C8E-24DD-12C7DDCB1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rgbClr val="1329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0" indent="0">
              <a:buClr>
                <a:srgbClr val="FF5F05"/>
              </a:buClr>
              <a:buSzPct val="120000"/>
              <a:buFont typeface="Arial" panose="020B0604020202020204" pitchFamily="34" charset="0"/>
              <a:buNone/>
              <a:defRPr/>
            </a:lvl1pPr>
            <a:lvl2pPr>
              <a:buClr>
                <a:srgbClr val="FF5F05"/>
              </a:buClr>
              <a:defRPr/>
            </a:lvl2pPr>
            <a:lvl3pPr>
              <a:buClr>
                <a:srgbClr val="FF5F05"/>
              </a:buClr>
              <a:defRPr/>
            </a:lvl3pPr>
            <a:lvl4pPr>
              <a:buClr>
                <a:srgbClr val="FF5F05"/>
              </a:buClr>
              <a:defRPr/>
            </a:lvl4pPr>
            <a:lvl5pPr>
              <a:buClr>
                <a:srgbClr val="FF5F05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79078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rgbClr val="13294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0" indent="0">
              <a:buClr>
                <a:srgbClr val="FF5F05"/>
              </a:buClr>
              <a:buSzPct val="120000"/>
              <a:buFont typeface="Arial" panose="020B0604020202020204" pitchFamily="34" charset="0"/>
              <a:buNone/>
              <a:defRPr/>
            </a:lvl1pPr>
            <a:lvl2pPr>
              <a:buClr>
                <a:srgbClr val="FF5F05"/>
              </a:buClr>
              <a:defRPr/>
            </a:lvl2pPr>
            <a:lvl3pPr>
              <a:buClr>
                <a:srgbClr val="FF5F05"/>
              </a:buClr>
              <a:defRPr/>
            </a:lvl3pPr>
            <a:lvl4pPr>
              <a:buClr>
                <a:srgbClr val="FF5F05"/>
              </a:buClr>
              <a:defRPr/>
            </a:lvl4pPr>
            <a:lvl5pPr>
              <a:buClr>
                <a:srgbClr val="FF5F05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1C0333-8E57-3AA9-DCDE-75491A27A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4A15086-ED3D-F32F-3957-A3454CC627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6FD49-33C2-8BF7-86DA-D3F78A0BC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54ADC-407E-86C8-BF02-488001CC5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932946"/>
            <a:ext cx="11037884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6FD49-33C2-8BF7-86DA-D3F78A0BCE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54ADC-407E-86C8-BF02-488001CC5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A8E880-86DA-938C-6A3F-BDC3E4B474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2264" y="1770116"/>
            <a:ext cx="6907212" cy="3021598"/>
          </a:xfrm>
        </p:spPr>
        <p:txBody>
          <a:bodyPr anchor="ctr">
            <a:normAutofit/>
          </a:bodyPr>
          <a:lstStyle>
            <a:lvl1pPr algn="ctr">
              <a:defRPr sz="2400" b="0" i="1"/>
            </a:lvl1pPr>
            <a:lvl2pPr marL="50292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Quote Block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F6010-9909-E8DA-CD29-D470F4E0E151}"/>
              </a:ext>
            </a:extLst>
          </p:cNvPr>
          <p:cNvSpPr txBox="1"/>
          <p:nvPr userDrawn="1"/>
        </p:nvSpPr>
        <p:spPr>
          <a:xfrm>
            <a:off x="1958290" y="1336743"/>
            <a:ext cx="782012" cy="18620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" sz="11500" b="1" dirty="0">
                <a:solidFill>
                  <a:srgbClr val="FF552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endParaRPr lang="en-US" sz="1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3C8120-DD7F-F409-FCF9-E133E6D19B11}"/>
              </a:ext>
            </a:extLst>
          </p:cNvPr>
          <p:cNvSpPr txBox="1"/>
          <p:nvPr userDrawn="1"/>
        </p:nvSpPr>
        <p:spPr>
          <a:xfrm rot="10800000">
            <a:off x="9438549" y="3337289"/>
            <a:ext cx="782012" cy="18620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" sz="11500" b="1" dirty="0">
                <a:solidFill>
                  <a:srgbClr val="FF552E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“</a:t>
            </a:r>
            <a:endParaRPr lang="en-US" sz="115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5F68A5-F134-90F4-666E-E7D85B5E76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42745" y="5086703"/>
            <a:ext cx="4286250" cy="407987"/>
          </a:xfrm>
        </p:spPr>
        <p:txBody>
          <a:bodyPr anchor="ctr">
            <a:noAutofit/>
          </a:bodyPr>
          <a:lstStyle>
            <a:lvl1pPr algn="ctr">
              <a:defRPr sz="2000"/>
            </a:lvl1pPr>
          </a:lstStyle>
          <a:p>
            <a:pPr lvl="0"/>
            <a:r>
              <a:rPr lang="en-US" dirty="0"/>
              <a:t>Quote Attribution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AE0031-6DA8-9BBE-4551-06EC4A148DBF}"/>
              </a:ext>
            </a:extLst>
          </p:cNvPr>
          <p:cNvSpPr/>
          <p:nvPr userDrawn="1"/>
        </p:nvSpPr>
        <p:spPr>
          <a:xfrm>
            <a:off x="5807075" y="4918714"/>
            <a:ext cx="577850" cy="83566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48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21FA9B9F-ADBF-7432-05CA-7B89E9ACC9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8130" y="995819"/>
            <a:ext cx="5113870" cy="5865356"/>
          </a:xfrm>
          <a:custGeom>
            <a:avLst/>
            <a:gdLst>
              <a:gd name="connsiteX0" fmla="*/ 852329 w 5113870"/>
              <a:gd name="connsiteY0" fmla="*/ 0 h 5862181"/>
              <a:gd name="connsiteX1" fmla="*/ 4261541 w 5113870"/>
              <a:gd name="connsiteY1" fmla="*/ 0 h 5862181"/>
              <a:gd name="connsiteX2" fmla="*/ 5113870 w 5113870"/>
              <a:gd name="connsiteY2" fmla="*/ 852329 h 5862181"/>
              <a:gd name="connsiteX3" fmla="*/ 5113870 w 5113870"/>
              <a:gd name="connsiteY3" fmla="*/ 5862181 h 5862181"/>
              <a:gd name="connsiteX4" fmla="*/ 5113870 w 5113870"/>
              <a:gd name="connsiteY4" fmla="*/ 5862181 h 5862181"/>
              <a:gd name="connsiteX5" fmla="*/ 0 w 5113870"/>
              <a:gd name="connsiteY5" fmla="*/ 5862181 h 5862181"/>
              <a:gd name="connsiteX6" fmla="*/ 0 w 5113870"/>
              <a:gd name="connsiteY6" fmla="*/ 5862181 h 5862181"/>
              <a:gd name="connsiteX7" fmla="*/ 0 w 5113870"/>
              <a:gd name="connsiteY7" fmla="*/ 852329 h 5862181"/>
              <a:gd name="connsiteX8" fmla="*/ 852329 w 5113870"/>
              <a:gd name="connsiteY8" fmla="*/ 0 h 5862181"/>
              <a:gd name="connsiteX0" fmla="*/ 852329 w 5294317"/>
              <a:gd name="connsiteY0" fmla="*/ 0 h 5862181"/>
              <a:gd name="connsiteX1" fmla="*/ 5074341 w 5294317"/>
              <a:gd name="connsiteY1" fmla="*/ 12700 h 5862181"/>
              <a:gd name="connsiteX2" fmla="*/ 5113870 w 5294317"/>
              <a:gd name="connsiteY2" fmla="*/ 852329 h 5862181"/>
              <a:gd name="connsiteX3" fmla="*/ 5113870 w 5294317"/>
              <a:gd name="connsiteY3" fmla="*/ 5862181 h 5862181"/>
              <a:gd name="connsiteX4" fmla="*/ 5113870 w 5294317"/>
              <a:gd name="connsiteY4" fmla="*/ 5862181 h 5862181"/>
              <a:gd name="connsiteX5" fmla="*/ 0 w 5294317"/>
              <a:gd name="connsiteY5" fmla="*/ 5862181 h 5862181"/>
              <a:gd name="connsiteX6" fmla="*/ 0 w 5294317"/>
              <a:gd name="connsiteY6" fmla="*/ 5862181 h 5862181"/>
              <a:gd name="connsiteX7" fmla="*/ 0 w 5294317"/>
              <a:gd name="connsiteY7" fmla="*/ 852329 h 5862181"/>
              <a:gd name="connsiteX8" fmla="*/ 852329 w 5294317"/>
              <a:gd name="connsiteY8" fmla="*/ 0 h 5862181"/>
              <a:gd name="connsiteX0" fmla="*/ 852329 w 5317339"/>
              <a:gd name="connsiteY0" fmla="*/ 0 h 5862181"/>
              <a:gd name="connsiteX1" fmla="*/ 5106091 w 5317339"/>
              <a:gd name="connsiteY1" fmla="*/ 15875 h 5862181"/>
              <a:gd name="connsiteX2" fmla="*/ 5113870 w 5317339"/>
              <a:gd name="connsiteY2" fmla="*/ 852329 h 5862181"/>
              <a:gd name="connsiteX3" fmla="*/ 5113870 w 5317339"/>
              <a:gd name="connsiteY3" fmla="*/ 5862181 h 5862181"/>
              <a:gd name="connsiteX4" fmla="*/ 5113870 w 5317339"/>
              <a:gd name="connsiteY4" fmla="*/ 5862181 h 5862181"/>
              <a:gd name="connsiteX5" fmla="*/ 0 w 5317339"/>
              <a:gd name="connsiteY5" fmla="*/ 5862181 h 5862181"/>
              <a:gd name="connsiteX6" fmla="*/ 0 w 5317339"/>
              <a:gd name="connsiteY6" fmla="*/ 5862181 h 5862181"/>
              <a:gd name="connsiteX7" fmla="*/ 0 w 5317339"/>
              <a:gd name="connsiteY7" fmla="*/ 852329 h 5862181"/>
              <a:gd name="connsiteX8" fmla="*/ 852329 w 5317339"/>
              <a:gd name="connsiteY8" fmla="*/ 0 h 5862181"/>
              <a:gd name="connsiteX0" fmla="*/ 852329 w 5118831"/>
              <a:gd name="connsiteY0" fmla="*/ 0 h 5862181"/>
              <a:gd name="connsiteX1" fmla="*/ 5106091 w 5118831"/>
              <a:gd name="connsiteY1" fmla="*/ 158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7043"/>
              <a:gd name="connsiteY0" fmla="*/ 6350 h 5868531"/>
              <a:gd name="connsiteX1" fmla="*/ 5102916 w 5117043"/>
              <a:gd name="connsiteY1" fmla="*/ 0 h 5868531"/>
              <a:gd name="connsiteX2" fmla="*/ 5113870 w 5117043"/>
              <a:gd name="connsiteY2" fmla="*/ 858679 h 5868531"/>
              <a:gd name="connsiteX3" fmla="*/ 5113870 w 5117043"/>
              <a:gd name="connsiteY3" fmla="*/ 5868531 h 5868531"/>
              <a:gd name="connsiteX4" fmla="*/ 5113870 w 5117043"/>
              <a:gd name="connsiteY4" fmla="*/ 5868531 h 5868531"/>
              <a:gd name="connsiteX5" fmla="*/ 0 w 5117043"/>
              <a:gd name="connsiteY5" fmla="*/ 5868531 h 5868531"/>
              <a:gd name="connsiteX6" fmla="*/ 0 w 5117043"/>
              <a:gd name="connsiteY6" fmla="*/ 5868531 h 5868531"/>
              <a:gd name="connsiteX7" fmla="*/ 0 w 5117043"/>
              <a:gd name="connsiteY7" fmla="*/ 858679 h 5868531"/>
              <a:gd name="connsiteX8" fmla="*/ 852329 w 5117043"/>
              <a:gd name="connsiteY8" fmla="*/ 6350 h 5868531"/>
              <a:gd name="connsiteX0" fmla="*/ 852329 w 5118831"/>
              <a:gd name="connsiteY0" fmla="*/ 0 h 5862181"/>
              <a:gd name="connsiteX1" fmla="*/ 5106091 w 5118831"/>
              <a:gd name="connsiteY1" fmla="*/ 31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3955"/>
              <a:gd name="connsiteY0" fmla="*/ 6350 h 5868531"/>
              <a:gd name="connsiteX1" fmla="*/ 5093391 w 5113955"/>
              <a:gd name="connsiteY1" fmla="*/ 0 h 5868531"/>
              <a:gd name="connsiteX2" fmla="*/ 5113870 w 5113955"/>
              <a:gd name="connsiteY2" fmla="*/ 858679 h 5868531"/>
              <a:gd name="connsiteX3" fmla="*/ 5113870 w 5113955"/>
              <a:gd name="connsiteY3" fmla="*/ 5868531 h 5868531"/>
              <a:gd name="connsiteX4" fmla="*/ 5113870 w 5113955"/>
              <a:gd name="connsiteY4" fmla="*/ 5868531 h 5868531"/>
              <a:gd name="connsiteX5" fmla="*/ 0 w 5113955"/>
              <a:gd name="connsiteY5" fmla="*/ 5868531 h 5868531"/>
              <a:gd name="connsiteX6" fmla="*/ 0 w 5113955"/>
              <a:gd name="connsiteY6" fmla="*/ 5868531 h 5868531"/>
              <a:gd name="connsiteX7" fmla="*/ 0 w 5113955"/>
              <a:gd name="connsiteY7" fmla="*/ 858679 h 5868531"/>
              <a:gd name="connsiteX8" fmla="*/ 852329 w 5113955"/>
              <a:gd name="connsiteY8" fmla="*/ 6350 h 5868531"/>
              <a:gd name="connsiteX0" fmla="*/ 852329 w 5117043"/>
              <a:gd name="connsiteY0" fmla="*/ 3175 h 5865356"/>
              <a:gd name="connsiteX1" fmla="*/ 5102916 w 5117043"/>
              <a:gd name="connsiteY1" fmla="*/ 0 h 5865356"/>
              <a:gd name="connsiteX2" fmla="*/ 5113870 w 5117043"/>
              <a:gd name="connsiteY2" fmla="*/ 855504 h 5865356"/>
              <a:gd name="connsiteX3" fmla="*/ 5113870 w 5117043"/>
              <a:gd name="connsiteY3" fmla="*/ 5865356 h 5865356"/>
              <a:gd name="connsiteX4" fmla="*/ 5113870 w 5117043"/>
              <a:gd name="connsiteY4" fmla="*/ 5865356 h 5865356"/>
              <a:gd name="connsiteX5" fmla="*/ 0 w 5117043"/>
              <a:gd name="connsiteY5" fmla="*/ 5865356 h 5865356"/>
              <a:gd name="connsiteX6" fmla="*/ 0 w 5117043"/>
              <a:gd name="connsiteY6" fmla="*/ 5865356 h 5865356"/>
              <a:gd name="connsiteX7" fmla="*/ 0 w 5117043"/>
              <a:gd name="connsiteY7" fmla="*/ 855504 h 5865356"/>
              <a:gd name="connsiteX8" fmla="*/ 852329 w 5117043"/>
              <a:gd name="connsiteY8" fmla="*/ 3175 h 5865356"/>
              <a:gd name="connsiteX0" fmla="*/ 852329 w 5421039"/>
              <a:gd name="connsiteY0" fmla="*/ 3175 h 5865356"/>
              <a:gd name="connsiteX1" fmla="*/ 5102916 w 5421039"/>
              <a:gd name="connsiteY1" fmla="*/ 0 h 5865356"/>
              <a:gd name="connsiteX2" fmla="*/ 5113870 w 5421039"/>
              <a:gd name="connsiteY2" fmla="*/ 5865356 h 5865356"/>
              <a:gd name="connsiteX3" fmla="*/ 5113870 w 5421039"/>
              <a:gd name="connsiteY3" fmla="*/ 5865356 h 5865356"/>
              <a:gd name="connsiteX4" fmla="*/ 0 w 5421039"/>
              <a:gd name="connsiteY4" fmla="*/ 5865356 h 5865356"/>
              <a:gd name="connsiteX5" fmla="*/ 0 w 5421039"/>
              <a:gd name="connsiteY5" fmla="*/ 5865356 h 5865356"/>
              <a:gd name="connsiteX6" fmla="*/ 0 w 5421039"/>
              <a:gd name="connsiteY6" fmla="*/ 855504 h 5865356"/>
              <a:gd name="connsiteX7" fmla="*/ 852329 w 5421039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113870"/>
              <a:gd name="connsiteY0" fmla="*/ 3175 h 5865356"/>
              <a:gd name="connsiteX1" fmla="*/ 5102916 w 5113870"/>
              <a:gd name="connsiteY1" fmla="*/ 0 h 5865356"/>
              <a:gd name="connsiteX2" fmla="*/ 5113870 w 5113870"/>
              <a:gd name="connsiteY2" fmla="*/ 5865356 h 5865356"/>
              <a:gd name="connsiteX3" fmla="*/ 5113870 w 5113870"/>
              <a:gd name="connsiteY3" fmla="*/ 5865356 h 5865356"/>
              <a:gd name="connsiteX4" fmla="*/ 0 w 5113870"/>
              <a:gd name="connsiteY4" fmla="*/ 5865356 h 5865356"/>
              <a:gd name="connsiteX5" fmla="*/ 0 w 5113870"/>
              <a:gd name="connsiteY5" fmla="*/ 5865356 h 5865356"/>
              <a:gd name="connsiteX6" fmla="*/ 0 w 5113870"/>
              <a:gd name="connsiteY6" fmla="*/ 855504 h 5865356"/>
              <a:gd name="connsiteX7" fmla="*/ 852329 w 5113870"/>
              <a:gd name="connsiteY7" fmla="*/ 3175 h 586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3870" h="5865356">
                <a:moveTo>
                  <a:pt x="852329" y="3175"/>
                </a:moveTo>
                <a:lnTo>
                  <a:pt x="5102916" y="0"/>
                </a:lnTo>
                <a:cubicBezTo>
                  <a:pt x="5108393" y="2932678"/>
                  <a:pt x="5112044" y="4887797"/>
                  <a:pt x="5113870" y="5865356"/>
                </a:cubicBezTo>
                <a:lnTo>
                  <a:pt x="5113870" y="5865356"/>
                </a:lnTo>
                <a:lnTo>
                  <a:pt x="0" y="5865356"/>
                </a:lnTo>
                <a:lnTo>
                  <a:pt x="0" y="5865356"/>
                </a:lnTo>
                <a:lnTo>
                  <a:pt x="0" y="855504"/>
                </a:lnTo>
                <a:cubicBezTo>
                  <a:pt x="0" y="384776"/>
                  <a:pt x="381601" y="3175"/>
                  <a:pt x="852329" y="31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7309F3-74AF-252A-0DD6-7FCCFD8EAF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C5C905-1363-CB7F-9ECC-3A39DC2A853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5002598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7" y="2185416"/>
            <a:ext cx="5002599" cy="35978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97309F3-74AF-252A-0DD6-7FCCFD8EAF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5C5C905-1363-CB7F-9ECC-3A39DC2A853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08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5002598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7" y="2185416"/>
            <a:ext cx="5002599" cy="350286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8327CCF-CC89-7D38-F98E-C5D8A88A080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096000" y="1"/>
            <a:ext cx="6096000" cy="6858000"/>
          </a:xfrm>
          <a:prstGeom prst="round1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525A3-5FE7-A463-5E55-73A56B71964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7223-1327-D9D0-49C7-C84344680B9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5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F3C59-1892-AC27-FA55-743B35C4E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68" y="5769954"/>
            <a:ext cx="2800928" cy="72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07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 hasCustomPrompt="1"/>
          </p:nvPr>
        </p:nvSpPr>
        <p:spPr>
          <a:xfrm>
            <a:off x="5114631" y="0"/>
            <a:ext cx="7077369" cy="3426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rgbClr val="13294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 hasCustomPrompt="1"/>
          </p:nvPr>
        </p:nvSpPr>
        <p:spPr>
          <a:xfrm>
            <a:off x="5114631" y="3429000"/>
            <a:ext cx="3602522" cy="3426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rgbClr val="13294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 hasCustomPrompt="1"/>
          </p:nvPr>
        </p:nvSpPr>
        <p:spPr>
          <a:xfrm>
            <a:off x="8701089" y="3429000"/>
            <a:ext cx="3490912" cy="34267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rgbClr val="13294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picture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5F738EF-BE2D-EBBE-5EFC-9D962D19C3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82571D-624C-0CD3-7EA6-4B172E81E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CF08B-6B2E-BD2E-C155-A10108B2C48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Office or unit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8354-9A54-F5BC-FBE0-56151889C9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600" b="0" i="0">
                <a:solidFill>
                  <a:srgbClr val="13294B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rgbClr val="13294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968C925-1F4D-59FC-C656-61F3120B42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5044782-6AB9-7686-BADD-5BCA3E9E3BD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809DF-4FDB-0788-444C-AD956826E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" y="5888985"/>
            <a:ext cx="3542157" cy="6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86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rgbClr val="13294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rgbClr val="FF5F05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92D35-D49A-C771-B820-0B0436B4A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1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92D35-D49A-C771-B820-0B0436B4A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368" y="5888984"/>
            <a:ext cx="3542157" cy="608862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BCF9732-7D25-20B5-2911-D809F2411C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8130" y="995819"/>
            <a:ext cx="5113870" cy="5865356"/>
          </a:xfrm>
          <a:custGeom>
            <a:avLst/>
            <a:gdLst>
              <a:gd name="connsiteX0" fmla="*/ 852329 w 5113870"/>
              <a:gd name="connsiteY0" fmla="*/ 0 h 5862181"/>
              <a:gd name="connsiteX1" fmla="*/ 4261541 w 5113870"/>
              <a:gd name="connsiteY1" fmla="*/ 0 h 5862181"/>
              <a:gd name="connsiteX2" fmla="*/ 5113870 w 5113870"/>
              <a:gd name="connsiteY2" fmla="*/ 852329 h 5862181"/>
              <a:gd name="connsiteX3" fmla="*/ 5113870 w 5113870"/>
              <a:gd name="connsiteY3" fmla="*/ 5862181 h 5862181"/>
              <a:gd name="connsiteX4" fmla="*/ 5113870 w 5113870"/>
              <a:gd name="connsiteY4" fmla="*/ 5862181 h 5862181"/>
              <a:gd name="connsiteX5" fmla="*/ 0 w 5113870"/>
              <a:gd name="connsiteY5" fmla="*/ 5862181 h 5862181"/>
              <a:gd name="connsiteX6" fmla="*/ 0 w 5113870"/>
              <a:gd name="connsiteY6" fmla="*/ 5862181 h 5862181"/>
              <a:gd name="connsiteX7" fmla="*/ 0 w 5113870"/>
              <a:gd name="connsiteY7" fmla="*/ 852329 h 5862181"/>
              <a:gd name="connsiteX8" fmla="*/ 852329 w 5113870"/>
              <a:gd name="connsiteY8" fmla="*/ 0 h 5862181"/>
              <a:gd name="connsiteX0" fmla="*/ 852329 w 5294317"/>
              <a:gd name="connsiteY0" fmla="*/ 0 h 5862181"/>
              <a:gd name="connsiteX1" fmla="*/ 5074341 w 5294317"/>
              <a:gd name="connsiteY1" fmla="*/ 12700 h 5862181"/>
              <a:gd name="connsiteX2" fmla="*/ 5113870 w 5294317"/>
              <a:gd name="connsiteY2" fmla="*/ 852329 h 5862181"/>
              <a:gd name="connsiteX3" fmla="*/ 5113870 w 5294317"/>
              <a:gd name="connsiteY3" fmla="*/ 5862181 h 5862181"/>
              <a:gd name="connsiteX4" fmla="*/ 5113870 w 5294317"/>
              <a:gd name="connsiteY4" fmla="*/ 5862181 h 5862181"/>
              <a:gd name="connsiteX5" fmla="*/ 0 w 5294317"/>
              <a:gd name="connsiteY5" fmla="*/ 5862181 h 5862181"/>
              <a:gd name="connsiteX6" fmla="*/ 0 w 5294317"/>
              <a:gd name="connsiteY6" fmla="*/ 5862181 h 5862181"/>
              <a:gd name="connsiteX7" fmla="*/ 0 w 5294317"/>
              <a:gd name="connsiteY7" fmla="*/ 852329 h 5862181"/>
              <a:gd name="connsiteX8" fmla="*/ 852329 w 5294317"/>
              <a:gd name="connsiteY8" fmla="*/ 0 h 5862181"/>
              <a:gd name="connsiteX0" fmla="*/ 852329 w 5317339"/>
              <a:gd name="connsiteY0" fmla="*/ 0 h 5862181"/>
              <a:gd name="connsiteX1" fmla="*/ 5106091 w 5317339"/>
              <a:gd name="connsiteY1" fmla="*/ 15875 h 5862181"/>
              <a:gd name="connsiteX2" fmla="*/ 5113870 w 5317339"/>
              <a:gd name="connsiteY2" fmla="*/ 852329 h 5862181"/>
              <a:gd name="connsiteX3" fmla="*/ 5113870 w 5317339"/>
              <a:gd name="connsiteY3" fmla="*/ 5862181 h 5862181"/>
              <a:gd name="connsiteX4" fmla="*/ 5113870 w 5317339"/>
              <a:gd name="connsiteY4" fmla="*/ 5862181 h 5862181"/>
              <a:gd name="connsiteX5" fmla="*/ 0 w 5317339"/>
              <a:gd name="connsiteY5" fmla="*/ 5862181 h 5862181"/>
              <a:gd name="connsiteX6" fmla="*/ 0 w 5317339"/>
              <a:gd name="connsiteY6" fmla="*/ 5862181 h 5862181"/>
              <a:gd name="connsiteX7" fmla="*/ 0 w 5317339"/>
              <a:gd name="connsiteY7" fmla="*/ 852329 h 5862181"/>
              <a:gd name="connsiteX8" fmla="*/ 852329 w 5317339"/>
              <a:gd name="connsiteY8" fmla="*/ 0 h 5862181"/>
              <a:gd name="connsiteX0" fmla="*/ 852329 w 5118831"/>
              <a:gd name="connsiteY0" fmla="*/ 0 h 5862181"/>
              <a:gd name="connsiteX1" fmla="*/ 5106091 w 5118831"/>
              <a:gd name="connsiteY1" fmla="*/ 158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7043"/>
              <a:gd name="connsiteY0" fmla="*/ 6350 h 5868531"/>
              <a:gd name="connsiteX1" fmla="*/ 5102916 w 5117043"/>
              <a:gd name="connsiteY1" fmla="*/ 0 h 5868531"/>
              <a:gd name="connsiteX2" fmla="*/ 5113870 w 5117043"/>
              <a:gd name="connsiteY2" fmla="*/ 858679 h 5868531"/>
              <a:gd name="connsiteX3" fmla="*/ 5113870 w 5117043"/>
              <a:gd name="connsiteY3" fmla="*/ 5868531 h 5868531"/>
              <a:gd name="connsiteX4" fmla="*/ 5113870 w 5117043"/>
              <a:gd name="connsiteY4" fmla="*/ 5868531 h 5868531"/>
              <a:gd name="connsiteX5" fmla="*/ 0 w 5117043"/>
              <a:gd name="connsiteY5" fmla="*/ 5868531 h 5868531"/>
              <a:gd name="connsiteX6" fmla="*/ 0 w 5117043"/>
              <a:gd name="connsiteY6" fmla="*/ 5868531 h 5868531"/>
              <a:gd name="connsiteX7" fmla="*/ 0 w 5117043"/>
              <a:gd name="connsiteY7" fmla="*/ 858679 h 5868531"/>
              <a:gd name="connsiteX8" fmla="*/ 852329 w 5117043"/>
              <a:gd name="connsiteY8" fmla="*/ 6350 h 5868531"/>
              <a:gd name="connsiteX0" fmla="*/ 852329 w 5118831"/>
              <a:gd name="connsiteY0" fmla="*/ 0 h 5862181"/>
              <a:gd name="connsiteX1" fmla="*/ 5106091 w 5118831"/>
              <a:gd name="connsiteY1" fmla="*/ 31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3955"/>
              <a:gd name="connsiteY0" fmla="*/ 6350 h 5868531"/>
              <a:gd name="connsiteX1" fmla="*/ 5093391 w 5113955"/>
              <a:gd name="connsiteY1" fmla="*/ 0 h 5868531"/>
              <a:gd name="connsiteX2" fmla="*/ 5113870 w 5113955"/>
              <a:gd name="connsiteY2" fmla="*/ 858679 h 5868531"/>
              <a:gd name="connsiteX3" fmla="*/ 5113870 w 5113955"/>
              <a:gd name="connsiteY3" fmla="*/ 5868531 h 5868531"/>
              <a:gd name="connsiteX4" fmla="*/ 5113870 w 5113955"/>
              <a:gd name="connsiteY4" fmla="*/ 5868531 h 5868531"/>
              <a:gd name="connsiteX5" fmla="*/ 0 w 5113955"/>
              <a:gd name="connsiteY5" fmla="*/ 5868531 h 5868531"/>
              <a:gd name="connsiteX6" fmla="*/ 0 w 5113955"/>
              <a:gd name="connsiteY6" fmla="*/ 5868531 h 5868531"/>
              <a:gd name="connsiteX7" fmla="*/ 0 w 5113955"/>
              <a:gd name="connsiteY7" fmla="*/ 858679 h 5868531"/>
              <a:gd name="connsiteX8" fmla="*/ 852329 w 5113955"/>
              <a:gd name="connsiteY8" fmla="*/ 6350 h 5868531"/>
              <a:gd name="connsiteX0" fmla="*/ 852329 w 5117043"/>
              <a:gd name="connsiteY0" fmla="*/ 3175 h 5865356"/>
              <a:gd name="connsiteX1" fmla="*/ 5102916 w 5117043"/>
              <a:gd name="connsiteY1" fmla="*/ 0 h 5865356"/>
              <a:gd name="connsiteX2" fmla="*/ 5113870 w 5117043"/>
              <a:gd name="connsiteY2" fmla="*/ 855504 h 5865356"/>
              <a:gd name="connsiteX3" fmla="*/ 5113870 w 5117043"/>
              <a:gd name="connsiteY3" fmla="*/ 5865356 h 5865356"/>
              <a:gd name="connsiteX4" fmla="*/ 5113870 w 5117043"/>
              <a:gd name="connsiteY4" fmla="*/ 5865356 h 5865356"/>
              <a:gd name="connsiteX5" fmla="*/ 0 w 5117043"/>
              <a:gd name="connsiteY5" fmla="*/ 5865356 h 5865356"/>
              <a:gd name="connsiteX6" fmla="*/ 0 w 5117043"/>
              <a:gd name="connsiteY6" fmla="*/ 5865356 h 5865356"/>
              <a:gd name="connsiteX7" fmla="*/ 0 w 5117043"/>
              <a:gd name="connsiteY7" fmla="*/ 855504 h 5865356"/>
              <a:gd name="connsiteX8" fmla="*/ 852329 w 5117043"/>
              <a:gd name="connsiteY8" fmla="*/ 3175 h 5865356"/>
              <a:gd name="connsiteX0" fmla="*/ 852329 w 5421039"/>
              <a:gd name="connsiteY0" fmla="*/ 3175 h 5865356"/>
              <a:gd name="connsiteX1" fmla="*/ 5102916 w 5421039"/>
              <a:gd name="connsiteY1" fmla="*/ 0 h 5865356"/>
              <a:gd name="connsiteX2" fmla="*/ 5113870 w 5421039"/>
              <a:gd name="connsiteY2" fmla="*/ 5865356 h 5865356"/>
              <a:gd name="connsiteX3" fmla="*/ 5113870 w 5421039"/>
              <a:gd name="connsiteY3" fmla="*/ 5865356 h 5865356"/>
              <a:gd name="connsiteX4" fmla="*/ 0 w 5421039"/>
              <a:gd name="connsiteY4" fmla="*/ 5865356 h 5865356"/>
              <a:gd name="connsiteX5" fmla="*/ 0 w 5421039"/>
              <a:gd name="connsiteY5" fmla="*/ 5865356 h 5865356"/>
              <a:gd name="connsiteX6" fmla="*/ 0 w 5421039"/>
              <a:gd name="connsiteY6" fmla="*/ 855504 h 5865356"/>
              <a:gd name="connsiteX7" fmla="*/ 852329 w 5421039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113870"/>
              <a:gd name="connsiteY0" fmla="*/ 3175 h 5865356"/>
              <a:gd name="connsiteX1" fmla="*/ 5102916 w 5113870"/>
              <a:gd name="connsiteY1" fmla="*/ 0 h 5865356"/>
              <a:gd name="connsiteX2" fmla="*/ 5113870 w 5113870"/>
              <a:gd name="connsiteY2" fmla="*/ 5865356 h 5865356"/>
              <a:gd name="connsiteX3" fmla="*/ 5113870 w 5113870"/>
              <a:gd name="connsiteY3" fmla="*/ 5865356 h 5865356"/>
              <a:gd name="connsiteX4" fmla="*/ 0 w 5113870"/>
              <a:gd name="connsiteY4" fmla="*/ 5865356 h 5865356"/>
              <a:gd name="connsiteX5" fmla="*/ 0 w 5113870"/>
              <a:gd name="connsiteY5" fmla="*/ 5865356 h 5865356"/>
              <a:gd name="connsiteX6" fmla="*/ 0 w 5113870"/>
              <a:gd name="connsiteY6" fmla="*/ 855504 h 5865356"/>
              <a:gd name="connsiteX7" fmla="*/ 852329 w 5113870"/>
              <a:gd name="connsiteY7" fmla="*/ 3175 h 586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3870" h="5865356">
                <a:moveTo>
                  <a:pt x="852329" y="3175"/>
                </a:moveTo>
                <a:lnTo>
                  <a:pt x="5102916" y="0"/>
                </a:lnTo>
                <a:cubicBezTo>
                  <a:pt x="5108393" y="2932678"/>
                  <a:pt x="5112044" y="4887797"/>
                  <a:pt x="5113870" y="5865356"/>
                </a:cubicBezTo>
                <a:lnTo>
                  <a:pt x="5113870" y="5865356"/>
                </a:lnTo>
                <a:lnTo>
                  <a:pt x="0" y="5865356"/>
                </a:lnTo>
                <a:lnTo>
                  <a:pt x="0" y="5865356"/>
                </a:lnTo>
                <a:lnTo>
                  <a:pt x="0" y="855504"/>
                </a:lnTo>
                <a:cubicBezTo>
                  <a:pt x="0" y="384776"/>
                  <a:pt x="381601" y="3175"/>
                  <a:pt x="852329" y="31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9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BCF9732-7D25-20B5-2911-D809F2411C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8130" y="995819"/>
            <a:ext cx="5114840" cy="5865356"/>
          </a:xfrm>
          <a:custGeom>
            <a:avLst/>
            <a:gdLst>
              <a:gd name="connsiteX0" fmla="*/ 852329 w 5113870"/>
              <a:gd name="connsiteY0" fmla="*/ 0 h 5862181"/>
              <a:gd name="connsiteX1" fmla="*/ 4261541 w 5113870"/>
              <a:gd name="connsiteY1" fmla="*/ 0 h 5862181"/>
              <a:gd name="connsiteX2" fmla="*/ 5113870 w 5113870"/>
              <a:gd name="connsiteY2" fmla="*/ 852329 h 5862181"/>
              <a:gd name="connsiteX3" fmla="*/ 5113870 w 5113870"/>
              <a:gd name="connsiteY3" fmla="*/ 5862181 h 5862181"/>
              <a:gd name="connsiteX4" fmla="*/ 5113870 w 5113870"/>
              <a:gd name="connsiteY4" fmla="*/ 5862181 h 5862181"/>
              <a:gd name="connsiteX5" fmla="*/ 0 w 5113870"/>
              <a:gd name="connsiteY5" fmla="*/ 5862181 h 5862181"/>
              <a:gd name="connsiteX6" fmla="*/ 0 w 5113870"/>
              <a:gd name="connsiteY6" fmla="*/ 5862181 h 5862181"/>
              <a:gd name="connsiteX7" fmla="*/ 0 w 5113870"/>
              <a:gd name="connsiteY7" fmla="*/ 852329 h 5862181"/>
              <a:gd name="connsiteX8" fmla="*/ 852329 w 5113870"/>
              <a:gd name="connsiteY8" fmla="*/ 0 h 5862181"/>
              <a:gd name="connsiteX0" fmla="*/ 852329 w 5294317"/>
              <a:gd name="connsiteY0" fmla="*/ 0 h 5862181"/>
              <a:gd name="connsiteX1" fmla="*/ 5074341 w 5294317"/>
              <a:gd name="connsiteY1" fmla="*/ 12700 h 5862181"/>
              <a:gd name="connsiteX2" fmla="*/ 5113870 w 5294317"/>
              <a:gd name="connsiteY2" fmla="*/ 852329 h 5862181"/>
              <a:gd name="connsiteX3" fmla="*/ 5113870 w 5294317"/>
              <a:gd name="connsiteY3" fmla="*/ 5862181 h 5862181"/>
              <a:gd name="connsiteX4" fmla="*/ 5113870 w 5294317"/>
              <a:gd name="connsiteY4" fmla="*/ 5862181 h 5862181"/>
              <a:gd name="connsiteX5" fmla="*/ 0 w 5294317"/>
              <a:gd name="connsiteY5" fmla="*/ 5862181 h 5862181"/>
              <a:gd name="connsiteX6" fmla="*/ 0 w 5294317"/>
              <a:gd name="connsiteY6" fmla="*/ 5862181 h 5862181"/>
              <a:gd name="connsiteX7" fmla="*/ 0 w 5294317"/>
              <a:gd name="connsiteY7" fmla="*/ 852329 h 5862181"/>
              <a:gd name="connsiteX8" fmla="*/ 852329 w 5294317"/>
              <a:gd name="connsiteY8" fmla="*/ 0 h 5862181"/>
              <a:gd name="connsiteX0" fmla="*/ 852329 w 5317339"/>
              <a:gd name="connsiteY0" fmla="*/ 0 h 5862181"/>
              <a:gd name="connsiteX1" fmla="*/ 5106091 w 5317339"/>
              <a:gd name="connsiteY1" fmla="*/ 15875 h 5862181"/>
              <a:gd name="connsiteX2" fmla="*/ 5113870 w 5317339"/>
              <a:gd name="connsiteY2" fmla="*/ 852329 h 5862181"/>
              <a:gd name="connsiteX3" fmla="*/ 5113870 w 5317339"/>
              <a:gd name="connsiteY3" fmla="*/ 5862181 h 5862181"/>
              <a:gd name="connsiteX4" fmla="*/ 5113870 w 5317339"/>
              <a:gd name="connsiteY4" fmla="*/ 5862181 h 5862181"/>
              <a:gd name="connsiteX5" fmla="*/ 0 w 5317339"/>
              <a:gd name="connsiteY5" fmla="*/ 5862181 h 5862181"/>
              <a:gd name="connsiteX6" fmla="*/ 0 w 5317339"/>
              <a:gd name="connsiteY6" fmla="*/ 5862181 h 5862181"/>
              <a:gd name="connsiteX7" fmla="*/ 0 w 5317339"/>
              <a:gd name="connsiteY7" fmla="*/ 852329 h 5862181"/>
              <a:gd name="connsiteX8" fmla="*/ 852329 w 5317339"/>
              <a:gd name="connsiteY8" fmla="*/ 0 h 5862181"/>
              <a:gd name="connsiteX0" fmla="*/ 852329 w 5118831"/>
              <a:gd name="connsiteY0" fmla="*/ 0 h 5862181"/>
              <a:gd name="connsiteX1" fmla="*/ 5106091 w 5118831"/>
              <a:gd name="connsiteY1" fmla="*/ 158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7043"/>
              <a:gd name="connsiteY0" fmla="*/ 6350 h 5868531"/>
              <a:gd name="connsiteX1" fmla="*/ 5102916 w 5117043"/>
              <a:gd name="connsiteY1" fmla="*/ 0 h 5868531"/>
              <a:gd name="connsiteX2" fmla="*/ 5113870 w 5117043"/>
              <a:gd name="connsiteY2" fmla="*/ 858679 h 5868531"/>
              <a:gd name="connsiteX3" fmla="*/ 5113870 w 5117043"/>
              <a:gd name="connsiteY3" fmla="*/ 5868531 h 5868531"/>
              <a:gd name="connsiteX4" fmla="*/ 5113870 w 5117043"/>
              <a:gd name="connsiteY4" fmla="*/ 5868531 h 5868531"/>
              <a:gd name="connsiteX5" fmla="*/ 0 w 5117043"/>
              <a:gd name="connsiteY5" fmla="*/ 5868531 h 5868531"/>
              <a:gd name="connsiteX6" fmla="*/ 0 w 5117043"/>
              <a:gd name="connsiteY6" fmla="*/ 5868531 h 5868531"/>
              <a:gd name="connsiteX7" fmla="*/ 0 w 5117043"/>
              <a:gd name="connsiteY7" fmla="*/ 858679 h 5868531"/>
              <a:gd name="connsiteX8" fmla="*/ 852329 w 5117043"/>
              <a:gd name="connsiteY8" fmla="*/ 6350 h 5868531"/>
              <a:gd name="connsiteX0" fmla="*/ 852329 w 5118831"/>
              <a:gd name="connsiteY0" fmla="*/ 0 h 5862181"/>
              <a:gd name="connsiteX1" fmla="*/ 5106091 w 5118831"/>
              <a:gd name="connsiteY1" fmla="*/ 3175 h 5862181"/>
              <a:gd name="connsiteX2" fmla="*/ 5113870 w 5118831"/>
              <a:gd name="connsiteY2" fmla="*/ 852329 h 5862181"/>
              <a:gd name="connsiteX3" fmla="*/ 5113870 w 5118831"/>
              <a:gd name="connsiteY3" fmla="*/ 5862181 h 5862181"/>
              <a:gd name="connsiteX4" fmla="*/ 5113870 w 5118831"/>
              <a:gd name="connsiteY4" fmla="*/ 5862181 h 5862181"/>
              <a:gd name="connsiteX5" fmla="*/ 0 w 5118831"/>
              <a:gd name="connsiteY5" fmla="*/ 5862181 h 5862181"/>
              <a:gd name="connsiteX6" fmla="*/ 0 w 5118831"/>
              <a:gd name="connsiteY6" fmla="*/ 5862181 h 5862181"/>
              <a:gd name="connsiteX7" fmla="*/ 0 w 5118831"/>
              <a:gd name="connsiteY7" fmla="*/ 852329 h 5862181"/>
              <a:gd name="connsiteX8" fmla="*/ 852329 w 5118831"/>
              <a:gd name="connsiteY8" fmla="*/ 0 h 5862181"/>
              <a:gd name="connsiteX0" fmla="*/ 852329 w 5113955"/>
              <a:gd name="connsiteY0" fmla="*/ 6350 h 5868531"/>
              <a:gd name="connsiteX1" fmla="*/ 5093391 w 5113955"/>
              <a:gd name="connsiteY1" fmla="*/ 0 h 5868531"/>
              <a:gd name="connsiteX2" fmla="*/ 5113870 w 5113955"/>
              <a:gd name="connsiteY2" fmla="*/ 858679 h 5868531"/>
              <a:gd name="connsiteX3" fmla="*/ 5113870 w 5113955"/>
              <a:gd name="connsiteY3" fmla="*/ 5868531 h 5868531"/>
              <a:gd name="connsiteX4" fmla="*/ 5113870 w 5113955"/>
              <a:gd name="connsiteY4" fmla="*/ 5868531 h 5868531"/>
              <a:gd name="connsiteX5" fmla="*/ 0 w 5113955"/>
              <a:gd name="connsiteY5" fmla="*/ 5868531 h 5868531"/>
              <a:gd name="connsiteX6" fmla="*/ 0 w 5113955"/>
              <a:gd name="connsiteY6" fmla="*/ 5868531 h 5868531"/>
              <a:gd name="connsiteX7" fmla="*/ 0 w 5113955"/>
              <a:gd name="connsiteY7" fmla="*/ 858679 h 5868531"/>
              <a:gd name="connsiteX8" fmla="*/ 852329 w 5113955"/>
              <a:gd name="connsiteY8" fmla="*/ 6350 h 5868531"/>
              <a:gd name="connsiteX0" fmla="*/ 852329 w 5117043"/>
              <a:gd name="connsiteY0" fmla="*/ 3175 h 5865356"/>
              <a:gd name="connsiteX1" fmla="*/ 5102916 w 5117043"/>
              <a:gd name="connsiteY1" fmla="*/ 0 h 5865356"/>
              <a:gd name="connsiteX2" fmla="*/ 5113870 w 5117043"/>
              <a:gd name="connsiteY2" fmla="*/ 855504 h 5865356"/>
              <a:gd name="connsiteX3" fmla="*/ 5113870 w 5117043"/>
              <a:gd name="connsiteY3" fmla="*/ 5865356 h 5865356"/>
              <a:gd name="connsiteX4" fmla="*/ 5113870 w 5117043"/>
              <a:gd name="connsiteY4" fmla="*/ 5865356 h 5865356"/>
              <a:gd name="connsiteX5" fmla="*/ 0 w 5117043"/>
              <a:gd name="connsiteY5" fmla="*/ 5865356 h 5865356"/>
              <a:gd name="connsiteX6" fmla="*/ 0 w 5117043"/>
              <a:gd name="connsiteY6" fmla="*/ 5865356 h 5865356"/>
              <a:gd name="connsiteX7" fmla="*/ 0 w 5117043"/>
              <a:gd name="connsiteY7" fmla="*/ 855504 h 5865356"/>
              <a:gd name="connsiteX8" fmla="*/ 852329 w 5117043"/>
              <a:gd name="connsiteY8" fmla="*/ 3175 h 5865356"/>
              <a:gd name="connsiteX0" fmla="*/ 852329 w 5421039"/>
              <a:gd name="connsiteY0" fmla="*/ 3175 h 5865356"/>
              <a:gd name="connsiteX1" fmla="*/ 5102916 w 5421039"/>
              <a:gd name="connsiteY1" fmla="*/ 0 h 5865356"/>
              <a:gd name="connsiteX2" fmla="*/ 5113870 w 5421039"/>
              <a:gd name="connsiteY2" fmla="*/ 5865356 h 5865356"/>
              <a:gd name="connsiteX3" fmla="*/ 5113870 w 5421039"/>
              <a:gd name="connsiteY3" fmla="*/ 5865356 h 5865356"/>
              <a:gd name="connsiteX4" fmla="*/ 0 w 5421039"/>
              <a:gd name="connsiteY4" fmla="*/ 5865356 h 5865356"/>
              <a:gd name="connsiteX5" fmla="*/ 0 w 5421039"/>
              <a:gd name="connsiteY5" fmla="*/ 5865356 h 5865356"/>
              <a:gd name="connsiteX6" fmla="*/ 0 w 5421039"/>
              <a:gd name="connsiteY6" fmla="*/ 855504 h 5865356"/>
              <a:gd name="connsiteX7" fmla="*/ 852329 w 5421039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642211"/>
              <a:gd name="connsiteY0" fmla="*/ 3175 h 5865356"/>
              <a:gd name="connsiteX1" fmla="*/ 5102916 w 5642211"/>
              <a:gd name="connsiteY1" fmla="*/ 0 h 5865356"/>
              <a:gd name="connsiteX2" fmla="*/ 5113870 w 5642211"/>
              <a:gd name="connsiteY2" fmla="*/ 5865356 h 5865356"/>
              <a:gd name="connsiteX3" fmla="*/ 5113870 w 5642211"/>
              <a:gd name="connsiteY3" fmla="*/ 5865356 h 5865356"/>
              <a:gd name="connsiteX4" fmla="*/ 0 w 5642211"/>
              <a:gd name="connsiteY4" fmla="*/ 5865356 h 5865356"/>
              <a:gd name="connsiteX5" fmla="*/ 0 w 5642211"/>
              <a:gd name="connsiteY5" fmla="*/ 5865356 h 5865356"/>
              <a:gd name="connsiteX6" fmla="*/ 0 w 5642211"/>
              <a:gd name="connsiteY6" fmla="*/ 855504 h 5865356"/>
              <a:gd name="connsiteX7" fmla="*/ 852329 w 5642211"/>
              <a:gd name="connsiteY7" fmla="*/ 3175 h 5865356"/>
              <a:gd name="connsiteX0" fmla="*/ 852329 w 5113870"/>
              <a:gd name="connsiteY0" fmla="*/ 3175 h 5865356"/>
              <a:gd name="connsiteX1" fmla="*/ 5102916 w 5113870"/>
              <a:gd name="connsiteY1" fmla="*/ 0 h 5865356"/>
              <a:gd name="connsiteX2" fmla="*/ 5113870 w 5113870"/>
              <a:gd name="connsiteY2" fmla="*/ 5865356 h 5865356"/>
              <a:gd name="connsiteX3" fmla="*/ 5113870 w 5113870"/>
              <a:gd name="connsiteY3" fmla="*/ 5865356 h 5865356"/>
              <a:gd name="connsiteX4" fmla="*/ 0 w 5113870"/>
              <a:gd name="connsiteY4" fmla="*/ 5865356 h 5865356"/>
              <a:gd name="connsiteX5" fmla="*/ 0 w 5113870"/>
              <a:gd name="connsiteY5" fmla="*/ 5865356 h 5865356"/>
              <a:gd name="connsiteX6" fmla="*/ 0 w 5113870"/>
              <a:gd name="connsiteY6" fmla="*/ 855504 h 5865356"/>
              <a:gd name="connsiteX7" fmla="*/ 852329 w 5113870"/>
              <a:gd name="connsiteY7" fmla="*/ 3175 h 5865356"/>
              <a:gd name="connsiteX0" fmla="*/ 852329 w 5114840"/>
              <a:gd name="connsiteY0" fmla="*/ 3175 h 5865356"/>
              <a:gd name="connsiteX1" fmla="*/ 5112441 w 5114840"/>
              <a:gd name="connsiteY1" fmla="*/ 0 h 5865356"/>
              <a:gd name="connsiteX2" fmla="*/ 5113870 w 5114840"/>
              <a:gd name="connsiteY2" fmla="*/ 5865356 h 5865356"/>
              <a:gd name="connsiteX3" fmla="*/ 5113870 w 5114840"/>
              <a:gd name="connsiteY3" fmla="*/ 5865356 h 5865356"/>
              <a:gd name="connsiteX4" fmla="*/ 0 w 5114840"/>
              <a:gd name="connsiteY4" fmla="*/ 5865356 h 5865356"/>
              <a:gd name="connsiteX5" fmla="*/ 0 w 5114840"/>
              <a:gd name="connsiteY5" fmla="*/ 5865356 h 5865356"/>
              <a:gd name="connsiteX6" fmla="*/ 0 w 5114840"/>
              <a:gd name="connsiteY6" fmla="*/ 855504 h 5865356"/>
              <a:gd name="connsiteX7" fmla="*/ 852329 w 5114840"/>
              <a:gd name="connsiteY7" fmla="*/ 3175 h 586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4840" h="5865356">
                <a:moveTo>
                  <a:pt x="852329" y="3175"/>
                </a:moveTo>
                <a:lnTo>
                  <a:pt x="5112441" y="0"/>
                </a:lnTo>
                <a:cubicBezTo>
                  <a:pt x="5117918" y="2932678"/>
                  <a:pt x="5112044" y="4887797"/>
                  <a:pt x="5113870" y="5865356"/>
                </a:cubicBezTo>
                <a:lnTo>
                  <a:pt x="5113870" y="5865356"/>
                </a:lnTo>
                <a:lnTo>
                  <a:pt x="0" y="5865356"/>
                </a:lnTo>
                <a:lnTo>
                  <a:pt x="0" y="5865356"/>
                </a:lnTo>
                <a:lnTo>
                  <a:pt x="0" y="855504"/>
                </a:lnTo>
                <a:cubicBezTo>
                  <a:pt x="0" y="384776"/>
                  <a:pt x="381601" y="3175"/>
                  <a:pt x="852329" y="31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2C114-69AD-B6F6-F95C-E7DCE1600EA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68" y="5769954"/>
            <a:ext cx="2800928" cy="72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3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5783996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5783996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1F27051-26BB-60A3-B898-76475D1968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078130" y="995819"/>
            <a:ext cx="5113867" cy="5862181"/>
          </a:xfrm>
          <a:prstGeom prst="round1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31C71-2F32-4781-993C-527FF0B96B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68" y="5769954"/>
            <a:ext cx="2800928" cy="72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86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5716876"/>
            <a:ext cx="10941960" cy="63936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7" y="3902240"/>
            <a:ext cx="10941961" cy="1650381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ctr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92D35-D49A-C771-B820-0B0436B4A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2075" y="1883736"/>
            <a:ext cx="6167849" cy="1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31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5716876"/>
            <a:ext cx="10941960" cy="639363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7" y="3902240"/>
            <a:ext cx="10941961" cy="1650381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ctr">
              <a:lnSpc>
                <a:spcPts val="5800"/>
              </a:lnSpc>
              <a:defRPr sz="6000" b="1" i="0" cap="none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BECA70-C83E-7BA8-0D42-B9DD31F2C2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7829" y="1751626"/>
            <a:ext cx="5096339" cy="13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48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1037884" cy="5909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1037884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5F05"/>
              </a:buClr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: Single Corner Rounded 3">
            <a:extLst>
              <a:ext uri="{FF2B5EF4-FFF2-40B4-BE49-F238E27FC236}">
                <a16:creationId xmlns:a16="http://schemas.microsoft.com/office/drawing/2014/main" id="{82EEAE8F-7519-29C8-F957-A5DF1A345AFD}"/>
              </a:ext>
            </a:extLst>
          </p:cNvPr>
          <p:cNvSpPr/>
          <p:nvPr userDrawn="1"/>
        </p:nvSpPr>
        <p:spPr>
          <a:xfrm>
            <a:off x="549831" y="6174376"/>
            <a:ext cx="3446775" cy="683623"/>
          </a:xfrm>
          <a:prstGeom prst="round1Rect">
            <a:avLst>
              <a:gd name="adj" fmla="val 33439"/>
            </a:avLst>
          </a:prstGeom>
          <a:solidFill>
            <a:srgbClr val="FF5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orange letter on a blue background&#10;&#10;Description automatically generated">
            <a:extLst>
              <a:ext uri="{FF2B5EF4-FFF2-40B4-BE49-F238E27FC236}">
                <a16:creationId xmlns:a16="http://schemas.microsoft.com/office/drawing/2014/main" id="{AEC98D1C-C106-80CF-E3E0-21B4E70BF5F4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74377"/>
            <a:ext cx="549831" cy="683623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5058491-9C5F-2CBA-8A79-649BC9C3D2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5391" y="6356350"/>
            <a:ext cx="309357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Office or unit name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99DD88-293F-B174-9B69-932022C7B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4478" y="6354827"/>
            <a:ext cx="372217" cy="27699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200">
                <a:solidFill>
                  <a:srgbClr val="13294B"/>
                </a:solidFill>
              </a:defRPr>
            </a:lvl1pPr>
          </a:lstStyle>
          <a:p>
            <a:fld id="{BAF65E9F-5E40-4D44-8234-C4D848A187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4" r:id="rId2"/>
    <p:sldLayoutId id="2147483672" r:id="rId3"/>
    <p:sldLayoutId id="2147483673" r:id="rId4"/>
    <p:sldLayoutId id="2147483671" r:id="rId5"/>
    <p:sldLayoutId id="2147483681" r:id="rId6"/>
    <p:sldLayoutId id="2147483675" r:id="rId7"/>
    <p:sldLayoutId id="2147483670" r:id="rId8"/>
    <p:sldLayoutId id="2147483676" r:id="rId9"/>
    <p:sldLayoutId id="2147483650" r:id="rId10"/>
    <p:sldLayoutId id="2147483679" r:id="rId11"/>
    <p:sldLayoutId id="2147483680" r:id="rId12"/>
    <p:sldLayoutId id="2147483652" r:id="rId13"/>
    <p:sldLayoutId id="2147483653" r:id="rId14"/>
    <p:sldLayoutId id="2147483654" r:id="rId15"/>
    <p:sldLayoutId id="2147483677" r:id="rId16"/>
    <p:sldLayoutId id="2147483665" r:id="rId17"/>
    <p:sldLayoutId id="2147483678" r:id="rId18"/>
    <p:sldLayoutId id="2147483669" r:id="rId19"/>
    <p:sldLayoutId id="2147483666" r:id="rId20"/>
    <p:sldLayoutId id="2147483660" r:id="rId21"/>
    <p:sldLayoutId id="2147483667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FF5F0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600"/>
        </a:spcBef>
        <a:buClr>
          <a:srgbClr val="FF5F05"/>
        </a:buClr>
        <a:buSzPct val="120000"/>
        <a:buFont typeface="Arial" panose="020B0604020202020204" pitchFamily="34" charset="0"/>
        <a:buNone/>
        <a:defRPr sz="1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rgbClr val="FF5F05"/>
        </a:buClr>
        <a:buSzPct val="120000"/>
        <a:buFont typeface="System Font Regular"/>
        <a:buChar char="-"/>
        <a:defRPr sz="18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rgbClr val="FF5F05"/>
        </a:buClr>
        <a:buSzPct val="120000"/>
        <a:buFont typeface="System Font Regular"/>
        <a:buChar char="-"/>
        <a:defRPr sz="18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rgbClr val="FF5F05"/>
        </a:buClr>
        <a:buSzPct val="120000"/>
        <a:buFont typeface="System Font Regular"/>
        <a:buChar char="-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rgbClr val="FF5F05"/>
        </a:buClr>
        <a:buSzPct val="120000"/>
        <a:buFont typeface="System Font Regular"/>
        <a:buChar char="-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8.343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8.343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EB3A-F7BB-B332-5BFC-1E7109E7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D71006D3-02CA-9C1D-BBE1-78926A86E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1490472"/>
            <a:ext cx="7520782" cy="1877042"/>
          </a:xfrm>
        </p:spPr>
        <p:txBody>
          <a:bodyPr/>
          <a:lstStyle/>
          <a:p>
            <a:r>
              <a:rPr lang="en-US" sz="5400" dirty="0"/>
              <a:t>Bridging Deep Learning and Symbolic Regression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FE356712-F5B6-1D25-4E70-BEDFEAFAE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3583817"/>
            <a:ext cx="6638544" cy="1650381"/>
          </a:xfrm>
        </p:spPr>
        <p:txBody>
          <a:bodyPr/>
          <a:lstStyle/>
          <a:p>
            <a:r>
              <a:rPr lang="en-US" altLang="zh-CN" sz="2800" dirty="0"/>
              <a:t>--A Hybrid Approach for Interpretability and Expressiveness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245CDA-EF86-F9C0-4A99-5B7378E56040}"/>
              </a:ext>
            </a:extLst>
          </p:cNvPr>
          <p:cNvSpPr txBox="1"/>
          <p:nvPr/>
        </p:nvSpPr>
        <p:spPr>
          <a:xfrm>
            <a:off x="7756635" y="3763025"/>
            <a:ext cx="3922460" cy="190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Mingqian Wang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Mentor: Matthew Singh </a:t>
            </a:r>
            <a:r>
              <a:rPr lang="en-CA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Statistics</a:t>
            </a:r>
            <a:endParaRPr lang="en-US" altLang="zh-C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3BAE-614A-A972-6675-CA6024DC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7573918-44E9-3DA8-8A25-8F671C3D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US" altLang="zh-CN" sz="5400" dirty="0"/>
              <a:t>Deeper Model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2C785E9C-0CC5-C47F-5A42-28F65462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46430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F83130-FF3E-1AF1-F637-5C8BAF94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53D0E-0A2D-0620-9BFD-481B717D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10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5838102-4C0B-1E7A-53A2-91F9262511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48" b="-11099"/>
          <a:stretch/>
        </p:blipFill>
        <p:spPr>
          <a:xfrm>
            <a:off x="4975596" y="2883480"/>
            <a:ext cx="454047" cy="488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269678-CE43-6EF8-BBD1-1E37F4C1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2" y="1541570"/>
            <a:ext cx="11233838" cy="377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4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B49F0-F868-5584-512B-679A3B08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DA73FD30-5065-57FF-6CE4-C9E464C8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CA" altLang="zh-CN" sz="5400" dirty="0"/>
              <a:t>Technical Enhancements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D660F743-000C-0101-30FE-F785ABD12A9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3413302" y="5543156"/>
            <a:ext cx="189186" cy="189187"/>
          </a:xfrm>
        </p:spPr>
        <p:txBody>
          <a:bodyPr/>
          <a:lstStyle/>
          <a:p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7F34C-1474-FAF4-3229-E4ABC80A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52056-EA81-997E-81EE-9F5637EB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11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AF11D97-FFC2-1DDD-5F11-CD0D84131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78" y="1852097"/>
            <a:ext cx="110586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SzTx/>
              <a:buFont typeface="+mj-lt"/>
              <a:buAutoNum type="arabicPeriod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ChoiceLayer: Modular Discrete Selection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multiple candidate inputs (e.g.,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power_out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linear_out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Learns to select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</a:t>
            </a:r>
            <a:r>
              <a:rPr lang="en-US" altLang="zh-CN" sz="2400" dirty="0">
                <a:latin typeface="Arial" panose="020B0604020202020204" pitchFamily="34" charset="0"/>
              </a:rPr>
              <a:t> trainable </a:t>
            </a:r>
            <a:r>
              <a:rPr lang="en-CA" altLang="zh-CN" sz="2400" b="1" dirty="0"/>
              <a:t>logits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</a:t>
            </a:r>
            <a:r>
              <a:rPr kumimoji="0" lang="en-CA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sparsity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one path is active per decision point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SzTx/>
              <a:buFont typeface="+mj-lt"/>
              <a:buAutoNum type="arabicPeriod"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 (Straight-Through Estimator)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Discrete selection isn't differentiable → use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 + argmax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logits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 pass: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argmax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selection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Backward pass: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gradient flows through </a:t>
            </a:r>
            <a:r>
              <a:rPr lang="zh-CN" altLang="zh-CN" sz="2400" dirty="0">
                <a:solidFill>
                  <a:srgbClr val="13294B"/>
                </a:solidFill>
              </a:rPr>
              <a:t>softmax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(relaxed path)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discrete decisions to be trained with gradient descent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D858-A82F-ED84-9E32-7D4C568D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1C61382-57E2-DC74-2B85-49D323C7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CA" altLang="zh-CN" sz="5400" dirty="0"/>
              <a:t>Technical Enhancements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C8A9FBBF-AC6E-FB79-11C0-F0571FABD3D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22395541" y="8060240"/>
            <a:ext cx="684774" cy="284674"/>
          </a:xfrm>
        </p:spPr>
        <p:txBody>
          <a:bodyPr/>
          <a:lstStyle/>
          <a:p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7739E4-44BF-DA08-8CAB-3D5A7C50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00F6B-33AD-58A7-C579-DE0F7E4D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12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AC62CF0-B1C9-CF56-335B-C61061F70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78" y="2031349"/>
            <a:ext cx="894283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5F05"/>
              </a:buClr>
              <a:buFont typeface="+mj-lt"/>
              <a:buAutoNum type="arabicPeriod" startAt="3"/>
            </a:pPr>
            <a:r>
              <a:rPr lang="en-CA" altLang="zh-CN" sz="2400" b="1" dirty="0"/>
              <a:t>Pruning:</a:t>
            </a:r>
            <a:endParaRPr lang="en-CA" altLang="zh-CN" sz="2400" dirty="0"/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After convergence, </a:t>
            </a:r>
            <a:r>
              <a:rPr lang="en-CA" altLang="zh-CN" sz="2400" b="1" dirty="0"/>
              <a:t>fix the selected paths</a:t>
            </a:r>
            <a:endParaRPr lang="en-CA" altLang="zh-CN" sz="2400" dirty="0"/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Remove unused branches → reduce complexity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 startAt="3"/>
            </a:pPr>
            <a:r>
              <a:rPr lang="en-CA" altLang="zh-CN" sz="2400" b="1" dirty="0"/>
              <a:t> Noise Injection:</a:t>
            </a:r>
            <a:endParaRPr lang="en-CA" altLang="zh-CN" sz="2400" dirty="0"/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Add Gaussian noise to logits during early training</a:t>
            </a:r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Prevents early overcommitment to suboptimal decisions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 startAt="3"/>
            </a:pPr>
            <a:r>
              <a:rPr lang="en-CA" altLang="zh-CN" sz="2400" b="1" dirty="0"/>
              <a:t> Reinitialization:</a:t>
            </a:r>
            <a:endParaRPr lang="en-CA" altLang="zh-CN" sz="2400" dirty="0"/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After pruning, reinitialize weights in retained layers</a:t>
            </a:r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CA" altLang="zh-CN" sz="2400" dirty="0"/>
              <a:t>Helps model to learn</a:t>
            </a:r>
            <a:r>
              <a:rPr lang="en-US" altLang="zh-CN" sz="2400" dirty="0"/>
              <a:t> coefficients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4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9974-822B-789C-7910-5101E3D4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415EE7D-9098-0BCD-AF3A-03925587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US" sz="5400" dirty="0"/>
              <a:t>Results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1F2AC61F-DFF9-BB0B-ABF4-649721BA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96880" cy="4512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Case1:</a:t>
            </a:r>
            <a:r>
              <a:rPr lang="en-CA" altLang="zh-CN" sz="2400" dirty="0"/>
              <a:t>Linear Inside, Power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Case2: </a:t>
            </a:r>
            <a:r>
              <a:rPr lang="en-CA" altLang="zh-CN" sz="2400" dirty="0"/>
              <a:t>Power Inside, Linear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CA" altLang="zh-CN" sz="2400" dirty="0"/>
            </a:b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model closely recovered the structure and coefficients of the target function and distinguished two different function structures.</a:t>
            </a:r>
            <a:endParaRPr lang="en-CA" altLang="zh-CN" sz="2400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473332-4755-9933-43F4-4AC1879A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3978-3D9A-B8D7-9CC8-CFACAC29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7D66F7-E040-55E1-B6AF-4EF5B5A8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78" y="2356727"/>
            <a:ext cx="9628339" cy="11080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8D8326B-7954-58C6-D139-94E778061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14" y="3944038"/>
            <a:ext cx="9714266" cy="116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7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D315-DD2F-02A4-2026-7E2B85D96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757F2271-32E8-5F70-C829-E9CAAA65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97323"/>
            <a:ext cx="8495092" cy="840230"/>
          </a:xfrm>
        </p:spPr>
        <p:txBody>
          <a:bodyPr/>
          <a:lstStyle/>
          <a:p>
            <a:r>
              <a:rPr lang="en-US" sz="5400" dirty="0"/>
              <a:t>Results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F8A29D82-2C3D-BFEB-6A5A-8D85A96C3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96880" cy="45126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Case3:</a:t>
            </a:r>
            <a:r>
              <a:rPr lang="en-CA" altLang="zh-CN" sz="2400" dirty="0"/>
              <a:t>Irrelevant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Case4: </a:t>
            </a:r>
            <a:r>
              <a:rPr lang="en-CA" altLang="zh-CN" sz="2400" dirty="0"/>
              <a:t>Nested Structure(Depth = 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br>
              <a:rPr lang="en-CA" altLang="zh-CN" sz="2400" dirty="0"/>
            </a:br>
            <a:endParaRPr lang="en-CA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85B091-31BC-84CE-63CF-9F8BED3B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6931-C828-8740-0CBB-155AABCC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044FA5-AEE0-A7C4-8652-912FB5142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29"/>
          <a:stretch/>
        </p:blipFill>
        <p:spPr>
          <a:xfrm>
            <a:off x="440802" y="2337562"/>
            <a:ext cx="9699579" cy="17236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109C72B-E691-7E17-607B-42E9C9BE1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13" y="4483927"/>
            <a:ext cx="9695868" cy="12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9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891AD-1ED5-DBB4-2ABC-F5F33F356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D9ABA318-2EEB-DBF2-C597-9DA11F4F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US" sz="5400" dirty="0"/>
              <a:t>Findings &amp; Insights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77522B54-7024-5B64-8FE8-8A5B4FCFD5E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3413302" y="5543156"/>
            <a:ext cx="189186" cy="189187"/>
          </a:xfrm>
        </p:spPr>
        <p:txBody>
          <a:bodyPr/>
          <a:lstStyle/>
          <a:p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DC61F6-FB34-50A6-93B6-D5A5E9F1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14A3B-3A58-E828-6F99-8D497BEE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15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C762D7B-9DFC-0C28-9B95-5DE469F8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5" y="1484560"/>
            <a:ext cx="1170144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b="1" dirty="0"/>
              <a:t>Cutoff &amp; Pruning Strategy</a:t>
            </a:r>
            <a:endParaRPr lang="en-US" altLang="zh-CN" sz="2400" dirty="0"/>
          </a:p>
          <a:p>
            <a:pPr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The </a:t>
            </a:r>
            <a:r>
              <a:rPr lang="en-US" altLang="zh-CN" sz="2400" b="1" dirty="0"/>
              <a:t>cutoff rule</a:t>
            </a:r>
            <a:r>
              <a:rPr lang="en-US" altLang="zh-CN" sz="2400" dirty="0"/>
              <a:t> for pruning switches is crucial:</a:t>
            </a:r>
          </a:p>
          <a:p>
            <a:pPr marL="742950" lvl="1" indent="-28575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Try a </a:t>
            </a:r>
            <a:r>
              <a:rPr lang="en-US" altLang="zh-CN" sz="2400" b="1" dirty="0"/>
              <a:t>fixed threshold</a:t>
            </a:r>
            <a:r>
              <a:rPr lang="en-US" altLang="zh-CN" sz="2400" dirty="0"/>
              <a:t> for a few epochs.</a:t>
            </a:r>
          </a:p>
          <a:p>
            <a:pPr marL="742950" lvl="1" indent="-28575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Or prune after </a:t>
            </a:r>
            <a:r>
              <a:rPr lang="en-US" altLang="zh-CN" sz="2400" b="1" dirty="0"/>
              <a:t>switches remain stable</a:t>
            </a:r>
            <a:r>
              <a:rPr lang="en-US" altLang="zh-CN" sz="2400" dirty="0"/>
              <a:t> for a given number of epochs.</a:t>
            </a:r>
          </a:p>
          <a:p>
            <a:pPr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Challenge: switches can make </a:t>
            </a:r>
            <a:r>
              <a:rPr lang="en-US" altLang="zh-CN" sz="2400" b="1" dirty="0"/>
              <a:t>early wrong choices</a:t>
            </a:r>
            <a:r>
              <a:rPr lang="en-US" altLang="zh-CN" sz="2400" dirty="0"/>
              <a:t> that propagate forward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 startAt="2"/>
            </a:pPr>
            <a:r>
              <a:rPr lang="en-US" altLang="zh-CN" sz="2400" b="1" dirty="0"/>
              <a:t>Choice Layer &amp; Sparsity</a:t>
            </a:r>
            <a:endParaRPr lang="en-US" altLang="zh-CN" sz="2400" dirty="0"/>
          </a:p>
          <a:p>
            <a:pPr marL="342900" indent="-3429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b="1" dirty="0" err="1"/>
              <a:t>ChoiceLayer</a:t>
            </a:r>
            <a:r>
              <a:rPr lang="en-US" altLang="zh-CN" sz="2400" dirty="0"/>
              <a:t> introduces discrete path selection.</a:t>
            </a:r>
          </a:p>
          <a:p>
            <a:pPr marL="800100" lvl="1" indent="-3429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Encourages </a:t>
            </a:r>
            <a:r>
              <a:rPr lang="en-US" altLang="zh-CN" sz="2400" b="1" dirty="0"/>
              <a:t>sparse, interpretable computation</a:t>
            </a:r>
          </a:p>
          <a:p>
            <a:pPr marL="800100" lvl="1" indent="-3429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Ensures only the </a:t>
            </a:r>
            <a:r>
              <a:rPr lang="en-US" altLang="zh-CN" sz="2400" b="1" dirty="0"/>
              <a:t>necessary components</a:t>
            </a:r>
            <a:r>
              <a:rPr lang="en-US" altLang="zh-CN" sz="2400" dirty="0"/>
              <a:t> of the network remain active.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 startAt="3"/>
            </a:pPr>
            <a:r>
              <a:rPr lang="en-US" altLang="zh-CN" sz="2400" b="1" dirty="0"/>
              <a:t>Parameter Initialization Matters</a:t>
            </a:r>
            <a:endParaRPr lang="en-US" altLang="zh-CN" sz="2400" dirty="0"/>
          </a:p>
          <a:p>
            <a:pPr lvl="1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    Learning fails if the </a:t>
            </a:r>
            <a:r>
              <a:rPr lang="en-US" altLang="zh-CN" sz="2400" b="1" dirty="0"/>
              <a:t>true coefficient is outside the initialization range</a:t>
            </a:r>
            <a:r>
              <a:rPr lang="en-US" altLang="zh-CN" sz="2400" dirty="0"/>
              <a:t>.</a:t>
            </a:r>
          </a:p>
          <a:p>
            <a:pPr lvl="1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    </a:t>
            </a:r>
            <a:r>
              <a:rPr lang="en-CA" altLang="zh-CN" sz="2400" dirty="0"/>
              <a:t>Run </a:t>
            </a:r>
            <a:r>
              <a:rPr lang="en-CA" altLang="zh-CN" sz="2400" b="1" dirty="0"/>
              <a:t>multiple trials </a:t>
            </a:r>
            <a:r>
              <a:rPr lang="en-CA" altLang="zh-CN" sz="2400" dirty="0"/>
              <a:t>to better approximate the t</a:t>
            </a:r>
            <a:r>
              <a:rPr lang="en-US" altLang="zh-CN" sz="2400" dirty="0"/>
              <a:t>rue coefficient.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74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DFAA-9F1E-8D87-C244-EF6996EF3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D5F2F440-27FF-C7D2-9F79-5ED9E333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US" sz="5400" dirty="0"/>
              <a:t>Next Steps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245B42C7-F890-3E65-28A4-E447DD97298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3413302" y="5543156"/>
            <a:ext cx="189186" cy="189187"/>
          </a:xfrm>
        </p:spPr>
        <p:txBody>
          <a:bodyPr/>
          <a:lstStyle/>
          <a:p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B7DD69-28A8-EC13-AACF-AC2AF2B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E831-0B6D-A95E-73A0-C2DA2293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89BC50C-6BE8-7235-8CA7-5C94F925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5" y="1853891"/>
            <a:ext cx="117014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b="1" dirty="0"/>
              <a:t>Architectural Enhancements</a:t>
            </a:r>
            <a:endParaRPr lang="en-US" altLang="zh-CN" sz="2400" dirty="0"/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Add </a:t>
            </a:r>
            <a:r>
              <a:rPr lang="en-US" altLang="zh-CN" sz="2400" b="1" dirty="0"/>
              <a:t>skip connections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ResNet</a:t>
            </a:r>
            <a:r>
              <a:rPr lang="en-US" altLang="zh-CN" sz="2400" dirty="0"/>
              <a:t>-style) to help preserve early-learned structures.</a:t>
            </a:r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Feed </a:t>
            </a:r>
            <a:r>
              <a:rPr lang="en-US" altLang="zh-CN" sz="2400" b="1" dirty="0"/>
              <a:t>input variables into later layers</a:t>
            </a:r>
            <a:r>
              <a:rPr lang="en-US" altLang="zh-CN" sz="2400" dirty="0"/>
              <a:t> to form </a:t>
            </a:r>
            <a:r>
              <a:rPr lang="en-US" altLang="zh-CN" sz="2400" b="1" dirty="0"/>
              <a:t>increasing-depth networks</a:t>
            </a:r>
            <a:r>
              <a:rPr lang="en-US" altLang="zh-CN" sz="2400" dirty="0"/>
              <a:t>.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b="1" dirty="0"/>
              <a:t>Broader Symbolic Scope</a:t>
            </a:r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Support </a:t>
            </a:r>
            <a:r>
              <a:rPr lang="en-US" altLang="zh-CN" sz="2400" b="1" dirty="0"/>
              <a:t>richer symbolic operators</a:t>
            </a:r>
            <a:r>
              <a:rPr lang="en-US" altLang="zh-CN" sz="2400" dirty="0"/>
              <a:t> (e.g., log, sin).</a:t>
            </a:r>
          </a:p>
          <a:p>
            <a:pPr marL="914400" lvl="1" indent="-457200"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Extend models to </a:t>
            </a:r>
            <a:r>
              <a:rPr lang="en-US" altLang="zh-CN" sz="2400" b="1" dirty="0"/>
              <a:t>real-world scientific datasets</a:t>
            </a:r>
            <a:r>
              <a:rPr lang="en-US" altLang="zh-CN" sz="2400" dirty="0"/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b="1" dirty="0"/>
              <a:t>Extend to real-world scientific data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Account for </a:t>
            </a:r>
            <a:r>
              <a:rPr lang="en-US" altLang="zh-CN" sz="2400" b="1" dirty="0"/>
              <a:t>measurement noise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incomplete inputs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5F05"/>
              </a:buClr>
              <a:buFont typeface="+mj-lt"/>
              <a:buAutoNum type="arabicPeriod"/>
            </a:pPr>
            <a:endParaRPr lang="en-US" altLang="zh-C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9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0F5D-48AF-0CB7-18FF-25C81A84D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C07773D-3072-5D5E-F88C-5DAEDBAE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US" sz="5400" dirty="0"/>
              <a:t>References</a:t>
            </a: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6A04FE6C-0605-1ECD-71C0-FBE4FA4FCF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12788" y="5621984"/>
          <a:ext cx="188912" cy="32044"/>
        </p:xfrm>
        <a:graphic>
          <a:graphicData uri="http://schemas.openxmlformats.org/drawingml/2006/table">
            <a:tbl>
              <a:tblPr/>
              <a:tblGrid>
                <a:gridCol w="188912">
                  <a:extLst>
                    <a:ext uri="{9D8B030D-6E8A-4147-A177-3AD203B41FA5}">
                      <a16:colId xmlns:a16="http://schemas.microsoft.com/office/drawing/2014/main" val="200481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CA" sz="100" b="0" u="none" strike="noStrike" dirty="0">
                          <a:effectLst/>
                          <a:hlinkClick r:id="rId3"/>
                        </a:rPr>
                      </a:br>
                      <a:r>
                        <a:rPr lang="en-CA" sz="100" b="0" u="none" strike="noStrike" dirty="0">
                          <a:effectLst/>
                          <a:hlinkClick r:id="rId3"/>
                        </a:rPr>
                        <a:t>arXiv:1308.3432</a:t>
                      </a:r>
                      <a:r>
                        <a:rPr lang="en-CA" sz="100" b="1" dirty="0">
                          <a:effectLst/>
                        </a:rPr>
                        <a:t> </a:t>
                      </a:r>
                      <a:endParaRPr lang="en-CA" sz="100" dirty="0">
                        <a:effectLst/>
                      </a:endParaRPr>
                    </a:p>
                  </a:txBody>
                  <a:tcPr marL="1565" marR="530" marT="782" marB="7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5505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12E542-9E88-1F91-C9F1-55356927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004A-E63D-67FA-EA1C-86400032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BCE1A9E-C0A8-E2EF-2AFB-18537FBE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78" y="1727775"/>
            <a:ext cx="1170144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dirty="0"/>
              <a:t>Bengio, Y., Léonard, N., &amp; Courville, A. (2013).</a:t>
            </a:r>
            <a:br>
              <a:rPr lang="en-US" altLang="zh-CN" sz="2400" dirty="0"/>
            </a:br>
            <a:r>
              <a:rPr lang="en-US" altLang="zh-CN" sz="2400" i="1" dirty="0"/>
              <a:t>Estimating or Propagating Gradients Through Stochastic Neurons for Conditional Computation</a:t>
            </a:r>
            <a:r>
              <a:rPr lang="en-US" altLang="zh-CN" sz="2400" dirty="0"/>
              <a:t>. arXiv:1308.3432 </a:t>
            </a:r>
            <a:endParaRPr lang="en-CA" altLang="zh-CN" sz="2400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CA" altLang="zh-CN" sz="2400" dirty="0"/>
              <a:t>Liu, Z., Wang, Y., Vaidya, S., Ruehle, F., Halverson, J., </a:t>
            </a:r>
            <a:r>
              <a:rPr lang="en-CA" altLang="zh-CN" sz="2400" dirty="0" err="1"/>
              <a:t>Soljačić</a:t>
            </a:r>
            <a:r>
              <a:rPr lang="en-CA" altLang="zh-CN" sz="2400" dirty="0"/>
              <a:t>, M., Hou, T. Y., &amp; </a:t>
            </a:r>
            <a:r>
              <a:rPr lang="en-CA" altLang="zh-CN" sz="2400" dirty="0" err="1"/>
              <a:t>Tegmark</a:t>
            </a:r>
            <a:r>
              <a:rPr lang="en-CA" altLang="zh-CN" sz="2400" dirty="0"/>
              <a:t>, M. (2024).</a:t>
            </a:r>
            <a:br>
              <a:rPr lang="en-CA" altLang="zh-CN" sz="2400" dirty="0"/>
            </a:br>
            <a:r>
              <a:rPr lang="en-CA" altLang="zh-CN" sz="2400" i="1" dirty="0"/>
              <a:t>Kolmogorov–Arnold Networks</a:t>
            </a:r>
            <a:r>
              <a:rPr lang="en-CA" altLang="zh-CN" sz="2400" dirty="0"/>
              <a:t>.arXiv:2404.19756</a:t>
            </a:r>
          </a:p>
          <a:p>
            <a:pPr marL="457200" indent="-457200">
              <a:buClr>
                <a:srgbClr val="FF5F05"/>
              </a:buClr>
              <a:buFont typeface="+mj-lt"/>
              <a:buAutoNum type="arabicPeriod"/>
            </a:pP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S. Kim </a:t>
            </a:r>
            <a:r>
              <a:rPr lang="en-US" altLang="zh-CN" sz="2400" b="0" i="1" dirty="0">
                <a:solidFill>
                  <a:srgbClr val="333333"/>
                </a:solidFill>
                <a:effectLst/>
                <a:latin typeface="HelveticaNeue Regular"/>
              </a:rPr>
              <a:t>et al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., </a:t>
            </a:r>
            <a:r>
              <a:rPr lang="en-US" altLang="zh-CN" sz="2400" b="0" i="1" dirty="0">
                <a:solidFill>
                  <a:srgbClr val="333333"/>
                </a:solidFill>
                <a:effectLst/>
                <a:latin typeface="HelveticaNeue Regular"/>
              </a:rPr>
              <a:t>Integration of Neural Network-Based Symbolic Regression in Deep Learning for Scientific Discovery,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in </a:t>
            </a:r>
            <a:r>
              <a:rPr lang="en-US" altLang="zh-CN" sz="24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Neural Networks and Learning Systems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, vol. 32, no. 9, pp. 4166-4177, Sept. 2021, 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Neue Regular"/>
              </a:rPr>
              <a:t>: 10.1109/TNNLS.2020.3017010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13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D633-B393-A2E9-E0BE-EFF1A446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B9001C78-A8DD-014A-67CC-560D585E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386" y="2474017"/>
            <a:ext cx="8495092" cy="1200329"/>
          </a:xfrm>
        </p:spPr>
        <p:txBody>
          <a:bodyPr/>
          <a:lstStyle/>
          <a:p>
            <a:r>
              <a:rPr lang="en-CA" altLang="zh-CN" sz="8000" dirty="0"/>
              <a:t>Thank You!</a:t>
            </a:r>
            <a:endParaRPr lang="en-US" sz="8000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9A684D65-C66B-8618-A2BB-35E82C14E9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412788" y="5621984"/>
          <a:ext cx="188912" cy="32044"/>
        </p:xfrm>
        <a:graphic>
          <a:graphicData uri="http://schemas.openxmlformats.org/drawingml/2006/table">
            <a:tbl>
              <a:tblPr/>
              <a:tblGrid>
                <a:gridCol w="188912">
                  <a:extLst>
                    <a:ext uri="{9D8B030D-6E8A-4147-A177-3AD203B41FA5}">
                      <a16:colId xmlns:a16="http://schemas.microsoft.com/office/drawing/2014/main" val="200481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br>
                        <a:rPr lang="en-CA" sz="100" b="0" u="none" strike="noStrike" dirty="0">
                          <a:effectLst/>
                          <a:hlinkClick r:id="rId3"/>
                        </a:rPr>
                      </a:br>
                      <a:r>
                        <a:rPr lang="en-CA" sz="100" b="0" u="none" strike="noStrike" dirty="0">
                          <a:effectLst/>
                          <a:hlinkClick r:id="rId3"/>
                        </a:rPr>
                        <a:t>arXiv:1308.3432</a:t>
                      </a:r>
                      <a:r>
                        <a:rPr lang="en-CA" sz="100" b="1" dirty="0">
                          <a:effectLst/>
                        </a:rPr>
                        <a:t> </a:t>
                      </a:r>
                      <a:endParaRPr lang="en-CA" sz="100" dirty="0">
                        <a:effectLst/>
                      </a:endParaRPr>
                    </a:p>
                  </a:txBody>
                  <a:tcPr marL="1565" marR="530" marT="782" marB="7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55059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8FC5E9-09D4-013C-BA65-86CC8DCF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C2A9-B8F7-8748-799B-8F9E517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1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6EFFE0B3-6566-3F48-9291-A6A8E30E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84052"/>
            <a:ext cx="6951472" cy="840230"/>
          </a:xfrm>
        </p:spPr>
        <p:txBody>
          <a:bodyPr/>
          <a:lstStyle/>
          <a:p>
            <a:r>
              <a:rPr lang="en-CA" altLang="zh-CN" sz="5400" dirty="0"/>
              <a:t>Outline</a:t>
            </a:r>
            <a:endParaRPr lang="en-US" sz="5400" dirty="0"/>
          </a:p>
        </p:txBody>
      </p:sp>
      <p:sp>
        <p:nvSpPr>
          <p:cNvPr id="5" name="Slide Text">
            <a:extLst>
              <a:ext uri="{FF2B5EF4-FFF2-40B4-BE49-F238E27FC236}">
                <a16:creationId xmlns:a16="http://schemas.microsoft.com/office/drawing/2014/main" id="{C69252C7-A6C4-2849-AD0F-63A6BD9A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977311"/>
            <a:ext cx="6951472" cy="387617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Motivation &amp; Background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Foundations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 &amp; Interpretation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/>
              <a:buChar char="•"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Next Steps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33E1E38-6C4D-7CA6-174C-E86BC91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63C53-767F-736A-4B57-B27806E9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663840"/>
            <a:ext cx="6951472" cy="840230"/>
          </a:xfrm>
        </p:spPr>
        <p:txBody>
          <a:bodyPr/>
          <a:lstStyle/>
          <a:p>
            <a:r>
              <a:rPr lang="en-CA" altLang="zh-CN" sz="5400" dirty="0"/>
              <a:t>Background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46430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Deep learning: accurate but </a:t>
            </a:r>
            <a:r>
              <a:rPr lang="en-US" altLang="zh-CN" sz="2400" b="1" dirty="0"/>
              <a:t>black-box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Symbolic regression: a technique that searches for mathematical expressions to best fit a given dataset, which is interpretable but struggles with noisy/high-dimensional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Goal: Combine both techniques together and design models that </a:t>
            </a:r>
            <a:r>
              <a:rPr lang="en-US" altLang="zh-CN" sz="2400" b="1" dirty="0"/>
              <a:t>extract symbolic expressions</a:t>
            </a:r>
            <a:r>
              <a:rPr lang="en-US" altLang="zh-CN" sz="2400" dirty="0"/>
              <a:t> directly from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Why it matters: Scientific fields need </a:t>
            </a:r>
            <a:r>
              <a:rPr lang="en-US" altLang="zh-CN" sz="2400" b="1" dirty="0"/>
              <a:t>interpretable</a:t>
            </a:r>
            <a:r>
              <a:rPr lang="en-US" altLang="zh-CN" sz="2400" dirty="0"/>
              <a:t> models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055101-CA1A-8989-48EA-0685132C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D5237-D733-2D81-185C-3C3CAF03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0B9F-5744-0CC5-8786-B3481F35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40C6DC55-D6EC-2230-F5D0-5E04A485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28" y="663840"/>
            <a:ext cx="6951472" cy="840230"/>
          </a:xfrm>
        </p:spPr>
        <p:txBody>
          <a:bodyPr/>
          <a:lstStyle/>
          <a:p>
            <a:r>
              <a:rPr lang="en-CA" altLang="zh-CN" sz="5400" dirty="0"/>
              <a:t>Previous Work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E78C67B1-ECE6-1315-B522-2E3C6D1E8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46430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EQL (Equation Learner)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A neural network designed for symbolic regression by replacing traditional activations with</a:t>
            </a:r>
            <a:r>
              <a:rPr lang="en-US" altLang="zh-CN" sz="2400" b="1" dirty="0"/>
              <a:t> symbolic operators</a:t>
            </a:r>
            <a:endParaRPr lang="en-CA" altLang="zh-C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Each neuron applies a predefined mathematical operation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Network learns how to combine these operations to fit data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C4EFE7-119F-2D0C-30D3-922F1C13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Mingqian Wang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1DA0-712A-50D4-BAD1-280989B5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4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9D3955-17D8-3247-5D1E-B2DD35952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5" y="3954712"/>
            <a:ext cx="5412654" cy="4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16AB9-9CC8-9664-F3FA-7C25C5B3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F4452726-BA99-F9FD-CD69-BB7BAF86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58" y="546187"/>
            <a:ext cx="11913180" cy="840230"/>
          </a:xfrm>
        </p:spPr>
        <p:txBody>
          <a:bodyPr/>
          <a:lstStyle/>
          <a:p>
            <a:r>
              <a:rPr lang="en-US" altLang="zh-CN" sz="5400" b="1" dirty="0"/>
              <a:t>Issues Observed in Practice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2D44A5E8-A8F7-2560-A895-4EA226696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1"/>
            <a:ext cx="10141012" cy="36036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CN" sz="2400" dirty="0"/>
              <a:t>Sensitive to input range (e.g., fails for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Needs many samples to disambiguate function forms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Poor performance to high dimensions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Adding too many primitives → convergence failure and increased overfitting</a:t>
            </a:r>
          </a:p>
          <a:p>
            <a:pPr>
              <a:buFont typeface="+mj-lt"/>
              <a:buAutoNum type="arabicPeriod"/>
            </a:pPr>
            <a:r>
              <a:rPr lang="en-US" altLang="zh-CN" sz="2400" dirty="0"/>
              <a:t>Exploding gradients and </a:t>
            </a:r>
            <a:r>
              <a:rPr lang="en-US" altLang="zh-CN" sz="2400" dirty="0" err="1"/>
              <a:t>NaN</a:t>
            </a:r>
            <a:r>
              <a:rPr lang="en-US" altLang="zh-CN" sz="2400" dirty="0"/>
              <a:t> values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0D6EE4-BCD4-4F43-D6EB-E3AEE55E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B8916-4EAF-84F4-9AC5-6C88FA9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5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027A1F-8C4A-24A1-C99B-99F43A97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69" y="1762901"/>
            <a:ext cx="1711085" cy="5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F1238-A065-D8D7-7C6D-5F3FD926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E00FF694-4EB8-31A2-7F83-757DE9B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03" y="582442"/>
            <a:ext cx="7999884" cy="840230"/>
          </a:xfrm>
        </p:spPr>
        <p:txBody>
          <a:bodyPr/>
          <a:lstStyle/>
          <a:p>
            <a:r>
              <a:rPr lang="en-US" altLang="zh-CN" sz="5400" dirty="0"/>
              <a:t>Motivation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677E7F40-1381-4D12-D85D-ECD7FA47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8804096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General symbolic models fail without assuming any prior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Key idea: restrict on target function forms like: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Assumption: inputs are positive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Goal: solve core issues (instability, sparsity, scalability) within this </a:t>
            </a:r>
            <a:r>
              <a:rPr lang="en-US" altLang="zh-CN" sz="2400" b="1" dirty="0"/>
              <a:t>simpler, restricted </a:t>
            </a:r>
            <a:r>
              <a:rPr lang="en-US" altLang="zh-CN" sz="2400" dirty="0"/>
              <a:t>but still </a:t>
            </a:r>
            <a:r>
              <a:rPr lang="en-US" altLang="zh-CN" sz="2400" b="1" dirty="0"/>
              <a:t>expressive</a:t>
            </a:r>
            <a:r>
              <a:rPr lang="en-US" altLang="zh-CN" sz="2400" dirty="0"/>
              <a:t> framework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E6B2E9-5B40-0A38-ED31-8BB9D5AD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398BC-D561-AD90-306C-E4B99114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6</a:t>
            </a:fld>
            <a:endParaRPr 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8EBCD5-B9E4-D03A-B3E6-90EB95A52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06" y="3232280"/>
            <a:ext cx="3743355" cy="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3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87967-7AED-562E-F502-DC3BAFDC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B05B44-C40E-A019-475F-5232E230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243410"/>
            <a:ext cx="8495092" cy="1179261"/>
          </a:xfrm>
        </p:spPr>
        <p:txBody>
          <a:bodyPr/>
          <a:lstStyle/>
          <a:p>
            <a:r>
              <a:rPr lang="en-CA" altLang="zh-CN" sz="5400" dirty="0" err="1"/>
              <a:t>PowerActivation</a:t>
            </a:r>
            <a:r>
              <a:rPr lang="en-CA" altLang="zh-CN" sz="5400" dirty="0"/>
              <a:t> Module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DE8D0C4C-C80F-3646-8B70-A3FD6B686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46430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altLang="zh-CN" sz="2400" dirty="0"/>
              <a:t>Custom activation: </a:t>
            </a:r>
          </a:p>
          <a:p>
            <a:pPr>
              <a:buFont typeface="Arial" panose="020B0604020202020204" pitchFamily="34" charset="0"/>
              <a:buChar char="•"/>
            </a:pPr>
            <a:endParaRPr lang="en-CA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Learnable scalar C, exponents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Goal: </a:t>
            </a:r>
            <a:r>
              <a:rPr lang="en-CA" altLang="zh-CN" sz="2400" dirty="0"/>
              <a:t>Encodes multiplicative monomials directly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Aim: learn the </a:t>
            </a:r>
            <a:r>
              <a:rPr lang="en-CA" altLang="zh-CN" sz="2400" dirty="0"/>
              <a:t>monomial part in the true target function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74FA49-081D-C240-BC0A-67899C5D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417AC-D489-825F-2ACF-74F6776A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51F626-AC5B-8F95-E5A1-6139CA5C6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49" y="2287804"/>
            <a:ext cx="2339115" cy="595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64A8AC-376F-E8EF-BF47-292231AEE3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48" b="-11099"/>
          <a:stretch/>
        </p:blipFill>
        <p:spPr>
          <a:xfrm>
            <a:off x="4975596" y="2883480"/>
            <a:ext cx="454047" cy="48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6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E8834-3286-3438-7BDC-CD7E0FA8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1ADFF4E0-0045-1B2A-F78E-BE4237C4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CA" altLang="zh-CN" sz="5400" dirty="0"/>
              <a:t>Architecture Overview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1C12D2E6-B572-A70C-3058-E2991197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5449194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2-stage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Stage 1: Power + Linear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Stage 2: Compose stage 1 outputs(Addition)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/>
              <a:t>Enables modular symbolic composition</a:t>
            </a:r>
          </a:p>
          <a:p>
            <a:pPr>
              <a:buFont typeface="Arial" panose="020B0604020202020204" pitchFamily="34" charset="0"/>
              <a:buChar char="•"/>
            </a:pPr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83BF2B-81BC-FA31-D053-73C1FF1F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F6B8A-9287-272A-54EE-F648BA24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2D69E6-02D0-47C4-1760-946BA3CD5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73" y="2364826"/>
            <a:ext cx="6339799" cy="292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3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BC906-91C0-DFBE-2522-4EDCE6F4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16FE5C2-11D6-7259-5462-F06F8AB0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8" y="582441"/>
            <a:ext cx="8495092" cy="840230"/>
          </a:xfrm>
        </p:spPr>
        <p:txBody>
          <a:bodyPr/>
          <a:lstStyle/>
          <a:p>
            <a:r>
              <a:rPr lang="en-CA" altLang="zh-CN" sz="5400" dirty="0"/>
              <a:t>Results</a:t>
            </a:r>
            <a:endParaRPr lang="en-US" sz="5400" dirty="0"/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7596294E-4A76-F751-60CF-9B4C53001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03" y="1762900"/>
            <a:ext cx="9346430" cy="42532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CA" altLang="zh-CN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25672C-5964-EF15-7A6D-CC64635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Mingqian Wang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BEA7-D2A8-D072-704A-CFFED852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65E9F-5E40-4D44-8234-C4D848A18724}" type="slidenum">
              <a:rPr lang="en-US" smtClean="0"/>
              <a:t>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57AA9-D8C2-B172-B6C9-BC83004D1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03" y="1583535"/>
            <a:ext cx="7969101" cy="45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9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linois">
      <a:dk1>
        <a:srgbClr val="12284B"/>
      </a:dk1>
      <a:lt1>
        <a:srgbClr val="FFFFFF"/>
      </a:lt1>
      <a:dk2>
        <a:srgbClr val="FF542E"/>
      </a:dk2>
      <a:lt2>
        <a:srgbClr val="FFFFFF"/>
      </a:lt2>
      <a:accent1>
        <a:srgbClr val="FF542E"/>
      </a:accent1>
      <a:accent2>
        <a:srgbClr val="12284B"/>
      </a:accent2>
      <a:accent3>
        <a:srgbClr val="FCB316"/>
      </a:accent3>
      <a:accent4>
        <a:srgbClr val="006130"/>
      </a:accent4>
      <a:accent5>
        <a:srgbClr val="007E8E"/>
      </a:accent5>
      <a:accent6>
        <a:srgbClr val="5C0E41"/>
      </a:accent6>
      <a:hlink>
        <a:srgbClr val="1D58A7"/>
      </a:hlink>
      <a:folHlink>
        <a:srgbClr val="C8411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9630</TotalTime>
  <Words>847</Words>
  <Application>Microsoft Office PowerPoint</Application>
  <PresentationFormat>宽屏</PresentationFormat>
  <Paragraphs>161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 Unicode MS</vt:lpstr>
      <vt:lpstr>HelveticaNeue Regular</vt:lpstr>
      <vt:lpstr>System Font Regular</vt:lpstr>
      <vt:lpstr>Arial</vt:lpstr>
      <vt:lpstr>Calibri</vt:lpstr>
      <vt:lpstr>Office Theme</vt:lpstr>
      <vt:lpstr>Bridging Deep Learning and Symbolic Regression</vt:lpstr>
      <vt:lpstr>Outline</vt:lpstr>
      <vt:lpstr>Background</vt:lpstr>
      <vt:lpstr>Previous Work</vt:lpstr>
      <vt:lpstr>Issues Observed in Practice</vt:lpstr>
      <vt:lpstr>Motivation</vt:lpstr>
      <vt:lpstr>PowerActivation Module</vt:lpstr>
      <vt:lpstr>Architecture Overview</vt:lpstr>
      <vt:lpstr>Results</vt:lpstr>
      <vt:lpstr>Deeper Model</vt:lpstr>
      <vt:lpstr>Technical Enhancements</vt:lpstr>
      <vt:lpstr>Technical Enhancements</vt:lpstr>
      <vt:lpstr>Results</vt:lpstr>
      <vt:lpstr>Results</vt:lpstr>
      <vt:lpstr>Findings &amp; Insights</vt:lpstr>
      <vt:lpstr>Next Steps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(primary logo)</dc:title>
  <dc:subject/>
  <dc:creator/>
  <cp:keywords/>
  <dc:description/>
  <cp:lastModifiedBy>Wang, Mingqian</cp:lastModifiedBy>
  <cp:revision>108</cp:revision>
  <dcterms:created xsi:type="dcterms:W3CDTF">2019-04-04T19:20:28Z</dcterms:created>
  <dcterms:modified xsi:type="dcterms:W3CDTF">2025-05-07T21:15:59Z</dcterms:modified>
  <cp:category/>
</cp:coreProperties>
</file>