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8"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1pPr>
    <a:lvl2pPr marL="2193925" indent="-1736725"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2pPr>
    <a:lvl3pPr marL="4387850" indent="-3473450"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3pPr>
    <a:lvl4pPr marL="6583363" indent="-5211763"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4pPr>
    <a:lvl5pPr marL="8777288" indent="-6948488"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25" d="100"/>
          <a:sy n="25" d="100"/>
        </p:scale>
        <p:origin x="-1155" y="-1611"/>
      </p:cViewPr>
      <p:guideLst>
        <p:guide orient="horz" pos="10368"/>
        <p:guide pos="1382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A91F10-F105-F240-BB11-F3B689646099}" type="datetimeFigureOut">
              <a:rPr lang="en-US" smtClean="0"/>
              <a:pPr/>
              <a:t>4/23/2025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313593-E61B-054B-81C4-FAE256538AED}" type="slidenum">
              <a:rPr lang="en-US" smtClean="0"/>
              <a:pPr/>
              <a:t>‹#›</a:t>
            </a:fld>
            <a:endParaRPr lang="en-US"/>
          </a:p>
        </p:txBody>
      </p:sp>
    </p:spTree>
    <p:extLst>
      <p:ext uri="{BB962C8B-B14F-4D97-AF65-F5344CB8AC3E}">
        <p14:creationId xmlns:p14="http://schemas.microsoft.com/office/powerpoint/2010/main" val="738502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194560" fontAlgn="auto">
              <a:spcBef>
                <a:spcPts val="0"/>
              </a:spcBef>
              <a:spcAft>
                <a:spcPts val="0"/>
              </a:spcAft>
              <a:defRPr sz="1200">
                <a:latin typeface="+mn-lt"/>
                <a:ea typeface="+mn-ea"/>
                <a:cs typeface="+mn-cs"/>
              </a:defRPr>
            </a:lvl1pPr>
          </a:lstStyle>
          <a:p>
            <a:pPr>
              <a:defRPr/>
            </a:pPr>
            <a:fld id="{39B9E5EC-0846-6941-8703-CD90130FC354}" type="datetime1">
              <a:rPr lang="en-US"/>
              <a:pPr>
                <a:defRPr/>
              </a:pPr>
              <a:t>4/23/2025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194560" fontAlgn="auto">
              <a:spcBef>
                <a:spcPts val="0"/>
              </a:spcBef>
              <a:spcAft>
                <a:spcPts val="0"/>
              </a:spcAft>
              <a:defRPr sz="1200">
                <a:latin typeface="+mn-lt"/>
                <a:ea typeface="+mn-ea"/>
                <a:cs typeface="+mn-cs"/>
              </a:defRPr>
            </a:lvl1pPr>
          </a:lstStyle>
          <a:p>
            <a:pPr>
              <a:defRPr/>
            </a:pPr>
            <a:fld id="{572C3E04-EAED-7A4D-B838-0B5ADB0969A6}" type="slidenum">
              <a:rPr lang="en-US"/>
              <a:pPr>
                <a:defRPr/>
              </a:pPr>
              <a:t>‹#›</a:t>
            </a:fld>
            <a:endParaRPr lang="en-US"/>
          </a:p>
        </p:txBody>
      </p:sp>
    </p:spTree>
    <p:extLst>
      <p:ext uri="{BB962C8B-B14F-4D97-AF65-F5344CB8AC3E}">
        <p14:creationId xmlns:p14="http://schemas.microsoft.com/office/powerpoint/2010/main" val="339304403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07" charset="-128"/>
              <a:cs typeface="ＭＳ Ｐゴシック" pitchFamily="-107" charset="-128"/>
            </a:endParaRPr>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2193925" fontAlgn="base">
              <a:spcBef>
                <a:spcPct val="0"/>
              </a:spcBef>
              <a:spcAft>
                <a:spcPct val="0"/>
              </a:spcAft>
              <a:defRPr/>
            </a:pPr>
            <a:fld id="{5EECD738-4B14-F841-9471-716CEC54BDFE}" type="slidenum">
              <a:rPr lang="en-US" smtClean="0">
                <a:ea typeface="ＭＳ Ｐゴシック" pitchFamily="-108" charset="-128"/>
                <a:cs typeface="ＭＳ Ｐゴシック" pitchFamily="-108" charset="-128"/>
              </a:rPr>
              <a:pPr defTabSz="2193925" fontAlgn="base">
                <a:spcBef>
                  <a:spcPct val="0"/>
                </a:spcBef>
                <a:spcAft>
                  <a:spcPct val="0"/>
                </a:spcAft>
                <a:defRPr/>
              </a:pPr>
              <a:t>1</a:t>
            </a:fld>
            <a:endParaRPr lang="en-US">
              <a:ea typeface="ＭＳ Ｐゴシック" pitchFamily="-108" charset="-128"/>
              <a:cs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lvl1pPr>
              <a:defRPr/>
            </a:lvl1pPr>
          </a:lstStyle>
          <a:p>
            <a:pPr>
              <a:defRPr/>
            </a:pPr>
            <a:fld id="{9D9B0DC0-DEB6-5245-9786-81835CA7B236}" type="datetime1">
              <a:rPr lang="en-US"/>
              <a:pPr>
                <a:defRPr/>
              </a:pPr>
              <a:t>4/23/2025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0CB6CD-A896-034E-886C-9AD7316255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pPr>
              <a:defRPr/>
            </a:pPr>
            <a:fld id="{1FE152F3-A628-174C-B1C5-D7957B5E1D38}" type="datetime1">
              <a:rPr lang="en-US"/>
              <a:pPr>
                <a:defRPr/>
              </a:pPr>
              <a:t>4/23/2025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FCF62F-1C22-F342-AEF6-5751E4D1B1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pPr>
              <a:defRPr/>
            </a:pPr>
            <a:fld id="{6745D483-D49F-FF4D-A9BE-F07770943FEC}" type="datetime1">
              <a:rPr lang="en-US"/>
              <a:pPr>
                <a:defRPr/>
              </a:pPr>
              <a:t>4/23/2025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74BD7-0588-6F4B-AC48-26B402219A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pPr>
              <a:defRPr/>
            </a:pPr>
            <a:fld id="{B2E7EE88-36B3-3346-BBA2-F431CBED7E14}" type="datetime1">
              <a:rPr lang="en-US"/>
              <a:pPr>
                <a:defRPr/>
              </a:pPr>
              <a:t>4/23/2025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E96FE8-16DA-394E-A83E-4578336391C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F7DEA6E3-440A-4444-BB11-7B989A77FD77}" type="datetime1">
              <a:rPr lang="en-US"/>
              <a:pPr>
                <a:defRPr/>
              </a:pPr>
              <a:t>4/23/2025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5C8EF9-EBE1-BB4A-BC45-FEB94B053A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3"/>
          <p:cNvSpPr>
            <a:spLocks noGrp="1"/>
          </p:cNvSpPr>
          <p:nvPr>
            <p:ph type="dt" sz="half" idx="10"/>
          </p:nvPr>
        </p:nvSpPr>
        <p:spPr/>
        <p:txBody>
          <a:bodyPr/>
          <a:lstStyle>
            <a:lvl1pPr>
              <a:defRPr/>
            </a:lvl1pPr>
          </a:lstStyle>
          <a:p>
            <a:pPr>
              <a:defRPr/>
            </a:pPr>
            <a:fld id="{A0F24EE3-BE6B-6F40-8449-0EE688B334C3}" type="datetime1">
              <a:rPr lang="en-US"/>
              <a:pPr>
                <a:defRPr/>
              </a:pPr>
              <a:t>4/23/2025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0A0E92-9676-0646-8393-C6A1153223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zh-CN" altLang="en-US"/>
              <a:t>单击此处编辑母版文本样式</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zh-CN" altLang="en-US"/>
              <a:t>单击此处编辑母版文本样式</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3"/>
          <p:cNvSpPr>
            <a:spLocks noGrp="1"/>
          </p:cNvSpPr>
          <p:nvPr>
            <p:ph type="dt" sz="half" idx="10"/>
          </p:nvPr>
        </p:nvSpPr>
        <p:spPr/>
        <p:txBody>
          <a:bodyPr/>
          <a:lstStyle>
            <a:lvl1pPr>
              <a:defRPr/>
            </a:lvl1pPr>
          </a:lstStyle>
          <a:p>
            <a:pPr>
              <a:defRPr/>
            </a:pPr>
            <a:fld id="{0EB25384-CBCF-B646-AF0F-35BE8D53D802}" type="datetime1">
              <a:rPr lang="en-US"/>
              <a:pPr>
                <a:defRPr/>
              </a:pPr>
              <a:t>4/23/2025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A81054D-299A-2D4B-A58E-B6B2DCDDC9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fld id="{9FC97E24-7DE0-2049-B283-98D5EA78F8EA}" type="datetime1">
              <a:rPr lang="en-US"/>
              <a:pPr>
                <a:defRPr/>
              </a:pPr>
              <a:t>4/23/2025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CC60871-0703-CC4C-A829-D75B00D0A2D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D595BF-B042-E74D-B532-F84F734A770B}" type="datetime1">
              <a:rPr lang="en-US"/>
              <a:pPr>
                <a:defRPr/>
              </a:pPr>
              <a:t>4/23/2025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FE51F58-CED8-114E-989B-FAB78C4990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zh-CN" altLang="en-US"/>
              <a:t>单击此处编辑母版标题样式</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AE1BB32-3A3A-1442-B647-28E14D9E02CB}" type="datetime1">
              <a:rPr lang="en-US"/>
              <a:pPr>
                <a:defRPr/>
              </a:pPr>
              <a:t>4/23/2025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6AC1B3-1A4E-1147-990C-E994497E56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zh-CN" altLang="en-US"/>
              <a:t>单击此处编辑母版标题样式</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D6EE6D99-5BC1-9447-9734-C2AA085436E8}" type="datetime1">
              <a:rPr lang="en-US"/>
              <a:pPr>
                <a:defRPr/>
              </a:pPr>
              <a:t>4/23/2025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B73B32-3A11-C34E-B587-0381224FDA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zh-CN" altLang="en-US"/>
              <a:t>单击此处编辑母版标题样式</a:t>
            </a:r>
            <a:endParaRPr lang="en-US"/>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2194560" fontAlgn="auto">
              <a:spcBef>
                <a:spcPts val="0"/>
              </a:spcBef>
              <a:spcAft>
                <a:spcPts val="0"/>
              </a:spcAft>
              <a:defRPr sz="5800">
                <a:solidFill>
                  <a:schemeClr val="tx1">
                    <a:tint val="75000"/>
                  </a:schemeClr>
                </a:solidFill>
                <a:latin typeface="+mn-lt"/>
                <a:ea typeface="+mn-ea"/>
                <a:cs typeface="+mn-cs"/>
              </a:defRPr>
            </a:lvl1pPr>
          </a:lstStyle>
          <a:p>
            <a:pPr>
              <a:defRPr/>
            </a:pPr>
            <a:fld id="{7D63A7D0-97BF-1846-9583-B99EC1CA1C7E}" type="datetime1">
              <a:rPr lang="en-US"/>
              <a:pPr>
                <a:defRPr/>
              </a:pPr>
              <a:t>4/23/2025</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2194560" fontAlgn="auto">
              <a:spcBef>
                <a:spcPts val="0"/>
              </a:spcBef>
              <a:spcAft>
                <a:spcPts val="0"/>
              </a:spcAft>
              <a:defRPr sz="5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2194560" fontAlgn="auto">
              <a:spcBef>
                <a:spcPts val="0"/>
              </a:spcBef>
              <a:spcAft>
                <a:spcPts val="0"/>
              </a:spcAft>
              <a:defRPr sz="5800">
                <a:solidFill>
                  <a:schemeClr val="tx1">
                    <a:tint val="75000"/>
                  </a:schemeClr>
                </a:solidFill>
                <a:latin typeface="+mn-lt"/>
                <a:ea typeface="+mn-ea"/>
                <a:cs typeface="+mn-cs"/>
              </a:defRPr>
            </a:lvl1pPr>
          </a:lstStyle>
          <a:p>
            <a:pPr>
              <a:defRPr/>
            </a:pPr>
            <a:fld id="{B063F8FF-54E3-2749-9438-DED0CB1485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pitchFamily="-107"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pitchFamily="-107"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pitchFamily="-107"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tm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cxnSp>
        <p:nvCxnSpPr>
          <p:cNvPr id="27" name="Straight Connector 26"/>
          <p:cNvCxnSpPr/>
          <p:nvPr/>
        </p:nvCxnSpPr>
        <p:spPr>
          <a:xfrm>
            <a:off x="0" y="4114800"/>
            <a:ext cx="43891200" cy="1588"/>
          </a:xfrm>
          <a:prstGeom prst="line">
            <a:avLst/>
          </a:prstGeom>
          <a:ln w="76200" cap="flat" cmpd="sng" algn="ctr">
            <a:solidFill>
              <a:schemeClr val="bg1"/>
            </a:solidFill>
            <a:prstDash val="solid"/>
            <a:round/>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4339" name="Rectangle 5"/>
          <p:cNvSpPr>
            <a:spLocks noChangeArrowheads="1"/>
          </p:cNvSpPr>
          <p:nvPr/>
        </p:nvSpPr>
        <p:spPr bwMode="auto">
          <a:xfrm>
            <a:off x="762000" y="2608497"/>
            <a:ext cx="41605200" cy="1507891"/>
          </a:xfrm>
          <a:prstGeom prst="rect">
            <a:avLst/>
          </a:prstGeom>
          <a:noFill/>
          <a:ln w="9525">
            <a:noFill/>
            <a:miter lim="800000"/>
            <a:headEnd/>
            <a:tailEnd/>
          </a:ln>
        </p:spPr>
        <p:txBody>
          <a:bodyPr lIns="91243" tIns="45614" rIns="91243" bIns="45614">
            <a:prstTxWarp prst="textNoShape">
              <a:avLst/>
            </a:prstTxWarp>
            <a:spAutoFit/>
          </a:bodyPr>
          <a:lstStyle/>
          <a:p>
            <a:pPr>
              <a:spcBef>
                <a:spcPct val="50000"/>
              </a:spcBef>
            </a:pPr>
            <a:r>
              <a:rPr lang="en-US" altLang="zh-CN" sz="5000" b="1" dirty="0"/>
              <a:t>Mingqian Wang</a:t>
            </a:r>
          </a:p>
          <a:p>
            <a:pPr>
              <a:spcBef>
                <a:spcPct val="50000"/>
              </a:spcBef>
            </a:pPr>
            <a:r>
              <a:rPr lang="en-US" sz="2800" b="1" dirty="0"/>
              <a:t>Department of Statistics, </a:t>
            </a:r>
            <a:r>
              <a:rPr lang="en-US" altLang="zh-CN" sz="2800" b="1" dirty="0"/>
              <a:t>College of Liberal Arts &amp; Sciences</a:t>
            </a:r>
            <a:r>
              <a:rPr lang="en-US" sz="2800" b="1" dirty="0"/>
              <a:t>, University of Illinois at Urbana-Champaign</a:t>
            </a:r>
          </a:p>
        </p:txBody>
      </p:sp>
      <p:sp>
        <p:nvSpPr>
          <p:cNvPr id="14340" name="TextBox 93"/>
          <p:cNvSpPr txBox="1">
            <a:spLocks noChangeArrowheads="1"/>
          </p:cNvSpPr>
          <p:nvPr/>
        </p:nvSpPr>
        <p:spPr bwMode="auto">
          <a:xfrm>
            <a:off x="762000" y="199816"/>
            <a:ext cx="41605200" cy="2800767"/>
          </a:xfrm>
          <a:prstGeom prst="rect">
            <a:avLst/>
          </a:prstGeom>
          <a:noFill/>
          <a:ln w="9525">
            <a:noFill/>
            <a:miter lim="800000"/>
            <a:headEnd/>
            <a:tailEnd/>
          </a:ln>
        </p:spPr>
        <p:txBody>
          <a:bodyPr>
            <a:prstTxWarp prst="textNoShape">
              <a:avLst/>
            </a:prstTxWarp>
            <a:spAutoFit/>
          </a:bodyPr>
          <a:lstStyle/>
          <a:p>
            <a:r>
              <a:rPr lang="en-US" sz="8500" dirty="0">
                <a:solidFill>
                  <a:srgbClr val="052754"/>
                </a:solidFill>
                <a:latin typeface="Arial Black" pitchFamily="-107" charset="0"/>
              </a:rPr>
              <a:t>Bridging Deep Learning and Symbolic Regression: A Hybrid Approach for Interpretability and Expressiveness</a:t>
            </a:r>
          </a:p>
        </p:txBody>
      </p:sp>
      <p:sp>
        <p:nvSpPr>
          <p:cNvPr id="14341" name="Rectangle 35"/>
          <p:cNvSpPr>
            <a:spLocks noChangeArrowheads="1"/>
          </p:cNvSpPr>
          <p:nvPr/>
        </p:nvSpPr>
        <p:spPr bwMode="auto">
          <a:xfrm>
            <a:off x="32856816" y="26775673"/>
            <a:ext cx="9829800" cy="2580836"/>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a:solidFill>
                  <a:srgbClr val="CC3300"/>
                </a:solidFill>
              </a:rPr>
              <a:t>Acknowledgments</a:t>
            </a:r>
          </a:p>
          <a:p>
            <a:endParaRPr lang="en-US" sz="2800" dirty="0"/>
          </a:p>
          <a:p>
            <a:r>
              <a:rPr lang="en-US" sz="2800" dirty="0"/>
              <a:t>I would like to thank Prof. Singh for his invaluable guidance, feedback, and support throughout this project.</a:t>
            </a:r>
          </a:p>
        </p:txBody>
      </p:sp>
      <p:sp>
        <p:nvSpPr>
          <p:cNvPr id="14342" name="Rectangle 34"/>
          <p:cNvSpPr>
            <a:spLocks noChangeArrowheads="1"/>
          </p:cNvSpPr>
          <p:nvPr/>
        </p:nvSpPr>
        <p:spPr bwMode="auto">
          <a:xfrm>
            <a:off x="32856816" y="20716168"/>
            <a:ext cx="9829800" cy="5746783"/>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800" b="1" dirty="0">
                <a:solidFill>
                  <a:srgbClr val="CC3300"/>
                </a:solidFill>
              </a:rPr>
              <a:t>References</a:t>
            </a:r>
          </a:p>
          <a:p>
            <a:endParaRPr lang="en-US" sz="2800" dirty="0"/>
          </a:p>
          <a:p>
            <a:pPr marL="457200" indent="-457200">
              <a:buFont typeface="Arial" panose="020B0604020202020204" pitchFamily="34" charset="0"/>
              <a:buChar char="•"/>
            </a:pPr>
            <a:r>
              <a:rPr lang="en-CA" altLang="zh-CN" sz="2800" dirty="0"/>
              <a:t>Liu, Ziming, et al. "KAN: Kolmogorov-Arnold Networks." </a:t>
            </a:r>
            <a:r>
              <a:rPr lang="en-CA" altLang="zh-CN" sz="2800" dirty="0" err="1"/>
              <a:t>arXiv</a:t>
            </a:r>
            <a:r>
              <a:rPr lang="en-CA" altLang="zh-CN" sz="2800" dirty="0"/>
              <a:t> preprint arXiv:2404.19756 (2024). https://arxiv.org/abs/2404.19756</a:t>
            </a:r>
          </a:p>
          <a:p>
            <a:pPr marL="457200" indent="-457200">
              <a:buFont typeface="Arial" panose="020B0604020202020204" pitchFamily="34" charset="0"/>
              <a:buChar char="•"/>
            </a:pPr>
            <a:endParaRPr lang="en-CA" altLang="zh-CN" sz="2800" dirty="0"/>
          </a:p>
          <a:p>
            <a:pPr marL="457200" indent="-457200">
              <a:buFont typeface="Arial" panose="020B0604020202020204" pitchFamily="34" charset="0"/>
              <a:buChar char="•"/>
            </a:pPr>
            <a:r>
              <a:rPr lang="en-CA" altLang="zh-CN" sz="2800" dirty="0"/>
              <a:t>S. Kim et al., "Integration of Neural Network-Based Symbolic Regression in Deep Learning for Scientific Discovery," IEEE Transactions on Neural Networks and Learning Systems, 2021. doi:10.1109/TNNLS.2020.3017010</a:t>
            </a:r>
          </a:p>
        </p:txBody>
      </p:sp>
      <p:sp>
        <p:nvSpPr>
          <p:cNvPr id="14343" name="Rectangle 33"/>
          <p:cNvSpPr>
            <a:spLocks noChangeArrowheads="1"/>
          </p:cNvSpPr>
          <p:nvPr/>
        </p:nvSpPr>
        <p:spPr bwMode="auto">
          <a:xfrm>
            <a:off x="767436" y="15265686"/>
            <a:ext cx="9829800" cy="17489449"/>
          </a:xfrm>
          <a:prstGeom prst="rect">
            <a:avLst/>
          </a:prstGeom>
          <a:solidFill>
            <a:schemeClr val="bg1"/>
          </a:solidFill>
          <a:ln w="9525">
            <a:noFill/>
            <a:miter lim="800000"/>
            <a:headEnd/>
            <a:tailEnd/>
          </a:ln>
        </p:spPr>
        <p:txBody>
          <a:bodyPr lIns="360000" tIns="360000" rIns="360000" bIns="360000">
            <a:prstTxWarp prst="textNoShape">
              <a:avLst/>
            </a:prstTxWarp>
          </a:bodyPr>
          <a:lstStyle/>
          <a:p>
            <a:pPr marL="381000" indent="-381000">
              <a:spcBef>
                <a:spcPct val="50000"/>
              </a:spcBef>
              <a:defRPr/>
            </a:pPr>
            <a:r>
              <a:rPr lang="en-US" altLang="zh-CN" sz="4800" b="1" dirty="0">
                <a:solidFill>
                  <a:srgbClr val="CC3300"/>
                </a:solidFill>
                <a:latin typeface="Arial" pitchFamily="-108" charset="0"/>
                <a:ea typeface="ＭＳ Ｐゴシック" pitchFamily="-108" charset="-128"/>
              </a:rPr>
              <a:t>Related Work &amp; Technical Challenges</a:t>
            </a:r>
          </a:p>
          <a:p>
            <a:pPr marL="381000" indent="-381000">
              <a:spcBef>
                <a:spcPct val="50000"/>
              </a:spcBef>
              <a:defRPr/>
            </a:pPr>
            <a:r>
              <a:rPr lang="en-US" altLang="zh-CN" sz="3200" b="1" dirty="0"/>
              <a:t>EQL (Equation Learner) Networks</a:t>
            </a:r>
          </a:p>
          <a:p>
            <a:pPr marL="457200" indent="-457200">
              <a:buFont typeface="Arial" panose="020B0604020202020204" pitchFamily="34" charset="0"/>
              <a:buChar char="•"/>
            </a:pPr>
            <a:r>
              <a:rPr lang="en-US" altLang="zh-CN" sz="2800" b="1" dirty="0"/>
              <a:t>Concept:</a:t>
            </a:r>
            <a:br>
              <a:rPr lang="en-US" altLang="zh-CN" sz="2800" dirty="0"/>
            </a:br>
            <a:r>
              <a:rPr lang="en-US" altLang="zh-CN" sz="2800" dirty="0"/>
              <a:t>EQL integrates symbolic regression with neural networks by replacing traditional activations with mathematical operations (e.g., +, ×, log, sin).</a:t>
            </a:r>
          </a:p>
          <a:p>
            <a:pPr>
              <a:buFont typeface="Arial" panose="020B0604020202020204" pitchFamily="34" charset="0"/>
              <a:buChar char="•"/>
            </a:pPr>
            <a:r>
              <a:rPr lang="en-US" altLang="zh-CN" sz="2800" b="1" dirty="0"/>
              <a:t>   Technical Challenges:</a:t>
            </a:r>
            <a:endParaRPr lang="en-US" altLang="zh-CN" sz="2800" dirty="0"/>
          </a:p>
          <a:p>
            <a:pPr marL="742950" lvl="1" indent="-285750">
              <a:buFont typeface="Arial" panose="020B0604020202020204" pitchFamily="34" charset="0"/>
              <a:buChar char="•"/>
            </a:pPr>
            <a:r>
              <a:rPr lang="en-US" altLang="zh-CN" sz="2800" b="1" dirty="0"/>
              <a:t>Numerical Instability:</a:t>
            </a:r>
            <a:br>
              <a:rPr lang="en-US" altLang="zh-CN" sz="2800" dirty="0"/>
            </a:br>
            <a:r>
              <a:rPr lang="en-US" altLang="zh-CN" sz="2800" dirty="0"/>
              <a:t>Operations like division or log can cause numerical instability (e.g., division by zero, log of non-positive values, oscillation around 0).</a:t>
            </a:r>
          </a:p>
          <a:p>
            <a:pPr marL="742950" lvl="1" indent="-285750">
              <a:buFont typeface="Arial" panose="020B0604020202020204" pitchFamily="34" charset="0"/>
              <a:buChar char="•"/>
            </a:pPr>
            <a:r>
              <a:rPr lang="en-US" altLang="zh-CN" sz="2800" b="1" dirty="0"/>
              <a:t>Primitive Set Restriction:</a:t>
            </a:r>
            <a:br>
              <a:rPr lang="en-US" altLang="zh-CN" sz="2800" dirty="0"/>
            </a:br>
            <a:r>
              <a:rPr lang="en-US" altLang="zh-CN" sz="2800" dirty="0"/>
              <a:t>If the target equation uses operations not present in the network (e.g., division, non-integer powers), EQL cannot recover the true formula, no matter how well it trains.</a:t>
            </a:r>
          </a:p>
          <a:p>
            <a:pPr marL="742950" lvl="1" indent="-285750">
              <a:buFont typeface="Arial" panose="020B0604020202020204" pitchFamily="34" charset="0"/>
              <a:buChar char="•"/>
            </a:pPr>
            <a:r>
              <a:rPr lang="en-US" altLang="zh-CN" sz="2800" b="1" dirty="0"/>
              <a:t>Architecture Sensitivity:</a:t>
            </a:r>
            <a:br>
              <a:rPr lang="en-US" altLang="zh-CN" sz="2800" dirty="0"/>
            </a:br>
            <a:r>
              <a:rPr lang="en-US" altLang="zh-CN" sz="2800" dirty="0"/>
              <a:t>Success often depends on hand-tuning the network structure , initialization of weights, and regularization to prevent overfitting or trivial solutions.</a:t>
            </a:r>
          </a:p>
          <a:p>
            <a:pPr marL="742950" lvl="1" indent="-285750">
              <a:buFont typeface="Arial" panose="020B0604020202020204" pitchFamily="34" charset="0"/>
              <a:buChar char="•"/>
            </a:pPr>
            <a:r>
              <a:rPr lang="en-US" altLang="zh-CN" sz="2800" b="1" dirty="0"/>
              <a:t>Regularization and Sparsity:</a:t>
            </a:r>
          </a:p>
          <a:p>
            <a:pPr marL="720000" lvl="1" indent="0">
              <a:spcBef>
                <a:spcPts val="0"/>
              </a:spcBef>
            </a:pPr>
            <a:r>
              <a:rPr lang="en-US" altLang="zh-CN" sz="2800" dirty="0"/>
              <a:t>EQL requires strong regularization to avoid     overfitting or generating unnecessarily complex expressions. Achieving true sparsity is non-trivial—often, models activate too many nodes.</a:t>
            </a:r>
          </a:p>
          <a:p>
            <a:pPr marL="381000" indent="-381000">
              <a:spcBef>
                <a:spcPct val="50000"/>
              </a:spcBef>
              <a:buNone/>
              <a:defRPr/>
            </a:pPr>
            <a:r>
              <a:rPr lang="en-US" altLang="zh-CN" sz="3200" b="1" dirty="0"/>
              <a:t>KAN (Kolmogorov-Arnold Networks) </a:t>
            </a:r>
          </a:p>
          <a:p>
            <a:pPr marL="457200" indent="-457200">
              <a:spcBef>
                <a:spcPct val="50000"/>
              </a:spcBef>
              <a:buFont typeface="Arial" panose="020B0604020202020204" pitchFamily="34" charset="0"/>
              <a:buChar char="•"/>
              <a:defRPr/>
            </a:pPr>
            <a:r>
              <a:rPr lang="en-US" altLang="zh-CN" sz="2800" b="1" dirty="0"/>
              <a:t>Concept:</a:t>
            </a:r>
          </a:p>
          <a:p>
            <a:pPr marL="457200"/>
            <a:r>
              <a:rPr lang="en-US" altLang="zh-CN" sz="2800" dirty="0"/>
              <a:t>Inspired by the Kolmogorov-Arnold representation theorem, KAN replaces simple weights in an MLP with learnable univariate functions (splines).</a:t>
            </a:r>
          </a:p>
          <a:p>
            <a:pPr marL="342900" indent="-342900">
              <a:buFont typeface="Arial" panose="020B0604020202020204" pitchFamily="34" charset="0"/>
              <a:buChar char="•"/>
            </a:pPr>
            <a:r>
              <a:rPr lang="en-US" altLang="zh-CN" sz="2800" b="1"/>
              <a:t>Technical Challenge:</a:t>
            </a:r>
            <a:endParaRPr lang="en-US" altLang="zh-CN" sz="2800" b="1" dirty="0"/>
          </a:p>
          <a:p>
            <a:pPr marL="1177200" lvl="1" indent="-457200">
              <a:spcBef>
                <a:spcPts val="0"/>
              </a:spcBef>
              <a:buFont typeface="Arial" panose="020B0604020202020204" pitchFamily="34" charset="0"/>
              <a:buChar char="•"/>
            </a:pPr>
            <a:r>
              <a:rPr lang="en-US" altLang="zh-CN" sz="2800" b="1" dirty="0"/>
              <a:t>Complexity:</a:t>
            </a:r>
            <a:br>
              <a:rPr lang="en-US" altLang="zh-CN" sz="2400" dirty="0"/>
            </a:br>
            <a:r>
              <a:rPr lang="en-US" altLang="zh-CN" sz="2800" dirty="0"/>
              <a:t>Splines in KAN can become overparameterized,     leading to potential overfitting and difficulty in extracting simple closed-form equations.</a:t>
            </a:r>
          </a:p>
          <a:p>
            <a:pPr marL="742950" lvl="1" indent="-285750">
              <a:buFont typeface="Arial" panose="020B0604020202020204" pitchFamily="34" charset="0"/>
              <a:buChar char="•"/>
            </a:pPr>
            <a:endParaRPr lang="en-US" altLang="zh-CN" sz="2400" dirty="0"/>
          </a:p>
          <a:p>
            <a:pPr>
              <a:buNone/>
            </a:pPr>
            <a:endParaRPr lang="en-AU" sz="2800" dirty="0"/>
          </a:p>
        </p:txBody>
      </p:sp>
      <p:sp>
        <p:nvSpPr>
          <p:cNvPr id="14344" name="Rectangle 29"/>
          <p:cNvSpPr>
            <a:spLocks noChangeArrowheads="1"/>
          </p:cNvSpPr>
          <p:nvPr/>
        </p:nvSpPr>
        <p:spPr bwMode="auto">
          <a:xfrm>
            <a:off x="767436" y="4724400"/>
            <a:ext cx="9829800" cy="10080494"/>
          </a:xfrm>
          <a:prstGeom prst="rect">
            <a:avLst/>
          </a:prstGeom>
          <a:solidFill>
            <a:schemeClr val="bg1"/>
          </a:solidFill>
          <a:ln w="9525">
            <a:noFill/>
            <a:miter lim="800000"/>
            <a:headEnd/>
            <a:tailEnd/>
          </a:ln>
        </p:spPr>
        <p:txBody>
          <a:bodyPr lIns="360000" tIns="360000" rIns="360000" bIns="360000">
            <a:prstTxWarp prst="textNoShape">
              <a:avLst/>
            </a:prstTxWarp>
          </a:bodyPr>
          <a:lstStyle/>
          <a:p>
            <a:pPr marL="381000" indent="-381000">
              <a:spcBef>
                <a:spcPct val="50000"/>
              </a:spcBef>
              <a:buNone/>
              <a:defRPr/>
            </a:pPr>
            <a:r>
              <a:rPr lang="en-US" altLang="zh-CN" sz="4800" b="1" dirty="0">
                <a:solidFill>
                  <a:srgbClr val="CC3300"/>
                </a:solidFill>
                <a:latin typeface="Arial" pitchFamily="-108" charset="0"/>
                <a:ea typeface="ＭＳ Ｐゴシック" pitchFamily="-108" charset="-128"/>
              </a:rPr>
              <a:t>Introduction &amp; Background</a:t>
            </a:r>
          </a:p>
          <a:p>
            <a:pPr>
              <a:buFont typeface="Arial" panose="020B0604020202020204" pitchFamily="34" charset="0"/>
              <a:buChar char="•"/>
            </a:pPr>
            <a:r>
              <a:rPr lang="en-US" altLang="zh-CN" sz="3200" b="1" dirty="0"/>
              <a:t>Challenge in Modern Machine Learning:</a:t>
            </a:r>
            <a:endParaRPr lang="en-US" altLang="zh-CN" sz="3200" dirty="0"/>
          </a:p>
          <a:p>
            <a:pPr marL="742950" lvl="1" indent="-285750">
              <a:buFont typeface="Arial" panose="020B0604020202020204" pitchFamily="34" charset="0"/>
              <a:buChar char="•"/>
            </a:pPr>
            <a:r>
              <a:rPr lang="en-US" altLang="zh-CN" sz="2800" dirty="0"/>
              <a:t>Deep learning achieves remarkable predictive accuracy, but most models are </a:t>
            </a:r>
            <a:r>
              <a:rPr lang="en-US" altLang="zh-CN" sz="2800" i="1" dirty="0"/>
              <a:t>black boxes</a:t>
            </a:r>
            <a:r>
              <a:rPr lang="en-US" altLang="zh-CN" sz="2800" dirty="0"/>
              <a:t>—they lack interpretability.</a:t>
            </a:r>
          </a:p>
          <a:p>
            <a:pPr marL="742950" lvl="1" indent="-285750">
              <a:buFont typeface="Arial" panose="020B0604020202020204" pitchFamily="34" charset="0"/>
              <a:buChar char="•"/>
            </a:pPr>
            <a:r>
              <a:rPr lang="en-US" altLang="zh-CN" sz="2800" dirty="0"/>
              <a:t>Classical symbolic regression (e.g., genetic programming) yields interpretable formulas but struggles with high-dimensional or noisy data.</a:t>
            </a:r>
          </a:p>
          <a:p>
            <a:pPr>
              <a:buFont typeface="Arial" panose="020B0604020202020204" pitchFamily="34" charset="0"/>
              <a:buChar char="•"/>
            </a:pPr>
            <a:r>
              <a:rPr lang="en-US" altLang="zh-CN" sz="3200" b="1" dirty="0"/>
              <a:t>Why Interpretability Matters:</a:t>
            </a:r>
            <a:endParaRPr lang="en-US" altLang="zh-CN" sz="3200" dirty="0"/>
          </a:p>
          <a:p>
            <a:pPr marL="742950" lvl="1" indent="-285750">
              <a:buFont typeface="Arial" panose="020B0604020202020204" pitchFamily="34" charset="0"/>
              <a:buChar char="•"/>
            </a:pPr>
            <a:r>
              <a:rPr lang="en-US" altLang="zh-CN" sz="2800" dirty="0"/>
              <a:t>Scientific and engineering applications often require explicit mathematical relationships to understand and trust model predictions.</a:t>
            </a:r>
          </a:p>
          <a:p>
            <a:pPr marL="742950" lvl="1" indent="-285750">
              <a:buFont typeface="Arial" panose="020B0604020202020204" pitchFamily="34" charset="0"/>
              <a:buChar char="•"/>
            </a:pPr>
            <a:r>
              <a:rPr lang="en-US" altLang="zh-CN" sz="2800" dirty="0"/>
              <a:t>Black-box models can’t reveal the underlying rules or mechanisms within data.</a:t>
            </a:r>
          </a:p>
          <a:p>
            <a:pPr>
              <a:buFont typeface="Arial" panose="020B0604020202020204" pitchFamily="34" charset="0"/>
              <a:buChar char="•"/>
            </a:pPr>
            <a:r>
              <a:rPr lang="en-US" altLang="zh-CN" sz="3200" b="1" dirty="0"/>
              <a:t>Bridging the Gap:</a:t>
            </a:r>
            <a:endParaRPr lang="en-US" altLang="zh-CN" sz="3200" dirty="0"/>
          </a:p>
          <a:p>
            <a:pPr marL="742950" lvl="1" indent="-285750">
              <a:buFont typeface="Arial" panose="020B0604020202020204" pitchFamily="34" charset="0"/>
              <a:buChar char="•"/>
            </a:pPr>
            <a:r>
              <a:rPr lang="en-US" altLang="zh-CN" sz="2800" dirty="0"/>
              <a:t>Develop a neural network architecture that combines the predictive power of deep learning with the explicit, structured outputs of symbolic regression.</a:t>
            </a:r>
          </a:p>
          <a:p>
            <a:pPr marL="742950" lvl="1" indent="-285750">
              <a:buFont typeface="Arial" panose="020B0604020202020204" pitchFamily="34" charset="0"/>
              <a:buChar char="•"/>
            </a:pPr>
            <a:r>
              <a:rPr lang="en-US" altLang="zh-CN" sz="2800" dirty="0"/>
              <a:t>By designing models that can directly extract mathematical relationships, we make data-driven discoveries transparent and actionable.</a:t>
            </a:r>
          </a:p>
        </p:txBody>
      </p:sp>
      <p:sp>
        <p:nvSpPr>
          <p:cNvPr id="31" name="Rectangle 30"/>
          <p:cNvSpPr>
            <a:spLocks noChangeArrowheads="1"/>
          </p:cNvSpPr>
          <p:nvPr/>
        </p:nvSpPr>
        <p:spPr bwMode="auto">
          <a:xfrm>
            <a:off x="11547018" y="4649887"/>
            <a:ext cx="9829800" cy="26786977"/>
          </a:xfrm>
          <a:prstGeom prst="rect">
            <a:avLst/>
          </a:prstGeom>
          <a:solidFill>
            <a:schemeClr val="bg1"/>
          </a:solidFill>
          <a:ln w="9525">
            <a:noFill/>
            <a:miter lim="800000"/>
            <a:headEnd/>
            <a:tailEnd/>
          </a:ln>
        </p:spPr>
        <p:txBody>
          <a:bodyPr lIns="360000" tIns="360000" rIns="360000" bIns="360000">
            <a:prstTxWarp prst="textNoShape">
              <a:avLst/>
            </a:prstTxWarp>
          </a:bodyPr>
          <a:lstStyle/>
          <a:p>
            <a:pPr marL="381000" indent="-381000">
              <a:spcBef>
                <a:spcPct val="50000"/>
              </a:spcBef>
              <a:defRPr/>
            </a:pPr>
            <a:r>
              <a:rPr lang="en-CA" altLang="zh-CN" sz="4800" b="1" dirty="0">
                <a:solidFill>
                  <a:srgbClr val="CC3300"/>
                </a:solidFill>
                <a:latin typeface="Arial" pitchFamily="-108" charset="0"/>
                <a:ea typeface="ＭＳ Ｐゴシック" pitchFamily="-108" charset="-128"/>
              </a:rPr>
              <a:t>Observations &amp; Motivations</a:t>
            </a:r>
            <a:endParaRPr lang="en-GB" sz="4800" b="1" dirty="0">
              <a:solidFill>
                <a:srgbClr val="CC3300"/>
              </a:solidFill>
              <a:latin typeface="Arial" pitchFamily="-108" charset="0"/>
              <a:ea typeface="ＭＳ Ｐゴシック" pitchFamily="-108" charset="-128"/>
            </a:endParaRPr>
          </a:p>
          <a:p>
            <a:pPr>
              <a:buFont typeface="Arial" panose="020B0604020202020204" pitchFamily="34" charset="0"/>
              <a:buChar char="•"/>
            </a:pPr>
            <a:r>
              <a:rPr lang="en-US" altLang="zh-CN" sz="3200" b="1" dirty="0"/>
              <a:t>  EQL in Practice:</a:t>
            </a:r>
            <a:endParaRPr lang="en-US" altLang="zh-CN" sz="3200" dirty="0"/>
          </a:p>
          <a:p>
            <a:pPr marL="971550" lvl="1" indent="-514350">
              <a:lnSpc>
                <a:spcPct val="115000"/>
              </a:lnSpc>
              <a:buFont typeface="+mj-lt"/>
              <a:buAutoNum type="arabicPeriod"/>
            </a:pPr>
            <a:r>
              <a:rPr lang="en-US" altLang="zh-CN" sz="2800" b="1" dirty="0"/>
              <a:t>Extreme Sensitivity to Input Range</a:t>
            </a:r>
          </a:p>
          <a:p>
            <a:pPr marL="914400" lvl="1" indent="-457200">
              <a:lnSpc>
                <a:spcPct val="115000"/>
              </a:lnSpc>
              <a:buFont typeface="Arial" panose="020B0604020202020204" pitchFamily="34" charset="0"/>
              <a:buChar char="•"/>
            </a:pPr>
            <a:r>
              <a:rPr lang="en-US" altLang="zh-CN" sz="2800" dirty="0"/>
              <a:t>Example: y=1/x</a:t>
            </a:r>
          </a:p>
          <a:p>
            <a:pPr marL="914400" lvl="1" indent="-457200">
              <a:lnSpc>
                <a:spcPct val="115000"/>
              </a:lnSpc>
              <a:buFont typeface="Arial" panose="020B0604020202020204" pitchFamily="34" charset="0"/>
              <a:buChar char="•"/>
            </a:pPr>
            <a:r>
              <a:rPr lang="en-US" altLang="zh-CN" sz="2800" dirty="0"/>
              <a:t>When x is in (0,1) or contains negative values, EQL often encounters division by near-zero or negative numbers. This leads to exploding gradients and </a:t>
            </a:r>
            <a:r>
              <a:rPr lang="en-US" altLang="zh-CN" sz="2800" dirty="0" err="1"/>
              <a:t>NaN</a:t>
            </a:r>
            <a:r>
              <a:rPr lang="en-US" altLang="zh-CN" sz="2800" dirty="0"/>
              <a:t> values.</a:t>
            </a:r>
          </a:p>
          <a:p>
            <a:pPr marL="457200" lvl="1" indent="0">
              <a:lnSpc>
                <a:spcPct val="115000"/>
              </a:lnSpc>
            </a:pPr>
            <a:r>
              <a:rPr lang="en-US" altLang="zh-CN" sz="2800" b="1" dirty="0"/>
              <a:t>2. Reliance on Sufficient Data</a:t>
            </a:r>
            <a:endParaRPr lang="zh-CN" altLang="zh-CN" sz="2800" b="1" dirty="0"/>
          </a:p>
          <a:p>
            <a:pPr marL="914400" lvl="1" indent="-457200">
              <a:lnSpc>
                <a:spcPct val="115000"/>
              </a:lnSpc>
              <a:buSzPct val="100000"/>
              <a:buFont typeface="Arial" panose="020B0604020202020204" pitchFamily="34" charset="0"/>
              <a:buChar char="•"/>
              <a:tabLst>
                <a:tab pos="457200" algn="l"/>
              </a:tabLst>
            </a:pPr>
            <a:r>
              <a:rPr lang="en-US" altLang="zh-CN" sz="2800" dirty="0"/>
              <a:t>If too few input points are provided, the network cannot reliably distinguish between different functions.</a:t>
            </a:r>
            <a:endParaRPr lang="zh-CN" altLang="zh-CN" sz="2800" dirty="0"/>
          </a:p>
          <a:p>
            <a:pPr marL="914400" lvl="1" indent="-457200">
              <a:lnSpc>
                <a:spcPct val="115000"/>
              </a:lnSpc>
              <a:buSzPct val="100000"/>
              <a:buFont typeface="Arial" panose="020B0604020202020204" pitchFamily="34" charset="0"/>
              <a:buChar char="•"/>
              <a:tabLst>
                <a:tab pos="914400" algn="l"/>
              </a:tabLst>
            </a:pPr>
            <a:r>
              <a:rPr lang="en-US" altLang="zh-CN" sz="2800" dirty="0"/>
              <a:t>Extreme case: With just two points (0,0) and (1,1), both y=x and y= x^2 fit perfectly with zero loss, but the true underlying function remains ambiguous.</a:t>
            </a:r>
            <a:endParaRPr lang="zh-CN" altLang="zh-CN" sz="2800" dirty="0"/>
          </a:p>
          <a:p>
            <a:pPr marL="457200" lvl="1" indent="0">
              <a:lnSpc>
                <a:spcPct val="115000"/>
              </a:lnSpc>
            </a:pPr>
            <a:r>
              <a:rPr lang="en-US" altLang="zh-CN" sz="2800" b="1" dirty="0"/>
              <a:t>3. Poor Scalability to High Dimensions</a:t>
            </a:r>
            <a:endParaRPr lang="zh-CN" altLang="zh-CN" sz="2800" b="1" dirty="0"/>
          </a:p>
          <a:p>
            <a:pPr marL="742950" lvl="1" indent="-285750">
              <a:lnSpc>
                <a:spcPct val="115000"/>
              </a:lnSpc>
              <a:buSzPct val="100000"/>
              <a:buFont typeface="Arial" panose="020B0604020202020204" pitchFamily="34" charset="0"/>
              <a:buChar char="•"/>
              <a:tabLst>
                <a:tab pos="457200" algn="l"/>
              </a:tabLst>
            </a:pPr>
            <a:r>
              <a:rPr lang="en-US" altLang="zh-CN" sz="2800" dirty="0"/>
              <a:t>As the number of input variables increases, EQL networks struggle to learn the correct expression.</a:t>
            </a:r>
            <a:endParaRPr lang="zh-CN" altLang="zh-CN" sz="2800" dirty="0"/>
          </a:p>
          <a:p>
            <a:pPr marL="742950" lvl="1" indent="-285750">
              <a:lnSpc>
                <a:spcPct val="115000"/>
              </a:lnSpc>
              <a:buSzPct val="100000"/>
              <a:buFont typeface="Arial" panose="020B0604020202020204" pitchFamily="34" charset="0"/>
              <a:buChar char="•"/>
              <a:tabLst>
                <a:tab pos="457200" algn="l"/>
              </a:tabLst>
            </a:pPr>
            <a:r>
              <a:rPr lang="en-US" altLang="zh-CN" sz="2800" dirty="0"/>
              <a:t>The combinatorial complexity and risk of spurious fits grow rapidly.</a:t>
            </a:r>
            <a:endParaRPr lang="zh-CN" altLang="zh-CN" sz="2800" dirty="0"/>
          </a:p>
          <a:p>
            <a:pPr marL="457200" lvl="1" indent="0">
              <a:lnSpc>
                <a:spcPct val="115000"/>
              </a:lnSpc>
            </a:pPr>
            <a:r>
              <a:rPr lang="en-US" altLang="zh-CN" sz="2800" b="1" dirty="0"/>
              <a:t>4. Primitive Activation Set Overload</a:t>
            </a:r>
            <a:endParaRPr lang="zh-CN" altLang="zh-CN" sz="2800" b="1" dirty="0"/>
          </a:p>
          <a:p>
            <a:pPr marL="914400" lvl="1" indent="-457200">
              <a:lnSpc>
                <a:spcPct val="115000"/>
              </a:lnSpc>
              <a:buSzPct val="100000"/>
              <a:buFont typeface="Arial" panose="020B0604020202020204" pitchFamily="34" charset="0"/>
              <a:buChar char="•"/>
              <a:tabLst>
                <a:tab pos="457200" algn="l"/>
              </a:tabLst>
            </a:pPr>
            <a:r>
              <a:rPr lang="en-US" altLang="zh-CN" sz="2800" dirty="0"/>
              <a:t>Including too many types of activation functions makes the network excessively wide and difficult to train.</a:t>
            </a:r>
            <a:endParaRPr lang="zh-CN" altLang="zh-CN" sz="2800" dirty="0"/>
          </a:p>
          <a:p>
            <a:pPr marL="914400" lvl="1" indent="-457200">
              <a:lnSpc>
                <a:spcPct val="115000"/>
              </a:lnSpc>
              <a:buSzPct val="100000"/>
              <a:buFont typeface="Arial" panose="020B0604020202020204" pitchFamily="34" charset="0"/>
              <a:buChar char="•"/>
              <a:tabLst>
                <a:tab pos="457200" algn="l"/>
              </a:tabLst>
            </a:pPr>
            <a:r>
              <a:rPr lang="en-US" altLang="zh-CN" sz="2800" dirty="0"/>
              <a:t>Too many primitives cause poor convergence, increased overfitting.</a:t>
            </a:r>
          </a:p>
          <a:p>
            <a:pPr marL="457200" lvl="1" indent="0">
              <a:lnSpc>
                <a:spcPct val="115000"/>
              </a:lnSpc>
              <a:buSzPct val="100000"/>
              <a:tabLst>
                <a:tab pos="457200" algn="l"/>
              </a:tabLst>
            </a:pPr>
            <a:r>
              <a:rPr lang="en-US" altLang="zh-CN" sz="2800" b="1" dirty="0"/>
              <a:t>5. Unsolvable Gradient Exploding</a:t>
            </a:r>
          </a:p>
          <a:p>
            <a:pPr marL="914400" lvl="1" indent="-457200">
              <a:lnSpc>
                <a:spcPct val="115000"/>
              </a:lnSpc>
              <a:buSzPct val="100000"/>
              <a:buFont typeface="Arial" panose="020B0604020202020204" pitchFamily="34" charset="0"/>
              <a:buChar char="•"/>
              <a:tabLst>
                <a:tab pos="457200" algn="l"/>
              </a:tabLst>
            </a:pPr>
            <a:r>
              <a:rPr lang="en-US" altLang="zh-CN" sz="2800" dirty="0"/>
              <a:t>To address exploding gradients, I experimented with:  </a:t>
            </a:r>
          </a:p>
          <a:p>
            <a:pPr marL="971550" lvl="1" indent="-514350">
              <a:lnSpc>
                <a:spcPct val="115000"/>
              </a:lnSpc>
              <a:buSzPct val="100000"/>
              <a:buFont typeface="+mj-ea"/>
              <a:buAutoNum type="circleNumDbPlain"/>
              <a:tabLst>
                <a:tab pos="457200" algn="l"/>
              </a:tabLst>
            </a:pPr>
            <a:r>
              <a:rPr lang="en-US" altLang="zh-CN" sz="2800" dirty="0"/>
              <a:t>Logarithmic transformation (e.g., learning </a:t>
            </a:r>
            <a:r>
              <a:rPr lang="en-US" altLang="zh-CN" sz="2800" dirty="0" err="1"/>
              <a:t>logz</a:t>
            </a:r>
            <a:r>
              <a:rPr lang="en-US" altLang="zh-CN" sz="2800" dirty="0"/>
              <a:t>=−</a:t>
            </a:r>
            <a:r>
              <a:rPr lang="en-US" altLang="zh-CN" sz="2800" dirty="0" err="1"/>
              <a:t>logx</a:t>
            </a:r>
            <a:r>
              <a:rPr lang="en-US" altLang="zh-CN" sz="2800" dirty="0"/>
              <a:t>−logy instead of z=1/(</a:t>
            </a:r>
            <a:r>
              <a:rPr lang="en-US" altLang="zh-CN" sz="2800" dirty="0" err="1"/>
              <a:t>xy</a:t>
            </a:r>
            <a:r>
              <a:rPr lang="en-US" altLang="zh-CN" sz="2800" dirty="0"/>
              <a:t>)) </a:t>
            </a:r>
          </a:p>
          <a:p>
            <a:pPr marL="971550" lvl="1" indent="-514350">
              <a:lnSpc>
                <a:spcPct val="115000"/>
              </a:lnSpc>
              <a:buSzPct val="100000"/>
              <a:buFont typeface="+mj-ea"/>
              <a:buAutoNum type="circleNumDbPlain"/>
              <a:tabLst>
                <a:tab pos="457200" algn="l"/>
              </a:tabLst>
            </a:pPr>
            <a:r>
              <a:rPr lang="en-US" altLang="zh-CN" sz="2800" dirty="0"/>
              <a:t>G</a:t>
            </a:r>
            <a:r>
              <a:rPr lang="en-CA" altLang="zh-CN" sz="2800" dirty="0" err="1"/>
              <a:t>radient</a:t>
            </a:r>
            <a:r>
              <a:rPr lang="en-CA" altLang="zh-CN" sz="2800" dirty="0"/>
              <a:t> clipping</a:t>
            </a:r>
          </a:p>
          <a:p>
            <a:pPr marL="914400" lvl="1" indent="-457200">
              <a:lnSpc>
                <a:spcPct val="115000"/>
              </a:lnSpc>
              <a:buSzPct val="100000"/>
              <a:buFont typeface="Arial" panose="020B0604020202020204" pitchFamily="34" charset="0"/>
              <a:buChar char="•"/>
              <a:tabLst>
                <a:tab pos="457200" algn="l"/>
              </a:tabLst>
            </a:pPr>
            <a:r>
              <a:rPr lang="en-US" altLang="zh-CN" sz="2800" dirty="0"/>
              <a:t>However, these approaches did not fully resolve the instability or </a:t>
            </a:r>
            <a:r>
              <a:rPr lang="en-US" altLang="zh-CN" sz="2800" dirty="0" err="1"/>
              <a:t>NaN</a:t>
            </a:r>
            <a:r>
              <a:rPr lang="en-US" altLang="zh-CN" sz="2800" dirty="0"/>
              <a:t> values.</a:t>
            </a:r>
            <a:r>
              <a:rPr lang="en-US" altLang="zh-CN" sz="1100" kern="100" dirty="0">
                <a:effectLst/>
                <a:latin typeface="等线" panose="02010600030101010101" pitchFamily="2" charset="-122"/>
                <a:ea typeface="等线" panose="02010600030101010101" pitchFamily="2" charset="-122"/>
                <a:cs typeface="Times New Roman" panose="02020603050405020304" pitchFamily="18" charset="0"/>
              </a:rPr>
              <a:t> </a:t>
            </a:r>
          </a:p>
          <a:p>
            <a:pPr marL="457200" indent="-457200">
              <a:lnSpc>
                <a:spcPct val="115000"/>
              </a:lnSpc>
              <a:buSzPct val="100000"/>
              <a:buFont typeface="Arial" panose="020B0604020202020204" pitchFamily="34" charset="0"/>
              <a:buChar char="•"/>
              <a:tabLst>
                <a:tab pos="457200" algn="l"/>
              </a:tabLst>
            </a:pPr>
            <a:r>
              <a:rPr lang="en-US" altLang="zh-CN" sz="3200" b="1" dirty="0"/>
              <a:t>Motivation:</a:t>
            </a:r>
          </a:p>
          <a:p>
            <a:pPr marL="742950" lvl="1" indent="-285750">
              <a:buFont typeface="Arial" panose="020B0604020202020204" pitchFamily="34" charset="0"/>
              <a:buChar char="•"/>
            </a:pPr>
            <a:r>
              <a:rPr lang="en-US" altLang="zh-CN" sz="2800" dirty="0"/>
              <a:t>General symbolic regression models, such as EQL, often struggle to discover universal equations due to the issues mentioned above.</a:t>
            </a:r>
          </a:p>
          <a:p>
            <a:pPr marL="742950" lvl="1" indent="-285750">
              <a:buFont typeface="Arial" panose="020B0604020202020204" pitchFamily="34" charset="0"/>
              <a:buChar char="•"/>
            </a:pPr>
            <a:r>
              <a:rPr lang="en-US" altLang="zh-CN" sz="2800" dirty="0"/>
              <a:t>These models can suffer from difficulties in recovering the true underlying relationship from data without any prior assumption or knowledge.</a:t>
            </a:r>
          </a:p>
          <a:p>
            <a:pPr marL="742950" lvl="1" indent="-285750">
              <a:buFont typeface="Arial" panose="020B0604020202020204" pitchFamily="34" charset="0"/>
              <a:buChar char="•"/>
            </a:pPr>
            <a:r>
              <a:rPr lang="en-US" altLang="zh-CN" sz="2800" dirty="0"/>
              <a:t>By introducing reasonable assumptions about the target function’s structure and narrowing our focus to structured multiplicative and additive combinations, we make the project practical</a:t>
            </a:r>
          </a:p>
          <a:p>
            <a:pPr marL="457200" indent="-457200">
              <a:buFont typeface="Arial" panose="020B0604020202020204" pitchFamily="34" charset="0"/>
              <a:buChar char="•"/>
            </a:pPr>
            <a:r>
              <a:rPr lang="en-US" altLang="zh-CN" sz="3200" b="1" dirty="0"/>
              <a:t>Aim:</a:t>
            </a:r>
          </a:p>
          <a:p>
            <a:pPr marL="742950" lvl="1" indent="-285750">
              <a:buFont typeface="Arial" panose="020B0604020202020204" pitchFamily="34" charset="0"/>
              <a:buChar char="•"/>
            </a:pPr>
            <a:r>
              <a:rPr lang="en-US" altLang="zh-CN" sz="2800" dirty="0"/>
              <a:t>Specifically, we focus on functions that are represented as a product of input variables raised to trainable exponents, combined with a weighted sum of the inputs and a constant term.</a:t>
            </a:r>
          </a:p>
          <a:p>
            <a:pPr marL="742950" lvl="1" indent="-285750">
              <a:buFont typeface="Arial" panose="020B0604020202020204" pitchFamily="34" charset="0"/>
              <a:buChar char="•"/>
            </a:pPr>
            <a:r>
              <a:rPr lang="en-US" altLang="zh-CN" sz="2800" dirty="0"/>
              <a:t>By first addressing core technical challenges—such as instability, scalability, and sparsity—within this simpler framework, we can gain valuable insights and strategies that will guide the construction of more universal models in the future.</a:t>
            </a:r>
          </a:p>
          <a:p>
            <a:pPr marL="742950" lvl="1" indent="-285750">
              <a:buFont typeface="Arial" panose="020B0604020202020204" pitchFamily="34" charset="0"/>
              <a:buChar char="•"/>
            </a:pPr>
            <a:endParaRPr lang="en-US" altLang="zh-CN" sz="2800" dirty="0"/>
          </a:p>
          <a:p>
            <a:pPr marL="742950" lvl="1" indent="-285750">
              <a:buFont typeface="Arial" panose="020B0604020202020204" pitchFamily="34" charset="0"/>
              <a:buChar char="•"/>
            </a:pPr>
            <a:endParaRPr lang="en-US" altLang="zh-CN" sz="2800" dirty="0"/>
          </a:p>
        </p:txBody>
      </p:sp>
      <mc:AlternateContent xmlns:mc="http://schemas.openxmlformats.org/markup-compatibility/2006">
        <mc:Choice xmlns:a14="http://schemas.microsoft.com/office/drawing/2010/main" Requires="a14">
          <p:sp>
            <p:nvSpPr>
              <p:cNvPr id="14346" name="Rectangle 31"/>
              <p:cNvSpPr>
                <a:spLocks noChangeArrowheads="1"/>
              </p:cNvSpPr>
              <p:nvPr/>
            </p:nvSpPr>
            <p:spPr bwMode="auto">
              <a:xfrm>
                <a:off x="22326600" y="4724400"/>
                <a:ext cx="9829800" cy="16365427"/>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800" b="1" dirty="0">
                    <a:solidFill>
                      <a:srgbClr val="CC3300"/>
                    </a:solidFill>
                  </a:rPr>
                  <a:t>Methods</a:t>
                </a:r>
                <a:endParaRPr lang="en-US" sz="2800" dirty="0"/>
              </a:p>
              <a:p>
                <a:pPr marL="457200" indent="-457200">
                  <a:buFont typeface="Arial" panose="020B0604020202020204" pitchFamily="34" charset="0"/>
                  <a:buChar char="•"/>
                </a:pPr>
                <a:r>
                  <a:rPr lang="en-US" altLang="zh-CN" sz="3200" b="1" dirty="0"/>
                  <a:t>Restricted Symbolic Formulation:                    </a:t>
                </a:r>
              </a:p>
              <a:p>
                <a:pPr marL="457200" lvl="1" indent="0">
                  <a:lnSpc>
                    <a:spcPct val="115000"/>
                  </a:lnSpc>
                </a:pPr>
                <a:r>
                  <a:rPr lang="en-US" altLang="zh-CN" sz="2800" dirty="0"/>
                  <a:t>We focus on discovering functions that can be written as:</a:t>
                </a:r>
              </a:p>
              <a:p>
                <a:pPr/>
                <a14:m>
                  <m:oMathPara xmlns:m="http://schemas.openxmlformats.org/officeDocument/2006/math">
                    <m:oMathParaPr>
                      <m:jc m:val="centerGroup"/>
                    </m:oMathParaPr>
                    <m:oMath xmlns:m="http://schemas.openxmlformats.org/officeDocument/2006/math">
                      <m:r>
                        <a:rPr lang="en-US" altLang="zh-CN" sz="2800" i="1" dirty="0" smtClean="0">
                          <a:latin typeface="Cambria Math" panose="02040503050406030204" pitchFamily="18" charset="0"/>
                        </a:rPr>
                        <m:t>𝑦</m:t>
                      </m:r>
                      <m:r>
                        <a:rPr lang="en-US" altLang="zh-CN" sz="2800" i="1" dirty="0" smtClean="0">
                          <a:latin typeface="Cambria Math" panose="02040503050406030204" pitchFamily="18" charset="0"/>
                        </a:rPr>
                        <m:t> = </m:t>
                      </m:r>
                      <m:r>
                        <a:rPr lang="en-US" altLang="zh-CN" sz="2800" i="1" dirty="0" smtClean="0">
                          <a:latin typeface="Cambria Math" panose="02040503050406030204" pitchFamily="18" charset="0"/>
                        </a:rPr>
                        <m:t>𝐶</m:t>
                      </m:r>
                      <m:r>
                        <a:rPr lang="en-US" altLang="zh-CN" sz="2800" i="1" dirty="0" smtClean="0">
                          <a:latin typeface="Cambria Math" panose="02040503050406030204" pitchFamily="18" charset="0"/>
                        </a:rPr>
                        <m:t> × ∏ᵢ </m:t>
                      </m:r>
                      <m:r>
                        <a:rPr lang="en-US" altLang="zh-CN" sz="2800" i="1" dirty="0" err="1" smtClean="0">
                          <a:latin typeface="Cambria Math" panose="02040503050406030204" pitchFamily="18" charset="0"/>
                        </a:rPr>
                        <m:t>𝑥</m:t>
                      </m:r>
                      <m:r>
                        <a:rPr lang="en-US" altLang="zh-CN" sz="2800" i="1" dirty="0" smtClean="0">
                          <a:latin typeface="Cambria Math" panose="02040503050406030204" pitchFamily="18" charset="0"/>
                        </a:rPr>
                        <m:t>ᵢʷⁱ + ∑ᵢ </m:t>
                      </m:r>
                      <m:r>
                        <a:rPr lang="en-US" altLang="zh-CN" sz="2800" i="1" dirty="0" smtClean="0">
                          <a:latin typeface="Cambria Math" panose="02040503050406030204" pitchFamily="18" charset="0"/>
                        </a:rPr>
                        <m:t>𝑎</m:t>
                      </m:r>
                      <m:r>
                        <a:rPr lang="en-US" altLang="zh-CN" sz="2800" i="1" dirty="0" smtClean="0">
                          <a:latin typeface="Cambria Math" panose="02040503050406030204" pitchFamily="18" charset="0"/>
                        </a:rPr>
                        <m:t>ᵢ </m:t>
                      </m:r>
                      <m:r>
                        <a:rPr lang="en-US" altLang="zh-CN" sz="2800" i="1" dirty="0" smtClean="0">
                          <a:latin typeface="Cambria Math" panose="02040503050406030204" pitchFamily="18" charset="0"/>
                        </a:rPr>
                        <m:t>𝑥</m:t>
                      </m:r>
                      <m:r>
                        <a:rPr lang="en-US" altLang="zh-CN" sz="2800" i="1" dirty="0" smtClean="0">
                          <a:latin typeface="Cambria Math" panose="02040503050406030204" pitchFamily="18" charset="0"/>
                        </a:rPr>
                        <m:t>ᵢ + </m:t>
                      </m:r>
                      <m:r>
                        <a:rPr lang="en-US" altLang="zh-CN" sz="2800" i="1" dirty="0" smtClean="0">
                          <a:latin typeface="Cambria Math" panose="02040503050406030204" pitchFamily="18" charset="0"/>
                        </a:rPr>
                        <m:t>𝑏</m:t>
                      </m:r>
                    </m:oMath>
                  </m:oMathPara>
                </a14:m>
                <a:endParaRPr lang="en-US" altLang="zh-CN" sz="2800" dirty="0"/>
              </a:p>
              <a:p>
                <a:r>
                  <a:rPr lang="en-US" altLang="zh-CN" sz="2800" dirty="0"/>
                  <a:t>     Here, C, wᵢ, aᵢ, and b are trainable parameters. </a:t>
                </a:r>
              </a:p>
              <a:p>
                <a:r>
                  <a:rPr lang="en-US" altLang="zh-CN" sz="2800" dirty="0"/>
                  <a:t>     Assume all input positive so that </a:t>
                </a:r>
                <a:r>
                  <a:rPr lang="en-CA" altLang="zh-CN" sz="2800" dirty="0"/>
                  <a:t>exponents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𝑖</m:t>
                        </m:r>
                      </m:sub>
                    </m:sSub>
                  </m:oMath>
                </a14:m>
                <a:r>
                  <a:rPr lang="en-US" altLang="zh-CN" sz="2800" dirty="0"/>
                  <a:t> can be</a:t>
                </a:r>
              </a:p>
              <a:p>
                <a:r>
                  <a:rPr lang="en-US" altLang="zh-CN" sz="2800" dirty="0"/>
                  <a:t>     any rational number. </a:t>
                </a:r>
              </a:p>
              <a:p>
                <a:pPr marL="457200" indent="-457200">
                  <a:buFont typeface="Arial" panose="020B0604020202020204" pitchFamily="34" charset="0"/>
                  <a:buChar char="•"/>
                </a:pPr>
                <a:r>
                  <a:rPr lang="en-US" altLang="zh-CN" sz="3200" b="1" dirty="0"/>
                  <a:t>Neural Network Design:                               </a:t>
                </a:r>
                <a:r>
                  <a:rPr lang="en-US" altLang="zh-CN" sz="2800" dirty="0"/>
                  <a:t>Our model consists of two main components:</a:t>
                </a:r>
              </a:p>
              <a:p>
                <a:pPr marL="514350" indent="-514350">
                  <a:buFont typeface="+mj-lt"/>
                  <a:buAutoNum type="arabicPeriod"/>
                </a:pPr>
                <a:r>
                  <a:rPr lang="en-US" altLang="zh-CN" sz="2800" b="1" dirty="0" err="1"/>
                  <a:t>PowerActivation</a:t>
                </a:r>
                <a:r>
                  <a:rPr lang="en-US" altLang="zh-CN" sz="2800" b="1" dirty="0"/>
                  <a:t>:</a:t>
                </a:r>
              </a:p>
              <a:p>
                <a:pPr marL="914400" lvl="1" indent="-457200">
                  <a:buFont typeface="Arial" panose="020B0604020202020204" pitchFamily="34" charset="0"/>
                  <a:buChar char="•"/>
                </a:pPr>
                <a:r>
                  <a:rPr lang="en-US" altLang="zh-CN" sz="2800" dirty="0"/>
                  <a:t>Implements the product-of-powers term, with learnable exponents and scaling. </a:t>
                </a:r>
              </a:p>
              <a:p>
                <a:pPr marL="914400" lvl="1" indent="-457200">
                  <a:buFont typeface="Arial" panose="020B0604020202020204" pitchFamily="34" charset="0"/>
                  <a:buChar char="•"/>
                </a:pPr>
                <a:r>
                  <a:rPr lang="en-US" altLang="zh-CN" sz="2800" dirty="0" err="1"/>
                  <a:t>PowerActivation</a:t>
                </a:r>
                <a:r>
                  <a:rPr lang="en-US" altLang="zh-CN" sz="2800" dirty="0"/>
                  <a:t>(x) = </a:t>
                </a:r>
                <a14:m>
                  <m:oMath xmlns:m="http://schemas.openxmlformats.org/officeDocument/2006/math">
                    <m:r>
                      <a:rPr lang="en-US" altLang="zh-CN" sz="2800" i="1" dirty="0" smtClean="0">
                        <a:latin typeface="Cambria Math" panose="02040503050406030204" pitchFamily="18" charset="0"/>
                      </a:rPr>
                      <m:t>𝐶</m:t>
                    </m:r>
                    <m:r>
                      <a:rPr lang="en-US" altLang="zh-CN" sz="2800" i="1" dirty="0" smtClean="0">
                        <a:latin typeface="Cambria Math" panose="02040503050406030204" pitchFamily="18" charset="0"/>
                      </a:rPr>
                      <m:t> × ∏ᵢ </m:t>
                    </m:r>
                    <m:r>
                      <a:rPr lang="en-US" altLang="zh-CN" sz="2800" i="1" dirty="0" err="1" smtClean="0">
                        <a:latin typeface="Cambria Math" panose="02040503050406030204" pitchFamily="18" charset="0"/>
                      </a:rPr>
                      <m:t>𝑥</m:t>
                    </m:r>
                    <m:r>
                      <a:rPr lang="en-US" altLang="zh-CN" sz="2800" i="1" dirty="0" err="1" smtClean="0">
                        <a:latin typeface="Cambria Math" panose="02040503050406030204" pitchFamily="18" charset="0"/>
                      </a:rPr>
                      <m:t>ᵢʷⁱ</m:t>
                    </m:r>
                  </m:oMath>
                </a14:m>
                <a:endParaRPr lang="en-US" altLang="zh-CN" sz="2800" dirty="0"/>
              </a:p>
              <a:p>
                <a:pPr marL="514350" indent="-514350">
                  <a:buFont typeface="+mj-lt"/>
                  <a:buAutoNum type="arabicPeriod"/>
                </a:pPr>
                <a:r>
                  <a:rPr lang="en-US" altLang="zh-CN" sz="2800" b="1" dirty="0"/>
                  <a:t>Linear Layer:</a:t>
                </a:r>
              </a:p>
              <a:p>
                <a:pPr marL="914400" lvl="1" indent="-457200">
                  <a:buFont typeface="Arial" panose="020B0604020202020204" pitchFamily="34" charset="0"/>
                  <a:buChar char="•"/>
                </a:pPr>
                <a:r>
                  <a:rPr lang="en-US" altLang="zh-CN" sz="2800" dirty="0"/>
                  <a:t>Captures additive relationships via a standard linear transformation.</a:t>
                </a:r>
              </a:p>
              <a:p>
                <a:pPr marL="914400" lvl="1" indent="-457200">
                  <a:buFont typeface="Arial" panose="020B0604020202020204" pitchFamily="34" charset="0"/>
                  <a:buChar char="•"/>
                </a:pPr>
                <a:r>
                  <a:rPr lang="en-US" altLang="zh-CN" sz="2800" dirty="0"/>
                  <a:t>Linear(x) = </a:t>
                </a:r>
                <a14:m>
                  <m:oMath xmlns:m="http://schemas.openxmlformats.org/officeDocument/2006/math">
                    <m:r>
                      <a:rPr lang="en-US" altLang="zh-CN" sz="2800" i="1" dirty="0" smtClean="0">
                        <a:latin typeface="Cambria Math" panose="02040503050406030204" pitchFamily="18" charset="0"/>
                      </a:rPr>
                      <m:t>∑ᵢ </m:t>
                    </m:r>
                    <m:r>
                      <a:rPr lang="en-US" altLang="zh-CN" sz="2800" i="1" dirty="0" err="1" smtClean="0">
                        <a:latin typeface="Cambria Math" panose="02040503050406030204" pitchFamily="18" charset="0"/>
                      </a:rPr>
                      <m:t>𝑎</m:t>
                    </m:r>
                    <m:r>
                      <a:rPr lang="en-US" altLang="zh-CN" sz="2800" i="1" dirty="0" err="1" smtClean="0">
                        <a:latin typeface="Cambria Math" panose="02040503050406030204" pitchFamily="18" charset="0"/>
                      </a:rPr>
                      <m:t>ᵢ</m:t>
                    </m:r>
                    <m:r>
                      <a:rPr lang="en-US" altLang="zh-CN" sz="2800" i="1" dirty="0" err="1" smtClean="0">
                        <a:latin typeface="Cambria Math" panose="02040503050406030204" pitchFamily="18" charset="0"/>
                      </a:rPr>
                      <m:t>𝑥</m:t>
                    </m:r>
                    <m:r>
                      <a:rPr lang="en-US" altLang="zh-CN" sz="2800" i="1" dirty="0" smtClean="0">
                        <a:latin typeface="Cambria Math" panose="02040503050406030204" pitchFamily="18" charset="0"/>
                      </a:rPr>
                      <m:t>ᵢ + </m:t>
                    </m:r>
                    <m:r>
                      <a:rPr lang="en-US" altLang="zh-CN" sz="2800" i="1" dirty="0" smtClean="0">
                        <a:latin typeface="Cambria Math" panose="02040503050406030204" pitchFamily="18" charset="0"/>
                      </a:rPr>
                      <m:t>𝑏</m:t>
                    </m:r>
                  </m:oMath>
                </a14:m>
                <a:endParaRPr lang="en-US" altLang="zh-CN" sz="2800" dirty="0"/>
              </a:p>
              <a:p>
                <a:r>
                  <a:rPr lang="en-US" altLang="zh-CN" sz="2800" b="1" dirty="0"/>
                  <a:t>3.Output:</a:t>
                </a:r>
              </a:p>
              <a:p>
                <a:pPr marL="457200" lvl="1" indent="0"/>
                <a:r>
                  <a:rPr lang="en-US" altLang="zh-CN" sz="2800" dirty="0"/>
                  <a:t>The final prediction is the sum of both components:</a:t>
                </a:r>
              </a:p>
              <a:p>
                <a:pPr marL="457200" lvl="1" indent="0"/>
                <a:r>
                  <a:rPr lang="en-US" altLang="zh-CN" sz="2800" dirty="0"/>
                  <a:t>y = </a:t>
                </a:r>
                <a:r>
                  <a:rPr lang="en-US" altLang="zh-CN" sz="2800" dirty="0" err="1"/>
                  <a:t>PowerActivation</a:t>
                </a:r>
                <a:r>
                  <a:rPr lang="en-US" altLang="zh-CN" sz="2800" dirty="0"/>
                  <a:t>(x) + Linear(x)</a:t>
                </a:r>
              </a:p>
              <a:p>
                <a:pPr>
                  <a:spcBef>
                    <a:spcPct val="50000"/>
                  </a:spcBef>
                </a:pPr>
                <a:endParaRPr lang="en-US" sz="4000" b="1" dirty="0">
                  <a:solidFill>
                    <a:srgbClr val="CC3300"/>
                  </a:solidFill>
                </a:endParaRPr>
              </a:p>
            </p:txBody>
          </p:sp>
        </mc:Choice>
        <mc:Fallback>
          <p:sp>
            <p:nvSpPr>
              <p:cNvPr id="14346" name="Rectangle 31"/>
              <p:cNvSpPr>
                <a:spLocks noRot="1" noChangeAspect="1" noMove="1" noResize="1" noEditPoints="1" noAdjustHandles="1" noChangeArrowheads="1" noChangeShapeType="1" noTextEdit="1"/>
              </p:cNvSpPr>
              <p:nvPr/>
            </p:nvSpPr>
            <p:spPr bwMode="auto">
              <a:xfrm>
                <a:off x="22326600" y="4724400"/>
                <a:ext cx="9829800" cy="16365427"/>
              </a:xfrm>
              <a:prstGeom prst="rect">
                <a:avLst/>
              </a:prstGeom>
              <a:blipFill>
                <a:blip r:embed="rId3"/>
                <a:stretch>
                  <a:fillRect l="-124"/>
                </a:stretch>
              </a:blipFill>
              <a:ln w="9525">
                <a:noFill/>
                <a:miter lim="800000"/>
                <a:headEnd/>
                <a:tailEnd/>
              </a:ln>
            </p:spPr>
            <p:txBody>
              <a:bodyPr/>
              <a:lstStyle/>
              <a:p>
                <a:r>
                  <a:rPr lang="zh-CN" altLang="en-US">
                    <a:noFill/>
                  </a:rPr>
                  <a:t> </a:t>
                </a:r>
              </a:p>
            </p:txBody>
          </p:sp>
        </mc:Fallback>
      </mc:AlternateContent>
      <p:sp>
        <p:nvSpPr>
          <p:cNvPr id="14347" name="Rectangle 32"/>
          <p:cNvSpPr>
            <a:spLocks noChangeArrowheads="1"/>
          </p:cNvSpPr>
          <p:nvPr/>
        </p:nvSpPr>
        <p:spPr bwMode="auto">
          <a:xfrm>
            <a:off x="32892800" y="4582976"/>
            <a:ext cx="9829800" cy="15262357"/>
          </a:xfrm>
          <a:prstGeom prst="rect">
            <a:avLst/>
          </a:prstGeom>
          <a:solidFill>
            <a:schemeClr val="bg1"/>
          </a:solidFill>
          <a:ln w="9525">
            <a:noFill/>
            <a:miter lim="800000"/>
            <a:headEnd/>
            <a:tailEnd/>
          </a:ln>
        </p:spPr>
        <p:txBody>
          <a:bodyPr lIns="360000" tIns="360000" rIns="360000" bIns="360000">
            <a:prstTxWarp prst="textNoShape">
              <a:avLst/>
            </a:prstTxWarp>
          </a:bodyPr>
          <a:lstStyle/>
          <a:p>
            <a:pPr marL="381000" indent="-381000">
              <a:spcBef>
                <a:spcPct val="50000"/>
              </a:spcBef>
              <a:defRPr/>
            </a:pPr>
            <a:r>
              <a:rPr lang="en-GB" altLang="zh-CN" sz="4800" b="1" dirty="0">
                <a:solidFill>
                  <a:srgbClr val="CC3300"/>
                </a:solidFill>
                <a:latin typeface="Arial" pitchFamily="-108" charset="0"/>
                <a:ea typeface="ＭＳ Ｐゴシック" pitchFamily="-108" charset="-128"/>
                <a:cs typeface="ＭＳ Ｐゴシック" pitchFamily="-108" charset="-128"/>
              </a:rPr>
              <a:t>Conclusion &amp; Future Steps</a:t>
            </a:r>
          </a:p>
          <a:p>
            <a:pPr marL="457200" indent="-457200">
              <a:spcBef>
                <a:spcPct val="50000"/>
              </a:spcBef>
              <a:buFont typeface="Arial" panose="020B0604020202020204" pitchFamily="34" charset="0"/>
              <a:buChar char="•"/>
              <a:defRPr/>
            </a:pPr>
            <a:r>
              <a:rPr lang="en-US" altLang="zh-CN" sz="3200" dirty="0"/>
              <a:t>This network achieves a reasonable fit to target symbolic functions.</a:t>
            </a:r>
          </a:p>
          <a:p>
            <a:pPr marL="457200" indent="-457200">
              <a:spcBef>
                <a:spcPct val="50000"/>
              </a:spcBef>
              <a:buFont typeface="Arial" panose="020B0604020202020204" pitchFamily="34" charset="0"/>
              <a:buChar char="•"/>
              <a:defRPr/>
            </a:pPr>
            <a:r>
              <a:rPr lang="en-US" altLang="zh-CN" sz="3200" b="1" dirty="0"/>
              <a:t>Simply stacking more layers may not improve performance</a:t>
            </a:r>
            <a:r>
              <a:rPr lang="zh-CN" altLang="en-US" sz="3200" dirty="0"/>
              <a:t>：</a:t>
            </a:r>
            <a:r>
              <a:rPr lang="en-US" altLang="zh-CN" sz="3200" dirty="0"/>
              <a:t> If the correct function is discovered in the first layer, later layers should ideally perform a "constant transformation"—that is, transmit the result unchanged through the linear layer (</a:t>
            </a:r>
            <a:r>
              <a:rPr lang="en-US" altLang="zh-CN" sz="3200" dirty="0" err="1"/>
              <a:t>i.e.weight</a:t>
            </a:r>
            <a:r>
              <a:rPr lang="en-US" altLang="zh-CN" sz="3200" dirty="0"/>
              <a:t> = 1, bias = 0).In practice, standard neural network rarely learn this identity mapping reliably.</a:t>
            </a:r>
          </a:p>
          <a:p>
            <a:pPr marL="457200" indent="-457200">
              <a:spcBef>
                <a:spcPct val="50000"/>
              </a:spcBef>
              <a:buFont typeface="Arial" panose="020B0604020202020204" pitchFamily="34" charset="0"/>
              <a:buChar char="•"/>
              <a:defRPr/>
            </a:pPr>
            <a:r>
              <a:rPr lang="en-US" altLang="zh-CN" sz="3200" dirty="0"/>
              <a:t>We plan to explore </a:t>
            </a:r>
            <a:r>
              <a:rPr lang="en-US" altLang="zh-CN" sz="3200" b="1" dirty="0"/>
              <a:t>deeper architectures</a:t>
            </a:r>
            <a:r>
              <a:rPr lang="en-US" altLang="zh-CN" sz="3200" dirty="0"/>
              <a:t>, while ensuring the network can still learn and preserve simple functions..</a:t>
            </a:r>
          </a:p>
          <a:p>
            <a:pPr marL="457200" indent="-457200">
              <a:spcBef>
                <a:spcPct val="50000"/>
              </a:spcBef>
              <a:buFont typeface="Arial" panose="020B0604020202020204" pitchFamily="34" charset="0"/>
              <a:buChar char="•"/>
              <a:defRPr/>
            </a:pPr>
            <a:r>
              <a:rPr lang="en-US" altLang="zh-CN" sz="3200" dirty="0"/>
              <a:t>We aim to incorporate </a:t>
            </a:r>
            <a:r>
              <a:rPr lang="en-US" altLang="zh-CN" sz="3200" b="1" dirty="0"/>
              <a:t>skip connections</a:t>
            </a:r>
            <a:r>
              <a:rPr lang="en-US" altLang="zh-CN" sz="3200" dirty="0"/>
              <a:t>(e.g., </a:t>
            </a:r>
            <a:r>
              <a:rPr lang="en-US" altLang="zh-CN" sz="3200" dirty="0" err="1"/>
              <a:t>ResNet</a:t>
            </a:r>
            <a:r>
              <a:rPr lang="en-US" altLang="zh-CN" sz="3200" dirty="0"/>
              <a:t>-like design) so that partial solutions or "true function fragments" learned in earlier layers can be carried forward unchanged and combined with new features in later layers.</a:t>
            </a:r>
          </a:p>
          <a:p>
            <a:pPr marL="457200" indent="-457200">
              <a:spcBef>
                <a:spcPct val="50000"/>
              </a:spcBef>
              <a:buFont typeface="Arial" panose="020B0604020202020204" pitchFamily="34" charset="0"/>
              <a:buChar char="•"/>
              <a:defRPr/>
            </a:pPr>
            <a:r>
              <a:rPr lang="en-US" altLang="zh-CN" sz="3200" dirty="0"/>
              <a:t>It’s essential to develop regularization techniques(e.g., minimizing the active neuron amount in each layer) that </a:t>
            </a:r>
            <a:r>
              <a:rPr lang="en-US" altLang="zh-CN" sz="3200" b="1" dirty="0"/>
              <a:t>encourage sparsity</a:t>
            </a:r>
            <a:r>
              <a:rPr lang="en-US" altLang="zh-CN" sz="3200" dirty="0"/>
              <a:t>, ensuring only the necessary network components are active. For example, if the true function is y=x^2 , ideally only the </a:t>
            </a:r>
            <a:r>
              <a:rPr lang="en-US" altLang="zh-CN" sz="3200" dirty="0" err="1"/>
              <a:t>PowerActivation</a:t>
            </a:r>
            <a:r>
              <a:rPr lang="en-US" altLang="zh-CN" sz="3200" dirty="0"/>
              <a:t> should be nonzero and the linear layer should always be zero.</a:t>
            </a:r>
            <a:endParaRPr lang="en-GB" altLang="zh-CN" sz="3200" dirty="0"/>
          </a:p>
        </p:txBody>
      </p:sp>
      <p:sp>
        <p:nvSpPr>
          <p:cNvPr id="14360" name="Rectangle 35"/>
          <p:cNvSpPr>
            <a:spLocks noChangeArrowheads="1"/>
          </p:cNvSpPr>
          <p:nvPr/>
        </p:nvSpPr>
        <p:spPr bwMode="auto">
          <a:xfrm>
            <a:off x="32892800" y="29842124"/>
            <a:ext cx="9829800" cy="2580836"/>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endParaRPr lang="en-US" sz="2800"/>
          </a:p>
        </p:txBody>
      </p:sp>
      <p:pic>
        <p:nvPicPr>
          <p:cNvPr id="14361" name="Picture 90" descr="wordmark_horz_bold.eps"/>
          <p:cNvPicPr>
            <a:picLocks noChangeAspect="1"/>
          </p:cNvPicPr>
          <p:nvPr/>
        </p:nvPicPr>
        <p:blipFill>
          <a:blip r:embed="rId4"/>
          <a:srcRect/>
          <a:stretch>
            <a:fillRect/>
          </a:stretch>
        </p:blipFill>
        <p:spPr bwMode="auto">
          <a:xfrm>
            <a:off x="33754912" y="30338478"/>
            <a:ext cx="7713663" cy="1285875"/>
          </a:xfrm>
          <a:prstGeom prst="rect">
            <a:avLst/>
          </a:prstGeom>
          <a:noFill/>
          <a:ln w="9525">
            <a:noFill/>
            <a:miter lim="800000"/>
            <a:headEnd/>
            <a:tailEnd/>
          </a:ln>
        </p:spPr>
      </p:pic>
      <p:sp>
        <p:nvSpPr>
          <p:cNvPr id="20" name="Rectangle 19">
            <a:extLst>
              <a:ext uri="{FF2B5EF4-FFF2-40B4-BE49-F238E27FC236}">
                <a16:creationId xmlns:a16="http://schemas.microsoft.com/office/drawing/2014/main" id="{BB5BA6F6-B917-525C-E442-3B5BA9D01427}"/>
              </a:ext>
            </a:extLst>
          </p:cNvPr>
          <p:cNvSpPr>
            <a:spLocks noChangeArrowheads="1"/>
          </p:cNvSpPr>
          <p:nvPr/>
        </p:nvSpPr>
        <p:spPr bwMode="auto">
          <a:xfrm>
            <a:off x="0" y="5170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235C0224-AABF-8532-4684-F72C791A6D40}"/>
              </a:ext>
            </a:extLst>
          </p:cNvPr>
          <p:cNvSpPr>
            <a:spLocks noChangeArrowheads="1"/>
          </p:cNvSpPr>
          <p:nvPr/>
        </p:nvSpPr>
        <p:spPr bwMode="auto">
          <a:xfrm>
            <a:off x="152400" y="196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867CB162-963A-024C-7D47-0011D2B853CD}"/>
              </a:ext>
            </a:extLst>
          </p:cNvPr>
          <p:cNvSpPr>
            <a:spLocks noChangeArrowheads="1"/>
          </p:cNvSpPr>
          <p:nvPr/>
        </p:nvSpPr>
        <p:spPr bwMode="auto">
          <a:xfrm>
            <a:off x="152400" y="669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010F139C-6098-53BB-E248-3E7162E3CDBC}"/>
              </a:ext>
            </a:extLst>
          </p:cNvPr>
          <p:cNvSpPr>
            <a:spLocks noChangeArrowheads="1"/>
          </p:cNvSpPr>
          <p:nvPr/>
        </p:nvSpPr>
        <p:spPr bwMode="auto">
          <a:xfrm>
            <a:off x="304800" y="348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6" name="Rectangle 25">
            <a:extLst>
              <a:ext uri="{FF2B5EF4-FFF2-40B4-BE49-F238E27FC236}">
                <a16:creationId xmlns:a16="http://schemas.microsoft.com/office/drawing/2014/main" id="{5A5F6F86-E48E-4D2D-DAAF-D29898D1B8AE}"/>
              </a:ext>
            </a:extLst>
          </p:cNvPr>
          <p:cNvSpPr>
            <a:spLocks noChangeArrowheads="1"/>
          </p:cNvSpPr>
          <p:nvPr/>
        </p:nvSpPr>
        <p:spPr bwMode="auto">
          <a:xfrm>
            <a:off x="304800" y="8218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 name="文本框 29">
            <a:extLst>
              <a:ext uri="{FF2B5EF4-FFF2-40B4-BE49-F238E27FC236}">
                <a16:creationId xmlns:a16="http://schemas.microsoft.com/office/drawing/2014/main" id="{E878AC30-4E93-564B-FE53-95A6ACD0730F}"/>
              </a:ext>
            </a:extLst>
          </p:cNvPr>
          <p:cNvSpPr txBox="1"/>
          <p:nvPr/>
        </p:nvSpPr>
        <p:spPr>
          <a:xfrm>
            <a:off x="24177848" y="20135720"/>
            <a:ext cx="6768752" cy="954107"/>
          </a:xfrm>
          <a:prstGeom prst="rect">
            <a:avLst/>
          </a:prstGeom>
          <a:noFill/>
        </p:spPr>
        <p:txBody>
          <a:bodyPr wrap="square" rtlCol="0">
            <a:spAutoFit/>
          </a:bodyPr>
          <a:lstStyle/>
          <a:p>
            <a:r>
              <a:rPr lang="en-US" altLang="zh-CN" sz="2800" dirty="0"/>
              <a:t>Figure 1. </a:t>
            </a:r>
            <a:r>
              <a:rPr lang="en-CA" altLang="zh-CN" sz="2800" dirty="0"/>
              <a:t>Network Architecture</a:t>
            </a:r>
          </a:p>
          <a:p>
            <a:endParaRPr lang="zh-CN" altLang="en-US" sz="2800" dirty="0"/>
          </a:p>
        </p:txBody>
      </p:sp>
      <p:sp>
        <p:nvSpPr>
          <p:cNvPr id="32" name="Rectangle 32">
            <a:extLst>
              <a:ext uri="{FF2B5EF4-FFF2-40B4-BE49-F238E27FC236}">
                <a16:creationId xmlns:a16="http://schemas.microsoft.com/office/drawing/2014/main" id="{82057CFE-4D36-E052-643A-32D0193ACA6E}"/>
              </a:ext>
            </a:extLst>
          </p:cNvPr>
          <p:cNvSpPr>
            <a:spLocks noChangeArrowheads="1"/>
          </p:cNvSpPr>
          <p:nvPr/>
        </p:nvSpPr>
        <p:spPr bwMode="auto">
          <a:xfrm>
            <a:off x="22332687" y="22291848"/>
            <a:ext cx="9829800" cy="972108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marL="381000" indent="-381000">
              <a:spcBef>
                <a:spcPct val="50000"/>
              </a:spcBef>
              <a:defRPr/>
            </a:pPr>
            <a:r>
              <a:rPr lang="en-GB" altLang="zh-CN" sz="4800" b="1" dirty="0">
                <a:solidFill>
                  <a:srgbClr val="CC3300"/>
                </a:solidFill>
                <a:latin typeface="Arial" pitchFamily="-108" charset="0"/>
                <a:ea typeface="ＭＳ Ｐゴシック" pitchFamily="-108" charset="-128"/>
                <a:cs typeface="ＭＳ Ｐゴシック" pitchFamily="-108" charset="-128"/>
              </a:rPr>
              <a:t>Results</a:t>
            </a:r>
          </a:p>
          <a:p>
            <a:pPr marL="381000" indent="-381000">
              <a:spcBef>
                <a:spcPct val="50000"/>
              </a:spcBef>
              <a:defRPr/>
            </a:pPr>
            <a:endParaRPr lang="en-GB" altLang="zh-CN" sz="4800" b="1" dirty="0">
              <a:solidFill>
                <a:srgbClr val="CC3300"/>
              </a:solidFill>
              <a:latin typeface="Arial" pitchFamily="-108" charset="0"/>
              <a:ea typeface="ＭＳ Ｐゴシック" pitchFamily="-108" charset="-128"/>
              <a:cs typeface="ＭＳ Ｐゴシック" pitchFamily="-108" charset="-128"/>
            </a:endParaRPr>
          </a:p>
        </p:txBody>
      </p:sp>
      <p:pic>
        <p:nvPicPr>
          <p:cNvPr id="36" name="图片 35" descr="电脑萤幕的截图&#10;&#10;AI 生成的内容可能不正确。">
            <a:extLst>
              <a:ext uri="{FF2B5EF4-FFF2-40B4-BE49-F238E27FC236}">
                <a16:creationId xmlns:a16="http://schemas.microsoft.com/office/drawing/2014/main" id="{C9FB6770-C49D-63CB-E46F-9AD1689E5B87}"/>
              </a:ext>
            </a:extLst>
          </p:cNvPr>
          <p:cNvPicPr>
            <a:picLocks noChangeAspect="1"/>
          </p:cNvPicPr>
          <p:nvPr/>
        </p:nvPicPr>
        <p:blipFill>
          <a:blip r:embed="rId5"/>
          <a:srcRect l="26480" t="33519" r="25037" b="18368"/>
          <a:stretch/>
        </p:blipFill>
        <p:spPr>
          <a:xfrm>
            <a:off x="22332687" y="23617972"/>
            <a:ext cx="9829800" cy="6397080"/>
          </a:xfrm>
          <a:prstGeom prst="rect">
            <a:avLst/>
          </a:prstGeom>
        </p:spPr>
      </p:pic>
      <p:sp>
        <p:nvSpPr>
          <p:cNvPr id="37" name="文本框 36">
            <a:extLst>
              <a:ext uri="{FF2B5EF4-FFF2-40B4-BE49-F238E27FC236}">
                <a16:creationId xmlns:a16="http://schemas.microsoft.com/office/drawing/2014/main" id="{63FFCF77-3BDD-2F94-4DF6-3646AA82FF61}"/>
              </a:ext>
            </a:extLst>
          </p:cNvPr>
          <p:cNvSpPr txBox="1"/>
          <p:nvPr/>
        </p:nvSpPr>
        <p:spPr>
          <a:xfrm>
            <a:off x="24497525" y="30338478"/>
            <a:ext cx="8076397" cy="523220"/>
          </a:xfrm>
          <a:prstGeom prst="rect">
            <a:avLst/>
          </a:prstGeom>
          <a:noFill/>
        </p:spPr>
        <p:txBody>
          <a:bodyPr wrap="square" rtlCol="0">
            <a:spAutoFit/>
          </a:bodyPr>
          <a:lstStyle/>
          <a:p>
            <a:r>
              <a:rPr lang="en-US" altLang="zh-CN" sz="2800" dirty="0"/>
              <a:t>Figure 2. Experiments Results</a:t>
            </a:r>
            <a:endParaRPr lang="zh-CN" altLang="en-US" sz="2800" dirty="0"/>
          </a:p>
        </p:txBody>
      </p:sp>
      <p:pic>
        <p:nvPicPr>
          <p:cNvPr id="3" name="图片 2" descr="图示&#10;&#10;AI 生成的内容可能不正确。">
            <a:extLst>
              <a:ext uri="{FF2B5EF4-FFF2-40B4-BE49-F238E27FC236}">
                <a16:creationId xmlns:a16="http://schemas.microsoft.com/office/drawing/2014/main" id="{6CFAA9E9-9777-F94B-9E74-055BCA516897}"/>
              </a:ext>
            </a:extLst>
          </p:cNvPr>
          <p:cNvPicPr>
            <a:picLocks noChangeAspect="1"/>
          </p:cNvPicPr>
          <p:nvPr/>
        </p:nvPicPr>
        <p:blipFill>
          <a:blip r:embed="rId6"/>
          <a:stretch>
            <a:fillRect/>
          </a:stretch>
        </p:blipFill>
        <p:spPr>
          <a:xfrm>
            <a:off x="22449656" y="14987144"/>
            <a:ext cx="9622025" cy="44372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EAF585AA-F58D-45BB-8A95-A6C100621D14}" vid="{EFA40846-4E9B-4605-A7FA-C8E697BB31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4548</TotalTime>
  <Words>1220</Words>
  <Application>Microsoft Office PowerPoint</Application>
  <PresentationFormat>自定义</PresentationFormat>
  <Paragraphs>88</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ＭＳ Ｐゴシック</vt:lpstr>
      <vt:lpstr>等线</vt:lpstr>
      <vt:lpstr>Arial</vt:lpstr>
      <vt:lpstr>Arial Black</vt:lpstr>
      <vt:lpstr>Calibri</vt:lpstr>
      <vt:lpstr>Cambria Math</vt:lpstr>
      <vt:lpstr>Office 主题​​</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Wang, Mingqian</dc:creator>
  <cp:keywords/>
  <dc:description/>
  <cp:lastModifiedBy>Wang, Mingqian</cp:lastModifiedBy>
  <cp:revision>2</cp:revision>
  <cp:lastPrinted>2009-06-18T18:06:01Z</cp:lastPrinted>
  <dcterms:created xsi:type="dcterms:W3CDTF">2025-04-22T15:36:44Z</dcterms:created>
  <dcterms:modified xsi:type="dcterms:W3CDTF">2025-04-25T19:26:26Z</dcterms:modified>
  <cp:category/>
</cp:coreProperties>
</file>