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664" r:id="rId14"/>
  </p:sldMasterIdLst>
  <p:sldIdLst>
    <p:sldId id="256" r:id="rId16"/>
    <p:sldId id="259" r:id="rId17"/>
    <p:sldId id="258" r:id="rId18"/>
    <p:sldId id="260" r:id="rId19"/>
    <p:sldId id="261" r:id="rId20"/>
    <p:sldId id="262" r:id="rId21"/>
    <p:sldId id="263" r:id="rId22"/>
    <p:sldId id="273" r:id="rId23"/>
    <p:sldId id="282" r:id="rId24"/>
    <p:sldId id="283" r:id="rId25"/>
    <p:sldId id="281" r:id="rId26"/>
    <p:sldId id="272" r:id="rId27"/>
    <p:sldId id="276" r:id="rId28"/>
    <p:sldId id="277" r:id="rId29"/>
    <p:sldId id="278" r:id="rId30"/>
    <p:sldId id="284" r:id="rId31"/>
    <p:sldId id="274" r:id="rId32"/>
    <p:sldId id="285" r:id="rId33"/>
    <p:sldId id="286" r:id="rId34"/>
    <p:sldId id="264" r:id="rId35"/>
    <p:sldId id="265" r:id="rId36"/>
    <p:sldId id="266" r:id="rId37"/>
    <p:sldId id="267" r:id="rId38"/>
    <p:sldId id="268" r:id="rId39"/>
    <p:sldId id="270" r:id="rId40"/>
    <p:sldId id="269" r:id="rId41"/>
    <p:sldId id="27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A8DC3-346A-5F47-A170-F1FAD443AF5F}" v="7" dt="2022-05-22T05:40:2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1"/>
    <p:restoredTop sz="95781"/>
  </p:normalViewPr>
  <p:slideViewPr>
    <p:cSldViewPr snapToGrid="0" snapToObjects="1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slide" Target="slides/slide23.xml"></Relationship><Relationship Id="rId39" Type="http://schemas.openxmlformats.org/officeDocument/2006/relationships/slide" Target="slides/slide24.xml"></Relationship><Relationship Id="rId40" Type="http://schemas.openxmlformats.org/officeDocument/2006/relationships/slide" Target="slides/slide25.xml"></Relationship><Relationship Id="rId41" Type="http://schemas.openxmlformats.org/officeDocument/2006/relationships/slide" Target="slides/slide26.xml"></Relationship><Relationship Id="rId42" Type="http://schemas.openxmlformats.org/officeDocument/2006/relationships/slide" Target="slides/slide27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5035F-A479-FF48-A1D8-B263DD4AC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C8DEC9-0828-AF40-8DFD-866F93EB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195EA-7E1B-A146-B316-3BA3AE98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C3C2F-6796-0844-9DA4-3FBCC4C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747BB-A0F3-AD46-80EA-98ECCC4E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37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6DC1-3C18-DD44-BD8F-A6D6F7A8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D069A-6378-D442-B613-0C75B8BFE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DED0-155A-CC44-80FA-491AB928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DAF78-59B2-5E47-92D1-5BC21B3C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0CDFE-C0DA-D040-88AC-57E85FA8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180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715F7D-3171-A84C-8339-406DBC44D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5558E-71A4-1746-9777-CFC29A79F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9F342-A9F8-6E4B-95C7-5EFDD34E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361A-F3CD-DE4B-B310-49273D13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3A445-4005-6141-9F66-C4399FDA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28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3294F-D8EB-0541-9EE1-A6C62ED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35754-004F-D44F-8F37-DC7479CD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DF55C-734A-3448-B19D-1C9E75BD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D7C0-DEB8-DE4E-942F-48E24B0B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7C88E-5757-844E-A825-C88E68DD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5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FE6AB-9EAE-564B-A686-F3651FC2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0E220-8C7D-6B48-9959-83859782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66D9D-627B-2245-ACEC-9B2D2F42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0087F-18A0-2B40-82A1-3FC0A22B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20EE0-6E4C-2840-A9C9-394AEE49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29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E5232-2DBB-7042-9E0C-D0ABC65B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D1CC4-6943-6F47-BD23-7B2064D8A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F7FF9-CEB4-B34A-BE5B-9A976727B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A3306-0245-9541-9A66-8910EFEC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1BE003-61C0-F242-B489-4758723E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E02F7-E114-DF4F-B694-9406DB98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75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66B91-AE1D-0041-9FFF-01CF74E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84F36-159A-864A-A75D-ACA5F6B2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53D84E-7452-4E4D-80A8-CC0A0ECC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D99C7-A931-F249-8D38-8113283F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6A66D2-CEAB-D642-90B4-8E4509909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F09C8-85FD-6E49-BEA8-04865CDA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8A89DB-C4B9-CA42-AA72-5503BDB1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45386-209E-3E43-A8EF-1C49B681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243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C09E2-FE6D-9144-8A97-E9243AA5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F4711-1A39-B94B-8FFC-C6AFDED1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C0FAB-93E2-7746-928B-58BD1981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FCBEB1-3FEE-6742-8767-78676CD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327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D682A-E4B3-6540-9A3E-AB86DC1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69B295-CB1B-0944-83D8-DBF10AD7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50CE82-A73B-A14C-8B15-6E326B4F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5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68A8B-D0CD-084D-9DDA-E3FC16B1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71AF9-5CF6-2541-8A35-651F6634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F4D5B-1AF1-D74C-8DD1-AC03E7F3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6E79B-DFA6-8245-AB1C-16F6B0E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C67EA-76E4-124D-BC78-0C3A455A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4E33F-B2E7-F245-9DDD-87968B9D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989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EB9EB-CF61-F246-8184-E34B0F6B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AF498B-9244-2E49-A762-7839B3737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479B2-93AB-E940-9DE1-D2A457AFB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CC362-DD3B-6F40-876A-F0E8AC71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74E63-B82D-EE45-A9FB-A0122E7F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BABC6-22D2-0C43-AC8A-96A047FF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98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2BB0B5-6524-0140-887A-9CE88E6C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A1F28-FDD2-BB48-B5A2-24D3AB5A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5C05-DC41-A84F-BB6E-61342A87D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9D4B-8C4E-6045-8B9D-6BF9778FCCCE}" type="datetimeFigureOut">
              <a:rPr kumimoji="1" lang="ko-KR" altLang="en-US" smtClean="0"/>
              <a:t>2022-05-22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30CE6-FF28-E54B-B72D-CFC63B172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CAA99-5461-8D44-BFF0-2CE4D7757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6532-CA70-E849-A111-3706E6463C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78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E19C0F-9AAB-6D4B-BD92-6445083B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kumimoji="1" lang="en" altLang="ko-KR" sz="4400" dirty="0"/>
              <a:t>Advertising Recommendation </a:t>
            </a:r>
            <a:r>
              <a:rPr kumimoji="1" lang="en" altLang="ko-KR" sz="4400" dirty="0" err="1"/>
              <a:t>MiddleWare</a:t>
            </a:r>
            <a:endParaRPr kumimoji="1"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4CAECF-7067-584B-9F71-4A307866A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kumimoji="1" lang="en" altLang="ko-KR" dirty="0"/>
              <a:t>Using OpenCV</a:t>
            </a:r>
            <a:r>
              <a:rPr kumimoji="1" lang="ko-KR" altLang="en-US" dirty="0"/>
              <a:t> </a:t>
            </a:r>
            <a:r>
              <a:rPr kumimoji="1" lang="en" altLang="ko-KR" dirty="0"/>
              <a:t>&amp; </a:t>
            </a:r>
            <a:r>
              <a:rPr kumimoji="1" lang="en-US" altLang="ko-KR" dirty="0" err="1"/>
              <a:t>Keras</a:t>
            </a:r>
            <a:r>
              <a:rPr kumimoji="1" lang="en-US" altLang="ko-KR" dirty="0"/>
              <a:t> &amp; </a:t>
            </a:r>
            <a:r>
              <a:rPr kumimoji="1" lang="en" altLang="ko-KR" dirty="0"/>
              <a:t>Kafka</a:t>
            </a:r>
            <a:r>
              <a:rPr kumimoji="1" lang="ko-KR" altLang="en-US" dirty="0"/>
              <a:t> 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kumimoji="1" lang="en-US" altLang="ko-KR" dirty="0"/>
              <a:t>Import module(</a:t>
            </a:r>
            <a:r>
              <a:rPr kumimoji="1" lang="en-US" altLang="ko-KR" dirty="0" err="1"/>
              <a:t>dlib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lnSpcReduction="10000"/>
          </a:bodyPr>
          <a:lstStyle/>
          <a:p>
            <a:r>
              <a:rPr kumimoji="1" lang="en-US" altLang="ko-KR" sz="2000"/>
              <a:t>Dlib </a:t>
            </a:r>
            <a:r>
              <a:rPr kumimoji="1" lang="en-US" altLang="ko-KR" sz="2000" dirty="0"/>
              <a:t>library use HOG(Histogram of Oriented Gradients) property for detect faces.</a:t>
            </a:r>
          </a:p>
          <a:p>
            <a:r>
              <a:rPr kumimoji="1" lang="en-US" altLang="ko-KR" sz="2000"/>
              <a:t>Dlib </a:t>
            </a:r>
            <a:r>
              <a:rPr kumimoji="1" lang="en-US" altLang="ko-KR" sz="2000" dirty="0"/>
              <a:t>library can use HOG property or trained CNN model.</a:t>
            </a:r>
          </a:p>
          <a:p>
            <a:r>
              <a:rPr lang="en-US" altLang="ko-KR" sz="2000" b="0" i="0">
                <a:solidFill>
                  <a:srgbClr val="000000"/>
                </a:solidFill>
                <a:effectLst/>
              </a:rPr>
              <a:t>HOG can express the direction of change in image brightness, which can be identified as a change in pixel value, as a gradient, and find the shape of the object from this.</a:t>
            </a:r>
            <a:endParaRPr kumimoji="1" lang="en-US" altLang="ko-KR" sz="2000" dirty="0"/>
          </a:p>
          <a:p>
            <a:r>
              <a:rPr lang="en-US" altLang="ko-KR" sz="2000" b="0" i="0">
                <a:solidFill>
                  <a:srgbClr val="000000"/>
                </a:solidFill>
                <a:effectLst/>
              </a:rPr>
              <a:t>In addition to face search, it can be used for pedestrian detection.</a:t>
            </a:r>
            <a:endParaRPr kumimoji="1"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3E0BB4-699F-A71B-CC7D-48D78306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591" y="2955789"/>
            <a:ext cx="5161300" cy="6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chemeClr val="tx2"/>
                </a:solidFill>
              </a:rPr>
              <a:t>Import</a:t>
            </a:r>
            <a:br>
              <a:rPr kumimoji="1" lang="en-US" altLang="ko-KR" sz="3600" dirty="0">
                <a:solidFill>
                  <a:schemeClr val="tx2"/>
                </a:solidFill>
              </a:rPr>
            </a:br>
            <a:r>
              <a:rPr kumimoji="1" lang="en-US" altLang="ko-KR" sz="3600" dirty="0">
                <a:solidFill>
                  <a:schemeClr val="tx2"/>
                </a:solidFill>
              </a:rPr>
              <a:t>module (CV2)</a:t>
            </a:r>
            <a:endParaRPr kumimoji="1"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kumimoji="1"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7DD5659-1AD8-3FFC-E1BA-7BAD7A63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3010548"/>
            <a:ext cx="4142232" cy="17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kumimoji="1" lang="en-US" altLang="ko-KR" dirty="0"/>
              <a:t>Import module(cv2)</a:t>
            </a:r>
            <a:endParaRPr kumimoji="1" lang="ko-KR" alt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kumimoji="1" lang="en-US" altLang="ko-KR" sz="2000" dirty="0"/>
              <a:t>To use OpenCV, we have to import module.</a:t>
            </a:r>
          </a:p>
          <a:p>
            <a:r>
              <a:rPr kumimoji="1" lang="en-US" altLang="ko-KR" sz="2000" dirty="0"/>
              <a:t>Import cv2 module for use input media files.</a:t>
            </a:r>
          </a:p>
          <a:p>
            <a:r>
              <a:rPr kumimoji="1" lang="en" altLang="ko-KR" sz="2000" dirty="0"/>
              <a:t>Use openCV.dnn for load model.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215B3-74BC-6D74-DC39-D3DA45F3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84778"/>
            <a:ext cx="5150277" cy="1939073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kumimoji="1" lang="en-US" altLang="ko-KR" sz="4800"/>
              <a:t>Import module(cv2)</a:t>
            </a:r>
            <a:endParaRPr kumimoji="1" lang="ko-KR" altLang="en-US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kumimoji="1" lang="en-US" altLang="ko-KR" sz="2000" dirty="0"/>
              <a:t>Load all image files from </a:t>
            </a:r>
            <a:r>
              <a:rPr kumimoji="1" lang="en-US" altLang="ko-KR" sz="2000" dirty="0" err="1"/>
              <a:t>img</a:t>
            </a:r>
            <a:r>
              <a:rPr kumimoji="1" lang="en-US" altLang="ko-KR" sz="2000" dirty="0"/>
              <a:t> folder.</a:t>
            </a:r>
          </a:p>
          <a:p>
            <a:r>
              <a:rPr kumimoji="1" lang="en" altLang="ko-KR" sz="2000" dirty="0"/>
              <a:t>By using imread function load image files from img_path url.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DA5A67-F5E9-9509-2209-51C98A33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7536"/>
            <a:ext cx="5150277" cy="2499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4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kumimoji="1" lang="en-US" altLang="ko-KR" sz="4800"/>
              <a:t>Import module(cv2)</a:t>
            </a:r>
            <a:endParaRPr kumimoji="1" lang="ko-KR" alt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kumimoji="1" lang="en-US" altLang="ko-KR" sz="2000" dirty="0"/>
              <a:t>Save face’s </a:t>
            </a:r>
            <a:r>
              <a:rPr kumimoji="1" lang="en-US" altLang="ko-KR" sz="2000" dirty="0" err="1"/>
              <a:t>imformations</a:t>
            </a:r>
            <a:r>
              <a:rPr kumimoji="1" lang="en-US" altLang="ko-KR" sz="2000" dirty="0"/>
              <a:t> at x1,y1,x2,y2.</a:t>
            </a:r>
            <a:endParaRPr kumimoji="1" lang="ko-KR" altLang="en-US" sz="2000" dirty="0"/>
          </a:p>
          <a:p>
            <a:r>
              <a:rPr kumimoji="1" lang="en" altLang="ko-KR" sz="2000" dirty="0"/>
              <a:t>By using BlobFromImage, translate image into Blob shape like binary.</a:t>
            </a:r>
          </a:p>
          <a:p>
            <a:r>
              <a:rPr kumimoji="1" lang="en-US" altLang="ko-KR" sz="2000" dirty="0"/>
              <a:t>Mean values are determined by model’s designer.</a:t>
            </a:r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A88803-861B-219D-BB16-289044F6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04" y="3174108"/>
            <a:ext cx="5679873" cy="1647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kumimoji="1" lang="en-US" altLang="ko-KR" sz="4800"/>
              <a:t>Import module(cv2)</a:t>
            </a:r>
            <a:endParaRPr kumimoji="1" lang="ko-KR" altLang="en-US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kumimoji="1" lang="en-US" altLang="ko-KR" sz="2000" dirty="0"/>
              <a:t>By using rectangle function, draw rectangle at humans’ faces detected by </a:t>
            </a:r>
            <a:r>
              <a:rPr kumimoji="1" lang="en-US" altLang="ko-KR" sz="2000" dirty="0" err="1"/>
              <a:t>dlib’s</a:t>
            </a:r>
            <a:r>
              <a:rPr kumimoji="1" lang="en-US" altLang="ko-KR" sz="2000" dirty="0"/>
              <a:t> function.</a:t>
            </a:r>
            <a:endParaRPr kumimoji="1" lang="ko-KR" altLang="en-US" sz="2000" dirty="0"/>
          </a:p>
          <a:p>
            <a:r>
              <a:rPr kumimoji="1" lang="en" altLang="ko-KR" sz="2000" dirty="0"/>
              <a:t>By using PutText function, write imformations(Gender, age)</a:t>
            </a:r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A4517E-3D68-2EBD-DCCC-C25549CC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559" y="3066396"/>
            <a:ext cx="5742463" cy="17404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kumimoji="1" lang="en-US" altLang="ko-KR" sz="4800" dirty="0"/>
              <a:t>Execution</a:t>
            </a:r>
            <a:endParaRPr kumimoji="1" lang="ko-KR" altLang="en-US" sz="4800" dirty="0"/>
          </a:p>
        </p:txBody>
      </p:sp>
      <p:pic>
        <p:nvPicPr>
          <p:cNvPr id="5" name="내용 개체 틀 4" descr="텍스트, 사람, 정장, 가장이(가) 표시된 사진&#10;&#10;자동 생성된 설명">
            <a:extLst>
              <a:ext uri="{FF2B5EF4-FFF2-40B4-BE49-F238E27FC236}">
                <a16:creationId xmlns:a16="http://schemas.microsoft.com/office/drawing/2014/main" id="{0AFE438F-2259-21F9-AD4A-07585189E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6737" y="2096429"/>
            <a:ext cx="2981628" cy="3886081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CB82424-AD15-64AC-200A-AB093E86EDBB}"/>
              </a:ext>
            </a:extLst>
          </p:cNvPr>
          <p:cNvSpPr txBox="1">
            <a:spLocks/>
          </p:cNvSpPr>
          <p:nvPr/>
        </p:nvSpPr>
        <p:spPr>
          <a:xfrm>
            <a:off x="630935" y="1667221"/>
            <a:ext cx="477764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/>
              <a:t>Python main.py</a:t>
            </a:r>
            <a:endParaRPr kumimoji="1" lang="ko-KR" altLang="en-US" sz="4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B399DEE-F62F-E075-4C7B-937B9BF937C1}"/>
              </a:ext>
            </a:extLst>
          </p:cNvPr>
          <p:cNvSpPr txBox="1">
            <a:spLocks/>
          </p:cNvSpPr>
          <p:nvPr/>
        </p:nvSpPr>
        <p:spPr>
          <a:xfrm>
            <a:off x="7933431" y="111874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dirty="0"/>
              <a:t>&lt;&lt;</a:t>
            </a:r>
            <a:r>
              <a:rPr kumimoji="1" lang="en-US" altLang="ko-KR" sz="2000" dirty="0" err="1"/>
              <a:t>img</a:t>
            </a:r>
            <a:r>
              <a:rPr kumimoji="1" lang="en-US" altLang="ko-KR" sz="2000" dirty="0"/>
              <a:t>/0.jpg&gt;&gt;</a:t>
            </a:r>
            <a:endParaRPr kumimoji="1"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B9D18F-9D92-2D26-5A42-C65F3897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62" y="3429000"/>
            <a:ext cx="6096000" cy="28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9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B399DEE-F62F-E075-4C7B-937B9BF937C1}"/>
              </a:ext>
            </a:extLst>
          </p:cNvPr>
          <p:cNvSpPr txBox="1">
            <a:spLocks/>
          </p:cNvSpPr>
          <p:nvPr/>
        </p:nvSpPr>
        <p:spPr>
          <a:xfrm>
            <a:off x="8441005" y="1911096"/>
            <a:ext cx="3107717" cy="916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kumimoji="1" lang="en-US" altLang="ko-KR" sz="2200" dirty="0">
                <a:latin typeface="+mn-lt"/>
                <a:ea typeface="+mn-ea"/>
                <a:cs typeface="+mn-cs"/>
              </a:rPr>
              <a:t>&lt;&lt;result/0.jpg&gt;&gt;</a:t>
            </a:r>
          </a:p>
        </p:txBody>
      </p:sp>
      <p:pic>
        <p:nvPicPr>
          <p:cNvPr id="13" name="내용 개체 틀 12" descr="텍스트, 의류, 가발이(가) 표시된 사진&#10;&#10;자동 생성된 설명">
            <a:extLst>
              <a:ext uri="{FF2B5EF4-FFF2-40B4-BE49-F238E27FC236}">
                <a16:creationId xmlns:a16="http://schemas.microsoft.com/office/drawing/2014/main" id="{3F738EC0-4AC1-FF95-8B59-E3315568D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5746" y="2410268"/>
            <a:ext cx="3107717" cy="40491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CB82424-AD15-64AC-200A-AB093E86EDBB}"/>
              </a:ext>
            </a:extLst>
          </p:cNvPr>
          <p:cNvSpPr txBox="1">
            <a:spLocks/>
          </p:cNvSpPr>
          <p:nvPr/>
        </p:nvSpPr>
        <p:spPr>
          <a:xfrm>
            <a:off x="630935" y="2096429"/>
            <a:ext cx="477764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48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E59A70E-7ABF-2A6D-1114-7B9D52B78E40}"/>
              </a:ext>
            </a:extLst>
          </p:cNvPr>
          <p:cNvSpPr txBox="1">
            <a:spLocks/>
          </p:cNvSpPr>
          <p:nvPr/>
        </p:nvSpPr>
        <p:spPr>
          <a:xfrm>
            <a:off x="630934" y="2798253"/>
            <a:ext cx="6578779" cy="3337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latinLnBrk="0">
              <a:spcAft>
                <a:spcPts val="600"/>
              </a:spcAft>
              <a:buFontTx/>
              <a:buChar char="-"/>
            </a:pPr>
            <a:r>
              <a:rPr kumimoji="1" lang="en-US" altLang="ko-KR" sz="2200" dirty="0">
                <a:latin typeface="+mn-lt"/>
                <a:ea typeface="+mn-ea"/>
                <a:cs typeface="+mn-cs"/>
              </a:rPr>
              <a:t>Need to design more precise model.</a:t>
            </a:r>
          </a:p>
          <a:p>
            <a:pPr marL="342900" indent="-342900" latinLnBrk="0">
              <a:spcAft>
                <a:spcPts val="600"/>
              </a:spcAft>
              <a:buFontTx/>
              <a:buChar char="-"/>
            </a:pPr>
            <a:endParaRPr kumimoji="1" lang="en-US" altLang="ko-KR" sz="2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07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Webcam Function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Now we use saved picture.</a:t>
            </a:r>
            <a:endParaRPr kumimoji="1" lang="ko-KR" altLang="en-US" sz="2000" dirty="0"/>
          </a:p>
          <a:p>
            <a:r>
              <a:rPr kumimoji="1" lang="en" altLang="ko-KR" sz="2000" dirty="0"/>
              <a:t>By using Webcam function, we will save picture in realtime.</a:t>
            </a:r>
          </a:p>
          <a:p>
            <a:r>
              <a:rPr kumimoji="1" lang="en" altLang="ko-KR" sz="2000" dirty="0"/>
              <a:t>We will analyze the picture, and then save the statistics into database</a:t>
            </a:r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ko-KR" alt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7605802-1C64-69E0-C3EF-9E94C30D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783633"/>
            <a:ext cx="6253212" cy="23605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26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Pictured by Webcam and Save Function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kumimoji="1" lang="en" altLang="ko-KR" sz="2000" dirty="0"/>
              <a:t>By using Webcam function, we will save picture in realtime.</a:t>
            </a:r>
          </a:p>
          <a:p>
            <a:r>
              <a:rPr kumimoji="1" lang="en" altLang="ko-KR" sz="2000" dirty="0"/>
              <a:t>The picture saved in my folder.</a:t>
            </a:r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ko-KR" alt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1BC53E8-9794-C559-826B-E8726C0B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807082"/>
            <a:ext cx="6253212" cy="23136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9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F18956-DC2E-054A-A2F9-CBB3FD67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5400" dirty="0"/>
              <a:t>Quick </a:t>
            </a:r>
            <a:r>
              <a:rPr kumimoji="1" lang="en-US" altLang="ko-KR" sz="5400" dirty="0" err="1"/>
              <a:t>Prev</a:t>
            </a:r>
            <a:endParaRPr kumimoji="1"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620D3-F08C-FF45-A2CB-46DCE0CB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en-US" altLang="ko-KR" sz="2200" dirty="0"/>
              <a:t>Goal -&gt; To Recommend Adv to Random Client</a:t>
            </a:r>
          </a:p>
          <a:p>
            <a:r>
              <a:rPr kumimoji="1" lang="en-US" altLang="ko-KR" sz="2200" dirty="0"/>
              <a:t>How ?</a:t>
            </a:r>
            <a:br>
              <a:rPr kumimoji="1" lang="en-US" altLang="ko-KR" sz="2200" dirty="0"/>
            </a:br>
            <a:endParaRPr kumimoji="1" lang="en-US" altLang="ko-KR" sz="1400" dirty="0"/>
          </a:p>
          <a:p>
            <a:pPr lvl="1"/>
            <a:r>
              <a:rPr kumimoji="1" lang="en-US" altLang="ko-KR" sz="2000" dirty="0"/>
              <a:t>Get User’s Facial data</a:t>
            </a:r>
          </a:p>
          <a:p>
            <a:pPr lvl="1"/>
            <a:r>
              <a:rPr kumimoji="1" lang="en-US" altLang="ko-KR" sz="2000" dirty="0"/>
              <a:t>Predict User’s Age with Facial Data</a:t>
            </a:r>
          </a:p>
          <a:p>
            <a:pPr lvl="1"/>
            <a:r>
              <a:rPr kumimoji="1" lang="en-US" altLang="ko-KR" sz="2000" dirty="0"/>
              <a:t>By Using Age feature, Client Send </a:t>
            </a:r>
            <a:r>
              <a:rPr kumimoji="1" lang="en-US" altLang="ko-KR" sz="2000" u="sng" dirty="0"/>
              <a:t>Subscription</a:t>
            </a:r>
            <a:r>
              <a:rPr kumimoji="1" lang="en-US" altLang="ko-KR" sz="2000" dirty="0"/>
              <a:t> to </a:t>
            </a:r>
            <a:r>
              <a:rPr kumimoji="1" lang="en-US" altLang="ko-KR" sz="2000" dirty="0" err="1"/>
              <a:t>MiddleWare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And Published Adv will Matches in </a:t>
            </a:r>
            <a:r>
              <a:rPr kumimoji="1" lang="en-US" altLang="ko-KR" sz="2000" dirty="0" err="1"/>
              <a:t>MiddleWare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Send to Subscriber Client</a:t>
            </a:r>
          </a:p>
        </p:txBody>
      </p:sp>
    </p:spTree>
    <p:extLst>
      <p:ext uri="{BB962C8B-B14F-4D97-AF65-F5344CB8AC3E}">
        <p14:creationId xmlns:p14="http://schemas.microsoft.com/office/powerpoint/2010/main" val="99726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" y="502920"/>
            <a:ext cx="3420110" cy="1463040"/>
          </a:xfrm>
        </p:spPr>
        <p:txBody>
          <a:bodyPr anchor="ctr">
            <a:normAutofit/>
          </a:bodyPr>
          <a:lstStyle/>
          <a:p>
            <a:r>
              <a:rPr kumimoji="1" lang="en-US" altLang="ko-KR" sz="4800" dirty="0"/>
              <a:t>Data analysis</a:t>
            </a:r>
            <a:endParaRPr kumimoji="1" lang="ko-KR" altLang="en-US" sz="48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60" y="1225550"/>
            <a:ext cx="1554480" cy="18415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550" y="502920"/>
            <a:ext cx="7538085" cy="232156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altLang="ko-KR" sz="2000"/>
              <a:t>To Train </a:t>
            </a:r>
            <a:r>
              <a:rPr lang="ko-KR" altLang="ko-KR" sz="2000"/>
              <a:t>ML </a:t>
            </a:r>
            <a:r>
              <a:rPr lang="en-US" altLang="ko-KR" sz="2000"/>
              <a:t>Model, we need Train,Test Data</a:t>
            </a:r>
            <a:endParaRPr lang="ko-KR" altLang="en-US" sz="2000"/>
          </a:p>
          <a:p>
            <a:pPr marL="228600" indent="-228600" latinLnBrk="0">
              <a:buFont typeface="Arial"/>
              <a:buChar char="•"/>
            </a:pPr>
            <a:r>
              <a:rPr lang="en-US" altLang="ko-KR" sz="2000"/>
              <a:t>From Kaggle DataSet, (AGE, GENDER, AND ETHNICITY CSV)</a:t>
            </a:r>
            <a:endParaRPr lang="ko-KR" altLang="en-US" sz="2000"/>
          </a:p>
          <a:p>
            <a:pPr marL="228600" indent="-228600" latinLnBrk="0">
              <a:buFont typeface="Arial"/>
              <a:buChar char="•"/>
            </a:pPr>
            <a:r>
              <a:rPr lang="en-US" altLang="ko-KR" sz="2000"/>
              <a:t>Facial Image File and Features</a:t>
            </a:r>
            <a:endParaRPr lang="ko-KR" altLang="en-US" sz="2000"/>
          </a:p>
          <a:p>
            <a:pPr marL="228600" indent="-228600" latinLnBrk="0">
              <a:buFont typeface="Arial"/>
              <a:buChar char="•"/>
            </a:pPr>
            <a:r>
              <a:rPr lang="en-US" altLang="ko-KR" sz="2000"/>
              <a:t>About 23000 row in DATA SET</a:t>
            </a:r>
            <a:endParaRPr lang="ko-KR" altLang="en-US" sz="2000"/>
          </a:p>
          <a:p>
            <a:pPr marL="228600" indent="-228600" latinLnBrk="0">
              <a:buFont typeface="Arial"/>
              <a:buChar char="•"/>
            </a:pPr>
            <a:r>
              <a:rPr lang="en-US" altLang="ko-KR" sz="2000"/>
              <a:t>48 * 48 Image</a:t>
            </a:r>
            <a:endParaRPr lang="ko-KR" altLang="en-US" sz="2000"/>
          </a:p>
          <a:p>
            <a:pPr marL="0" indent="0" latinLnBrk="0">
              <a:buFontTx/>
              <a:buNone/>
            </a:pPr>
            <a:endParaRPr lang="ko-KR" altLang="en-US" sz="170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E379BF26-D671-EA4F-BD4C-9AFDA9BD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" y="3011170"/>
            <a:ext cx="10918190" cy="28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6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DC6129-584C-AD4A-81A7-67C48DC9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" y="639445"/>
            <a:ext cx="3429000" cy="1718945"/>
          </a:xfrm>
        </p:spPr>
        <p:txBody>
          <a:bodyPr anchor="b">
            <a:normAutofit/>
          </a:bodyPr>
          <a:lstStyle/>
          <a:p>
            <a:r>
              <a:rPr kumimoji="1" lang="en-US" altLang="ko-KR" sz="5400" dirty="0"/>
              <a:t>Data Analysis</a:t>
            </a:r>
            <a:endParaRPr kumimoji="1" lang="ko-KR" altLang="en-US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55" y="2573655"/>
            <a:ext cx="3255010" cy="18415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41EA1B-B4A5-EE48-8D4A-5C1D1A45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" y="2807335"/>
            <a:ext cx="3429635" cy="341122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sz="2200"/>
              <a:t>we can </a:t>
            </a:r>
            <a:r>
              <a:rPr sz="2250" i="0" b="0">
                <a:solidFill>
                  <a:srgbClr val="000000"/>
                </a:solidFill>
                <a:latin typeface="Helvetica" charset="0"/>
                <a:ea typeface="Malgun Gothic" charset="0"/>
              </a:rPr>
              <a:t>d</a:t>
            </a:r>
            <a:r>
              <a:rPr sz="2250" i="0" b="0">
                <a:solidFill>
                  <a:srgbClr val="000000"/>
                </a:solidFill>
                <a:latin typeface="Helvetica" charset="0"/>
                <a:ea typeface="Malgun Gothic" charset="0"/>
              </a:rPr>
              <a:t>istinguish</a:t>
            </a:r>
            <a:r>
              <a:rPr lang="en-US" sz="2200"/>
              <a:t> from 5 to 116 years </a:t>
            </a:r>
            <a:r>
              <a:rPr lang="ko-KR" sz="2200"/>
              <a:t>aged person</a:t>
            </a:r>
            <a:r>
              <a:rPr lang="en-US" sz="2200"/>
              <a:t>. </a:t>
            </a:r>
            <a:r>
              <a:rPr lang="en-US" sz="2200"/>
              <a:t/>
            </a:r>
            <a:br>
              <a:rPr lang="en-US" sz="2200"/>
            </a:br>
            <a:endParaRPr lang="ko-KR" altLang="en-US" sz="2200"/>
          </a:p>
          <a:p>
            <a:pPr marL="228600" indent="-228600" latinLnBrk="0">
              <a:buFont typeface="Arial"/>
              <a:buChar char="•"/>
            </a:pPr>
            <a:r>
              <a:rPr lang="en-US" sz="2200"/>
              <a:t>the number of data is </a:t>
            </a:r>
            <a:r>
              <a:rPr lang="en-US" sz="2200"/>
              <a:t/>
            </a:r>
            <a:br>
              <a:rPr lang="en-US" sz="2200"/>
            </a:br>
            <a:r>
              <a:rPr lang="en-US" sz="2200"/>
              <a:t>less than 500 and between 3 to 24 as well</a:t>
            </a:r>
            <a:endParaRPr lang="ko-KR" altLang="en-US" sz="2200"/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2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B7D130-9050-4E42-B864-81914232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550" y="641350"/>
            <a:ext cx="6903720" cy="557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A428F9-04AC-E74D-82E8-3EBE340D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ko-KR" sz="5400" dirty="0"/>
              <a:t>Data</a:t>
            </a:r>
            <a:r>
              <a:rPr kumimoji="1" lang="ko-KR" altLang="en-US" sz="5400" dirty="0"/>
              <a:t> </a:t>
            </a:r>
            <a:r>
              <a:rPr kumimoji="1" lang="en-US" altLang="ko-KR" sz="5400" dirty="0"/>
              <a:t>Analysis</a:t>
            </a:r>
            <a:endParaRPr kumimoji="1" lang="ko-KR" alt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2BD0DDC-26D1-1B62-44B4-4E9EB476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We verify that the Data has </a:t>
            </a:r>
            <a:br>
              <a:rPr lang="en-US" sz="2200" dirty="0"/>
            </a:br>
            <a:r>
              <a:rPr lang="en-US" sz="2200" dirty="0"/>
              <a:t>Age, Gender, </a:t>
            </a:r>
            <a:r>
              <a:rPr lang="en-US" sz="2200" dirty="0" err="1"/>
              <a:t>Ethnitiy</a:t>
            </a:r>
            <a:r>
              <a:rPr lang="en-US" sz="2200" dirty="0"/>
              <a:t> Feature</a:t>
            </a:r>
          </a:p>
          <a:p>
            <a:endParaRPr lang="en-US" sz="2200" dirty="0"/>
          </a:p>
          <a:p>
            <a:r>
              <a:rPr lang="en-US" sz="2200" dirty="0"/>
              <a:t>And Visualized the Pixel to Image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EC0288-5EC7-F041-A87A-22D196A1F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r="1" b="1"/>
          <a:stretch/>
        </p:blipFill>
        <p:spPr bwMode="auto">
          <a:xfrm>
            <a:off x="5797146" y="726049"/>
            <a:ext cx="5751576" cy="573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9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1F5C25-6DB0-2849-9330-40224398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ko-KR" sz="5400" dirty="0"/>
              <a:t>Test/Train set</a:t>
            </a:r>
            <a:endParaRPr kumimoji="1" lang="ko-KR" altLang="en-US" sz="5400" dirty="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46010B36-3DFE-2B78-FF62-C30A238E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We divide Data set -&gt; Test/Train</a:t>
            </a:r>
            <a:br>
              <a:rPr lang="en-US" altLang="ko-KR" sz="2200" dirty="0"/>
            </a:br>
            <a:r>
              <a:rPr lang="en-US" altLang="ko-KR" sz="2200" dirty="0"/>
              <a:t>70% of data set(about 7000)</a:t>
            </a:r>
            <a:br>
              <a:rPr lang="en-US" altLang="ko-KR" sz="2200" dirty="0"/>
            </a:br>
            <a:r>
              <a:rPr lang="en-US" altLang="ko-KR" sz="2200" dirty="0"/>
              <a:t>goes to Test set</a:t>
            </a:r>
          </a:p>
          <a:p>
            <a:endParaRPr lang="en-US" altLang="ko-KR" sz="2200" dirty="0"/>
          </a:p>
          <a:p>
            <a:r>
              <a:rPr lang="en-US" altLang="ko-KR" sz="2200" dirty="0"/>
              <a:t>Used </a:t>
            </a:r>
            <a:r>
              <a:rPr lang="en-US" altLang="ko-KR" sz="2200" dirty="0" err="1"/>
              <a:t>Keras</a:t>
            </a:r>
            <a:r>
              <a:rPr lang="en-US" altLang="ko-KR" sz="2200" dirty="0"/>
              <a:t>.</a:t>
            </a:r>
            <a:r>
              <a:rPr lang="en" altLang="ko-KR" sz="2200" dirty="0" err="1"/>
              <a:t>ImageDataGenerator</a:t>
            </a:r>
            <a:endParaRPr lang="en" altLang="ko-KR" sz="2200" dirty="0"/>
          </a:p>
          <a:p>
            <a:endParaRPr lang="en-US" altLang="ko-KR" sz="2200" dirty="0"/>
          </a:p>
          <a:p>
            <a:r>
              <a:rPr kumimoji="1" lang="en-US" altLang="ko-KR" sz="2200" dirty="0"/>
              <a:t>Could Rescale the data,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and Manage </a:t>
            </a:r>
            <a:r>
              <a:rPr kumimoji="1" lang="en-US" altLang="ko-KR" sz="2200" dirty="0" err="1"/>
              <a:t>batchSize</a:t>
            </a:r>
            <a:r>
              <a:rPr kumimoji="1" lang="en-US" altLang="ko-KR" sz="2200" dirty="0"/>
              <a:t> at Once</a:t>
            </a: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95A159FD-D4BD-9C46-A5CF-B5FDAFF2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105201"/>
            <a:ext cx="5458968" cy="26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30DD6-FF9C-9D4A-AEB4-50EEA422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5400" dirty="0"/>
              <a:t>Use Callback </a:t>
            </a:r>
            <a:r>
              <a:rPr kumimoji="1" lang="en-US" altLang="ko-KR" sz="5400" dirty="0" err="1"/>
              <a:t>func</a:t>
            </a:r>
            <a:endParaRPr kumimoji="1"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EBF56-B569-2F4C-87D1-DC693DC8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en" altLang="ko-KR" sz="2200" dirty="0"/>
              <a:t>callback</a:t>
            </a:r>
            <a:r>
              <a:rPr kumimoji="1" lang="ko-KR" altLang="en-US" sz="2200" dirty="0"/>
              <a:t>을 설정하여 성능개선</a:t>
            </a:r>
          </a:p>
          <a:p>
            <a:r>
              <a:rPr kumimoji="1" lang="en" altLang="ko-KR" sz="2200" dirty="0" err="1"/>
              <a:t>earlystop</a:t>
            </a:r>
            <a:r>
              <a:rPr kumimoji="1" lang="en" altLang="ko-KR" sz="2200" dirty="0"/>
              <a:t>=</a:t>
            </a:r>
            <a:r>
              <a:rPr kumimoji="1" lang="en" altLang="ko-KR" sz="2200" dirty="0" err="1"/>
              <a:t>EarlyStopping</a:t>
            </a:r>
            <a:r>
              <a:rPr kumimoji="1" lang="en" altLang="ko-KR" sz="2200" dirty="0"/>
              <a:t>(patience=6)</a:t>
            </a:r>
          </a:p>
          <a:p>
            <a:r>
              <a:rPr kumimoji="1" lang="en" altLang="ko-KR" sz="2200" dirty="0" err="1"/>
              <a:t>learning_rate_reduction</a:t>
            </a:r>
            <a:r>
              <a:rPr kumimoji="1" lang="en" altLang="ko-KR" sz="2200" dirty="0"/>
              <a:t>=</a:t>
            </a:r>
            <a:r>
              <a:rPr kumimoji="1" lang="en" altLang="ko-KR" sz="2200" dirty="0" err="1"/>
              <a:t>ReduceLROnPlateau</a:t>
            </a:r>
            <a:endParaRPr kumimoji="1" lang="en" altLang="ko-KR" sz="2200" dirty="0"/>
          </a:p>
          <a:p>
            <a:r>
              <a:rPr kumimoji="1" lang="en" altLang="ko-KR" sz="2200" dirty="0"/>
              <a:t>monitor='</a:t>
            </a:r>
            <a:r>
              <a:rPr kumimoji="1" lang="en" altLang="ko-KR" sz="2200" dirty="0" err="1"/>
              <a:t>val_accuracy</a:t>
            </a:r>
            <a:r>
              <a:rPr kumimoji="1" lang="ko-KR" altLang="en" sz="2200" dirty="0"/>
              <a:t>＇</a:t>
            </a:r>
            <a:r>
              <a:rPr kumimoji="1" lang="en" altLang="ko-KR" sz="2200" dirty="0"/>
              <a:t>## </a:t>
            </a:r>
            <a:r>
              <a:rPr kumimoji="1" lang="en" altLang="ko-KR" sz="2200" dirty="0" err="1"/>
              <a:t>val_accuracy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관찰</a:t>
            </a:r>
            <a:r>
              <a:rPr kumimoji="1" lang="en-US" altLang="ko-KR" sz="2200" dirty="0"/>
              <a:t>(</a:t>
            </a:r>
            <a:r>
              <a:rPr kumimoji="1" lang="ko-KR" altLang="en-US" sz="2200" dirty="0" err="1"/>
              <a:t>변화가능</a:t>
            </a:r>
            <a:r>
              <a:rPr kumimoji="1" lang="en-US" altLang="ko-KR" sz="2200" dirty="0"/>
              <a:t>)</a:t>
            </a:r>
          </a:p>
          <a:p>
            <a:r>
              <a:rPr kumimoji="1" lang="en" altLang="ko-KR" sz="2200" dirty="0"/>
              <a:t>patience= 3,	      ## 3</a:t>
            </a:r>
            <a:r>
              <a:rPr kumimoji="1" lang="ko-KR" altLang="en-US" sz="2200" dirty="0"/>
              <a:t>회 </a:t>
            </a:r>
            <a:r>
              <a:rPr kumimoji="1" lang="ko-KR" altLang="en-US" sz="2200" dirty="0" err="1"/>
              <a:t>에폭진행시</a:t>
            </a:r>
            <a:r>
              <a:rPr kumimoji="1" lang="ko-KR" altLang="en-US" sz="2200" dirty="0"/>
              <a:t> 개선이 없을 때</a:t>
            </a:r>
          </a:p>
          <a:p>
            <a:r>
              <a:rPr kumimoji="1" lang="en" altLang="ko-KR" sz="2200" dirty="0"/>
              <a:t>verbose=1,</a:t>
            </a:r>
          </a:p>
          <a:p>
            <a:endParaRPr kumimoji="1" lang="en" altLang="ko-KR" sz="2200" dirty="0"/>
          </a:p>
          <a:p>
            <a:r>
              <a:rPr kumimoji="1" lang="en" altLang="ko-KR" sz="2200" dirty="0"/>
              <a:t>callbacks = [</a:t>
            </a:r>
            <a:r>
              <a:rPr kumimoji="1" lang="en" altLang="ko-KR" sz="2200" dirty="0" err="1"/>
              <a:t>earlystop</a:t>
            </a:r>
            <a:r>
              <a:rPr kumimoji="1" lang="en" altLang="ko-KR" sz="2200" dirty="0"/>
              <a:t>, </a:t>
            </a:r>
            <a:r>
              <a:rPr kumimoji="1" lang="en" altLang="ko-KR" sz="2200" dirty="0" err="1"/>
              <a:t>learning_rate_reduction</a:t>
            </a:r>
            <a:r>
              <a:rPr kumimoji="1" lang="en" altLang="ko-KR" sz="2200" dirty="0"/>
              <a:t>]</a:t>
            </a:r>
          </a:p>
          <a:p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9155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BAD6DD-E5C5-DE44-92D0-B3D76D7B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kumimoji="1" lang="en-US" altLang="ko-KR" sz="2800" dirty="0"/>
              <a:t>Model Design</a:t>
            </a:r>
            <a:endParaRPr kumimoji="1" lang="ko-KR" alt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FD47E-4126-F324-DC7A-5E92F92D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Convolution Layer</a:t>
            </a:r>
            <a:br>
              <a:rPr lang="en-US" sz="1700" dirty="0"/>
            </a:br>
            <a:r>
              <a:rPr lang="en-US" sz="1700" dirty="0"/>
              <a:t>32filters 3*3 size</a:t>
            </a:r>
            <a:br>
              <a:rPr lang="en-US" sz="1700" dirty="0"/>
            </a:br>
            <a:r>
              <a:rPr lang="en-US" sz="1700" dirty="0"/>
              <a:t>activation ”</a:t>
            </a:r>
            <a:r>
              <a:rPr lang="en-US" sz="1700" dirty="0" err="1"/>
              <a:t>relu</a:t>
            </a:r>
            <a:r>
              <a:rPr lang="en-US" sz="1700" dirty="0"/>
              <a:t>”</a:t>
            </a:r>
          </a:p>
          <a:p>
            <a:endParaRPr lang="en-US" sz="1700" dirty="0"/>
          </a:p>
          <a:p>
            <a:r>
              <a:rPr lang="en-US" sz="1700" dirty="0" err="1"/>
              <a:t>MaxPooling</a:t>
            </a:r>
            <a:r>
              <a:rPr lang="en-US" sz="1700" dirty="0"/>
              <a:t> Layer</a:t>
            </a:r>
          </a:p>
          <a:p>
            <a:endParaRPr lang="en-US" sz="1700" dirty="0"/>
          </a:p>
          <a:p>
            <a:r>
              <a:rPr lang="en-US" sz="1700" dirty="0"/>
              <a:t>Dropout Layer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E9C5DD-5111-E34D-9974-EC46C476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47937"/>
            <a:ext cx="6922008" cy="48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7C7CB4-0E18-6245-8A07-F22EE441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en-US" altLang="ko-KR" sz="4000" dirty="0"/>
              <a:t>Model Loss</a:t>
            </a:r>
            <a:endParaRPr kumimoji="1" lang="ko-KR" altLang="en-US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91E66-3A57-9349-950C-4EED1FA0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kumimoji="1" lang="en" altLang="ko-KR" sz="2200" dirty="0"/>
              <a:t>Epoch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20</a:t>
            </a:r>
            <a:r>
              <a:rPr kumimoji="1" lang="ko-KR" altLang="en-US" sz="2200" dirty="0" err="1"/>
              <a:t>으로</a:t>
            </a:r>
            <a:r>
              <a:rPr kumimoji="1" lang="ko-KR" altLang="en-US" sz="2200" dirty="0"/>
              <a:t> 설정</a:t>
            </a:r>
          </a:p>
          <a:p>
            <a:r>
              <a:rPr kumimoji="1" lang="en" altLang="ko-KR" sz="2200" dirty="0"/>
              <a:t>Loss, </a:t>
            </a:r>
            <a:r>
              <a:rPr kumimoji="1" lang="en" altLang="ko-KR" sz="2200" dirty="0" err="1"/>
              <a:t>val_loss</a:t>
            </a:r>
            <a:r>
              <a:rPr kumimoji="1" lang="ko-KR" altLang="en-US" sz="2200" dirty="0"/>
              <a:t>값 둘다 감소 확인</a:t>
            </a:r>
          </a:p>
          <a:p>
            <a:r>
              <a:rPr kumimoji="1" lang="en" altLang="ko-KR" sz="2200" dirty="0"/>
              <a:t>Epoch</a:t>
            </a:r>
            <a:r>
              <a:rPr kumimoji="1" lang="ko-KR" altLang="en-US" sz="2200" dirty="0"/>
              <a:t>이 </a:t>
            </a:r>
            <a:r>
              <a:rPr kumimoji="1" lang="en-US" altLang="ko-KR" sz="2200" dirty="0"/>
              <a:t>17</a:t>
            </a:r>
            <a:r>
              <a:rPr kumimoji="1" lang="ko-KR" altLang="en-US" sz="2200" dirty="0"/>
              <a:t>이 넘어가며 </a:t>
            </a:r>
            <a:r>
              <a:rPr kumimoji="1" lang="en" altLang="ko-KR" sz="2200" dirty="0"/>
              <a:t>callback</a:t>
            </a:r>
          </a:p>
          <a:p>
            <a:r>
              <a:rPr kumimoji="1" lang="en-US" altLang="ko-KR" sz="2200" dirty="0" err="1"/>
              <a:t>OverFitting</a:t>
            </a:r>
            <a:r>
              <a:rPr kumimoji="1" lang="en-US" altLang="ko-KR" sz="2200" dirty="0"/>
              <a:t> occurs</a:t>
            </a:r>
            <a:endParaRPr kumimoji="1" lang="ko-KR" altLang="en-US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0D8AE2-96C1-1545-8F01-88B16C63D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7" r="-2" b="-2"/>
          <a:stretch/>
        </p:blipFill>
        <p:spPr bwMode="auto">
          <a:xfrm>
            <a:off x="4645002" y="1499056"/>
            <a:ext cx="6903720" cy="424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7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3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2 Things You Need To Know About Facial Recognition Technology">
            <a:extLst>
              <a:ext uri="{FF2B5EF4-FFF2-40B4-BE49-F238E27FC236}">
                <a16:creationId xmlns:a16="http://schemas.microsoft.com/office/drawing/2014/main" id="{0FFB85A7-C5D9-7E47-ACD7-7073500D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" y="1143442"/>
            <a:ext cx="2729230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F0852DA5-5086-9F42-AFA1-CB7E1D4764BD}"/>
              </a:ext>
            </a:extLst>
          </p:cNvPr>
          <p:cNvSpPr/>
          <p:nvPr/>
        </p:nvSpPr>
        <p:spPr>
          <a:xfrm>
            <a:off x="3854371" y="1863524"/>
            <a:ext cx="925974" cy="50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52" name="Picture 4" descr="Understanding Input Output shapes in Convolution Neural Network | Keras |  by Shiva Verma | Towards Data Science">
            <a:extLst>
              <a:ext uri="{FF2B5EF4-FFF2-40B4-BE49-F238E27FC236}">
                <a16:creationId xmlns:a16="http://schemas.microsoft.com/office/drawing/2014/main" id="{C859129A-7212-D048-ADDE-1226E1FB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18" y="1299709"/>
            <a:ext cx="4685102" cy="193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왼쪽으로 구부러진 화살표[C] 7">
            <a:extLst>
              <a:ext uri="{FF2B5EF4-FFF2-40B4-BE49-F238E27FC236}">
                <a16:creationId xmlns:a16="http://schemas.microsoft.com/office/drawing/2014/main" id="{90D473FD-1EAC-E84D-B46D-02AEC7074E58}"/>
              </a:ext>
            </a:extLst>
          </p:cNvPr>
          <p:cNvSpPr/>
          <p:nvPr/>
        </p:nvSpPr>
        <p:spPr>
          <a:xfrm>
            <a:off x="10390918" y="2118167"/>
            <a:ext cx="1296365" cy="29515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C7D3B-6114-FD4A-BA30-1160FD96E8DD}"/>
              </a:ext>
            </a:extLst>
          </p:cNvPr>
          <p:cNvSpPr/>
          <p:nvPr/>
        </p:nvSpPr>
        <p:spPr>
          <a:xfrm>
            <a:off x="7859210" y="4398379"/>
            <a:ext cx="2108610" cy="1064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Subscription</a:t>
            </a:r>
            <a:endParaRPr kumimoji="1" lang="ko-KR" altLang="en-US" dirty="0"/>
          </a:p>
        </p:txBody>
      </p:sp>
      <p:pic>
        <p:nvPicPr>
          <p:cNvPr id="2054" name="Picture 6" descr="338706441">
            <a:extLst>
              <a:ext uri="{FF2B5EF4-FFF2-40B4-BE49-F238E27FC236}">
                <a16:creationId xmlns:a16="http://schemas.microsoft.com/office/drawing/2014/main" id="{1A276EDD-01FD-B045-99FC-E29B3B99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71" y="3429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0E38976A-F8D6-AB43-80C7-3E53DA310166}"/>
              </a:ext>
            </a:extLst>
          </p:cNvPr>
          <p:cNvSpPr/>
          <p:nvPr/>
        </p:nvSpPr>
        <p:spPr>
          <a:xfrm flipH="1">
            <a:off x="5027270" y="4708002"/>
            <a:ext cx="2309771" cy="44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6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900F613-DB85-7D48-974F-EC54A8029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12" y="0"/>
            <a:ext cx="7546976" cy="6628713"/>
          </a:xfrm>
        </p:spPr>
      </p:pic>
    </p:spTree>
    <p:extLst>
      <p:ext uri="{BB962C8B-B14F-4D97-AF65-F5344CB8AC3E}">
        <p14:creationId xmlns:p14="http://schemas.microsoft.com/office/powerpoint/2010/main" val="128669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2C6A653-ED30-8D42-BC18-C0F9B2F0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318712"/>
            <a:ext cx="8743950" cy="6174163"/>
          </a:xfrm>
        </p:spPr>
      </p:pic>
    </p:spTree>
    <p:extLst>
      <p:ext uri="{BB962C8B-B14F-4D97-AF65-F5344CB8AC3E}">
        <p14:creationId xmlns:p14="http://schemas.microsoft.com/office/powerpoint/2010/main" val="176352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1563EC9C-0650-0744-8A54-F6ACD63A4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0"/>
            <a:ext cx="9067800" cy="6835140"/>
          </a:xfrm>
        </p:spPr>
      </p:pic>
      <p:sp>
        <p:nvSpPr>
          <p:cNvPr id="5" name="도형 1"/>
          <p:cNvSpPr>
            <a:spLocks/>
          </p:cNvSpPr>
          <p:nvPr/>
        </p:nvSpPr>
        <p:spPr>
          <a:xfrm rot="0">
            <a:off x="10889615" y="4418330"/>
            <a:ext cx="75565" cy="46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2"/>
          <p:cNvSpPr>
            <a:spLocks/>
          </p:cNvSpPr>
          <p:nvPr/>
        </p:nvSpPr>
        <p:spPr>
          <a:xfrm rot="0">
            <a:off x="10215245" y="3864610"/>
            <a:ext cx="1513840" cy="4197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subscriber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5C50FC-B2D1-6046-88D6-1A74B226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5400" dirty="0"/>
              <a:t>Changed Schedule</a:t>
            </a:r>
            <a:endParaRPr kumimoji="1" lang="ko-KR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F7031-D4B6-754B-BA8C-C6E32AE6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3448486" cy="4251960"/>
          </a:xfrm>
        </p:spPr>
        <p:txBody>
          <a:bodyPr>
            <a:normAutofit/>
          </a:bodyPr>
          <a:lstStyle/>
          <a:p>
            <a:r>
              <a:rPr kumimoji="1" lang="en-US" altLang="ko-KR" sz="2200" dirty="0"/>
              <a:t>WAS Designing has been Delayed</a:t>
            </a:r>
          </a:p>
          <a:p>
            <a:endParaRPr kumimoji="1" lang="en-US" altLang="ko-KR" sz="2200" dirty="0"/>
          </a:p>
          <a:p>
            <a:r>
              <a:rPr kumimoji="1" lang="en-US" altLang="ko-KR" sz="2200" dirty="0"/>
              <a:t>Need more Accuracy on Model, try to focus on it</a:t>
            </a:r>
          </a:p>
          <a:p>
            <a:endParaRPr kumimoji="1" lang="en-US" altLang="ko-KR" sz="2200" dirty="0"/>
          </a:p>
          <a:p>
            <a:r>
              <a:rPr kumimoji="1" lang="en-US" altLang="ko-KR" sz="2200" dirty="0"/>
              <a:t>So, WAS implement steps will behind schedule</a:t>
            </a:r>
            <a:endParaRPr kumimoji="1" lang="ko-KR" altLang="en-US" sz="2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D9C537A-4A99-DB41-9C51-333A61CA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05021"/>
              </p:ext>
            </p:extLst>
          </p:nvPr>
        </p:nvGraphicFramePr>
        <p:xfrm>
          <a:off x="4704262" y="1869626"/>
          <a:ext cx="7067114" cy="4366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966">
                  <a:extLst>
                    <a:ext uri="{9D8B030D-6E8A-4147-A177-3AD203B41FA5}">
                      <a16:colId xmlns:a16="http://schemas.microsoft.com/office/drawing/2014/main" val="3751735610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3245579890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1987444162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4247154927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3345990981"/>
                    </a:ext>
                  </a:extLst>
                </a:gridCol>
                <a:gridCol w="360447">
                  <a:extLst>
                    <a:ext uri="{9D8B030D-6E8A-4147-A177-3AD203B41FA5}">
                      <a16:colId xmlns:a16="http://schemas.microsoft.com/office/drawing/2014/main" val="3591238093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2779303660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2459807501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4064735702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1462115267"/>
                    </a:ext>
                  </a:extLst>
                </a:gridCol>
                <a:gridCol w="360447">
                  <a:extLst>
                    <a:ext uri="{9D8B030D-6E8A-4147-A177-3AD203B41FA5}">
                      <a16:colId xmlns:a16="http://schemas.microsoft.com/office/drawing/2014/main" val="1855755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750248948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2956419238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125133762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2379611985"/>
                    </a:ext>
                  </a:extLst>
                </a:gridCol>
                <a:gridCol w="360447">
                  <a:extLst>
                    <a:ext uri="{9D8B030D-6E8A-4147-A177-3AD203B41FA5}">
                      <a16:colId xmlns:a16="http://schemas.microsoft.com/office/drawing/2014/main" val="600614438"/>
                    </a:ext>
                  </a:extLst>
                </a:gridCol>
                <a:gridCol w="361139">
                  <a:extLst>
                    <a:ext uri="{9D8B030D-6E8A-4147-A177-3AD203B41FA5}">
                      <a16:colId xmlns:a16="http://schemas.microsoft.com/office/drawing/2014/main" val="1793911044"/>
                    </a:ext>
                  </a:extLst>
                </a:gridCol>
              </a:tblGrid>
              <a:tr h="205939">
                <a:tc>
                  <a:txBody>
                    <a:bodyPr/>
                    <a:lstStyle/>
                    <a:p>
                      <a:pPr marL="190500" algn="r" latinLnBrk="0">
                        <a:lnSpc>
                          <a:spcPct val="97000"/>
                        </a:lnSpc>
                      </a:pPr>
                      <a:r>
                        <a:rPr lang="ko-KR" sz="600">
                          <a:effectLst/>
                        </a:rPr>
                        <a:t>주</a:t>
                      </a:r>
                    </a:p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ko-KR" sz="600">
                          <a:effectLst/>
                        </a:rPr>
                        <a:t>설계요소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5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8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9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11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12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13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14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15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ctr" latinLnBrk="0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16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1845016537"/>
                  </a:ext>
                </a:extLst>
              </a:tr>
              <a:tr h="259679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 dirty="0">
                          <a:effectLst/>
                        </a:rPr>
                        <a:t>planning proposal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 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2312619240"/>
                  </a:ext>
                </a:extLst>
              </a:tr>
              <a:tr h="191955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data survey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3918594597"/>
                  </a:ext>
                </a:extLst>
              </a:tr>
              <a:tr h="191955"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97000"/>
                        </a:lnSpc>
                      </a:pPr>
                      <a:r>
                        <a:rPr lang="en-US" sz="700" dirty="0">
                          <a:effectLst/>
                        </a:rPr>
                        <a:t>reusable tech research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 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230657772"/>
                  </a:ext>
                </a:extLst>
              </a:tr>
              <a:tr h="191955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ML model design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2070705473"/>
                  </a:ext>
                </a:extLst>
              </a:tr>
              <a:tr h="191955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 dirty="0">
                          <a:effectLst/>
                        </a:rPr>
                        <a:t>WAS production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 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o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o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1337839652"/>
                  </a:ext>
                </a:extLst>
              </a:tr>
              <a:tr h="365889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 dirty="0">
                          <a:effectLst/>
                        </a:rPr>
                        <a:t> model-applied middleware development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 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549904238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middleware development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3496829861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 Apache Kafka application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830460786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 dirty="0">
                          <a:effectLst/>
                        </a:rPr>
                        <a:t>Service Applied Distribution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413214445"/>
                  </a:ext>
                </a:extLst>
              </a:tr>
              <a:tr h="452856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 confirmation of practical use of massive data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2421222839"/>
                  </a:ext>
                </a:extLst>
              </a:tr>
              <a:tr h="713759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Performance evaluation and correction of performance improvement points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371704572"/>
                  </a:ext>
                </a:extLst>
              </a:tr>
              <a:tr h="626791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 Preparation of report and preparation for graduation exhibition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o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2581283932"/>
                  </a:ext>
                </a:extLst>
              </a:tr>
              <a:tr h="137080"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ko-KR" sz="6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tc>
                  <a:txBody>
                    <a:bodyPr/>
                    <a:lstStyle/>
                    <a:p>
                      <a:pPr marL="190500" algn="just" latinLnBrk="1">
                        <a:lnSpc>
                          <a:spcPct val="97000"/>
                        </a:lnSpc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ko-KR" sz="6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39063" marR="39063" marT="10723" marB="10723" anchor="ctr"/>
                </a:tc>
                <a:extLst>
                  <a:ext uri="{0D108BD9-81ED-4DB2-BD59-A6C34878D82A}">
                    <a16:rowId xmlns:a16="http://schemas.microsoft.com/office/drawing/2014/main" val="2653266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22176-64B8-4B82-F386-6F6FD97D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863762"/>
            <a:ext cx="4260814" cy="194932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30DD6-FF9C-9D4A-AEB4-50EEA422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kumimoji="1" lang="en-US" altLang="ko-KR"/>
              <a:t>Face Recognition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EBF56-B569-2F4C-87D1-DC693DC8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kumimoji="1" lang="en-US" altLang="ko-KR" sz="1600" dirty="0"/>
              <a:t>We import 3 modules for face recognition.(cv2, </a:t>
            </a:r>
            <a:r>
              <a:rPr kumimoji="1" lang="en-US" altLang="ko-KR" sz="1600"/>
              <a:t>cmake</a:t>
            </a:r>
            <a:r>
              <a:rPr kumimoji="1" lang="en-US" altLang="ko-KR" sz="1600" dirty="0"/>
              <a:t>, </a:t>
            </a:r>
            <a:r>
              <a:rPr kumimoji="1" lang="en-US" altLang="ko-KR" sz="1600"/>
              <a:t>dlib</a:t>
            </a:r>
            <a:r>
              <a:rPr kumimoji="1" lang="en-US" altLang="ko-KR" sz="1600" dirty="0"/>
              <a:t>)</a:t>
            </a:r>
          </a:p>
          <a:p>
            <a:r>
              <a:rPr kumimoji="1" lang="en-US" altLang="ko-KR" sz="1600" dirty="0"/>
              <a:t>From </a:t>
            </a:r>
            <a:r>
              <a:rPr kumimoji="1" lang="en-US" altLang="ko-KR" sz="1600"/>
              <a:t>dlib</a:t>
            </a:r>
            <a:r>
              <a:rPr kumimoji="1" lang="en-US" altLang="ko-KR" sz="1600" dirty="0"/>
              <a:t> library, use </a:t>
            </a:r>
            <a:r>
              <a:rPr kumimoji="1" lang="en-US" altLang="ko-KR" sz="1600"/>
              <a:t>get_frontal_face_detector</a:t>
            </a:r>
            <a:r>
              <a:rPr kumimoji="1" lang="en-US" altLang="ko-KR" sz="1600" dirty="0"/>
              <a:t> for detect human’s face.</a:t>
            </a:r>
            <a:endParaRPr kumimoji="1" lang="ko-KR" altLang="en-US" sz="1600" dirty="0"/>
          </a:p>
          <a:p>
            <a:r>
              <a:rPr kumimoji="1" lang="en" altLang="ko-KR" sz="1600" dirty="0"/>
              <a:t>Use openCV.dnn for load model.</a:t>
            </a:r>
          </a:p>
          <a:p>
            <a:r>
              <a:rPr kumimoji="1" lang="en" altLang="ko-KR" sz="1600" dirty="0"/>
              <a:t>Load image’s pixel from function cv2.imread(image_path)</a:t>
            </a:r>
          </a:p>
          <a:p>
            <a:r>
              <a:rPr kumimoji="1" lang="en-US" altLang="ko-KR" sz="1600" dirty="0"/>
              <a:t>Save face’s </a:t>
            </a:r>
            <a:r>
              <a:rPr kumimoji="1" lang="en-US" altLang="ko-KR" sz="1600"/>
              <a:t>imformations</a:t>
            </a:r>
            <a:r>
              <a:rPr kumimoji="1" lang="en-US" altLang="ko-KR" sz="1600" dirty="0"/>
              <a:t> at x1,y1,x2,y2.</a:t>
            </a:r>
            <a:endParaRPr kumimoji="1" lang="ko-KR" altLang="en-US" sz="1600" dirty="0"/>
          </a:p>
          <a:p>
            <a:r>
              <a:rPr kumimoji="1" lang="en" altLang="ko-KR" sz="1600" dirty="0"/>
              <a:t>By using BlobFromImage, translate image into Blob shape like binary.</a:t>
            </a:r>
          </a:p>
          <a:p>
            <a:pPr marL="0" indent="0">
              <a:buNone/>
            </a:pP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268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BA42D4-62EA-E94E-B268-120C403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kumimoji="1" lang="en-US" altLang="ko-KR" sz="4100">
                <a:solidFill>
                  <a:schemeClr val="bg1"/>
                </a:solidFill>
              </a:rPr>
              <a:t>Import</a:t>
            </a:r>
            <a:br>
              <a:rPr kumimoji="1" lang="en-US" altLang="ko-KR" sz="4100">
                <a:solidFill>
                  <a:schemeClr val="bg1"/>
                </a:solidFill>
              </a:rPr>
            </a:br>
            <a:r>
              <a:rPr kumimoji="1" lang="en-US" altLang="ko-KR" sz="4100">
                <a:solidFill>
                  <a:schemeClr val="bg1"/>
                </a:solidFill>
              </a:rPr>
              <a:t>module (dlib)</a:t>
            </a:r>
            <a:endParaRPr kumimoji="1" lang="ko-KR" altLang="en-US" sz="41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D69-B93F-6A40-B63F-13E0852A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ko-KR" alt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A6652-7AC8-B27E-4ED8-8FA1BF9E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293964"/>
            <a:ext cx="6014185" cy="42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8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27</Pages>
  <Paragraphs>338</Paragraphs>
  <Words>980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이승환</dc:creator>
  <cp:lastModifiedBy>허 민욱</cp:lastModifiedBy>
  <dc:title>Advertising Recommendation MiddleWare</dc:title>
  <cp:version>9.103.97.45139</cp:version>
  <dcterms:modified xsi:type="dcterms:W3CDTF">2022-05-22T13:51:42Z</dcterms:modified>
</cp:coreProperties>
</file>