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75" r:id="rId2"/>
    <p:sldId id="436" r:id="rId3"/>
    <p:sldId id="430" r:id="rId4"/>
    <p:sldId id="434" r:id="rId5"/>
    <p:sldId id="433" r:id="rId6"/>
    <p:sldId id="435" r:id="rId7"/>
  </p:sldIdLst>
  <p:sldSz cx="12195175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93E5191-665A-4FBD-AF97-325D10988874}">
          <p14:sldIdLst>
            <p14:sldId id="375"/>
          </p14:sldIdLst>
        </p14:section>
        <p14:section name="Challenge-Pitch" id="{2DE49726-3C69-4C48-88A2-45D336BE64AD}">
          <p14:sldIdLst>
            <p14:sldId id="436"/>
            <p14:sldId id="430"/>
            <p14:sldId id="434"/>
            <p14:sldId id="433"/>
            <p14:sldId id="43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35" userDrawn="1">
          <p15:clr>
            <a:srgbClr val="A4A3A4"/>
          </p15:clr>
        </p15:guide>
        <p15:guide id="2" orient="horz" pos="339" userDrawn="1">
          <p15:clr>
            <a:srgbClr val="A4A3A4"/>
          </p15:clr>
        </p15:guide>
        <p15:guide id="5" pos="5151" userDrawn="1">
          <p15:clr>
            <a:srgbClr val="A4A3A4"/>
          </p15:clr>
        </p15:guide>
        <p15:guide id="7" pos="7343" userDrawn="1">
          <p15:clr>
            <a:srgbClr val="A4A3A4"/>
          </p15:clr>
        </p15:guide>
        <p15:guide id="8" pos="3807" userDrawn="1">
          <p15:clr>
            <a:srgbClr val="A4A3A4"/>
          </p15:clr>
        </p15:guide>
        <p15:guide id="9" pos="3989" userDrawn="1">
          <p15:clr>
            <a:srgbClr val="A4A3A4"/>
          </p15:clr>
        </p15:guide>
        <p15:guide id="10" pos="4971" userDrawn="1">
          <p15:clr>
            <a:srgbClr val="A4A3A4"/>
          </p15:clr>
        </p15:guide>
        <p15:guide id="11" pos="453" userDrawn="1">
          <p15:clr>
            <a:srgbClr val="A4A3A4"/>
          </p15:clr>
        </p15:guide>
        <p15:guide id="12" pos="2643" userDrawn="1">
          <p15:clr>
            <a:srgbClr val="A4A3A4"/>
          </p15:clr>
        </p15:guide>
        <p15:guide id="13" pos="1481" userDrawn="1">
          <p15:clr>
            <a:srgbClr val="A4A3A4"/>
          </p15:clr>
        </p15:guide>
        <p15:guide id="14" pos="1661" userDrawn="1">
          <p15:clr>
            <a:srgbClr val="A4A3A4"/>
          </p15:clr>
        </p15:guide>
        <p15:guide id="15" pos="2825" userDrawn="1">
          <p15:clr>
            <a:srgbClr val="A4A3A4"/>
          </p15:clr>
        </p15:guide>
        <p15:guide id="16" pos="6134" userDrawn="1">
          <p15:clr>
            <a:srgbClr val="A4A3A4"/>
          </p15:clr>
        </p15:guide>
        <p15:guide id="17" pos="6315" userDrawn="1">
          <p15:clr>
            <a:srgbClr val="A4A3A4"/>
          </p15:clr>
        </p15:guide>
        <p15:guide id="18" orient="horz" pos="4049" userDrawn="1">
          <p15:clr>
            <a:srgbClr val="A4A3A4"/>
          </p15:clr>
        </p15:guide>
        <p15:guide id="19" orient="horz" pos="1214" userDrawn="1">
          <p15:clr>
            <a:srgbClr val="A4A3A4"/>
          </p15:clr>
        </p15:guide>
        <p15:guide id="20" orient="horz" pos="1172" userDrawn="1">
          <p15:clr>
            <a:srgbClr val="A4A3A4"/>
          </p15:clr>
        </p15:guide>
        <p15:guide id="21" orient="horz" pos="300" userDrawn="1">
          <p15:clr>
            <a:srgbClr val="A4A3A4"/>
          </p15:clr>
        </p15:guide>
        <p15:guide id="22" orient="horz" pos="16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thes, Sabrina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89520" autoAdjust="0"/>
  </p:normalViewPr>
  <p:slideViewPr>
    <p:cSldViewPr snapToGrid="0" snapToObjects="1">
      <p:cViewPr>
        <p:scale>
          <a:sx n="93" d="100"/>
          <a:sy n="93" d="100"/>
        </p:scale>
        <p:origin x="-322" y="0"/>
      </p:cViewPr>
      <p:guideLst>
        <p:guide orient="horz" pos="3935"/>
        <p:guide orient="horz" pos="339"/>
        <p:guide orient="horz" pos="4049"/>
        <p:guide orient="horz" pos="1214"/>
        <p:guide orient="horz" pos="1172"/>
        <p:guide orient="horz" pos="300"/>
        <p:guide orient="horz" pos="1616"/>
        <p:guide pos="5151"/>
        <p:guide pos="7343"/>
        <p:guide pos="3807"/>
        <p:guide pos="3989"/>
        <p:guide pos="4971"/>
        <p:guide pos="453"/>
        <p:guide pos="2643"/>
        <p:guide pos="1481"/>
        <p:guide pos="1661"/>
        <p:guide pos="2825"/>
        <p:guide pos="6134"/>
        <p:guide pos="63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82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-3576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4103-BFE8-4854-BB08-EA2ACE6510D3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0EA6F-5824-4AA2-863E-2A404F89D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14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D79A-AB0F-436E-A6F9-242DD31A91CA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C20F7-6E4E-4233-92A4-093B2FB28A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5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Andreas und 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20F7-6E4E-4233-92A4-093B2FB28A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9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Andreas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bestehen aktuell teilweise aus 300 Seiten </a:t>
            </a:r>
            <a:r>
              <a:rPr lang="de-DE" sz="1200" dirty="0" err="1"/>
              <a:t>pdf</a:t>
            </a:r>
            <a:endParaRPr lang="de-DE" sz="1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Asset </a:t>
            </a:r>
            <a:r>
              <a:rPr lang="de-DE" sz="1200" dirty="0" err="1"/>
              <a:t>Lifecycle</a:t>
            </a:r>
            <a:r>
              <a:rPr lang="de-DE" sz="1200" dirty="0"/>
              <a:t> Information Management (ALIM):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Soll: Optimierte Suchfunktion, auf den Benutzer (Einkäufer, </a:t>
            </a:r>
            <a:r>
              <a:rPr lang="de-DE" sz="1200" dirty="0" err="1"/>
              <a:t>Inbetriebnehmer</a:t>
            </a:r>
            <a:r>
              <a:rPr lang="de-DE" sz="1200" dirty="0"/>
              <a:t>, Wartungspersonal, …) zugeschnittenes Extrakt / Mini-Manual, sinnvolle Verschlagwortung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20F7-6E4E-4233-92A4-093B2FB28A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9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Andreas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bestehen aktuell teilweise aus 300 Seiten </a:t>
            </a:r>
            <a:r>
              <a:rPr lang="de-DE" sz="1200" dirty="0" err="1"/>
              <a:t>pdf</a:t>
            </a:r>
            <a:endParaRPr lang="de-DE" sz="1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Asset </a:t>
            </a:r>
            <a:r>
              <a:rPr lang="de-DE" sz="1200" dirty="0" err="1"/>
              <a:t>Lifecycle</a:t>
            </a:r>
            <a:r>
              <a:rPr lang="de-DE" sz="1200" dirty="0"/>
              <a:t> Information Management (ALIM):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Soll: Optimierte Suchfunktion, auf den Benutzer (Einkäufer, </a:t>
            </a:r>
            <a:r>
              <a:rPr lang="de-DE" sz="1200" dirty="0" err="1"/>
              <a:t>Inbetriebnehmer</a:t>
            </a:r>
            <a:r>
              <a:rPr lang="de-DE" sz="1200" dirty="0"/>
              <a:t>, Wartungspersonal, …) zugeschnittenes Extrakt / Mini-Manual, sinnvolle Verschlagwortung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20F7-6E4E-4233-92A4-093B2FB28A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32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Andreas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bestehen aktuell teilweise aus 300 Seiten </a:t>
            </a:r>
            <a:r>
              <a:rPr lang="de-DE" sz="1200" dirty="0" err="1"/>
              <a:t>pdf</a:t>
            </a:r>
            <a:endParaRPr lang="de-DE" sz="1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Asset </a:t>
            </a:r>
            <a:r>
              <a:rPr lang="de-DE" sz="1200" dirty="0" err="1"/>
              <a:t>Lifecycle</a:t>
            </a:r>
            <a:r>
              <a:rPr lang="de-DE" sz="1200" dirty="0"/>
              <a:t> Information Management (ALIM):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Soll: Optimierte Suchfunktion, auf den Benutzer (Einkäufer, </a:t>
            </a:r>
            <a:r>
              <a:rPr lang="de-DE" sz="1200" dirty="0" err="1"/>
              <a:t>Inbetriebnehmer</a:t>
            </a:r>
            <a:r>
              <a:rPr lang="de-DE" sz="1200" dirty="0"/>
              <a:t>, Wartungspersonal, …) zugeschnittenes Extrakt / Mini-Manual, sinnvolle Verschlagwortung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20F7-6E4E-4233-92A4-093B2FB28A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0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Andreas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bestehen aktuell teilweise aus 300 Seiten </a:t>
            </a:r>
            <a:r>
              <a:rPr lang="de-DE" sz="1200" dirty="0" err="1"/>
              <a:t>pdf</a:t>
            </a:r>
            <a:endParaRPr lang="de-DE" sz="1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Asset </a:t>
            </a:r>
            <a:r>
              <a:rPr lang="de-DE" sz="1200" dirty="0" err="1"/>
              <a:t>Lifecycle</a:t>
            </a:r>
            <a:r>
              <a:rPr lang="de-DE" sz="1200" dirty="0"/>
              <a:t> Information Management (ALIM):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Soll: Optimierte Suchfunktion, auf den Benutzer (Einkäufer, </a:t>
            </a:r>
            <a:r>
              <a:rPr lang="de-DE" sz="1200" dirty="0" err="1"/>
              <a:t>Inbetriebnehmer</a:t>
            </a:r>
            <a:r>
              <a:rPr lang="de-DE" sz="1200" dirty="0"/>
              <a:t>, Wartungspersonal, …) zugeschnittenes Extrakt / Mini-Manual, sinnvolle Verschlagwortung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20F7-6E4E-4233-92A4-093B2FB28A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1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Andreas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bestehen aktuell teilweise aus 300 Seiten </a:t>
            </a:r>
            <a:r>
              <a:rPr lang="de-DE" sz="1200" dirty="0" err="1"/>
              <a:t>pdf</a:t>
            </a:r>
            <a:endParaRPr lang="de-DE" sz="1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Asset </a:t>
            </a:r>
            <a:r>
              <a:rPr lang="de-DE" sz="1200" dirty="0" err="1"/>
              <a:t>Lifecycle</a:t>
            </a:r>
            <a:r>
              <a:rPr lang="de-DE" sz="1200" dirty="0"/>
              <a:t> Information Management (ALIM):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200" dirty="0"/>
              <a:t>Soll: Optimierte Suchfunktion, auf den Benutzer (Einkäufer, </a:t>
            </a:r>
            <a:r>
              <a:rPr lang="de-DE" sz="1200" dirty="0" err="1"/>
              <a:t>Inbetriebnehmer</a:t>
            </a:r>
            <a:r>
              <a:rPr lang="de-DE" sz="1200" dirty="0"/>
              <a:t>, Wartungspersonal, …) zugeschnittenes Extrakt / Mini-Manual, sinnvolle Verschlagwortung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20F7-6E4E-4233-92A4-093B2FB28A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42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720000" y="2844000"/>
            <a:ext cx="9018000" cy="1836000"/>
          </a:xfrm>
        </p:spPr>
        <p:txBody>
          <a:bodyPr/>
          <a:lstStyle>
            <a:lvl1pPr algn="l">
              <a:lnSpc>
                <a:spcPts val="4400"/>
              </a:lnSpc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5000400"/>
            <a:ext cx="9018000" cy="2880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Ort oder Vortragender  |  YYYY-MM-DD  |  Schutzklasse 0 bis 3</a:t>
            </a:r>
          </a:p>
        </p:txBody>
      </p:sp>
      <p:pic>
        <p:nvPicPr>
          <p:cNvPr id="10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200" y="525012"/>
            <a:ext cx="1620000" cy="37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720000" y="482400"/>
            <a:ext cx="1444240" cy="257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650" dirty="0">
                <a:solidFill>
                  <a:schemeClr val="accent2"/>
                </a:solidFill>
              </a:rPr>
              <a:t>voith.com</a:t>
            </a:r>
          </a:p>
        </p:txBody>
      </p:sp>
    </p:spTree>
    <p:extLst>
      <p:ext uri="{BB962C8B-B14F-4D97-AF65-F5344CB8AC3E}">
        <p14:creationId xmlns:p14="http://schemas.microsoft.com/office/powerpoint/2010/main" val="7171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zwei Bildern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5"/>
          </p:nvPr>
        </p:nvSpPr>
        <p:spPr>
          <a:xfrm>
            <a:off x="720000" y="1861200"/>
            <a:ext cx="9018000" cy="72000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826000"/>
            <a:ext cx="6098381" cy="36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332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098381" y="2826000"/>
            <a:ext cx="6096793" cy="36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332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7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drei Bildern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11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4197600" cy="45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197600" y="1926000"/>
            <a:ext cx="3697200" cy="216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197600" y="4086000"/>
            <a:ext cx="3697200" cy="234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6696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175600" y="1861200"/>
            <a:ext cx="3481200" cy="438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2794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mittlerem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6044400" cy="45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332400" y="1861200"/>
            <a:ext cx="5324400" cy="438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3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breitem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7891200" cy="45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175600" y="1861200"/>
            <a:ext cx="3481200" cy="438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5692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861200"/>
            <a:ext cx="5324400" cy="4384800"/>
          </a:xfrm>
        </p:spPr>
        <p:txBody>
          <a:bodyPr/>
          <a:lstStyle>
            <a:lvl1pPr>
              <a:defRPr sz="2000"/>
            </a:lvl1pPr>
            <a:lvl2pPr marL="357188" indent="-357188">
              <a:buClr>
                <a:schemeClr val="tx1"/>
              </a:buClr>
              <a:buFont typeface="Arial" pitchFamily="34" charset="0"/>
              <a:buChar char="•"/>
              <a:defRPr sz="2000"/>
            </a:lvl2pPr>
            <a:lvl3pPr marL="712788" indent="-355600">
              <a:buFont typeface="Arial" pitchFamily="34" charset="0"/>
              <a:buChar char="–"/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2400" y="1861200"/>
            <a:ext cx="5324400" cy="4384800"/>
          </a:xfrm>
        </p:spPr>
        <p:txBody>
          <a:bodyPr/>
          <a:lstStyle>
            <a:lvl1pPr>
              <a:defRPr sz="2000"/>
            </a:lvl1pPr>
            <a:lvl2pPr marL="357188" indent="-357188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3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810800"/>
            <a:ext cx="7171200" cy="864000"/>
          </a:xfrm>
        </p:spPr>
        <p:txBody>
          <a:bodyPr/>
          <a:lstStyle>
            <a:lvl1pPr>
              <a:lnSpc>
                <a:spcPts val="6600"/>
              </a:lnSpc>
              <a:spcBef>
                <a:spcPts val="0"/>
              </a:spcBef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Vielen Dank!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649050"/>
            <a:ext cx="7171200" cy="864000"/>
          </a:xfrm>
        </p:spPr>
        <p:txBody>
          <a:bodyPr/>
          <a:lstStyle>
            <a:lvl1pPr>
              <a:lnSpc>
                <a:spcPts val="6600"/>
              </a:lnSpc>
              <a:spcBef>
                <a:spcPts val="0"/>
              </a:spcBef>
              <a:defRPr sz="60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93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chluß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2664000"/>
            <a:ext cx="3311869" cy="15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zweizeiligem 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03396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00" y="1663200"/>
            <a:ext cx="9018000" cy="1224000"/>
          </a:xfrm>
        </p:spPr>
        <p:txBody>
          <a:bodyPr/>
          <a:lstStyle>
            <a:lvl1pPr algn="l">
              <a:lnSpc>
                <a:spcPts val="4400"/>
              </a:lnSpc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962800"/>
            <a:ext cx="9018000" cy="2880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Ort oder Vortragender  |  YYYY-MM-DD  |  Schutzklasse 0 bis 3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3366000"/>
            <a:ext cx="12195175" cy="3492000"/>
          </a:xfrm>
          <a:solidFill>
            <a:schemeClr val="tx2">
              <a:lumMod val="20000"/>
              <a:lumOff val="80000"/>
            </a:schemeClr>
          </a:solidFill>
        </p:spPr>
        <p:txBody>
          <a:bodyPr tIns="1260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200" y="525012"/>
            <a:ext cx="1620000" cy="37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720000" y="482400"/>
            <a:ext cx="1444240" cy="257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650" dirty="0">
                <a:solidFill>
                  <a:schemeClr val="accent2"/>
                </a:solidFill>
              </a:rPr>
              <a:t>voith.com</a:t>
            </a:r>
          </a:p>
        </p:txBody>
      </p:sp>
    </p:spTree>
    <p:extLst>
      <p:ext uri="{BB962C8B-B14F-4D97-AF65-F5344CB8AC3E}">
        <p14:creationId xmlns:p14="http://schemas.microsoft.com/office/powerpoint/2010/main" val="48709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weißem Text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429600"/>
          </a:xfrm>
          <a:solidFill>
            <a:schemeClr val="tx2">
              <a:lumMod val="20000"/>
              <a:lumOff val="80000"/>
            </a:schemeClr>
          </a:solidFill>
        </p:spPr>
        <p:txBody>
          <a:bodyPr tIns="2736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55200"/>
            <a:ext cx="7171200" cy="1620000"/>
          </a:xfrm>
        </p:spPr>
        <p:txBody>
          <a:bodyPr anchor="t"/>
          <a:lstStyle>
            <a:lvl1pPr algn="l">
              <a:lnSpc>
                <a:spcPts val="3740"/>
              </a:lnSpc>
              <a:defRPr sz="34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77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Textbox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429600"/>
          </a:xfrm>
          <a:solidFill>
            <a:schemeClr val="tx2">
              <a:lumMod val="20000"/>
              <a:lumOff val="80000"/>
            </a:schemeClr>
          </a:solidFill>
        </p:spPr>
        <p:txBody>
          <a:bodyPr tIns="2736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0000" y="4107600"/>
            <a:ext cx="7171200" cy="801653"/>
          </a:xfrm>
          <a:solidFill>
            <a:srgbClr val="FFFFFF">
              <a:alpha val="90000"/>
            </a:srgbClr>
          </a:solidFill>
          <a:ln>
            <a:noFill/>
          </a:ln>
        </p:spPr>
        <p:txBody>
          <a:bodyPr lIns="252000" tIns="187200" rIns="252000" bIns="136800">
            <a:spAutoFit/>
          </a:bodyPr>
          <a:lstStyle>
            <a:lvl1pPr>
              <a:lnSpc>
                <a:spcPts val="3740"/>
              </a:lnSpc>
              <a:spcBef>
                <a:spcPts val="0"/>
              </a:spcBef>
              <a:defRPr sz="3400" b="1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47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861200"/>
            <a:ext cx="9018000" cy="4384800"/>
          </a:xfrm>
        </p:spPr>
        <p:txBody>
          <a:bodyPr/>
          <a:lstStyle>
            <a:lvl1pPr marL="421200" indent="-421200">
              <a:buFont typeface="+mj-lt"/>
              <a:buAutoNum type="arabicPeriod"/>
              <a:defRPr/>
            </a:lvl1pPr>
          </a:lstStyle>
          <a:p>
            <a:pPr lvl="0"/>
            <a:r>
              <a:rPr lang="de-DE" dirty="0"/>
              <a:t>Automatische Aufzählung – Punkt nach der Ziffer</a:t>
            </a:r>
          </a:p>
          <a:p>
            <a:pPr lvl="0"/>
            <a:r>
              <a:rPr lang="de-DE" dirty="0"/>
              <a:t>20 </a:t>
            </a:r>
            <a:r>
              <a:rPr lang="de-DE" dirty="0" err="1"/>
              <a:t>pt</a:t>
            </a:r>
            <a:r>
              <a:rPr lang="de-DE" dirty="0"/>
              <a:t> Fließtextschrift, Zeilenabstand 1,1 Zeilen</a:t>
            </a:r>
          </a:p>
          <a:p>
            <a:pPr lvl="0"/>
            <a:r>
              <a:rPr lang="de-DE" dirty="0"/>
              <a:t>Maximal 9 Zeilen auf einer Gliederungsfolie</a:t>
            </a:r>
          </a:p>
          <a:p>
            <a:pPr lvl="0"/>
            <a:r>
              <a:rPr lang="de-DE" dirty="0"/>
              <a:t>Hier werden die wesentlichen Inhaltsblöcke oder Kapitel</a:t>
            </a:r>
          </a:p>
          <a:p>
            <a:pPr lvl="0"/>
            <a:r>
              <a:rPr lang="de-DE" dirty="0"/>
              <a:t>der Präsentation entsprechend ihrer Reihenfolge aufgezählt</a:t>
            </a:r>
          </a:p>
          <a:p>
            <a:pPr lvl="0"/>
            <a:r>
              <a:rPr lang="de-DE" dirty="0"/>
              <a:t>Sechstes Thema</a:t>
            </a:r>
          </a:p>
          <a:p>
            <a:pPr lvl="0"/>
            <a:r>
              <a:rPr lang="de-DE" dirty="0"/>
              <a:t>Siebtes Thema</a:t>
            </a:r>
          </a:p>
          <a:p>
            <a:pPr lvl="0"/>
            <a:r>
              <a:rPr lang="de-DE" dirty="0"/>
              <a:t>Achtes Thema</a:t>
            </a:r>
          </a:p>
          <a:p>
            <a:pPr lvl="0"/>
            <a:r>
              <a:rPr lang="de-DE" dirty="0"/>
              <a:t>Neuntes Thema</a:t>
            </a:r>
          </a:p>
        </p:txBody>
      </p:sp>
    </p:spTree>
    <p:extLst>
      <p:ext uri="{BB962C8B-B14F-4D97-AF65-F5344CB8AC3E}">
        <p14:creationId xmlns:p14="http://schemas.microsoft.com/office/powerpoint/2010/main" val="2702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20000" y="1861200"/>
            <a:ext cx="9018000" cy="438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0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#turbohackathon Challenge-Pitches  |  Munich  |  2019-07-22  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2"/>
          </p:nvPr>
        </p:nvSpPr>
        <p:spPr>
          <a:xfrm>
            <a:off x="720000" y="1861200"/>
            <a:ext cx="9018000" cy="4024800"/>
          </a:xfrm>
        </p:spPr>
        <p:txBody>
          <a:bodyPr tIns="1548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Diagramm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#turbohackathon Challenge-Pitches  |  Munich  |  2019-07-22  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2"/>
          </p:nvPr>
        </p:nvSpPr>
        <p:spPr>
          <a:xfrm>
            <a:off x="720000" y="1861200"/>
            <a:ext cx="10936800" cy="4384800"/>
          </a:xfrm>
        </p:spPr>
        <p:txBody>
          <a:bodyPr tIns="1710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Tabelle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#turbohackathon Challenge-Pitches  |  Munich  |  2019-07-22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12195175" cy="4500000"/>
          </a:xfrm>
          <a:solidFill>
            <a:schemeClr val="tx2">
              <a:lumMod val="20000"/>
              <a:lumOff val="80000"/>
            </a:schemeClr>
          </a:solidFill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9018000" cy="864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82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9018000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861200"/>
            <a:ext cx="9018000" cy="438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000" y="6577200"/>
            <a:ext cx="9018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#turbohackathon Challenge-Pitches  |  Munich  |  2019-07-22  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6800" y="6577200"/>
            <a:ext cx="9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900">
                <a:solidFill>
                  <a:schemeClr val="tx1"/>
                </a:solidFill>
              </a:defRPr>
            </a:lvl1pPr>
          </a:lstStyle>
          <a:p>
            <a:fld id="{08D23EDE-C003-4E9D-A56A-61B3BF8C8EF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VoithPresentationInfo" hidden="1"/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auto">
          <a:xfrm>
            <a:off x="0" y="6197600"/>
            <a:ext cx="728323" cy="279400"/>
          </a:xfrm>
          <a:prstGeom prst="rect">
            <a:avLst/>
          </a:prstGeom>
          <a:solidFill>
            <a:srgbClr val="D2D2D2"/>
          </a:solidFill>
          <a:ln w="9525" algn="ctr">
            <a:solidFill>
              <a:srgbClr val="D2D2D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de-DE"/>
          </a:p>
        </p:txBody>
      </p:sp>
      <p:sp>
        <p:nvSpPr>
          <p:cNvPr id="22" name="Folie Wechsel/Zurücksetzen/Textebenen"/>
          <p:cNvSpPr txBox="1"/>
          <p:nvPr userDrawn="1"/>
        </p:nvSpPr>
        <p:spPr>
          <a:xfrm rot="10800000" flipH="1" flipV="1">
            <a:off x="-2085975" y="515767"/>
            <a:ext cx="1958926" cy="491206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1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6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42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8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14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9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8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>
                <a:solidFill>
                  <a:schemeClr val="tx2"/>
                </a:solidFill>
                <a:latin typeface="+mn-lt"/>
              </a:rPr>
              <a:t>Akzentfarbe</a:t>
            </a:r>
            <a:br>
              <a:rPr lang="de-DE" sz="1000" b="1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der Präsentation ändern in: </a:t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Voith &gt; Accent Color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____________________________________________________</a:t>
            </a: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>
                <a:solidFill>
                  <a:schemeClr val="tx2"/>
                </a:solidFill>
                <a:latin typeface="+mn-lt"/>
              </a:rPr>
              <a:t>Tabellen</a:t>
            </a:r>
            <a:br>
              <a:rPr lang="de-DE" sz="1000" b="1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an das Voith Design anpassen in: </a:t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Voith &gt; Table Layout</a:t>
            </a:r>
            <a:endParaRPr lang="de-DE" sz="11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____________________________________________________</a:t>
            </a: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>
                <a:solidFill>
                  <a:schemeClr val="tx2"/>
                </a:solidFill>
                <a:latin typeface="+mn-lt"/>
              </a:rPr>
              <a:t>Layout Linien</a:t>
            </a:r>
            <a:br>
              <a:rPr lang="de-DE" sz="1000" b="1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ein- und ausblenden in: </a:t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Voith &gt; Layout Grid on/off</a:t>
            </a:r>
            <a:endParaRPr lang="de-DE" sz="11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>
                <a:solidFill>
                  <a:schemeClr val="tx2"/>
                </a:solidFill>
                <a:latin typeface="+mn-lt"/>
              </a:rPr>
              <a:t>Diagramme</a:t>
            </a:r>
            <a:br>
              <a:rPr lang="de-DE" sz="1000" b="1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im Voith Design einfügen von: </a:t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Einfügen &gt; Diagramm &gt; Vorlagen</a:t>
            </a:r>
            <a:endParaRPr lang="de-DE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>
                <a:solidFill>
                  <a:schemeClr val="tx2"/>
                </a:solidFill>
                <a:latin typeface="+mn-lt"/>
              </a:rPr>
              <a:t>Fußzeile</a:t>
            </a: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/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pro Folie und für </a:t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alle Folien anpassen in: </a:t>
            </a:r>
            <a:br>
              <a:rPr lang="de-DE" sz="1000" b="0" baseline="0" dirty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>
                <a:solidFill>
                  <a:schemeClr val="tx2"/>
                </a:solidFill>
                <a:latin typeface="+mn-lt"/>
              </a:rPr>
              <a:t>Einfügen &gt; Text &gt; Kopf- und Fußzeile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Folienlayout</a:t>
            </a:r>
            <a:endParaRPr lang="de-DE" sz="1000" b="0" baseline="0" dirty="0">
              <a:solidFill>
                <a:schemeClr val="tx2"/>
              </a:solidFill>
              <a:latin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wechseln über:</a:t>
            </a:r>
            <a:b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&gt; Folien &gt; Layout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Aufzählung Einzug vergrößern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 + Umschalttaste + nach rechts</a:t>
            </a: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Aufzählung Einzug verkleinern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 + Umschalttaste + nach links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b="0" baseline="0" dirty="0">
              <a:solidFill>
                <a:schemeClr val="tx2"/>
              </a:solidFill>
              <a:latin typeface="+mn-lt"/>
            </a:endParaRP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b="0" baseline="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61" name="VoithGrid" hidden="1"/>
          <p:cNvGrpSpPr/>
          <p:nvPr userDrawn="1"/>
        </p:nvGrpSpPr>
        <p:grpSpPr>
          <a:xfrm>
            <a:off x="0" y="0"/>
            <a:ext cx="12195175" cy="6858000"/>
            <a:chOff x="0" y="0"/>
            <a:chExt cx="12195175" cy="6858000"/>
          </a:xfrm>
        </p:grpSpPr>
        <p:cxnSp>
          <p:nvCxnSpPr>
            <p:cNvPr id="62" name="Gerader Verbinder 61" hidden="1"/>
            <p:cNvCxnSpPr/>
            <p:nvPr/>
          </p:nvCxnSpPr>
          <p:spPr>
            <a:xfrm>
              <a:off x="720001" y="6426000"/>
              <a:ext cx="10936799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 hidden="1"/>
            <p:cNvCxnSpPr/>
            <p:nvPr/>
          </p:nvCxnSpPr>
          <p:spPr>
            <a:xfrm>
              <a:off x="0" y="538163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 hidden="1"/>
            <p:cNvCxnSpPr/>
            <p:nvPr/>
          </p:nvCxnSpPr>
          <p:spPr>
            <a:xfrm>
              <a:off x="0" y="1860550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 hidden="1"/>
            <p:cNvCxnSpPr/>
            <p:nvPr/>
          </p:nvCxnSpPr>
          <p:spPr>
            <a:xfrm>
              <a:off x="0" y="1927225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 hidden="1"/>
            <p:cNvCxnSpPr/>
            <p:nvPr/>
          </p:nvCxnSpPr>
          <p:spPr>
            <a:xfrm>
              <a:off x="0" y="6427788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 hidden="1"/>
            <p:cNvCxnSpPr/>
            <p:nvPr/>
          </p:nvCxnSpPr>
          <p:spPr>
            <a:xfrm>
              <a:off x="719138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 hidden="1"/>
            <p:cNvCxnSpPr/>
            <p:nvPr/>
          </p:nvCxnSpPr>
          <p:spPr>
            <a:xfrm>
              <a:off x="23508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 hidden="1"/>
            <p:cNvCxnSpPr/>
            <p:nvPr/>
          </p:nvCxnSpPr>
          <p:spPr>
            <a:xfrm>
              <a:off x="26388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 hidden="1"/>
            <p:cNvCxnSpPr/>
            <p:nvPr/>
          </p:nvCxnSpPr>
          <p:spPr>
            <a:xfrm>
              <a:off x="41940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 hidden="1"/>
            <p:cNvCxnSpPr/>
            <p:nvPr/>
          </p:nvCxnSpPr>
          <p:spPr>
            <a:xfrm>
              <a:off x="44856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 hidden="1"/>
            <p:cNvCxnSpPr/>
            <p:nvPr/>
          </p:nvCxnSpPr>
          <p:spPr>
            <a:xfrm>
              <a:off x="60444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 hidden="1"/>
            <p:cNvCxnSpPr/>
            <p:nvPr/>
          </p:nvCxnSpPr>
          <p:spPr>
            <a:xfrm>
              <a:off x="63324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 hidden="1"/>
            <p:cNvCxnSpPr/>
            <p:nvPr/>
          </p:nvCxnSpPr>
          <p:spPr>
            <a:xfrm>
              <a:off x="78912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 hidden="1"/>
            <p:cNvCxnSpPr/>
            <p:nvPr/>
          </p:nvCxnSpPr>
          <p:spPr>
            <a:xfrm>
              <a:off x="81792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 hidden="1"/>
            <p:cNvCxnSpPr/>
            <p:nvPr/>
          </p:nvCxnSpPr>
          <p:spPr>
            <a:xfrm>
              <a:off x="97380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 hidden="1"/>
            <p:cNvCxnSpPr/>
            <p:nvPr/>
          </p:nvCxnSpPr>
          <p:spPr>
            <a:xfrm>
              <a:off x="100260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 hidden="1"/>
            <p:cNvCxnSpPr/>
            <p:nvPr/>
          </p:nvCxnSpPr>
          <p:spPr>
            <a:xfrm>
              <a:off x="11657013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17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63" r:id="rId3"/>
    <p:sldLayoutId id="2147483672" r:id="rId4"/>
    <p:sldLayoutId id="2147483680" r:id="rId5"/>
    <p:sldLayoutId id="2147483662" r:id="rId6"/>
    <p:sldLayoutId id="2147483681" r:id="rId7"/>
    <p:sldLayoutId id="2147483682" r:id="rId8"/>
    <p:sldLayoutId id="2147483673" r:id="rId9"/>
    <p:sldLayoutId id="2147483676" r:id="rId10"/>
    <p:sldLayoutId id="2147483669" r:id="rId11"/>
    <p:sldLayoutId id="2147483678" r:id="rId12"/>
    <p:sldLayoutId id="2147483679" r:id="rId13"/>
    <p:sldLayoutId id="2147483664" r:id="rId14"/>
    <p:sldLayoutId id="2147483667" r:id="rId15"/>
    <p:sldLayoutId id="2147483671" r:id="rId16"/>
    <p:sldLayoutId id="2147483670" r:id="rId17"/>
  </p:sldLayoutIdLst>
  <p:hf hdr="0" dt="0"/>
  <p:txStyles>
    <p:titleStyle>
      <a:lvl1pPr algn="l" defTabSz="914400" rtl="0" eaLnBrk="1" latinLnBrk="0" hangingPunct="1">
        <a:lnSpc>
          <a:spcPts val="308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5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4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4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tags" Target="../tags/tag13.xml"/><Relationship Id="rId7" Type="http://schemas.openxmlformats.org/officeDocument/2006/relationships/image" Target="../media/image4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e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577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endParaRPr lang="de-DE" sz="40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turbohackathon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accent2"/>
                </a:solidFill>
              </a:rPr>
              <a:t>Challenge-Pitches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Munich </a:t>
            </a:r>
            <a:r>
              <a:rPr lang="de-DE"/>
              <a:t>|  </a:t>
            </a:r>
            <a:r>
              <a:rPr lang="de-DE" smtClean="0"/>
              <a:t>2019-07-23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5701" r="158" b="5788"/>
          <a:stretch/>
        </p:blipFill>
        <p:spPr>
          <a:xfrm>
            <a:off x="-9526" y="3362325"/>
            <a:ext cx="6048375" cy="3495675"/>
          </a:xfrm>
          <a:prstGeom prst="rect">
            <a:avLst/>
          </a:prstGeom>
        </p:spPr>
      </p:pic>
      <p:pic>
        <p:nvPicPr>
          <p:cNvPr id="3244" name="Picture 172" descr="https://commscockpitimf.voith.com/im/imf/100_44407/s,x,640/f,j/teaser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"/>
          <a:stretch/>
        </p:blipFill>
        <p:spPr bwMode="auto">
          <a:xfrm>
            <a:off x="6038848" y="3366000"/>
            <a:ext cx="6156327" cy="34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2BBBEE2-368D-8644-8A14-949D62772528}"/>
              </a:ext>
            </a:extLst>
          </p:cNvPr>
          <p:cNvSpPr txBox="1"/>
          <p:nvPr/>
        </p:nvSpPr>
        <p:spPr>
          <a:xfrm>
            <a:off x="6936060" y="1673344"/>
            <a:ext cx="4091292" cy="1289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  <a:spcBef>
                <a:spcPts val="1200"/>
              </a:spcBef>
            </a:pPr>
            <a:r>
              <a:rPr lang="de-DE" altLang="zh-CN" sz="2000" b="1" dirty="0" err="1"/>
              <a:t>Predictive</a:t>
            </a:r>
            <a:r>
              <a:rPr lang="de-DE" altLang="zh-CN" sz="2000" b="1" dirty="0"/>
              <a:t> Analytics</a:t>
            </a:r>
            <a:endParaRPr kumimoji="1" lang="en-US" altLang="zh-CN" sz="2000" b="1" dirty="0"/>
          </a:p>
          <a:p>
            <a:pPr>
              <a:lnSpc>
                <a:spcPts val="1600"/>
              </a:lnSpc>
              <a:spcBef>
                <a:spcPts val="1200"/>
              </a:spcBef>
            </a:pPr>
            <a:r>
              <a:rPr kumimoji="1" lang="en-US" altLang="zh-CN" sz="2000" b="1" dirty="0"/>
              <a:t>Team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3:</a:t>
            </a:r>
          </a:p>
          <a:p>
            <a:pPr>
              <a:lnSpc>
                <a:spcPts val="1600"/>
              </a:lnSpc>
              <a:spcBef>
                <a:spcPts val="1200"/>
              </a:spcBef>
            </a:pPr>
            <a:r>
              <a:rPr kumimoji="1" lang="en-US" altLang="zh-CN" sz="2000" b="1" dirty="0" err="1"/>
              <a:t>Anqi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Dai,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err="1"/>
              <a:t>Debin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Liu,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err="1"/>
              <a:t>Mingxuan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Gu,</a:t>
            </a:r>
            <a:r>
              <a:rPr kumimoji="1" lang="zh-CN" altLang="en-US" sz="2000" b="1" dirty="0"/>
              <a:t> </a:t>
            </a:r>
            <a:endParaRPr kumimoji="1" lang="en-US" altLang="zh-CN" sz="2000" b="1" dirty="0"/>
          </a:p>
          <a:p>
            <a:pPr>
              <a:lnSpc>
                <a:spcPts val="1600"/>
              </a:lnSpc>
              <a:spcBef>
                <a:spcPts val="1200"/>
              </a:spcBef>
            </a:pPr>
            <a:r>
              <a:rPr kumimoji="1" lang="en-US" altLang="zh-CN" sz="2000" b="1" dirty="0" err="1"/>
              <a:t>Tiancheng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err="1"/>
              <a:t>Qiu</a:t>
            </a:r>
            <a:r>
              <a:rPr kumimoji="1" lang="en-US" altLang="zh-CN" sz="2000" b="1" dirty="0"/>
              <a:t>,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err="1"/>
              <a:t>Weixin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Wang</a:t>
            </a:r>
          </a:p>
        </p:txBody>
      </p:sp>
    </p:spTree>
    <p:extLst>
      <p:ext uri="{BB962C8B-B14F-4D97-AF65-F5344CB8AC3E}">
        <p14:creationId xmlns:p14="http://schemas.microsoft.com/office/powerpoint/2010/main" val="16032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600"/>
              </a:lnSpc>
              <a:spcBef>
                <a:spcPts val="1200"/>
              </a:spcBef>
            </a:pPr>
            <a:r>
              <a:rPr lang="de-DE" dirty="0"/>
              <a:t>#</a:t>
            </a:r>
            <a:r>
              <a:rPr lang="de-DE" dirty="0" err="1"/>
              <a:t>turbohackathon</a:t>
            </a:r>
            <a:r>
              <a:rPr lang="de-DE" dirty="0"/>
              <a:t> Challenge-Pitches  |  </a:t>
            </a:r>
            <a:r>
              <a:rPr lang="de-DE" dirty="0" err="1"/>
              <a:t>Munich</a:t>
            </a:r>
            <a:r>
              <a:rPr lang="de-DE" dirty="0"/>
              <a:t>  |  2019-07-2</a:t>
            </a:r>
            <a:r>
              <a:rPr lang="en-US" altLang="zh-CN" dirty="0"/>
              <a:t>3</a:t>
            </a:r>
            <a:r>
              <a:rPr lang="zh-CN" altLang="en-US" dirty="0"/>
              <a:t>  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kumimoji="1" lang="en-US" altLang="zh-CN" dirty="0" err="1"/>
              <a:t>Anqi</a:t>
            </a:r>
            <a:r>
              <a:rPr kumimoji="1" lang="zh-CN" altLang="en-US" dirty="0"/>
              <a:t> </a:t>
            </a:r>
            <a:r>
              <a:rPr kumimoji="1" lang="en-US" altLang="zh-CN" dirty="0"/>
              <a:t>Dai,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Mingxuan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Tiancheng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Qiu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lang="de-DE" dirty="0"/>
              <a:t>  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10936800" cy="864000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Analytics</a:t>
            </a:r>
            <a:br>
              <a:rPr lang="de-DE" dirty="0"/>
            </a:b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2</a:t>
            </a:fld>
            <a:endParaRPr lang="de-DE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B70B873-F9EF-9D49-BD41-C460FFA5DC7D}"/>
              </a:ext>
            </a:extLst>
          </p:cNvPr>
          <p:cNvSpPr txBox="1"/>
          <p:nvPr/>
        </p:nvSpPr>
        <p:spPr>
          <a:xfrm>
            <a:off x="3182846" y="2991829"/>
            <a:ext cx="5829481" cy="437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 sz="2800" dirty="0"/>
              <a:t>Here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Demo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Visualization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App.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149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21650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3"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600"/>
              </a:lnSpc>
              <a:spcBef>
                <a:spcPts val="1200"/>
              </a:spcBef>
            </a:pPr>
            <a:r>
              <a:rPr lang="de-DE" dirty="0"/>
              <a:t>#</a:t>
            </a:r>
            <a:r>
              <a:rPr lang="de-DE" dirty="0" err="1"/>
              <a:t>turbohackathon</a:t>
            </a:r>
            <a:r>
              <a:rPr lang="de-DE" dirty="0"/>
              <a:t> Challenge-Pitches  |  </a:t>
            </a:r>
            <a:r>
              <a:rPr lang="de-DE" dirty="0" err="1"/>
              <a:t>Munich</a:t>
            </a:r>
            <a:r>
              <a:rPr lang="de-DE" dirty="0"/>
              <a:t>  |  2019-07-2</a:t>
            </a:r>
            <a:r>
              <a:rPr lang="en-US" altLang="zh-CN" dirty="0"/>
              <a:t>3</a:t>
            </a:r>
            <a:r>
              <a:rPr lang="zh-CN" altLang="en-US" dirty="0"/>
              <a:t>  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kumimoji="1" lang="en-US" altLang="zh-CN" dirty="0" err="1"/>
              <a:t>Anqi</a:t>
            </a:r>
            <a:r>
              <a:rPr kumimoji="1" lang="zh-CN" altLang="en-US" dirty="0"/>
              <a:t> </a:t>
            </a:r>
            <a:r>
              <a:rPr kumimoji="1" lang="en-US" altLang="zh-CN" dirty="0"/>
              <a:t>Dai,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Mingxuan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Tiancheng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Qiu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lang="de-DE" dirty="0"/>
              <a:t>  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10936800" cy="864000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Analytics</a:t>
            </a:r>
            <a:br>
              <a:rPr lang="de-DE" dirty="0"/>
            </a:b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3</a:t>
            </a:fld>
            <a:endParaRPr lang="de-DE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286D63B-1DF7-C348-B31A-4FDEF62938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15" y="1595296"/>
            <a:ext cx="8289970" cy="47330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1CDEDB0-6545-4F48-BC80-5E331813993F}"/>
              </a:ext>
            </a:extLst>
          </p:cNvPr>
          <p:cNvSpPr txBox="1"/>
          <p:nvPr/>
        </p:nvSpPr>
        <p:spPr>
          <a:xfrm>
            <a:off x="4511338" y="971682"/>
            <a:ext cx="3354123" cy="374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facing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now.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111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600"/>
              </a:lnSpc>
              <a:spcBef>
                <a:spcPts val="1200"/>
              </a:spcBef>
            </a:pPr>
            <a:r>
              <a:rPr lang="de-DE" dirty="0"/>
              <a:t>#</a:t>
            </a:r>
            <a:r>
              <a:rPr lang="de-DE" dirty="0" err="1"/>
              <a:t>turbohackathon</a:t>
            </a:r>
            <a:r>
              <a:rPr lang="de-DE" dirty="0"/>
              <a:t> Challenge-Pitches  |  </a:t>
            </a:r>
            <a:r>
              <a:rPr lang="de-DE" dirty="0" err="1"/>
              <a:t>Munich</a:t>
            </a:r>
            <a:r>
              <a:rPr lang="de-DE" dirty="0"/>
              <a:t>  |  2019-07-2</a:t>
            </a:r>
            <a:r>
              <a:rPr lang="en-US" altLang="zh-CN" dirty="0"/>
              <a:t>3</a:t>
            </a:r>
            <a:r>
              <a:rPr lang="zh-CN" altLang="en-US" dirty="0"/>
              <a:t>  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kumimoji="1" lang="en-US" altLang="zh-CN" dirty="0" err="1"/>
              <a:t>Anqi</a:t>
            </a:r>
            <a:r>
              <a:rPr kumimoji="1" lang="zh-CN" altLang="en-US" dirty="0"/>
              <a:t> </a:t>
            </a:r>
            <a:r>
              <a:rPr kumimoji="1" lang="en-US" altLang="zh-CN" dirty="0"/>
              <a:t>Dai,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Mingxuan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Tiancheng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Qiu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lang="de-DE" dirty="0"/>
              <a:t>  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10936800" cy="864000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Analytics</a:t>
            </a:r>
            <a:br>
              <a:rPr lang="de-DE" dirty="0"/>
            </a:b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4</a:t>
            </a:fld>
            <a:endParaRPr lang="de-DE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0135119-B326-544A-932B-D918CF7227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80" y="1501270"/>
            <a:ext cx="6561413" cy="49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600"/>
              </a:lnSpc>
              <a:spcBef>
                <a:spcPts val="1200"/>
              </a:spcBef>
            </a:pPr>
            <a:r>
              <a:rPr lang="de-DE" dirty="0"/>
              <a:t>#</a:t>
            </a:r>
            <a:r>
              <a:rPr lang="de-DE" dirty="0" err="1"/>
              <a:t>turbohackathon</a:t>
            </a:r>
            <a:r>
              <a:rPr lang="de-DE" dirty="0"/>
              <a:t> Challenge-Pitches  |  </a:t>
            </a:r>
            <a:r>
              <a:rPr lang="de-DE" dirty="0" err="1"/>
              <a:t>Munich</a:t>
            </a:r>
            <a:r>
              <a:rPr lang="de-DE" dirty="0"/>
              <a:t>  |  2019-07-2</a:t>
            </a:r>
            <a:r>
              <a:rPr lang="en-US" altLang="zh-CN" dirty="0"/>
              <a:t>3</a:t>
            </a:r>
            <a:r>
              <a:rPr lang="zh-CN" altLang="en-US" dirty="0"/>
              <a:t>  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kumimoji="1" lang="en-US" altLang="zh-CN" dirty="0" err="1"/>
              <a:t>Anqi</a:t>
            </a:r>
            <a:r>
              <a:rPr kumimoji="1" lang="zh-CN" altLang="en-US" dirty="0"/>
              <a:t> </a:t>
            </a:r>
            <a:r>
              <a:rPr kumimoji="1" lang="en-US" altLang="zh-CN" dirty="0"/>
              <a:t>Dai,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Mingxuan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Tiancheng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Qiu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lang="de-DE" dirty="0"/>
              <a:t>  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10936800" cy="864000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Analytics</a:t>
            </a:r>
            <a:br>
              <a:rPr lang="de-DE" dirty="0"/>
            </a:b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5</a:t>
            </a:fld>
            <a:endParaRPr lang="de-DE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B1AD979-5A8C-AD48-AA73-969ABA860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76" y="1787312"/>
            <a:ext cx="5798634" cy="43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600"/>
              </a:lnSpc>
              <a:spcBef>
                <a:spcPts val="1200"/>
              </a:spcBef>
            </a:pPr>
            <a:r>
              <a:rPr lang="de-DE" dirty="0"/>
              <a:t>#</a:t>
            </a:r>
            <a:r>
              <a:rPr lang="de-DE" dirty="0" err="1"/>
              <a:t>turbohackathon</a:t>
            </a:r>
            <a:r>
              <a:rPr lang="de-DE" dirty="0"/>
              <a:t> Challenge-Pitches  |  </a:t>
            </a:r>
            <a:r>
              <a:rPr lang="de-DE" dirty="0" err="1"/>
              <a:t>Munich</a:t>
            </a:r>
            <a:r>
              <a:rPr lang="de-DE" dirty="0"/>
              <a:t>  |  2019-07-2</a:t>
            </a:r>
            <a:r>
              <a:rPr lang="en-US" altLang="zh-CN" dirty="0"/>
              <a:t>3</a:t>
            </a:r>
            <a:r>
              <a:rPr lang="zh-CN" altLang="en-US" dirty="0"/>
              <a:t>  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kumimoji="1" lang="en-US" altLang="zh-CN" dirty="0" err="1"/>
              <a:t>Anqi</a:t>
            </a:r>
            <a:r>
              <a:rPr kumimoji="1" lang="zh-CN" altLang="en-US" dirty="0"/>
              <a:t> </a:t>
            </a:r>
            <a:r>
              <a:rPr kumimoji="1" lang="en-US" altLang="zh-CN" dirty="0"/>
              <a:t>Dai,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Mingxuan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Tiancheng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Qiu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lang="de-DE" dirty="0"/>
              <a:t>  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10936800" cy="864000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Analytics</a:t>
            </a:r>
            <a:br>
              <a:rPr lang="de-DE" dirty="0"/>
            </a:b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6</a:t>
            </a:fld>
            <a:endParaRPr lang="de-DE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B70B873-F9EF-9D49-BD41-C460FFA5DC7D}"/>
              </a:ext>
            </a:extLst>
          </p:cNvPr>
          <p:cNvSpPr txBox="1"/>
          <p:nvPr/>
        </p:nvSpPr>
        <p:spPr>
          <a:xfrm>
            <a:off x="3788461" y="2991829"/>
            <a:ext cx="4618252" cy="437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 sz="2800" dirty="0"/>
              <a:t>Thank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watching!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167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GZZbKRV2J7iUeuA88v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GZZbKRV2J7iUeuA88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GZZbKRV2J7iUeuA88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OITHPPTTEMPLATEVERSIONMAJOR" val="6"/>
  <p:tag name="VOITHPPTTEMPLATEVERSIONMINOR" val="0"/>
  <p:tag name="VOITHPPTTEMPLATEVALIDADDINVERSIONS" val="4"/>
  <p:tag name="VOITHPPTTEMPLATELANGUAGE" val="de"/>
  <p:tag name="VOITHPPTTEMPLATELASTUPDATE" val="2018-01-26"/>
  <p:tag name="VOITHPRASENTATIONFORMAT" val="16: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Fq79XTQ32IRt0axwjM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GZZbKRV2J7iUeuA88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GZZbKRV2J7iUeuA88vA"/>
</p:tagLst>
</file>

<file path=ppt/theme/theme1.xml><?xml version="1.0" encoding="utf-8"?>
<a:theme xmlns:a="http://schemas.openxmlformats.org/drawingml/2006/main" name="Voith">
  <a:themeElements>
    <a:clrScheme name="Voith Cornflower">
      <a:dk1>
        <a:srgbClr val="000000"/>
      </a:dk1>
      <a:lt1>
        <a:srgbClr val="FFFFFF"/>
      </a:lt1>
      <a:dk2>
        <a:srgbClr val="7F7F7F"/>
      </a:dk2>
      <a:lt2>
        <a:srgbClr val="ABB3C8"/>
      </a:lt2>
      <a:accent1>
        <a:srgbClr val="2D4275"/>
      </a:accent1>
      <a:accent2>
        <a:srgbClr val="1F82C0"/>
      </a:accent2>
      <a:accent3>
        <a:srgbClr val="89BA17"/>
      </a:accent3>
      <a:accent4>
        <a:srgbClr val="28B9DA"/>
      </a:accent4>
      <a:accent5>
        <a:srgbClr val="E96091"/>
      </a:accent5>
      <a:accent6>
        <a:srgbClr val="818EAC"/>
      </a:accent6>
      <a:hlink>
        <a:srgbClr val="7F7F7F"/>
      </a:hlink>
      <a:folHlink>
        <a:srgbClr val="2D4275"/>
      </a:folHlink>
    </a:clrScheme>
    <a:fontScheme name="Voi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1200"/>
          </a:spcBef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Voith</Template>
  <TotalTime>24</TotalTime>
  <Words>383</Words>
  <Application>Microsoft Office PowerPoint</Application>
  <PresentationFormat>自定义</PresentationFormat>
  <Paragraphs>61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Voith</vt:lpstr>
      <vt:lpstr>think-cell Folie</vt:lpstr>
      <vt:lpstr>#turbohackathon Challenge-Pitches</vt:lpstr>
      <vt:lpstr>Predictive Analytics </vt:lpstr>
      <vt:lpstr>Predictive Analytics </vt:lpstr>
      <vt:lpstr>Predictive Analytics </vt:lpstr>
      <vt:lpstr>Predictive Analytics </vt:lpstr>
      <vt:lpstr>Predictive Analytics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ohne Bild  Arial Bold, 40 pt in drei Zeilen Kontextzeile in Akzentfarbe</dc:title>
  <dc:creator>Seidel, Patrick</dc:creator>
  <cp:lastModifiedBy>Claud Gu</cp:lastModifiedBy>
  <cp:revision>719</cp:revision>
  <dcterms:created xsi:type="dcterms:W3CDTF">2011-11-25T11:59:37Z</dcterms:created>
  <dcterms:modified xsi:type="dcterms:W3CDTF">2019-07-23T14:32:31Z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tectionClass">
    <vt:lpwstr>confidential</vt:lpwstr>
  </property>
</Properties>
</file>