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0" r:id="rId2"/>
    <p:sldId id="257" r:id="rId3"/>
    <p:sldId id="321" r:id="rId4"/>
    <p:sldId id="345" r:id="rId5"/>
    <p:sldId id="346" r:id="rId6"/>
    <p:sldId id="355" r:id="rId7"/>
    <p:sldId id="349" r:id="rId8"/>
    <p:sldId id="350" r:id="rId9"/>
    <p:sldId id="351" r:id="rId10"/>
    <p:sldId id="322" r:id="rId11"/>
    <p:sldId id="353" r:id="rId12"/>
    <p:sldId id="354" r:id="rId13"/>
    <p:sldId id="344" r:id="rId14"/>
    <p:sldId id="320" r:id="rId15"/>
    <p:sldId id="25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182"/>
    <a:srgbClr val="4A1B12"/>
    <a:srgbClr val="652619"/>
    <a:srgbClr val="671722"/>
    <a:srgbClr val="52121B"/>
    <a:srgbClr val="431D1D"/>
    <a:srgbClr val="7E1C2A"/>
    <a:srgbClr val="CC3300"/>
    <a:srgbClr val="66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4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4CBB6-8372-491A-8939-1E4B1716E0F9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F1192-FC1F-4BB5-9CA0-9139049C6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5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68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2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8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0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0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8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3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4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1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F1192-FC1F-4BB5-9CA0-9139049C6E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7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156D-CA2F-4EB4-867C-0BD75004D1CC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319A-FECA-4775-8F9F-E2B2DB0EB579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6683-8DE8-4E13-8E8E-D99860965E86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2FD3-BD98-4BB7-8173-642E4564FFAF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1438-9EF9-4502-B935-259C2110A891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E17-D809-42E2-86D4-BF461321CA60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429-1336-4FCF-8C8B-00B51BBBC805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975-48CF-4B8A-A612-CC5F30DC0D75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C:\Users\pp\Desktop\logo-nocolor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2000"/>
          </a:blip>
          <a:srcRect/>
          <a:stretch>
            <a:fillRect/>
          </a:stretch>
        </p:blipFill>
        <p:spPr bwMode="auto">
          <a:xfrm>
            <a:off x="3214678" y="1857364"/>
            <a:ext cx="4572032" cy="4572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0929-3390-41F0-A253-C76809BB8AB4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6A05-1364-4729-A1AD-3F838956491D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3451-B9F2-49F3-9A1B-6E599B6AD26A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D0A2-9C12-4063-97B3-BC900B5437B9}" type="datetime1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A6DB-FE8F-44FC-AB8C-B3ACDBB5B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ccube.com/wiki/index.php/SLURM&#20351;&#29992;&#22522;&#30784;&#25945;&#31243;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lurm.schedmd.com/documentation.html" TargetMode="External"/><Relationship Id="rId4" Type="http://schemas.openxmlformats.org/officeDocument/2006/relationships/hyperlink" Target="http://hmli.ustc.edu.cn/doc/userguide/slurm-userguide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SlakeLabTiangong/2019_workshop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953671"/>
            <a:ext cx="8211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Slurm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作业调度系统使用指南 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 flipV="1">
            <a:off x="343406" y="4887743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"/>
          <p:cNvSpPr txBox="1"/>
          <p:nvPr/>
        </p:nvSpPr>
        <p:spPr>
          <a:xfrm>
            <a:off x="6300192" y="5952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cs typeface="Tahoma" pitchFamily="34" charset="0"/>
              </a:rPr>
              <a:t>贾华显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Tahoma" pitchFamily="34" charset="0"/>
              </a:rPr>
              <a:t> </a:t>
            </a:r>
          </a:p>
          <a:p>
            <a:pPr algn="ctr"/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Tahoma" pitchFamily="34" charset="0"/>
              </a:rPr>
              <a:t>  2019.7.23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  <a:cs typeface="Tahom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53529"/>
            <a:ext cx="686812" cy="4037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585496" y="653000"/>
            <a:ext cx="404522" cy="3942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F00B1A83-EE77-483F-AED0-A47D8D39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2" y="-32420"/>
            <a:ext cx="3461377" cy="944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68ABC1-DF1E-420A-B2B4-15047925C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"/>
            <a:ext cx="4083144" cy="90872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924DA6B-E9EB-4D9D-A83C-CCCB137D05EC}"/>
              </a:ext>
            </a:extLst>
          </p:cNvPr>
          <p:cNvSpPr/>
          <p:nvPr/>
        </p:nvSpPr>
        <p:spPr>
          <a:xfrm>
            <a:off x="-11257" y="908720"/>
            <a:ext cx="9155257" cy="2829234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查看队列，节点信息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467545" y="1117776"/>
            <a:ext cx="6192688" cy="943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53A0E7-49C9-487F-BC4F-9049EFB0BF75}"/>
              </a:ext>
            </a:extLst>
          </p:cNvPr>
          <p:cNvSpPr/>
          <p:nvPr/>
        </p:nvSpPr>
        <p:spPr>
          <a:xfrm>
            <a:off x="555950" y="948277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显示队列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sinfo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队列中多节点状态不同时分行显示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5D0AD-652C-4332-B297-777FC533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79" y="2230347"/>
            <a:ext cx="6480720" cy="32362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40B1DE-0721-4A73-B3B5-6AF8C259F8A3}"/>
              </a:ext>
            </a:extLst>
          </p:cNvPr>
          <p:cNvSpPr/>
          <p:nvPr/>
        </p:nvSpPr>
        <p:spPr>
          <a:xfrm>
            <a:off x="555950" y="5513142"/>
            <a:ext cx="76638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• STATE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：节点状态，可能的状态包括： 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allocated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alloc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：已分配                           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down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：宕机                                          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idle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：空闲，可以接收新作业                         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drained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drain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：已失去活力 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mixed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：混合，节点在运行作业，但有些空闲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CPU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核，可接受新作业。 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– reserved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resv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：预留。</a:t>
            </a:r>
          </a:p>
        </p:txBody>
      </p:sp>
    </p:spTree>
    <p:extLst>
      <p:ext uri="{BB962C8B-B14F-4D97-AF65-F5344CB8AC3E}">
        <p14:creationId xmlns:p14="http://schemas.microsoft.com/office/powerpoint/2010/main" val="37409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查看队列，节点信息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467545" y="1117776"/>
            <a:ext cx="6192688" cy="943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53A0E7-49C9-487F-BC4F-9049EFB0BF75}"/>
              </a:ext>
            </a:extLst>
          </p:cNvPr>
          <p:cNvSpPr/>
          <p:nvPr/>
        </p:nvSpPr>
        <p:spPr>
          <a:xfrm>
            <a:off x="555950" y="94827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查看账户关联用户及</a:t>
            </a:r>
            <a:r>
              <a:rPr lang="en-US" altLang="zh-CN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QOS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限制</a:t>
            </a:r>
            <a:endParaRPr lang="en-US" altLang="zh-CN" sz="2000" b="1" dirty="0"/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sacctmgr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list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assoc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232D59-EC51-43D3-8422-BB64FBC2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307"/>
            <a:ext cx="9144000" cy="35456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3DEF02-EEF1-41A7-B545-B979C50B2D4A}"/>
              </a:ext>
            </a:extLst>
          </p:cNvPr>
          <p:cNvSpPr txBox="1"/>
          <p:nvPr/>
        </p:nvSpPr>
        <p:spPr>
          <a:xfrm>
            <a:off x="4644008" y="576927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时间限制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C3D901-92BA-46B4-8526-19E7070ECD94}"/>
              </a:ext>
            </a:extLst>
          </p:cNvPr>
          <p:cNvSpPr txBox="1"/>
          <p:nvPr/>
        </p:nvSpPr>
        <p:spPr>
          <a:xfrm>
            <a:off x="6372200" y="5740446"/>
            <a:ext cx="17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最大运行任务数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EA9614-2D1F-48ED-9FA5-151DA9C88D4B}"/>
              </a:ext>
            </a:extLst>
          </p:cNvPr>
          <p:cNvSpPr txBox="1"/>
          <p:nvPr/>
        </p:nvSpPr>
        <p:spPr>
          <a:xfrm>
            <a:off x="107504" y="576927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优先级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A9567-8EE5-4886-AA9E-D6EE023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查看队列，节点信息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53A0E7-49C9-487F-BC4F-9049EFB0BF75}"/>
              </a:ext>
            </a:extLst>
          </p:cNvPr>
          <p:cNvSpPr/>
          <p:nvPr/>
        </p:nvSpPr>
        <p:spPr>
          <a:xfrm>
            <a:off x="555950" y="948277"/>
            <a:ext cx="70403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查看详细节点信息</a:t>
            </a: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scontrol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show node</a:t>
            </a:r>
          </a:p>
          <a:p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scontrol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show node NODENAME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显示指定节点信息</a:t>
            </a:r>
            <a:endParaRPr lang="en-US" altLang="zh-CN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8A6CCE-03B6-4A8E-A3DA-1A64D03A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8887"/>
            <a:ext cx="6048375" cy="29432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80DC29E-481E-4CD0-AA3F-609CC6204A76}"/>
              </a:ext>
            </a:extLst>
          </p:cNvPr>
          <p:cNvSpPr txBox="1"/>
          <p:nvPr/>
        </p:nvSpPr>
        <p:spPr>
          <a:xfrm>
            <a:off x="1115870" y="2655250"/>
            <a:ext cx="86409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7F784B-3153-4C88-8B77-5BEB35D8478F}"/>
              </a:ext>
            </a:extLst>
          </p:cNvPr>
          <p:cNvSpPr txBox="1"/>
          <p:nvPr/>
        </p:nvSpPr>
        <p:spPr>
          <a:xfrm>
            <a:off x="1556093" y="4354654"/>
            <a:ext cx="99311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466DA7-053F-4208-A613-2E7A37505E6D}"/>
              </a:ext>
            </a:extLst>
          </p:cNvPr>
          <p:cNvSpPr txBox="1"/>
          <p:nvPr/>
        </p:nvSpPr>
        <p:spPr>
          <a:xfrm>
            <a:off x="2929376" y="270045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36</a:t>
            </a:r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个核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AFBF19-31C0-4B14-A3D0-BED31CCA6472}"/>
              </a:ext>
            </a:extLst>
          </p:cNvPr>
          <p:cNvSpPr txBox="1"/>
          <p:nvPr/>
        </p:nvSpPr>
        <p:spPr>
          <a:xfrm>
            <a:off x="2749356" y="45393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192G </a:t>
            </a:r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741D5C-AC8B-4F9B-9A80-A90FDF6E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476"/>
          <a:stretch/>
        </p:blipFill>
        <p:spPr>
          <a:xfrm>
            <a:off x="4211495" y="2859229"/>
            <a:ext cx="4932505" cy="2990850"/>
          </a:xfrm>
          <a:prstGeom prst="rect">
            <a:avLst/>
          </a:prstGeom>
          <a:ln>
            <a:noFill/>
          </a:ln>
          <a:effectLst>
            <a:glow rad="177800">
              <a:srgbClr val="0070C0">
                <a:alpha val="40000"/>
              </a:srgbClr>
            </a:glo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565CD5D-9E85-44B0-9362-3B18D27A7447}"/>
              </a:ext>
            </a:extLst>
          </p:cNvPr>
          <p:cNvSpPr txBox="1"/>
          <p:nvPr/>
        </p:nvSpPr>
        <p:spPr>
          <a:xfrm>
            <a:off x="7194692" y="309044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72</a:t>
            </a:r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个核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BF9799-272D-41C7-9757-87CFE4558559}"/>
              </a:ext>
            </a:extLst>
          </p:cNvPr>
          <p:cNvSpPr txBox="1"/>
          <p:nvPr/>
        </p:nvSpPr>
        <p:spPr>
          <a:xfrm>
            <a:off x="7473079" y="478045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1T</a:t>
            </a:r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880BEC-6450-4BB5-A510-AB2254D30A9C}"/>
              </a:ext>
            </a:extLst>
          </p:cNvPr>
          <p:cNvSpPr txBox="1"/>
          <p:nvPr/>
        </p:nvSpPr>
        <p:spPr>
          <a:xfrm>
            <a:off x="5325389" y="3084147"/>
            <a:ext cx="86409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C3F802-03E1-428E-8098-3F3CDFE9294A}"/>
              </a:ext>
            </a:extLst>
          </p:cNvPr>
          <p:cNvSpPr txBox="1"/>
          <p:nvPr/>
        </p:nvSpPr>
        <p:spPr>
          <a:xfrm>
            <a:off x="5813651" y="4780453"/>
            <a:ext cx="86409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F33EDE7F-9396-4750-B8E9-2074E36BBE21}"/>
              </a:ext>
            </a:extLst>
          </p:cNvPr>
          <p:cNvSpPr txBox="1">
            <a:spLocks/>
          </p:cNvSpPr>
          <p:nvPr/>
        </p:nvSpPr>
        <p:spPr>
          <a:xfrm>
            <a:off x="539552" y="6104845"/>
            <a:ext cx="8064895" cy="727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了解计算节点详细信息可以指导脚本相关参数的填写，如 </a:t>
            </a:r>
            <a:r>
              <a:rPr lang="en-US" altLang="zh-CN" sz="18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ntasks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-per-node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选择适合的节点提交任务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4AD3CA1-2912-4F27-B4F6-8C13A110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1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作业控制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565315" y="2273387"/>
            <a:ext cx="7895963" cy="23112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52646" y="967821"/>
            <a:ext cx="1273642" cy="4616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1F0BDA-DC3A-4967-8854-6FAC3DCC0782}"/>
              </a:ext>
            </a:extLst>
          </p:cNvPr>
          <p:cNvSpPr txBox="1"/>
          <p:nvPr/>
        </p:nvSpPr>
        <p:spPr>
          <a:xfrm>
            <a:off x="792810" y="1076427"/>
            <a:ext cx="71622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取消作业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scancel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jobid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作业状态标记为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CANCELLED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状态，回收资源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同理，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scancel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–u username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，可以取消自己的所有任务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41">
            <a:extLst>
              <a:ext uri="{FF2B5EF4-FFF2-40B4-BE49-F238E27FC236}">
                <a16:creationId xmlns:a16="http://schemas.microsoft.com/office/drawing/2014/main" id="{C38E0AEE-B0E2-472B-A16E-E8ABE7BB8E32}"/>
              </a:ext>
            </a:extLst>
          </p:cNvPr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4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8110703-A068-4B38-B01C-BB22C18062BE}"/>
              </a:ext>
            </a:extLst>
          </p:cNvPr>
          <p:cNvSpPr txBox="1">
            <a:spLocks/>
          </p:cNvSpPr>
          <p:nvPr/>
        </p:nvSpPr>
        <p:spPr>
          <a:xfrm>
            <a:off x="566750" y="1459583"/>
            <a:ext cx="7798544" cy="40980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曙光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快速入门指南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https://www.hpccube.com/wiki/index.php/SLURM</a:t>
            </a:r>
            <a:r>
              <a:rPr lang="zh-CN" altLang="en-US" sz="2000" dirty="0">
                <a:hlinkClick r:id="rId3"/>
              </a:rPr>
              <a:t>使用基础教程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作业调度系统使用指南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李会民 中国科大超级计算中心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http://hmli.ustc.edu.cn/doc/userguide/slurm-userguide.pdf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官方文档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https://slurm.schedmd.com/documentation.html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80A7D46-9624-47D3-B90D-36932781C718}"/>
              </a:ext>
            </a:extLst>
          </p:cNvPr>
          <p:cNvSpPr txBox="1">
            <a:spLocks/>
          </p:cNvSpPr>
          <p:nvPr/>
        </p:nvSpPr>
        <p:spPr>
          <a:xfrm>
            <a:off x="566750" y="1245179"/>
            <a:ext cx="6669546" cy="4791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33C6E37-D8B5-4ECB-B233-EC93BA2E0C63}"/>
              </a:ext>
            </a:extLst>
          </p:cNvPr>
          <p:cNvSpPr txBox="1">
            <a:spLocks/>
          </p:cNvSpPr>
          <p:nvPr/>
        </p:nvSpPr>
        <p:spPr>
          <a:xfrm>
            <a:off x="768010" y="1791586"/>
            <a:ext cx="7463069" cy="40980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A6F79C-E1DB-44BC-B6FC-A6915C34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8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32" cy="7072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sp>
        <p:nvSpPr>
          <p:cNvPr id="120" name="矩形 119"/>
          <p:cNvSpPr/>
          <p:nvPr/>
        </p:nvSpPr>
        <p:spPr>
          <a:xfrm>
            <a:off x="0" y="0"/>
            <a:ext cx="9144000" cy="709940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89000"/>
                </a:schemeClr>
              </a:gs>
              <a:gs pos="96000">
                <a:schemeClr val="tx2">
                  <a:lumMod val="75000"/>
                  <a:alpha val="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2500298" y="1714488"/>
            <a:ext cx="4375958" cy="3643338"/>
            <a:chOff x="2855415" y="1571612"/>
            <a:chExt cx="4375958" cy="3643338"/>
          </a:xfrm>
        </p:grpSpPr>
        <p:sp>
          <p:nvSpPr>
            <p:cNvPr id="175" name="TextBox 174"/>
            <p:cNvSpPr txBox="1"/>
            <p:nvPr/>
          </p:nvSpPr>
          <p:spPr>
            <a:xfrm>
              <a:off x="2855415" y="4422496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华文行楷" pitchFamily="2" charset="-122"/>
                  <a:ea typeface="华文行楷" pitchFamily="2" charset="-122"/>
                </a:rPr>
                <a:t>中国科学院物理研究所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071803" y="4922562"/>
              <a:ext cx="41595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00" dirty="0">
                  <a:solidFill>
                    <a:schemeClr val="bg1">
                      <a:lumMod val="95000"/>
                    </a:schemeClr>
                  </a:solidFill>
                  <a:latin typeface="Adobe Gothic Std B" pitchFamily="34" charset="-128"/>
                  <a:ea typeface="Adobe Gothic Std B" pitchFamily="34" charset="-128"/>
                </a:rPr>
                <a:t>Institute of Physics  Chinese Academy of Sciences</a:t>
              </a:r>
              <a:endParaRPr lang="zh-CN" altLang="en-US" sz="1300" dirty="0">
                <a:solidFill>
                  <a:schemeClr val="bg1">
                    <a:lumMod val="95000"/>
                  </a:schemeClr>
                </a:solidFill>
                <a:latin typeface="Adobe Gothic Std B" pitchFamily="34" charset="-128"/>
                <a:ea typeface="华文行楷" pitchFamily="2" charset="-122"/>
              </a:endParaRPr>
            </a:p>
          </p:txBody>
        </p:sp>
        <p:pic>
          <p:nvPicPr>
            <p:cNvPr id="179" name="图片 178" descr="logo-nocolor.png"/>
            <p:cNvPicPr>
              <a:picLocks noChangeAspect="1"/>
            </p:cNvPicPr>
            <p:nvPr/>
          </p:nvPicPr>
          <p:blipFill>
            <a:blip r:embed="rId4">
              <a:lum/>
            </a:blip>
            <a:stretch>
              <a:fillRect/>
            </a:stretch>
          </p:blipFill>
          <p:spPr>
            <a:xfrm>
              <a:off x="3643306" y="1571612"/>
              <a:ext cx="2714644" cy="271464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661670" y="345599"/>
            <a:ext cx="35531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99285" y="2708920"/>
            <a:ext cx="6401414" cy="523220"/>
            <a:chOff x="2860834" y="1772816"/>
            <a:chExt cx="6401414" cy="52322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4"/>
            <p:cNvGrpSpPr/>
            <p:nvPr/>
          </p:nvGrpSpPr>
          <p:grpSpPr>
            <a:xfrm>
              <a:off x="2860834" y="1772816"/>
              <a:ext cx="795202" cy="523220"/>
              <a:chOff x="2860834" y="1810916"/>
              <a:chExt cx="795202" cy="523220"/>
            </a:xfrm>
          </p:grpSpPr>
          <p:sp>
            <p:nvSpPr>
              <p:cNvPr id="34" name="平行四边形 3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13"/>
              <p:cNvSpPr txBox="1"/>
              <p:nvPr/>
            </p:nvSpPr>
            <p:spPr>
              <a:xfrm>
                <a:off x="2860834" y="1810916"/>
                <a:ext cx="7952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299285" y="3673838"/>
            <a:ext cx="6398300" cy="547250"/>
            <a:chOff x="2863948" y="1778111"/>
            <a:chExt cx="6398300" cy="54725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77"/>
            <p:cNvGrpSpPr/>
            <p:nvPr/>
          </p:nvGrpSpPr>
          <p:grpSpPr>
            <a:xfrm>
              <a:off x="2863948" y="1778111"/>
              <a:ext cx="687707" cy="547250"/>
              <a:chOff x="2863948" y="1816211"/>
              <a:chExt cx="687707" cy="547250"/>
            </a:xfrm>
          </p:grpSpPr>
          <p:sp>
            <p:nvSpPr>
              <p:cNvPr id="39" name="平行四边形 3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79"/>
              <p:cNvSpPr txBox="1"/>
              <p:nvPr/>
            </p:nvSpPr>
            <p:spPr>
              <a:xfrm>
                <a:off x="2863948" y="1840241"/>
                <a:ext cx="687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" name="矩形 17"/>
          <p:cNvSpPr/>
          <p:nvPr/>
        </p:nvSpPr>
        <p:spPr>
          <a:xfrm>
            <a:off x="2404082" y="27229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作业提交及相关参数</a:t>
            </a:r>
          </a:p>
        </p:txBody>
      </p:sp>
      <p:sp>
        <p:nvSpPr>
          <p:cNvPr id="52" name="矩形 51"/>
          <p:cNvSpPr/>
          <p:nvPr/>
        </p:nvSpPr>
        <p:spPr>
          <a:xfrm>
            <a:off x="2481644" y="458864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查看队列，节点信息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5E6AAE-C23A-4804-917E-A0F2BD15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48011F-2EDD-4E13-96BD-5405185458B7}"/>
              </a:ext>
            </a:extLst>
          </p:cNvPr>
          <p:cNvGrpSpPr/>
          <p:nvPr/>
        </p:nvGrpSpPr>
        <p:grpSpPr>
          <a:xfrm>
            <a:off x="1331640" y="1772816"/>
            <a:ext cx="6401414" cy="523220"/>
            <a:chOff x="2860834" y="1772816"/>
            <a:chExt cx="6401414" cy="52322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77695D4-C9AF-46B7-9447-E1DC5CAAD17D}"/>
                </a:ext>
              </a:extLst>
            </p:cNvPr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14">
              <a:extLst>
                <a:ext uri="{FF2B5EF4-FFF2-40B4-BE49-F238E27FC236}">
                  <a16:creationId xmlns:a16="http://schemas.microsoft.com/office/drawing/2014/main" id="{D89462DF-6092-4DEF-989E-CDFBC104E184}"/>
                </a:ext>
              </a:extLst>
            </p:cNvPr>
            <p:cNvGrpSpPr/>
            <p:nvPr/>
          </p:nvGrpSpPr>
          <p:grpSpPr>
            <a:xfrm>
              <a:off x="2860834" y="1772816"/>
              <a:ext cx="795202" cy="523220"/>
              <a:chOff x="2860834" y="1810916"/>
              <a:chExt cx="795202" cy="523220"/>
            </a:xfrm>
          </p:grpSpPr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C0BCF238-9A04-4191-8227-F41D85FD26F7}"/>
                  </a:ext>
                </a:extLst>
              </p:cNvPr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13">
                <a:extLst>
                  <a:ext uri="{FF2B5EF4-FFF2-40B4-BE49-F238E27FC236}">
                    <a16:creationId xmlns:a16="http://schemas.microsoft.com/office/drawing/2014/main" id="{84593B3E-69B2-46DF-BA6A-8A2953999370}"/>
                  </a:ext>
                </a:extLst>
              </p:cNvPr>
              <p:cNvSpPr txBox="1"/>
              <p:nvPr/>
            </p:nvSpPr>
            <p:spPr>
              <a:xfrm>
                <a:off x="2860834" y="1810916"/>
                <a:ext cx="7952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8" name="矩形 17">
            <a:extLst>
              <a:ext uri="{FF2B5EF4-FFF2-40B4-BE49-F238E27FC236}">
                <a16:creationId xmlns:a16="http://schemas.microsoft.com/office/drawing/2014/main" id="{2E24FBEC-B928-42A3-AF24-C4F0E7574778}"/>
              </a:ext>
            </a:extLst>
          </p:cNvPr>
          <p:cNvSpPr/>
          <p:nvPr/>
        </p:nvSpPr>
        <p:spPr>
          <a:xfrm>
            <a:off x="2368132" y="1794636"/>
            <a:ext cx="1709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Slurm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22AEDDD-2030-49EF-8991-E617609353B5}"/>
              </a:ext>
            </a:extLst>
          </p:cNvPr>
          <p:cNvGrpSpPr/>
          <p:nvPr/>
        </p:nvGrpSpPr>
        <p:grpSpPr>
          <a:xfrm>
            <a:off x="1302943" y="5546046"/>
            <a:ext cx="6398300" cy="547250"/>
            <a:chOff x="2863948" y="1778111"/>
            <a:chExt cx="6398300" cy="54725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790A197-D03D-41FE-BA8D-1A2585F3241B}"/>
                </a:ext>
              </a:extLst>
            </p:cNvPr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77">
              <a:extLst>
                <a:ext uri="{FF2B5EF4-FFF2-40B4-BE49-F238E27FC236}">
                  <a16:creationId xmlns:a16="http://schemas.microsoft.com/office/drawing/2014/main" id="{9EB1B484-B829-42EC-91A9-67024B5BD60E}"/>
                </a:ext>
              </a:extLst>
            </p:cNvPr>
            <p:cNvGrpSpPr/>
            <p:nvPr/>
          </p:nvGrpSpPr>
          <p:grpSpPr>
            <a:xfrm>
              <a:off x="2863948" y="1778111"/>
              <a:ext cx="687707" cy="547250"/>
              <a:chOff x="2863948" y="1816211"/>
              <a:chExt cx="687707" cy="547250"/>
            </a:xfrm>
          </p:grpSpPr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0D038FC3-54FB-4043-BAB4-FD187F74D7D8}"/>
                  </a:ext>
                </a:extLst>
              </p:cNvPr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79">
                <a:extLst>
                  <a:ext uri="{FF2B5EF4-FFF2-40B4-BE49-F238E27FC236}">
                    <a16:creationId xmlns:a16="http://schemas.microsoft.com/office/drawing/2014/main" id="{4A1863C8-CF3D-46CA-88E4-DA4F7FD94D4F}"/>
                  </a:ext>
                </a:extLst>
              </p:cNvPr>
              <p:cNvSpPr txBox="1"/>
              <p:nvPr/>
            </p:nvSpPr>
            <p:spPr>
              <a:xfrm>
                <a:off x="2863948" y="1840241"/>
                <a:ext cx="687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C9BAB476-075B-41C3-94F3-9FA559FD27FA}"/>
              </a:ext>
            </a:extLst>
          </p:cNvPr>
          <p:cNvSpPr/>
          <p:nvPr/>
        </p:nvSpPr>
        <p:spPr>
          <a:xfrm>
            <a:off x="2515192" y="55753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作业控制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CDBFFBC-7E1F-40D7-A1A2-F4984821E3EA}"/>
              </a:ext>
            </a:extLst>
          </p:cNvPr>
          <p:cNvGrpSpPr/>
          <p:nvPr/>
        </p:nvGrpSpPr>
        <p:grpSpPr>
          <a:xfrm>
            <a:off x="1299285" y="4609942"/>
            <a:ext cx="6398300" cy="547250"/>
            <a:chOff x="2863948" y="1778111"/>
            <a:chExt cx="6398300" cy="547250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759BB2C-5193-4835-BC57-F4F0FA830F58}"/>
                </a:ext>
              </a:extLst>
            </p:cNvPr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77">
              <a:extLst>
                <a:ext uri="{FF2B5EF4-FFF2-40B4-BE49-F238E27FC236}">
                  <a16:creationId xmlns:a16="http://schemas.microsoft.com/office/drawing/2014/main" id="{6F70DC68-8674-4164-9FC6-DB9C2F9D949F}"/>
                </a:ext>
              </a:extLst>
            </p:cNvPr>
            <p:cNvGrpSpPr/>
            <p:nvPr/>
          </p:nvGrpSpPr>
          <p:grpSpPr>
            <a:xfrm>
              <a:off x="2863948" y="1778111"/>
              <a:ext cx="687707" cy="547250"/>
              <a:chOff x="2863948" y="1816211"/>
              <a:chExt cx="687707" cy="547250"/>
            </a:xfrm>
          </p:grpSpPr>
          <p:sp>
            <p:nvSpPr>
              <p:cNvPr id="55" name="平行四边形 54">
                <a:extLst>
                  <a:ext uri="{FF2B5EF4-FFF2-40B4-BE49-F238E27FC236}">
                    <a16:creationId xmlns:a16="http://schemas.microsoft.com/office/drawing/2014/main" id="{A262C557-EA70-4BBC-8BBF-12BA629FB28D}"/>
                  </a:ext>
                </a:extLst>
              </p:cNvPr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79">
                <a:extLst>
                  <a:ext uri="{FF2B5EF4-FFF2-40B4-BE49-F238E27FC236}">
                    <a16:creationId xmlns:a16="http://schemas.microsoft.com/office/drawing/2014/main" id="{257CD1CA-0863-42EC-A60F-FC271EE238FE}"/>
                  </a:ext>
                </a:extLst>
              </p:cNvPr>
              <p:cNvSpPr txBox="1"/>
              <p:nvPr/>
            </p:nvSpPr>
            <p:spPr>
              <a:xfrm>
                <a:off x="2863948" y="1840241"/>
                <a:ext cx="687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DBC8F8FE-7D38-474C-90FB-A5FBDFD1EBA9}"/>
              </a:ext>
            </a:extLst>
          </p:cNvPr>
          <p:cNvSpPr/>
          <p:nvPr/>
        </p:nvSpPr>
        <p:spPr>
          <a:xfrm>
            <a:off x="2438240" y="365253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查看作业信息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1709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Slurm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361594" y="1290338"/>
            <a:ext cx="7895963" cy="23112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Slurm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Simple Linux Utility for Resource Management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http://slurm.schedmd.com/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）是一个开源，容错，高度可扩展的集群管理和作业调度系统，适用于大型和小型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集群</a:t>
            </a:r>
            <a:r>
              <a:rPr lang="zh-CN" altLang="en-US" sz="2000" dirty="0"/>
              <a:t>。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超级计算系统可利用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Slurm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进行资源和作业管理，以避免相互干扰，提高运行效率。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>
                <a:latin typeface="华文细黑" panose="02010600040101010101" pitchFamily="2" charset="-122"/>
                <a:ea typeface="华文细黑" panose="02010600040101010101" pitchFamily="2" charset="-122"/>
              </a:rPr>
              <a:t>在天工集群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中运行的作业无论是用于程序调试还是业务计算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必须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通过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Slurm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命令提交，提交后可以利用相关命令查询作业状态。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请不要在登录节点直接运行作业（日常查看、编辑、编译等除外），以免影响其余用户的正常使用。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78728" y="1288909"/>
            <a:ext cx="1273642" cy="642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5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作业提交及相关参数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DD7548-5671-4E1E-AAB7-A8CA35721C6A}"/>
              </a:ext>
            </a:extLst>
          </p:cNvPr>
          <p:cNvSpPr txBox="1">
            <a:spLocks/>
          </p:cNvSpPr>
          <p:nvPr/>
        </p:nvSpPr>
        <p:spPr>
          <a:xfrm>
            <a:off x="539552" y="1849861"/>
            <a:ext cx="7272808" cy="8971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Slurm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提交作业有</a:t>
            </a:r>
            <a:r>
              <a:rPr lang="en-US" altLang="zh-CN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种模式，分别为交互模式，批处理模式，分配模式，这三种方式只是用户使用方式的区别，在管理，调度，记账时同等对待。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FEB664D-8306-4861-8560-15A327EFED00}"/>
              </a:ext>
            </a:extLst>
          </p:cNvPr>
          <p:cNvSpPr txBox="1">
            <a:spLocks/>
          </p:cNvSpPr>
          <p:nvPr/>
        </p:nvSpPr>
        <p:spPr>
          <a:xfrm>
            <a:off x="539552" y="3677505"/>
            <a:ext cx="8064895" cy="727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推荐使用</a:t>
            </a:r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批处理模式</a:t>
            </a:r>
            <a:r>
              <a: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提交脚本，以下将详细介绍</a:t>
            </a:r>
          </a:p>
          <a:p>
            <a:endParaRPr lang="zh-CN" altLang="en-US" sz="1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00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作业提交及相关参数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77BE87-9597-44E2-855B-A55C9A142BD8}"/>
              </a:ext>
            </a:extLst>
          </p:cNvPr>
          <p:cNvSpPr txBox="1"/>
          <p:nvPr/>
        </p:nvSpPr>
        <p:spPr>
          <a:xfrm>
            <a:off x="492347" y="965343"/>
            <a:ext cx="78973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批处理模式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sbatch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批处理作业是指用户编写作业脚本，指定资源需求约束，提交后台执行作业。提交批处理作业的命令为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sbatch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，用户提交命令即返回命令行窗口，此时作业进入调度状态，在资源满足要求时，分配计算结点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A772829-13CA-42D8-B76A-833B7DC8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99" y="3019647"/>
            <a:ext cx="7212932" cy="7614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8EEBEC-0E49-4DE6-930E-C755C53DE02E}"/>
              </a:ext>
            </a:extLst>
          </p:cNvPr>
          <p:cNvSpPr txBox="1"/>
          <p:nvPr/>
        </p:nvSpPr>
        <p:spPr>
          <a:xfrm>
            <a:off x="812040" y="4340823"/>
            <a:ext cx="7375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gitclone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https://github.com/SSlakeLabTiangong/2019_workshop.git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  2019_workshop/05_SSLAB_HPC_usage/si-128/</a:t>
            </a:r>
          </a:p>
          <a:p>
            <a:pPr marL="342900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3D2A97-30A6-487C-8A3B-A8BBB2025CC6}"/>
              </a:ext>
            </a:extLst>
          </p:cNvPr>
          <p:cNvSpPr txBox="1"/>
          <p:nvPr/>
        </p:nvSpPr>
        <p:spPr>
          <a:xfrm>
            <a:off x="526924" y="3781089"/>
            <a:ext cx="678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在我演示的同时，大家也可进行操作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2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CAF5788-C4B2-4314-9807-C96575C7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9180512" cy="316411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作业提交及相关参数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A5AA6DB-FE8F-44FC-AB8C-B3ACDBB5B92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77BE87-9597-44E2-855B-A55C9A142BD8}"/>
              </a:ext>
            </a:extLst>
          </p:cNvPr>
          <p:cNvSpPr txBox="1"/>
          <p:nvPr/>
        </p:nvSpPr>
        <p:spPr>
          <a:xfrm>
            <a:off x="492347" y="965343"/>
            <a:ext cx="789739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批处理模式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sbatch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批处理作业的脚本为一个文本文件，脚本第一行以“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#!”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字符开头，并制定脚本文件的解释程序，如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bash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2CA80-F90C-451B-B587-36EA594FF30D}"/>
              </a:ext>
            </a:extLst>
          </p:cNvPr>
          <p:cNvSpPr txBox="1"/>
          <p:nvPr/>
        </p:nvSpPr>
        <p:spPr>
          <a:xfrm>
            <a:off x="3639941" y="276826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任务名称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2ACEAF-B678-4997-A6C3-329DF1396EFD}"/>
              </a:ext>
            </a:extLst>
          </p:cNvPr>
          <p:cNvSpPr txBox="1"/>
          <p:nvPr/>
        </p:nvSpPr>
        <p:spPr>
          <a:xfrm>
            <a:off x="3807213" y="3077008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输出文件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A83FD2-D4AC-46A1-8067-BDA21E69D6BA}"/>
              </a:ext>
            </a:extLst>
          </p:cNvPr>
          <p:cNvSpPr txBox="1"/>
          <p:nvPr/>
        </p:nvSpPr>
        <p:spPr>
          <a:xfrm>
            <a:off x="1936562" y="3306470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分配节点数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27354-D8AF-4868-B2C8-5B092FDCC1AA}"/>
              </a:ext>
            </a:extLst>
          </p:cNvPr>
          <p:cNvSpPr txBox="1"/>
          <p:nvPr/>
        </p:nvSpPr>
        <p:spPr>
          <a:xfrm>
            <a:off x="4154381" y="3563657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每节点线程数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B0821E-431E-4169-A928-5815A2AF50ED}"/>
              </a:ext>
            </a:extLst>
          </p:cNvPr>
          <p:cNvSpPr txBox="1"/>
          <p:nvPr/>
        </p:nvSpPr>
        <p:spPr>
          <a:xfrm>
            <a:off x="3477519" y="3892502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限制时间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D235FA-A377-4F2B-BFFE-01DF4970BD96}"/>
              </a:ext>
            </a:extLst>
          </p:cNvPr>
          <p:cNvSpPr txBox="1"/>
          <p:nvPr/>
        </p:nvSpPr>
        <p:spPr>
          <a:xfrm>
            <a:off x="2813719" y="4170566"/>
            <a:ext cx="178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队列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AC8A73-BDC4-48C5-8ACE-1E89366518DB}"/>
              </a:ext>
            </a:extLst>
          </p:cNvPr>
          <p:cNvSpPr txBox="1"/>
          <p:nvPr/>
        </p:nvSpPr>
        <p:spPr>
          <a:xfrm>
            <a:off x="492346" y="5904488"/>
            <a:ext cx="804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注意：节点数并不是提交的越多，算得越快。节点间过度并行通信可能会导致运行速度变慢！</a:t>
            </a:r>
          </a:p>
        </p:txBody>
      </p:sp>
    </p:spTree>
    <p:extLst>
      <p:ext uri="{BB962C8B-B14F-4D97-AF65-F5344CB8AC3E}">
        <p14:creationId xmlns:p14="http://schemas.microsoft.com/office/powerpoint/2010/main" val="397701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查看作业信息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78728" y="1288909"/>
            <a:ext cx="1273642" cy="642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0C4EBA-200B-4F4F-8797-7FC7587E8398}"/>
              </a:ext>
            </a:extLst>
          </p:cNvPr>
          <p:cNvSpPr/>
          <p:nvPr/>
        </p:nvSpPr>
        <p:spPr>
          <a:xfrm>
            <a:off x="555950" y="948277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作业状态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squeue</a:t>
            </a:r>
            <a:endParaRPr lang="en-US" altLang="zh-CN" sz="20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只显示排队和运行中的作业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6A30AB-D4DD-43D3-AD5B-3FB7E53C3722}"/>
              </a:ext>
            </a:extLst>
          </p:cNvPr>
          <p:cNvSpPr txBox="1"/>
          <p:nvPr/>
        </p:nvSpPr>
        <p:spPr>
          <a:xfrm>
            <a:off x="602218" y="3441680"/>
            <a:ext cx="7138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显示字段有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JOBID 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PARTITION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队列名称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NAME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作业名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USER 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作业所属用户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ST   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作业状态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TIME 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作业已运行时间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NODES   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作业占用节点数</a:t>
            </a: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NODELIST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REASON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）作业运行的结点列表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（不运行作业的原因）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squeue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–u  username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显示特定用户的任务（比如自己的）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DA21CB-4738-4B3A-BE4C-E30AC2258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6" t="21770"/>
          <a:stretch/>
        </p:blipFill>
        <p:spPr>
          <a:xfrm>
            <a:off x="539552" y="2934705"/>
            <a:ext cx="7962900" cy="5663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F4F9F5-CC59-4D16-A3B9-8092E3EBD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8" b="20833"/>
          <a:stretch/>
        </p:blipFill>
        <p:spPr>
          <a:xfrm>
            <a:off x="555951" y="2225873"/>
            <a:ext cx="7946501" cy="72389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3F259E-A6CB-47FE-9B6A-2B72F469538F}"/>
              </a:ext>
            </a:extLst>
          </p:cNvPr>
          <p:cNvCxnSpPr>
            <a:cxnSpLocks/>
          </p:cNvCxnSpPr>
          <p:nvPr/>
        </p:nvCxnSpPr>
        <p:spPr>
          <a:xfrm>
            <a:off x="2411760" y="5013176"/>
            <a:ext cx="29523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8E3A1E6-074C-4345-BC4C-2BC6C9326952}"/>
              </a:ext>
            </a:extLst>
          </p:cNvPr>
          <p:cNvSpPr txBox="1"/>
          <p:nvPr/>
        </p:nvSpPr>
        <p:spPr>
          <a:xfrm>
            <a:off x="650736" y="4869160"/>
            <a:ext cx="161700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39A814-8F4B-43FA-BCD8-D894786E0AFA}"/>
              </a:ext>
            </a:extLst>
          </p:cNvPr>
          <p:cNvSpPr txBox="1"/>
          <p:nvPr/>
        </p:nvSpPr>
        <p:spPr>
          <a:xfrm>
            <a:off x="5409659" y="3528295"/>
            <a:ext cx="3321549" cy="28007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PD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：排队中，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PENDING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R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：运行中，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RUNNING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CA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：已取消，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CANCELLED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CF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：配置中，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CONFIGURING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CG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：完成中，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COMPLETING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CD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：已完成，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COMPLETED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F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：已失败，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FAILED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TO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：超时，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TIMEOUT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NF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：节点失效，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NODE FAILURE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– SE</a:t>
            </a:r>
            <a:r>
              <a:rPr lang="zh-CN" altLang="en-US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：特殊退出状态，</a:t>
            </a:r>
            <a:r>
              <a:rPr lang="en-US" altLang="zh-CN" sz="1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SPECIAL EXIT STATE</a:t>
            </a:r>
            <a:endParaRPr lang="zh-CN" altLang="en-US" sz="1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0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查看作业信息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78728" y="1288909"/>
            <a:ext cx="1273642" cy="642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0C4EBA-200B-4F4F-8797-7FC7587E8398}"/>
              </a:ext>
            </a:extLst>
          </p:cNvPr>
          <p:cNvSpPr/>
          <p:nvPr/>
        </p:nvSpPr>
        <p:spPr>
          <a:xfrm>
            <a:off x="555950" y="948277"/>
            <a:ext cx="6968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实时作业详细信息</a:t>
            </a:r>
          </a:p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  </a:t>
            </a:r>
            <a:r>
              <a:rPr lang="en-US" altLang="zh-CN" sz="20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scontrol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show job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CC53A3-B76F-44FD-8EBD-F1EB7CAE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45" y="1677594"/>
            <a:ext cx="6447433" cy="48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8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288" y="34481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查看作业信息</a:t>
            </a:r>
          </a:p>
          <a:p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1AA7A39-4937-4A11-9A5D-19BC347E29BC}"/>
              </a:ext>
            </a:extLst>
          </p:cNvPr>
          <p:cNvSpPr txBox="1">
            <a:spLocks/>
          </p:cNvSpPr>
          <p:nvPr/>
        </p:nvSpPr>
        <p:spPr>
          <a:xfrm>
            <a:off x="578728" y="1288909"/>
            <a:ext cx="1273642" cy="642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F62842-4BEC-463D-B518-7616E9C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A6DB-FE8F-44FC-AB8C-B3ACDBB5B927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0C4EBA-200B-4F4F-8797-7FC7587E8398}"/>
              </a:ext>
            </a:extLst>
          </p:cNvPr>
          <p:cNvSpPr/>
          <p:nvPr/>
        </p:nvSpPr>
        <p:spPr>
          <a:xfrm>
            <a:off x="651622" y="1179819"/>
            <a:ext cx="6968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小技巧</a:t>
            </a: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90F483-21BD-4680-89E8-063C8C8F0F3E}"/>
              </a:ext>
            </a:extLst>
          </p:cNvPr>
          <p:cNvSpPr/>
          <p:nvPr/>
        </p:nvSpPr>
        <p:spPr>
          <a:xfrm>
            <a:off x="651622" y="1680832"/>
            <a:ext cx="6656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将以下命令写入 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bashrc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文件，然后 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source .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bashrc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可使命令简化，其他类似。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2EB3E-27FF-441C-871F-D8F5C871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49" y="2638828"/>
            <a:ext cx="5337651" cy="10937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DFB229D-26E1-4802-9715-6A4E94124D0B}"/>
              </a:ext>
            </a:extLst>
          </p:cNvPr>
          <p:cNvSpPr/>
          <p:nvPr/>
        </p:nvSpPr>
        <p:spPr>
          <a:xfrm>
            <a:off x="683568" y="4200884"/>
            <a:ext cx="6656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效果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044345-FA47-423F-AFAB-CB03AA9F9F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6"/>
          <a:stretch/>
        </p:blipFill>
        <p:spPr>
          <a:xfrm>
            <a:off x="0" y="4926915"/>
            <a:ext cx="9144000" cy="7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8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817</Words>
  <Application>Microsoft Office PowerPoint</Application>
  <PresentationFormat>全屏显示(4:3)</PresentationFormat>
  <Paragraphs>167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Adobe Gothic Std B</vt:lpstr>
      <vt:lpstr>等线</vt:lpstr>
      <vt:lpstr>华文行楷</vt:lpstr>
      <vt:lpstr>华文细黑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pp</dc:creator>
  <cp:lastModifiedBy>驭 风</cp:lastModifiedBy>
  <cp:revision>344</cp:revision>
  <dcterms:created xsi:type="dcterms:W3CDTF">2015-02-24T11:17:02Z</dcterms:created>
  <dcterms:modified xsi:type="dcterms:W3CDTF">2019-07-21T18:02:18Z</dcterms:modified>
</cp:coreProperties>
</file>