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68" r:id="rId4"/>
    <p:sldId id="270" r:id="rId5"/>
    <p:sldId id="267" r:id="rId6"/>
    <p:sldId id="272" r:id="rId7"/>
    <p:sldId id="273" r:id="rId8"/>
    <p:sldId id="277" r:id="rId9"/>
    <p:sldId id="274" r:id="rId10"/>
    <p:sldId id="275" r:id="rId11"/>
    <p:sldId id="276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28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9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3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47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2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2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4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44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6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795244" y="1851490"/>
            <a:ext cx="8598716" cy="1751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7CA6AD"/>
                </a:solidFill>
              </a:rPr>
              <a:t>APP </a:t>
            </a:r>
            <a:r>
              <a:rPr lang="ko-KR" altLang="en-US" sz="4400" b="1" i="1" kern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7CA6AD"/>
                </a:solidFill>
              </a:rPr>
              <a:t>기반 </a:t>
            </a:r>
            <a:r>
              <a:rPr lang="en-US" altLang="ko-KR" sz="4400" b="1" i="1" kern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7CA6AD"/>
                </a:solidFill>
              </a:rPr>
              <a:t>O2O </a:t>
            </a:r>
            <a:r>
              <a:rPr lang="ko-KR" altLang="en-US" sz="4400" b="1" i="1" kern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7CA6AD"/>
                </a:solidFill>
              </a:rPr>
              <a:t>플랫폼 개발</a:t>
            </a:r>
            <a:endParaRPr lang="en-US" altLang="ko-KR" sz="4400" b="1" i="1" kern="0" dirty="0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7CA6AD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ln>
                  <a:solidFill>
                    <a:prstClr val="white"/>
                  </a:solidFill>
                </a:ln>
                <a:solidFill>
                  <a:srgbClr val="F47279"/>
                </a:solidFill>
              </a:rPr>
              <a:t>DviD</a:t>
            </a:r>
            <a:endParaRPr lang="ko-KR" altLang="en-US" sz="3200" b="1" i="1" kern="0" dirty="0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7CA6AD"/>
              </a:solidFill>
            </a:endParaRPr>
          </a:p>
        </p:txBody>
      </p:sp>
      <p:sp>
        <p:nvSpPr>
          <p:cNvPr id="2" name="왼쪽 대괄호 1"/>
          <p:cNvSpPr/>
          <p:nvPr/>
        </p:nvSpPr>
        <p:spPr>
          <a:xfrm rot="5400000">
            <a:off x="5581761" y="-2197034"/>
            <a:ext cx="1028477" cy="8793020"/>
          </a:xfrm>
          <a:prstGeom prst="leftBracket">
            <a:avLst>
              <a:gd name="adj" fmla="val 0"/>
            </a:avLst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69163" y="1555927"/>
            <a:ext cx="2253673" cy="258619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94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EE5C64-0B24-42DC-A830-15A2051391E0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기능 도출</a:t>
            </a:r>
            <a:endParaRPr lang="en-US" altLang="ko-KR" sz="1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06DD8E-4AAB-4C12-823F-0FE4741DD053}"/>
              </a:ext>
            </a:extLst>
          </p:cNvPr>
          <p:cNvSpPr/>
          <p:nvPr/>
        </p:nvSpPr>
        <p:spPr>
          <a:xfrm>
            <a:off x="470453" y="1549810"/>
            <a:ext cx="1689879" cy="88110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기능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796FB3-6256-4252-9106-54955E11B68A}"/>
              </a:ext>
            </a:extLst>
          </p:cNvPr>
          <p:cNvSpPr/>
          <p:nvPr/>
        </p:nvSpPr>
        <p:spPr>
          <a:xfrm>
            <a:off x="489453" y="4744490"/>
            <a:ext cx="1689879" cy="88110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알람 </a:t>
            </a:r>
            <a:r>
              <a:rPr lang="ko-KR" altLang="en-US" dirty="0"/>
              <a:t>기능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53FC2A-3A2D-4503-AD0E-AEACA2EFD6F9}"/>
              </a:ext>
            </a:extLst>
          </p:cNvPr>
          <p:cNvSpPr/>
          <p:nvPr/>
        </p:nvSpPr>
        <p:spPr>
          <a:xfrm>
            <a:off x="2709570" y="1179861"/>
            <a:ext cx="1689879" cy="41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상태창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24F76E-7FB6-4563-9E7F-F715393BFADB}"/>
              </a:ext>
            </a:extLst>
          </p:cNvPr>
          <p:cNvSpPr/>
          <p:nvPr/>
        </p:nvSpPr>
        <p:spPr>
          <a:xfrm>
            <a:off x="2709570" y="1854758"/>
            <a:ext cx="1689879" cy="41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 확정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A7FAF1-81A2-4F17-8FCE-1E9A428EAF6D}"/>
              </a:ext>
            </a:extLst>
          </p:cNvPr>
          <p:cNvSpPr/>
          <p:nvPr/>
        </p:nvSpPr>
        <p:spPr>
          <a:xfrm>
            <a:off x="2709570" y="2591964"/>
            <a:ext cx="1689879" cy="41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 취소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EB727D-1D72-4336-8260-49EB05008932}"/>
              </a:ext>
            </a:extLst>
          </p:cNvPr>
          <p:cNvSpPr/>
          <p:nvPr/>
        </p:nvSpPr>
        <p:spPr>
          <a:xfrm>
            <a:off x="2709572" y="4421211"/>
            <a:ext cx="1993059" cy="43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거래 성공 알림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25037B-0C82-481D-BF88-F533D59CD28F}"/>
              </a:ext>
            </a:extLst>
          </p:cNvPr>
          <p:cNvSpPr/>
          <p:nvPr/>
        </p:nvSpPr>
        <p:spPr>
          <a:xfrm>
            <a:off x="2709573" y="5190916"/>
            <a:ext cx="1993058" cy="43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 취소 알림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5D97F2-E038-490C-B296-37258E93AB88}"/>
              </a:ext>
            </a:extLst>
          </p:cNvPr>
          <p:cNvSpPr/>
          <p:nvPr/>
        </p:nvSpPr>
        <p:spPr>
          <a:xfrm>
            <a:off x="2709574" y="5860965"/>
            <a:ext cx="1993057" cy="434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배달 현황 알림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BBF4E7-7D11-44E4-8FBC-1636359A74C1}"/>
              </a:ext>
            </a:extLst>
          </p:cNvPr>
          <p:cNvCxnSpPr>
            <a:cxnSpLocks/>
          </p:cNvCxnSpPr>
          <p:nvPr/>
        </p:nvCxnSpPr>
        <p:spPr>
          <a:xfrm>
            <a:off x="200585" y="3980642"/>
            <a:ext cx="11850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54D41E-961B-4182-80F6-8F7C39A318C9}"/>
              </a:ext>
            </a:extLst>
          </p:cNvPr>
          <p:cNvSpPr txBox="1"/>
          <p:nvPr/>
        </p:nvSpPr>
        <p:spPr>
          <a:xfrm>
            <a:off x="4702631" y="989937"/>
            <a:ext cx="7348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latinLnBrk="1"/>
            <a:r>
              <a:rPr lang="en-US" altLang="ko-KR" dirty="0"/>
              <a:t>- </a:t>
            </a:r>
            <a:r>
              <a:rPr lang="ko-KR" altLang="en-US" dirty="0"/>
              <a:t>구매자의 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제안 가격</a:t>
            </a:r>
            <a:r>
              <a:rPr lang="en-US" altLang="ko-KR" dirty="0"/>
              <a:t>, </a:t>
            </a:r>
            <a:r>
              <a:rPr lang="ko-KR" altLang="en-US" dirty="0"/>
              <a:t>결제 방식</a:t>
            </a:r>
            <a:r>
              <a:rPr lang="en-US" altLang="ko-KR" dirty="0"/>
              <a:t>(</a:t>
            </a:r>
            <a:r>
              <a:rPr lang="ko-KR" altLang="en-US" dirty="0"/>
              <a:t>계좌이체</a:t>
            </a:r>
            <a:r>
              <a:rPr lang="en-US" altLang="ko-KR" dirty="0"/>
              <a:t>),</a:t>
            </a:r>
            <a:r>
              <a:rPr lang="ko-KR" altLang="en-US" dirty="0"/>
              <a:t>구매 수량 입력</a:t>
            </a:r>
            <a:endParaRPr lang="en-US" altLang="ko-KR" dirty="0"/>
          </a:p>
          <a:p>
            <a:pPr lvl="0" latinLnBrk="1"/>
            <a:r>
              <a:rPr lang="ko-KR" altLang="en-US" dirty="0"/>
              <a:t>구매수량에 따른 총결제금액 출력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1D135-AECD-4B38-9786-C12F6066DDA0}"/>
              </a:ext>
            </a:extLst>
          </p:cNvPr>
          <p:cNvSpPr txBox="1"/>
          <p:nvPr/>
        </p:nvSpPr>
        <p:spPr>
          <a:xfrm>
            <a:off x="4702631" y="1907817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-&gt; </a:t>
            </a:r>
            <a:r>
              <a:rPr lang="ko-KR" altLang="en-US" dirty="0"/>
              <a:t>결제 완료 팝업창을 보여주고 전체게시물 페이지로 이동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D5D88-0FAC-4C49-8C30-602DABBF40B3}"/>
              </a:ext>
            </a:extLst>
          </p:cNvPr>
          <p:cNvSpPr txBox="1"/>
          <p:nvPr/>
        </p:nvSpPr>
        <p:spPr>
          <a:xfrm>
            <a:off x="4702631" y="2713397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-&gt; </a:t>
            </a:r>
            <a:r>
              <a:rPr lang="ko-KR" altLang="en-US" dirty="0"/>
              <a:t>기존 전체 게시글 내용 페이지로 이동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9DCE8A-641C-45CE-9A17-8FE61F4061A3}"/>
              </a:ext>
            </a:extLst>
          </p:cNvPr>
          <p:cNvSpPr txBox="1"/>
          <p:nvPr/>
        </p:nvSpPr>
        <p:spPr>
          <a:xfrm>
            <a:off x="5232871" y="4458404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-&gt; </a:t>
            </a:r>
            <a:r>
              <a:rPr lang="ko-KR" altLang="en-US" dirty="0"/>
              <a:t>공동구매 조건이 만족 </a:t>
            </a:r>
            <a:r>
              <a:rPr lang="ko-KR" altLang="en-US" dirty="0" err="1"/>
              <a:t>하였을시</a:t>
            </a:r>
            <a:r>
              <a:rPr lang="ko-KR" altLang="en-US" dirty="0"/>
              <a:t> </a:t>
            </a:r>
            <a:r>
              <a:rPr lang="ko-KR" altLang="en-US" dirty="0" err="1"/>
              <a:t>푸쉬</a:t>
            </a:r>
            <a:r>
              <a:rPr lang="ko-KR" altLang="en-US" dirty="0"/>
              <a:t> 알림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228796-923E-4F2D-B0F4-8E5AE72CD552}"/>
              </a:ext>
            </a:extLst>
          </p:cNvPr>
          <p:cNvSpPr txBox="1"/>
          <p:nvPr/>
        </p:nvSpPr>
        <p:spPr>
          <a:xfrm>
            <a:off x="5232871" y="5223590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-&gt; </a:t>
            </a:r>
            <a:r>
              <a:rPr lang="ko-KR" altLang="en-US" dirty="0"/>
              <a:t>공동구매이 </a:t>
            </a:r>
            <a:r>
              <a:rPr lang="ko-KR" altLang="en-US" dirty="0" err="1"/>
              <a:t>실패하였을시</a:t>
            </a:r>
            <a:r>
              <a:rPr lang="en-US" altLang="ko-KR" dirty="0"/>
              <a:t>, </a:t>
            </a:r>
            <a:r>
              <a:rPr lang="ko-KR" altLang="en-US" dirty="0" err="1"/>
              <a:t>푸쉬</a:t>
            </a:r>
            <a:r>
              <a:rPr lang="ko-KR" altLang="en-US" dirty="0"/>
              <a:t> 알림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8418B2-9704-4A13-9257-D2C72063589D}"/>
              </a:ext>
            </a:extLst>
          </p:cNvPr>
          <p:cNvSpPr txBox="1"/>
          <p:nvPr/>
        </p:nvSpPr>
        <p:spPr>
          <a:xfrm>
            <a:off x="5232871" y="5893640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-&gt; (</a:t>
            </a:r>
            <a:r>
              <a:rPr lang="ko-KR" altLang="en-US" dirty="0"/>
              <a:t>배송시작</a:t>
            </a:r>
            <a:r>
              <a:rPr lang="en-US" altLang="ko-KR" dirty="0"/>
              <a:t>,</a:t>
            </a:r>
            <a:r>
              <a:rPr lang="ko-KR" altLang="en-US" dirty="0"/>
              <a:t>배송완료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변경시</a:t>
            </a:r>
            <a:r>
              <a:rPr lang="ko-KR" altLang="en-US" dirty="0"/>
              <a:t> </a:t>
            </a:r>
            <a:r>
              <a:rPr lang="ko-KR" altLang="en-US" dirty="0" err="1"/>
              <a:t>푸쉬</a:t>
            </a:r>
            <a:r>
              <a:rPr lang="ko-KR" altLang="en-US" dirty="0"/>
              <a:t> 알림</a:t>
            </a:r>
            <a:endParaRPr lang="en-US" altLang="ko-KR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FC8B4F8-6672-4255-A180-E2057049A79B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2160332" y="1388432"/>
            <a:ext cx="549238" cy="60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F5ECC6F-8CF5-4D19-9624-D14912486968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2160332" y="1990364"/>
            <a:ext cx="549238" cy="7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7C7B4B0-11C8-491C-AB3E-854121A0D284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2160332" y="1990364"/>
            <a:ext cx="549238" cy="81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37613AD-12FC-4A80-BC03-0A3BC7114E3D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2179332" y="4638552"/>
            <a:ext cx="530240" cy="54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FB2B152-DB1A-40F1-A1F6-B03E9F08FFD9}"/>
              </a:ext>
            </a:extLst>
          </p:cNvPr>
          <p:cNvCxnSpPr>
            <a:stCxn id="4" idx="3"/>
          </p:cNvCxnSpPr>
          <p:nvPr/>
        </p:nvCxnSpPr>
        <p:spPr>
          <a:xfrm>
            <a:off x="2179332" y="5185044"/>
            <a:ext cx="682624" cy="34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670C2E8-3F2B-430C-9506-DD8B03191E38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179332" y="5185044"/>
            <a:ext cx="530242" cy="89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03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EE5C64-0B24-42DC-A830-15A2051391E0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기능 도출</a:t>
            </a:r>
            <a:endParaRPr lang="en-US" altLang="ko-KR" sz="1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0EA4631-CAEA-4B88-87F9-2BF19AF50C2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1301770" y="1987724"/>
            <a:ext cx="511590" cy="369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E273A0C-9D66-4779-B10F-9ACB177DC6FA}"/>
              </a:ext>
            </a:extLst>
          </p:cNvPr>
          <p:cNvCxnSpPr>
            <a:cxnSpLocks/>
          </p:cNvCxnSpPr>
          <p:nvPr/>
        </p:nvCxnSpPr>
        <p:spPr>
          <a:xfrm>
            <a:off x="1289722" y="2318452"/>
            <a:ext cx="620189" cy="437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8AEE9D-70A3-4D20-A74F-7D119A36A4D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2793014" y="1516668"/>
            <a:ext cx="674836" cy="501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057BFB2-001C-4C8C-A1AA-F87A034873D3}"/>
              </a:ext>
            </a:extLst>
          </p:cNvPr>
          <p:cNvCxnSpPr>
            <a:cxnSpLocks/>
          </p:cNvCxnSpPr>
          <p:nvPr/>
        </p:nvCxnSpPr>
        <p:spPr>
          <a:xfrm>
            <a:off x="2793014" y="2018370"/>
            <a:ext cx="707979" cy="173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A669F8-C5C4-47BB-874F-9C3F8BEA02D7}"/>
              </a:ext>
            </a:extLst>
          </p:cNvPr>
          <p:cNvSpPr txBox="1"/>
          <p:nvPr/>
        </p:nvSpPr>
        <p:spPr>
          <a:xfrm>
            <a:off x="4990798" y="1399806"/>
            <a:ext cx="3102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진행중인 거래는 </a:t>
            </a:r>
            <a:r>
              <a:rPr lang="en-US" altLang="ko-KR" sz="1100" dirty="0"/>
              <a:t>‘</a:t>
            </a:r>
            <a:r>
              <a:rPr lang="ko-KR" altLang="en-US" sz="1100" dirty="0"/>
              <a:t>진행중인 거래</a:t>
            </a:r>
            <a:r>
              <a:rPr lang="en-US" altLang="ko-KR" sz="1100" dirty="0"/>
              <a:t>‘ </a:t>
            </a:r>
            <a:r>
              <a:rPr lang="ko-KR" altLang="en-US" sz="1100" dirty="0"/>
              <a:t>라고 표시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1D6AB-E10E-4CA0-B05D-33847800C649}"/>
              </a:ext>
            </a:extLst>
          </p:cNvPr>
          <p:cNvSpPr txBox="1"/>
          <p:nvPr/>
        </p:nvSpPr>
        <p:spPr>
          <a:xfrm>
            <a:off x="8624393" y="2204467"/>
            <a:ext cx="35984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100" dirty="0"/>
              <a:t>-&gt; </a:t>
            </a:r>
            <a:r>
              <a:rPr lang="ko-KR" altLang="en-US" sz="1100" dirty="0"/>
              <a:t>각 거래 내역을 클릭 시 </a:t>
            </a:r>
            <a:endParaRPr lang="en-US" altLang="ko-KR" sz="1100" dirty="0"/>
          </a:p>
          <a:p>
            <a:r>
              <a:rPr lang="ko-KR" altLang="en-US" sz="1100" dirty="0"/>
              <a:t>해당하는 상세 거래 </a:t>
            </a:r>
            <a:endParaRPr lang="en-US" altLang="ko-KR" sz="1100" dirty="0"/>
          </a:p>
          <a:p>
            <a:r>
              <a:rPr lang="ko-KR" altLang="en-US" sz="1100" dirty="0"/>
              <a:t>페이지로 </a:t>
            </a:r>
            <a:r>
              <a:rPr lang="ko-KR" altLang="en-US" sz="1100" dirty="0" err="1"/>
              <a:t>넘어감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46D566-6CD5-49CC-88A2-4AE035995047}"/>
              </a:ext>
            </a:extLst>
          </p:cNvPr>
          <p:cNvSpPr txBox="1"/>
          <p:nvPr/>
        </p:nvSpPr>
        <p:spPr>
          <a:xfrm>
            <a:off x="3166804" y="4893654"/>
            <a:ext cx="778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이미지</a:t>
            </a:r>
            <a:r>
              <a:rPr lang="en-US" altLang="ko-KR" sz="1100" dirty="0"/>
              <a:t>, </a:t>
            </a:r>
            <a:r>
              <a:rPr lang="ko-KR" altLang="en-US" sz="1100" dirty="0"/>
              <a:t>제품 설명</a:t>
            </a:r>
            <a:r>
              <a:rPr lang="en-US" altLang="ko-KR" sz="1100" dirty="0"/>
              <a:t>(</a:t>
            </a:r>
            <a:r>
              <a:rPr lang="ko-KR" altLang="en-US" sz="1100" dirty="0"/>
              <a:t>가격</a:t>
            </a:r>
            <a:r>
              <a:rPr lang="en-US" altLang="ko-KR" sz="1100" dirty="0"/>
              <a:t>, </a:t>
            </a:r>
            <a:r>
              <a:rPr lang="ko-KR" altLang="en-US" sz="1100" dirty="0"/>
              <a:t>수량</a:t>
            </a:r>
            <a:r>
              <a:rPr lang="en-US" altLang="ko-KR" sz="1100" dirty="0"/>
              <a:t>), </a:t>
            </a:r>
            <a:r>
              <a:rPr lang="ko-KR" altLang="en-US" sz="1100" dirty="0"/>
              <a:t>물품</a:t>
            </a:r>
            <a:r>
              <a:rPr lang="en-US" altLang="ko-KR" sz="1100" dirty="0"/>
              <a:t>, </a:t>
            </a:r>
            <a:r>
              <a:rPr lang="ko-KR" altLang="en-US" sz="1100" dirty="0"/>
              <a:t>제안 가격</a:t>
            </a:r>
            <a:r>
              <a:rPr lang="en-US" altLang="ko-KR" sz="1100" dirty="0"/>
              <a:t>, </a:t>
            </a:r>
            <a:r>
              <a:rPr lang="ko-KR" altLang="en-US" sz="1100" dirty="0"/>
              <a:t>수량</a:t>
            </a:r>
            <a:r>
              <a:rPr lang="en-US" altLang="ko-KR" sz="1100" dirty="0"/>
              <a:t>, </a:t>
            </a:r>
            <a:r>
              <a:rPr lang="ko-KR" altLang="en-US" sz="1100" dirty="0"/>
              <a:t>거래 지역</a:t>
            </a:r>
            <a:r>
              <a:rPr lang="en-US" altLang="ko-KR" sz="1100" dirty="0"/>
              <a:t>,</a:t>
            </a:r>
            <a:r>
              <a:rPr lang="ko-KR" altLang="en-US" sz="1100" dirty="0"/>
              <a:t>기간</a:t>
            </a:r>
            <a:r>
              <a:rPr lang="en-US" altLang="ko-KR" sz="1100" dirty="0"/>
              <a:t>, </a:t>
            </a:r>
            <a:r>
              <a:rPr lang="ko-KR" altLang="en-US" sz="1100" dirty="0"/>
              <a:t>배송 완료 버튼</a:t>
            </a:r>
            <a:r>
              <a:rPr lang="en-US" altLang="ko-KR" sz="1100" dirty="0"/>
              <a:t>, </a:t>
            </a:r>
            <a:r>
              <a:rPr lang="ko-KR" altLang="en-US" sz="1100" dirty="0"/>
              <a:t>배달 현황 확인</a:t>
            </a:r>
            <a:r>
              <a:rPr lang="en-US" altLang="ko-KR" sz="1100" dirty="0"/>
              <a:t>, </a:t>
            </a:r>
            <a:r>
              <a:rPr lang="ko-KR" altLang="en-US" sz="1100" dirty="0"/>
              <a:t>제시한 거래 표시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19DA47-F2A5-4555-BDE5-45E69417B721}"/>
              </a:ext>
            </a:extLst>
          </p:cNvPr>
          <p:cNvSpPr txBox="1"/>
          <p:nvPr/>
        </p:nvSpPr>
        <p:spPr>
          <a:xfrm>
            <a:off x="3214518" y="5537485"/>
            <a:ext cx="6476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이미지</a:t>
            </a:r>
            <a:r>
              <a:rPr lang="en-US" altLang="ko-KR" sz="1100" dirty="0"/>
              <a:t>, </a:t>
            </a:r>
            <a:r>
              <a:rPr lang="ko-KR" altLang="en-US" sz="1100" dirty="0"/>
              <a:t>제품 설명</a:t>
            </a:r>
            <a:r>
              <a:rPr lang="en-US" altLang="ko-KR" sz="1100" dirty="0"/>
              <a:t>(</a:t>
            </a:r>
            <a:r>
              <a:rPr lang="ko-KR" altLang="en-US" sz="1100" dirty="0"/>
              <a:t>가격</a:t>
            </a:r>
            <a:r>
              <a:rPr lang="en-US" altLang="ko-KR" sz="1100" dirty="0"/>
              <a:t>, </a:t>
            </a:r>
            <a:r>
              <a:rPr lang="ko-KR" altLang="en-US" sz="1100" dirty="0"/>
              <a:t>수량</a:t>
            </a:r>
            <a:r>
              <a:rPr lang="en-US" altLang="ko-KR" sz="1100" dirty="0"/>
              <a:t>), </a:t>
            </a:r>
            <a:r>
              <a:rPr lang="ko-KR" altLang="en-US" sz="1100" dirty="0"/>
              <a:t>물품</a:t>
            </a:r>
            <a:r>
              <a:rPr lang="en-US" altLang="ko-KR" sz="1100" dirty="0"/>
              <a:t>, </a:t>
            </a:r>
            <a:r>
              <a:rPr lang="ko-KR" altLang="en-US" sz="1100" dirty="0"/>
              <a:t>가격</a:t>
            </a:r>
            <a:r>
              <a:rPr lang="en-US" altLang="ko-KR" sz="1100" dirty="0"/>
              <a:t>, </a:t>
            </a:r>
            <a:r>
              <a:rPr lang="ko-KR" altLang="en-US" sz="1100" dirty="0"/>
              <a:t>수량</a:t>
            </a:r>
            <a:r>
              <a:rPr lang="en-US" altLang="ko-KR" sz="1100" dirty="0"/>
              <a:t>, </a:t>
            </a:r>
            <a:r>
              <a:rPr lang="ko-KR" altLang="en-US" sz="1100" dirty="0"/>
              <a:t>거래 지역</a:t>
            </a:r>
            <a:r>
              <a:rPr lang="en-US" altLang="ko-KR" sz="1100" dirty="0"/>
              <a:t>, </a:t>
            </a:r>
            <a:r>
              <a:rPr lang="ko-KR" altLang="en-US" sz="1100" dirty="0"/>
              <a:t>기간</a:t>
            </a:r>
            <a:r>
              <a:rPr lang="en-US" altLang="ko-KR" sz="1100" dirty="0"/>
              <a:t>, </a:t>
            </a:r>
            <a:r>
              <a:rPr lang="ko-KR" altLang="en-US" sz="1100" dirty="0"/>
              <a:t>배달 현황 확인</a:t>
            </a:r>
            <a:r>
              <a:rPr lang="en-US" altLang="ko-KR" sz="1100" dirty="0"/>
              <a:t>, </a:t>
            </a:r>
            <a:r>
              <a:rPr lang="ko-KR" altLang="en-US" sz="1100" dirty="0"/>
              <a:t>참여한 거래 표시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033A050-C68E-41DC-BAD3-C5632571FBB5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523628" y="5043027"/>
            <a:ext cx="459962" cy="206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C6E1474-DC2C-4CFD-BFB8-A185B9D90425}"/>
              </a:ext>
            </a:extLst>
          </p:cNvPr>
          <p:cNvCxnSpPr>
            <a:cxnSpLocks/>
            <a:stCxn id="19" idx="3"/>
            <a:endCxn id="38" idx="1"/>
          </p:cNvCxnSpPr>
          <p:nvPr/>
        </p:nvCxnSpPr>
        <p:spPr>
          <a:xfrm>
            <a:off x="1523628" y="5249882"/>
            <a:ext cx="459962" cy="433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4808B0D-FE33-4226-B08E-0AFA07400012}"/>
              </a:ext>
            </a:extLst>
          </p:cNvPr>
          <p:cNvCxnSpPr>
            <a:cxnSpLocks/>
          </p:cNvCxnSpPr>
          <p:nvPr/>
        </p:nvCxnSpPr>
        <p:spPr>
          <a:xfrm>
            <a:off x="273132" y="4431909"/>
            <a:ext cx="11542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9C9A84-4F81-43D4-BD75-261C2E28A209}"/>
              </a:ext>
            </a:extLst>
          </p:cNvPr>
          <p:cNvSpPr/>
          <p:nvPr/>
        </p:nvSpPr>
        <p:spPr>
          <a:xfrm>
            <a:off x="182941" y="1725325"/>
            <a:ext cx="1118829" cy="126463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dirty="0"/>
              <a:t>나의 거래내역 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D7A1B7-43FB-4911-92AA-9C45819BE858}"/>
              </a:ext>
            </a:extLst>
          </p:cNvPr>
          <p:cNvSpPr/>
          <p:nvPr/>
        </p:nvSpPr>
        <p:spPr>
          <a:xfrm>
            <a:off x="1813360" y="1816660"/>
            <a:ext cx="1121946" cy="34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제안한</a:t>
            </a:r>
            <a:r>
              <a:rPr lang="en-US" altLang="ko-KR" sz="1200" dirty="0"/>
              <a:t> </a:t>
            </a:r>
            <a:r>
              <a:rPr lang="ko-KR" altLang="en-US" sz="1200" dirty="0"/>
              <a:t>거래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0FF01A-B629-4835-A13A-119118E0E4D9}"/>
              </a:ext>
            </a:extLst>
          </p:cNvPr>
          <p:cNvSpPr/>
          <p:nvPr/>
        </p:nvSpPr>
        <p:spPr>
          <a:xfrm>
            <a:off x="1838264" y="2608132"/>
            <a:ext cx="1079810" cy="34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참여한 거래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195C8B-95BE-4EBC-B970-261B88AC66C2}"/>
              </a:ext>
            </a:extLst>
          </p:cNvPr>
          <p:cNvSpPr/>
          <p:nvPr/>
        </p:nvSpPr>
        <p:spPr>
          <a:xfrm>
            <a:off x="3467850" y="1399806"/>
            <a:ext cx="1426997" cy="23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진행중인 거래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4C2AC5-4310-4263-A3D3-CFAB01488049}"/>
              </a:ext>
            </a:extLst>
          </p:cNvPr>
          <p:cNvSpPr/>
          <p:nvPr/>
        </p:nvSpPr>
        <p:spPr>
          <a:xfrm>
            <a:off x="3456310" y="1734496"/>
            <a:ext cx="1438537" cy="260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완료</a:t>
            </a:r>
            <a:r>
              <a:rPr lang="en-US" altLang="ko-KR" sz="1400" dirty="0"/>
              <a:t>(</a:t>
            </a:r>
            <a:r>
              <a:rPr lang="ko-KR" altLang="en-US" sz="1400" dirty="0"/>
              <a:t>성공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390FB0-5002-4CAE-B680-8ED60A9705DB}"/>
              </a:ext>
            </a:extLst>
          </p:cNvPr>
          <p:cNvSpPr/>
          <p:nvPr/>
        </p:nvSpPr>
        <p:spPr>
          <a:xfrm>
            <a:off x="404799" y="4617563"/>
            <a:ext cx="1118829" cy="126463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dirty="0"/>
              <a:t>거래내역 상세 확인 기능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54F2738-F1CE-4040-A9A0-F4F5AA4447C6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2935306" y="1864518"/>
            <a:ext cx="521004" cy="12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C0E132-0C68-4A7A-A970-9E2270E2B051}"/>
              </a:ext>
            </a:extLst>
          </p:cNvPr>
          <p:cNvSpPr/>
          <p:nvPr/>
        </p:nvSpPr>
        <p:spPr>
          <a:xfrm>
            <a:off x="3476356" y="2065957"/>
            <a:ext cx="1438537" cy="260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완료</a:t>
            </a:r>
            <a:r>
              <a:rPr lang="en-US" altLang="ko-KR" sz="1400" dirty="0"/>
              <a:t>(</a:t>
            </a:r>
            <a:r>
              <a:rPr lang="ko-KR" altLang="en-US" sz="1400" dirty="0"/>
              <a:t>실패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1E43C4-2B73-49E2-9094-969035678293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 flipV="1">
            <a:off x="2918074" y="2583469"/>
            <a:ext cx="684420" cy="19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9459B0D-0D11-4BF8-8857-D6513358C80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918074" y="2779196"/>
            <a:ext cx="677913" cy="58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F1F721-80C9-482B-9B10-FF55175B230D}"/>
              </a:ext>
            </a:extLst>
          </p:cNvPr>
          <p:cNvSpPr/>
          <p:nvPr/>
        </p:nvSpPr>
        <p:spPr>
          <a:xfrm>
            <a:off x="3602494" y="2466607"/>
            <a:ext cx="1426997" cy="23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진행중인 거래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81920A-8322-471B-AF88-94CE47AD7793}"/>
              </a:ext>
            </a:extLst>
          </p:cNvPr>
          <p:cNvSpPr/>
          <p:nvPr/>
        </p:nvSpPr>
        <p:spPr>
          <a:xfrm>
            <a:off x="3590954" y="2801297"/>
            <a:ext cx="1438537" cy="260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완료</a:t>
            </a:r>
            <a:r>
              <a:rPr lang="en-US" altLang="ko-KR" sz="1400" dirty="0"/>
              <a:t>(</a:t>
            </a:r>
            <a:r>
              <a:rPr lang="ko-KR" altLang="en-US" sz="1400" dirty="0"/>
              <a:t>성공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C3F9EBF-5C9E-4CDD-B7DC-25DEB3068BD4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>
            <a:off x="2918074" y="2779196"/>
            <a:ext cx="672880" cy="152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81E676-23AA-4368-8FCA-B6591F65C43D}"/>
              </a:ext>
            </a:extLst>
          </p:cNvPr>
          <p:cNvSpPr/>
          <p:nvPr/>
        </p:nvSpPr>
        <p:spPr>
          <a:xfrm>
            <a:off x="3590954" y="3186424"/>
            <a:ext cx="1438537" cy="260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완료</a:t>
            </a:r>
            <a:r>
              <a:rPr lang="en-US" altLang="ko-KR" sz="1400" dirty="0"/>
              <a:t>(</a:t>
            </a:r>
            <a:r>
              <a:rPr lang="ko-KR" altLang="en-US" sz="1400" dirty="0"/>
              <a:t>실패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BE0481-0EB5-4884-BBD9-E5CEDFFCC86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301770" y="2357644"/>
            <a:ext cx="539204" cy="1403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E42F2E-1262-46C3-9AA2-CD1A1E81AB99}"/>
              </a:ext>
            </a:extLst>
          </p:cNvPr>
          <p:cNvSpPr txBox="1"/>
          <p:nvPr/>
        </p:nvSpPr>
        <p:spPr>
          <a:xfrm>
            <a:off x="5000439" y="1749221"/>
            <a:ext cx="3292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진행중인 거래는 </a:t>
            </a:r>
            <a:r>
              <a:rPr lang="en-US" altLang="ko-KR" sz="1100" dirty="0"/>
              <a:t>‘</a:t>
            </a:r>
            <a:r>
              <a:rPr lang="ko-KR" altLang="en-US" sz="1100" dirty="0"/>
              <a:t>성공한 완료 거래</a:t>
            </a:r>
            <a:r>
              <a:rPr lang="en-US" altLang="ko-KR" sz="1100" dirty="0"/>
              <a:t>‘ </a:t>
            </a:r>
            <a:r>
              <a:rPr lang="ko-KR" altLang="en-US" sz="1100" dirty="0"/>
              <a:t>라고 표시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587E48-D072-4A67-A679-E2A49E7ADA55}"/>
              </a:ext>
            </a:extLst>
          </p:cNvPr>
          <p:cNvSpPr txBox="1"/>
          <p:nvPr/>
        </p:nvSpPr>
        <p:spPr>
          <a:xfrm>
            <a:off x="5000439" y="2071042"/>
            <a:ext cx="3292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진행중인 거래는 </a:t>
            </a:r>
            <a:r>
              <a:rPr lang="en-US" altLang="ko-KR" sz="1100" dirty="0"/>
              <a:t>‘</a:t>
            </a:r>
            <a:r>
              <a:rPr lang="ko-KR" altLang="en-US" sz="1100" dirty="0"/>
              <a:t>실패한 완료 거래</a:t>
            </a:r>
            <a:r>
              <a:rPr lang="en-US" altLang="ko-KR" sz="1100" dirty="0"/>
              <a:t>‘ </a:t>
            </a:r>
            <a:r>
              <a:rPr lang="ko-KR" altLang="en-US" sz="1100" dirty="0"/>
              <a:t>라고 표시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431DB7-3127-4095-BCCB-61E3239C92EB}"/>
              </a:ext>
            </a:extLst>
          </p:cNvPr>
          <p:cNvSpPr txBox="1"/>
          <p:nvPr/>
        </p:nvSpPr>
        <p:spPr>
          <a:xfrm>
            <a:off x="5089930" y="2493238"/>
            <a:ext cx="3102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진행중인 거래는 </a:t>
            </a:r>
            <a:r>
              <a:rPr lang="en-US" altLang="ko-KR" sz="1100" dirty="0"/>
              <a:t>‘</a:t>
            </a:r>
            <a:r>
              <a:rPr lang="ko-KR" altLang="en-US" sz="1100" dirty="0"/>
              <a:t>진행중인 거래</a:t>
            </a:r>
            <a:r>
              <a:rPr lang="en-US" altLang="ko-KR" sz="1100" dirty="0"/>
              <a:t>‘ </a:t>
            </a:r>
            <a:r>
              <a:rPr lang="ko-KR" altLang="en-US" sz="1100" dirty="0"/>
              <a:t>라고 표시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DE3608-1FDB-4FF2-9FA5-590BF47C06C9}"/>
              </a:ext>
            </a:extLst>
          </p:cNvPr>
          <p:cNvSpPr txBox="1"/>
          <p:nvPr/>
        </p:nvSpPr>
        <p:spPr>
          <a:xfrm>
            <a:off x="5099571" y="2842653"/>
            <a:ext cx="3292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진행중인 거래는 </a:t>
            </a:r>
            <a:r>
              <a:rPr lang="en-US" altLang="ko-KR" sz="1100" dirty="0"/>
              <a:t>‘</a:t>
            </a:r>
            <a:r>
              <a:rPr lang="ko-KR" altLang="en-US" sz="1100" dirty="0"/>
              <a:t>성공한 완료 거래</a:t>
            </a:r>
            <a:r>
              <a:rPr lang="en-US" altLang="ko-KR" sz="1100" dirty="0"/>
              <a:t>‘ </a:t>
            </a:r>
            <a:r>
              <a:rPr lang="ko-KR" altLang="en-US" sz="1100" dirty="0"/>
              <a:t>라고 표시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71D052-0738-4A19-8E17-5F5466F19403}"/>
              </a:ext>
            </a:extLst>
          </p:cNvPr>
          <p:cNvSpPr txBox="1"/>
          <p:nvPr/>
        </p:nvSpPr>
        <p:spPr>
          <a:xfrm>
            <a:off x="5099571" y="3164474"/>
            <a:ext cx="3292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진행중인 거래는 </a:t>
            </a:r>
            <a:r>
              <a:rPr lang="en-US" altLang="ko-KR" sz="1100" dirty="0"/>
              <a:t>‘</a:t>
            </a:r>
            <a:r>
              <a:rPr lang="ko-KR" altLang="en-US" sz="1100" dirty="0"/>
              <a:t>실패한 완료 거래</a:t>
            </a:r>
            <a:r>
              <a:rPr lang="en-US" altLang="ko-KR" sz="1100" dirty="0"/>
              <a:t>‘ </a:t>
            </a:r>
            <a:r>
              <a:rPr lang="ko-KR" altLang="en-US" sz="1100" dirty="0"/>
              <a:t>라고 표시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571582-F8A3-4D6C-940F-4E6C460DFC41}"/>
              </a:ext>
            </a:extLst>
          </p:cNvPr>
          <p:cNvSpPr/>
          <p:nvPr/>
        </p:nvSpPr>
        <p:spPr>
          <a:xfrm>
            <a:off x="1813360" y="3666441"/>
            <a:ext cx="1915604" cy="368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제안</a:t>
            </a:r>
            <a:r>
              <a:rPr lang="en-US" altLang="ko-KR" sz="1200" dirty="0"/>
              <a:t> or</a:t>
            </a:r>
            <a:r>
              <a:rPr lang="ko-KR" altLang="en-US" sz="1200" dirty="0"/>
              <a:t> 참여 거래 표시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4100EA2-8D34-450D-803C-D49109CAE2CC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523628" y="5271986"/>
            <a:ext cx="451345" cy="1137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D2C314-4BCA-45AF-B425-D43A48849A6B}"/>
              </a:ext>
            </a:extLst>
          </p:cNvPr>
          <p:cNvSpPr/>
          <p:nvPr/>
        </p:nvSpPr>
        <p:spPr>
          <a:xfrm>
            <a:off x="1974973" y="6287282"/>
            <a:ext cx="1542742" cy="24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배송시작 버튼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1FEF02-2C3C-44B9-8339-3433651954EE}"/>
              </a:ext>
            </a:extLst>
          </p:cNvPr>
          <p:cNvSpPr/>
          <p:nvPr/>
        </p:nvSpPr>
        <p:spPr>
          <a:xfrm>
            <a:off x="1983590" y="4859512"/>
            <a:ext cx="1121946" cy="34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제안한</a:t>
            </a:r>
            <a:r>
              <a:rPr lang="en-US" altLang="ko-KR" sz="1200" dirty="0"/>
              <a:t> </a:t>
            </a:r>
            <a:r>
              <a:rPr lang="ko-KR" altLang="en-US" sz="1200" dirty="0"/>
              <a:t>거래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571ABD1-20D7-42AA-8E4F-5A196487EFDD}"/>
              </a:ext>
            </a:extLst>
          </p:cNvPr>
          <p:cNvSpPr/>
          <p:nvPr/>
        </p:nvSpPr>
        <p:spPr>
          <a:xfrm>
            <a:off x="1983590" y="5512185"/>
            <a:ext cx="1079810" cy="34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참여한 거래</a:t>
            </a:r>
          </a:p>
        </p:txBody>
      </p:sp>
    </p:spTree>
    <p:extLst>
      <p:ext uri="{BB962C8B-B14F-4D97-AF65-F5344CB8AC3E}">
        <p14:creationId xmlns:p14="http://schemas.microsoft.com/office/powerpoint/2010/main" val="105534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EE5C64-0B24-42DC-A830-15A2051391E0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프로토타입</a:t>
            </a:r>
            <a:endParaRPr lang="en-US" altLang="ko-KR" sz="1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84CEC9-FDE4-4C68-88A7-95D82CE0E786}"/>
              </a:ext>
            </a:extLst>
          </p:cNvPr>
          <p:cNvSpPr/>
          <p:nvPr/>
        </p:nvSpPr>
        <p:spPr>
          <a:xfrm>
            <a:off x="3524250" y="902518"/>
            <a:ext cx="4111584" cy="57239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4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64559B-B275-4709-846C-2B4203EF1B75}"/>
              </a:ext>
            </a:extLst>
          </p:cNvPr>
          <p:cNvSpPr/>
          <p:nvPr/>
        </p:nvSpPr>
        <p:spPr>
          <a:xfrm>
            <a:off x="5351568" y="5735070"/>
            <a:ext cx="658565" cy="28247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회원가입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A6013A-03DA-4AA1-93F8-BBC0113D2EFF}"/>
              </a:ext>
            </a:extLst>
          </p:cNvPr>
          <p:cNvGrpSpPr/>
          <p:nvPr/>
        </p:nvGrpSpPr>
        <p:grpSpPr>
          <a:xfrm>
            <a:off x="4783779" y="2259458"/>
            <a:ext cx="1794145" cy="2611067"/>
            <a:chOff x="2705793" y="2077829"/>
            <a:chExt cx="4189614" cy="583968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20A38D7-9D39-4AF8-BDC4-FC97363629E7}"/>
                </a:ext>
              </a:extLst>
            </p:cNvPr>
            <p:cNvSpPr/>
            <p:nvPr/>
          </p:nvSpPr>
          <p:spPr>
            <a:xfrm>
              <a:off x="2705793" y="2077829"/>
              <a:ext cx="4189614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64"/>
                <a:t>   </a:t>
              </a:r>
              <a:r>
                <a:rPr lang="ko-KR" altLang="en-US" sz="964" dirty="0"/>
                <a:t>닉네임 </a:t>
              </a:r>
              <a:r>
                <a:rPr lang="ko-KR" altLang="en-US" sz="964" dirty="0" err="1"/>
                <a:t>입력창</a:t>
              </a:r>
              <a:endParaRPr lang="ko-KR" altLang="en-US" sz="964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17E822C-A57E-4C29-BC59-E77502505D47}"/>
                </a:ext>
              </a:extLst>
            </p:cNvPr>
            <p:cNvSpPr/>
            <p:nvPr/>
          </p:nvSpPr>
          <p:spPr>
            <a:xfrm>
              <a:off x="2705793" y="2859225"/>
              <a:ext cx="4189614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/>
                <a:t>잡주소</a:t>
              </a:r>
              <a:r>
                <a:rPr lang="ko-KR" altLang="en-US" sz="964" dirty="0"/>
                <a:t> </a:t>
              </a:r>
              <a:r>
                <a:rPr lang="ko-KR" altLang="en-US" sz="964" dirty="0" err="1"/>
                <a:t>입력창</a:t>
              </a:r>
              <a:endParaRPr lang="ko-KR" altLang="en-US" sz="964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3F765DF-2CE4-4C0C-8FA1-7F63A88A0DA0}"/>
                </a:ext>
              </a:extLst>
            </p:cNvPr>
            <p:cNvSpPr/>
            <p:nvPr/>
          </p:nvSpPr>
          <p:spPr>
            <a:xfrm>
              <a:off x="2705793" y="3640621"/>
              <a:ext cx="3192204" cy="6317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전화번호 </a:t>
              </a:r>
              <a:r>
                <a:rPr lang="ko-KR" altLang="en-US" sz="964" dirty="0" err="1"/>
                <a:t>입력창</a:t>
              </a:r>
              <a:endParaRPr lang="ko-KR" altLang="en-US" sz="964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485D38A-8EDC-4ECF-9F5E-83B3008E179F}"/>
                </a:ext>
              </a:extLst>
            </p:cNvPr>
            <p:cNvSpPr/>
            <p:nvPr/>
          </p:nvSpPr>
          <p:spPr>
            <a:xfrm>
              <a:off x="2705793" y="4540473"/>
              <a:ext cx="4189614" cy="24771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사진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64F4014-08E2-4136-A5DB-7B89D4101C35}"/>
                </a:ext>
              </a:extLst>
            </p:cNvPr>
            <p:cNvSpPr/>
            <p:nvPr/>
          </p:nvSpPr>
          <p:spPr>
            <a:xfrm>
              <a:off x="4031673" y="7285750"/>
              <a:ext cx="1797466" cy="6317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사진 업로드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A3305EB-4B23-4165-8A96-AE8534BE3088}"/>
              </a:ext>
            </a:extLst>
          </p:cNvPr>
          <p:cNvSpPr txBox="1"/>
          <p:nvPr/>
        </p:nvSpPr>
        <p:spPr>
          <a:xfrm>
            <a:off x="3443087" y="1152625"/>
            <a:ext cx="4428407" cy="29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86" dirty="0"/>
              <a:t>1. </a:t>
            </a:r>
            <a:r>
              <a:rPr lang="ko-KR" altLang="en-US" sz="1286" dirty="0"/>
              <a:t>회원가입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E68F1-DE59-4C87-AD42-69DF167CB7CD}"/>
              </a:ext>
            </a:extLst>
          </p:cNvPr>
          <p:cNvSpPr txBox="1"/>
          <p:nvPr/>
        </p:nvSpPr>
        <p:spPr>
          <a:xfrm>
            <a:off x="8820930" y="2289611"/>
            <a:ext cx="1479468" cy="38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사용자 닉네임을 입력할 수 있다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F96842-5A34-4873-8559-5A771D29294B}"/>
              </a:ext>
            </a:extLst>
          </p:cNvPr>
          <p:cNvSpPr txBox="1"/>
          <p:nvPr/>
        </p:nvSpPr>
        <p:spPr>
          <a:xfrm>
            <a:off x="8820931" y="2739592"/>
            <a:ext cx="1502122" cy="38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사용자 집 주소를 입력할 수 있다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462CBC-E1DA-472F-A120-D5A4F69C0FC8}"/>
              </a:ext>
            </a:extLst>
          </p:cNvPr>
          <p:cNvSpPr txBox="1"/>
          <p:nvPr/>
        </p:nvSpPr>
        <p:spPr>
          <a:xfrm>
            <a:off x="8820930" y="3171644"/>
            <a:ext cx="1578318" cy="38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사용자 전화번호를 입력할 수 있다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1BAC33-487C-4265-B391-E801937DDAF5}"/>
              </a:ext>
            </a:extLst>
          </p:cNvPr>
          <p:cNvSpPr txBox="1"/>
          <p:nvPr/>
        </p:nvSpPr>
        <p:spPr>
          <a:xfrm>
            <a:off x="8776621" y="4572297"/>
            <a:ext cx="1798674" cy="38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사용자의 사진 파일을 업로드할 수 있다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AB58B8-1423-4528-B92F-9DCCDAC75D33}"/>
              </a:ext>
            </a:extLst>
          </p:cNvPr>
          <p:cNvSpPr txBox="1"/>
          <p:nvPr/>
        </p:nvSpPr>
        <p:spPr>
          <a:xfrm>
            <a:off x="8820930" y="4086570"/>
            <a:ext cx="1874872" cy="38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사용자가 업로드한 사진 파일을 출력한다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4158DF-C2DA-40E9-B742-16997D87D6CF}"/>
              </a:ext>
            </a:extLst>
          </p:cNvPr>
          <p:cNvSpPr txBox="1"/>
          <p:nvPr/>
        </p:nvSpPr>
        <p:spPr>
          <a:xfrm>
            <a:off x="8776621" y="5681768"/>
            <a:ext cx="3032960" cy="38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사용자 회원가입이 성공하면</a:t>
            </a:r>
            <a:r>
              <a:rPr lang="en-US" altLang="ko-KR" sz="964" dirty="0"/>
              <a:t>, </a:t>
            </a:r>
          </a:p>
          <a:p>
            <a:r>
              <a:rPr lang="ko-KR" altLang="en-US" sz="964" dirty="0"/>
              <a:t>전체 게시물 조회 화면으로 이동한다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3BA6EF2-3B94-4268-BD43-C931B145DDBA}"/>
              </a:ext>
            </a:extLst>
          </p:cNvPr>
          <p:cNvCxnSpPr>
            <a:cxnSpLocks/>
          </p:cNvCxnSpPr>
          <p:nvPr/>
        </p:nvCxnSpPr>
        <p:spPr>
          <a:xfrm>
            <a:off x="7338951" y="2400048"/>
            <a:ext cx="1124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AEBABE8-1847-4765-9E68-AF6623006C1C}"/>
              </a:ext>
            </a:extLst>
          </p:cNvPr>
          <p:cNvCxnSpPr>
            <a:cxnSpLocks/>
          </p:cNvCxnSpPr>
          <p:nvPr/>
        </p:nvCxnSpPr>
        <p:spPr>
          <a:xfrm>
            <a:off x="7338951" y="2847286"/>
            <a:ext cx="1124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BF1EC9E-CA46-41DA-938D-2C87C48A458B}"/>
              </a:ext>
            </a:extLst>
          </p:cNvPr>
          <p:cNvCxnSpPr>
            <a:cxnSpLocks/>
          </p:cNvCxnSpPr>
          <p:nvPr/>
        </p:nvCxnSpPr>
        <p:spPr>
          <a:xfrm>
            <a:off x="7338951" y="3265891"/>
            <a:ext cx="1124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0A2A4E2-2806-404B-85C6-347D91A1A7D3}"/>
              </a:ext>
            </a:extLst>
          </p:cNvPr>
          <p:cNvCxnSpPr>
            <a:cxnSpLocks/>
          </p:cNvCxnSpPr>
          <p:nvPr/>
        </p:nvCxnSpPr>
        <p:spPr>
          <a:xfrm>
            <a:off x="7338951" y="4302888"/>
            <a:ext cx="1124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D87E86C-02B0-4808-83BA-F2ECFDBED01E}"/>
              </a:ext>
            </a:extLst>
          </p:cNvPr>
          <p:cNvCxnSpPr>
            <a:cxnSpLocks/>
          </p:cNvCxnSpPr>
          <p:nvPr/>
        </p:nvCxnSpPr>
        <p:spPr>
          <a:xfrm>
            <a:off x="6767927" y="4766838"/>
            <a:ext cx="15520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46C837A-3131-4839-9D26-DA62D3AA85B6}"/>
              </a:ext>
            </a:extLst>
          </p:cNvPr>
          <p:cNvCxnSpPr>
            <a:cxnSpLocks/>
          </p:cNvCxnSpPr>
          <p:nvPr/>
        </p:nvCxnSpPr>
        <p:spPr>
          <a:xfrm>
            <a:off x="6767927" y="5876308"/>
            <a:ext cx="15520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C16064-8481-4826-BCDC-B13F50807867}"/>
              </a:ext>
            </a:extLst>
          </p:cNvPr>
          <p:cNvSpPr/>
          <p:nvPr/>
        </p:nvSpPr>
        <p:spPr>
          <a:xfrm>
            <a:off x="6193882" y="2958219"/>
            <a:ext cx="370923" cy="28247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인증</a:t>
            </a:r>
          </a:p>
        </p:txBody>
      </p:sp>
    </p:spTree>
    <p:extLst>
      <p:ext uri="{BB962C8B-B14F-4D97-AF65-F5344CB8AC3E}">
        <p14:creationId xmlns:p14="http://schemas.microsoft.com/office/powerpoint/2010/main" val="85431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EE5C64-0B24-42DC-A830-15A2051391E0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프로토타입</a:t>
            </a:r>
            <a:endParaRPr lang="en-US" altLang="ko-KR" sz="1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AF1E31-DE96-4D88-80ED-DB608D2EE69F}"/>
              </a:ext>
            </a:extLst>
          </p:cNvPr>
          <p:cNvSpPr/>
          <p:nvPr/>
        </p:nvSpPr>
        <p:spPr>
          <a:xfrm>
            <a:off x="3821126" y="843135"/>
            <a:ext cx="4436875" cy="6014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4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C83CF6-A588-40CE-A436-E4D81EADA0DC}"/>
              </a:ext>
            </a:extLst>
          </p:cNvPr>
          <p:cNvSpPr/>
          <p:nvPr/>
        </p:nvSpPr>
        <p:spPr>
          <a:xfrm>
            <a:off x="5691490" y="1555637"/>
            <a:ext cx="2359980" cy="3012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4" dirty="0">
                <a:solidFill>
                  <a:schemeClr val="bg1"/>
                </a:solidFill>
              </a:rPr>
              <a:t>   </a:t>
            </a:r>
            <a:r>
              <a:rPr lang="ko-KR" altLang="en-US" sz="964" dirty="0" err="1">
                <a:solidFill>
                  <a:schemeClr val="bg1"/>
                </a:solidFill>
              </a:rPr>
              <a:t>검색창</a:t>
            </a:r>
            <a:r>
              <a:rPr lang="ko-KR" altLang="en-US" sz="964" dirty="0">
                <a:solidFill>
                  <a:schemeClr val="bg1"/>
                </a:solidFill>
              </a:rPr>
              <a:t> </a:t>
            </a:r>
            <a:r>
              <a:rPr lang="en-US" altLang="ko-KR" sz="964" dirty="0">
                <a:solidFill>
                  <a:schemeClr val="bg1"/>
                </a:solidFill>
              </a:rPr>
              <a:t>(</a:t>
            </a:r>
            <a:r>
              <a:rPr lang="ko-KR" altLang="en-US" sz="964" dirty="0">
                <a:solidFill>
                  <a:schemeClr val="bg1"/>
                </a:solidFill>
              </a:rPr>
              <a:t>물품명</a:t>
            </a:r>
            <a:r>
              <a:rPr lang="en-US" altLang="ko-KR" sz="964" dirty="0">
                <a:solidFill>
                  <a:schemeClr val="bg1"/>
                </a:solidFill>
              </a:rPr>
              <a:t>, </a:t>
            </a:r>
            <a:r>
              <a:rPr lang="ko-KR" altLang="en-US" sz="964" dirty="0">
                <a:solidFill>
                  <a:schemeClr val="bg1"/>
                </a:solidFill>
              </a:rPr>
              <a:t>지역</a:t>
            </a:r>
            <a:r>
              <a:rPr lang="en-US" altLang="ko-KR" sz="964" dirty="0">
                <a:solidFill>
                  <a:schemeClr val="bg1"/>
                </a:solidFill>
              </a:rPr>
              <a:t>)</a:t>
            </a:r>
            <a:endParaRPr lang="ko-KR" altLang="en-US" sz="964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8BE02-C792-4CFE-BADC-3747FC26E1FF}"/>
              </a:ext>
            </a:extLst>
          </p:cNvPr>
          <p:cNvSpPr txBox="1"/>
          <p:nvPr/>
        </p:nvSpPr>
        <p:spPr>
          <a:xfrm>
            <a:off x="3541785" y="922716"/>
            <a:ext cx="4364455" cy="488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86" dirty="0"/>
              <a:t>2. </a:t>
            </a:r>
            <a:r>
              <a:rPr lang="ko-KR" altLang="en-US" sz="1286" dirty="0"/>
              <a:t>거래 게시글 목록 검색 및 </a:t>
            </a:r>
            <a:endParaRPr lang="en-US" altLang="ko-KR" sz="1286" dirty="0"/>
          </a:p>
          <a:p>
            <a:pPr algn="ctr"/>
            <a:r>
              <a:rPr lang="ko-KR" altLang="en-US" sz="1286" dirty="0"/>
              <a:t>조회 화면 </a:t>
            </a:r>
            <a:r>
              <a:rPr lang="en-US" altLang="ko-KR" sz="1286" dirty="0"/>
              <a:t>– </a:t>
            </a:r>
            <a:r>
              <a:rPr lang="ko-KR" altLang="en-US" sz="1286" dirty="0"/>
              <a:t>홈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B4552D-3396-4097-99C0-54096B2476CD}"/>
              </a:ext>
            </a:extLst>
          </p:cNvPr>
          <p:cNvSpPr/>
          <p:nvPr/>
        </p:nvSpPr>
        <p:spPr>
          <a:xfrm>
            <a:off x="4057148" y="1550212"/>
            <a:ext cx="1238467" cy="3012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>
                <a:solidFill>
                  <a:schemeClr val="bg1"/>
                </a:solidFill>
              </a:rPr>
              <a:t>지역 설정 버튼</a:t>
            </a:r>
          </a:p>
        </p:txBody>
      </p:sp>
      <p:graphicFrame>
        <p:nvGraphicFramePr>
          <p:cNvPr id="7" name="표 32">
            <a:extLst>
              <a:ext uri="{FF2B5EF4-FFF2-40B4-BE49-F238E27FC236}">
                <a16:creationId xmlns:a16="http://schemas.microsoft.com/office/drawing/2014/main" id="{34A07BF6-C8AA-440F-B13E-99919789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05781"/>
              </p:ext>
            </p:extLst>
          </p:nvPr>
        </p:nvGraphicFramePr>
        <p:xfrm>
          <a:off x="4033403" y="2006812"/>
          <a:ext cx="3994318" cy="437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748">
                  <a:extLst>
                    <a:ext uri="{9D8B030D-6E8A-4147-A177-3AD203B41FA5}">
                      <a16:colId xmlns:a16="http://schemas.microsoft.com/office/drawing/2014/main" val="3662279885"/>
                    </a:ext>
                  </a:extLst>
                </a:gridCol>
                <a:gridCol w="2642570">
                  <a:extLst>
                    <a:ext uri="{9D8B030D-6E8A-4147-A177-3AD203B41FA5}">
                      <a16:colId xmlns:a16="http://schemas.microsoft.com/office/drawing/2014/main" val="3499638983"/>
                    </a:ext>
                  </a:extLst>
                </a:gridCol>
              </a:tblGrid>
              <a:tr h="1092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상품 이미지</a:t>
                      </a: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723108"/>
                  </a:ext>
                </a:extLst>
              </a:tr>
              <a:tr h="1092615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상품 이미지</a:t>
                      </a: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10146"/>
                  </a:ext>
                </a:extLst>
              </a:tr>
              <a:tr h="1092615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상품 이미지</a:t>
                      </a: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458475"/>
                  </a:ext>
                </a:extLst>
              </a:tr>
              <a:tr h="1092615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59271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008A5065-57DD-4AFA-B46F-E14DDC654280}"/>
              </a:ext>
            </a:extLst>
          </p:cNvPr>
          <p:cNvGrpSpPr/>
          <p:nvPr/>
        </p:nvGrpSpPr>
        <p:grpSpPr>
          <a:xfrm>
            <a:off x="5453988" y="2447117"/>
            <a:ext cx="1155176" cy="647792"/>
            <a:chOff x="3491345" y="2994095"/>
            <a:chExt cx="2737047" cy="13586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D16C272-B97D-4872-AA16-562319947172}"/>
                </a:ext>
              </a:extLst>
            </p:cNvPr>
            <p:cNvSpPr/>
            <p:nvPr/>
          </p:nvSpPr>
          <p:spPr>
            <a:xfrm>
              <a:off x="3491345" y="2994095"/>
              <a:ext cx="1309255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/>
                <a:t>거래지역</a:t>
              </a:r>
              <a:endParaRPr lang="ko-KR" altLang="en-US" sz="964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BA63686-306F-4291-8B3B-35D564B6B701}"/>
                </a:ext>
              </a:extLst>
            </p:cNvPr>
            <p:cNvSpPr/>
            <p:nvPr/>
          </p:nvSpPr>
          <p:spPr>
            <a:xfrm>
              <a:off x="3491345" y="3720928"/>
              <a:ext cx="1309255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제안가격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30C9F7D-EC12-4C2C-9A2B-00877517D1E2}"/>
                </a:ext>
              </a:extLst>
            </p:cNvPr>
            <p:cNvSpPr/>
            <p:nvPr/>
          </p:nvSpPr>
          <p:spPr>
            <a:xfrm>
              <a:off x="4919137" y="2994095"/>
              <a:ext cx="1309255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거래기간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77B36B-DCE5-4790-BFA9-7E648796FD13}"/>
                </a:ext>
              </a:extLst>
            </p:cNvPr>
            <p:cNvSpPr/>
            <p:nvPr/>
          </p:nvSpPr>
          <p:spPr>
            <a:xfrm>
              <a:off x="4919137" y="3720928"/>
              <a:ext cx="1309255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제안수량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58A95D4-E998-4B8E-917D-8B19DB4F35B0}"/>
              </a:ext>
            </a:extLst>
          </p:cNvPr>
          <p:cNvGrpSpPr/>
          <p:nvPr/>
        </p:nvGrpSpPr>
        <p:grpSpPr>
          <a:xfrm>
            <a:off x="5453988" y="3533462"/>
            <a:ext cx="1155176" cy="647792"/>
            <a:chOff x="3491345" y="2994095"/>
            <a:chExt cx="2737047" cy="13586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0929530-7BD0-4C13-9849-9101B56B436E}"/>
                </a:ext>
              </a:extLst>
            </p:cNvPr>
            <p:cNvSpPr/>
            <p:nvPr/>
          </p:nvSpPr>
          <p:spPr>
            <a:xfrm>
              <a:off x="3491345" y="2994095"/>
              <a:ext cx="1309255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/>
                <a:t>거래지역</a:t>
              </a:r>
              <a:endParaRPr lang="ko-KR" altLang="en-US" sz="964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BE61986-D811-4B9A-AF06-5D44D76367E9}"/>
                </a:ext>
              </a:extLst>
            </p:cNvPr>
            <p:cNvSpPr/>
            <p:nvPr/>
          </p:nvSpPr>
          <p:spPr>
            <a:xfrm>
              <a:off x="3491345" y="3720928"/>
              <a:ext cx="1309255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제안가격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B674C63-0053-48CE-808E-F7F491BD2853}"/>
                </a:ext>
              </a:extLst>
            </p:cNvPr>
            <p:cNvSpPr/>
            <p:nvPr/>
          </p:nvSpPr>
          <p:spPr>
            <a:xfrm>
              <a:off x="4919137" y="2994095"/>
              <a:ext cx="1309255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거래기간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3E35FDE-C99E-46AE-AAEB-22BBD9E457E9}"/>
                </a:ext>
              </a:extLst>
            </p:cNvPr>
            <p:cNvSpPr/>
            <p:nvPr/>
          </p:nvSpPr>
          <p:spPr>
            <a:xfrm>
              <a:off x="4919137" y="3720928"/>
              <a:ext cx="1309255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제안수량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8FD80AA-D352-44D9-8CC6-20D348CAA539}"/>
              </a:ext>
            </a:extLst>
          </p:cNvPr>
          <p:cNvGrpSpPr/>
          <p:nvPr/>
        </p:nvGrpSpPr>
        <p:grpSpPr>
          <a:xfrm>
            <a:off x="5453986" y="4608412"/>
            <a:ext cx="1155176" cy="647792"/>
            <a:chOff x="3491345" y="2994095"/>
            <a:chExt cx="2737047" cy="13586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3D6EBC-9D5F-4E18-A5D1-7210F999E5C9}"/>
                </a:ext>
              </a:extLst>
            </p:cNvPr>
            <p:cNvSpPr/>
            <p:nvPr/>
          </p:nvSpPr>
          <p:spPr>
            <a:xfrm>
              <a:off x="3491345" y="2994095"/>
              <a:ext cx="1309255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/>
                <a:t>거래지역</a:t>
              </a:r>
              <a:endParaRPr lang="ko-KR" altLang="en-US" sz="96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EB584A3-06BC-4828-8B95-339F29710721}"/>
                </a:ext>
              </a:extLst>
            </p:cNvPr>
            <p:cNvSpPr/>
            <p:nvPr/>
          </p:nvSpPr>
          <p:spPr>
            <a:xfrm>
              <a:off x="3491345" y="3720928"/>
              <a:ext cx="1309255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제안가격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D22B792-EF5E-4D5E-A7DE-D8C6ACECDA7A}"/>
                </a:ext>
              </a:extLst>
            </p:cNvPr>
            <p:cNvSpPr/>
            <p:nvPr/>
          </p:nvSpPr>
          <p:spPr>
            <a:xfrm>
              <a:off x="4919137" y="2994095"/>
              <a:ext cx="1309255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거래기간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FA393B-628C-4130-841B-51968AFE214A}"/>
                </a:ext>
              </a:extLst>
            </p:cNvPr>
            <p:cNvSpPr/>
            <p:nvPr/>
          </p:nvSpPr>
          <p:spPr>
            <a:xfrm>
              <a:off x="4919137" y="3720928"/>
              <a:ext cx="1309255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제안수량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EB98DD2-1EE0-48E2-8C23-37E777116E46}"/>
              </a:ext>
            </a:extLst>
          </p:cNvPr>
          <p:cNvGrpSpPr/>
          <p:nvPr/>
        </p:nvGrpSpPr>
        <p:grpSpPr>
          <a:xfrm>
            <a:off x="5442109" y="5705736"/>
            <a:ext cx="1155176" cy="647792"/>
            <a:chOff x="3491345" y="2994095"/>
            <a:chExt cx="2737047" cy="13586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0DFF28A-918B-409E-8151-4CF12455507C}"/>
                </a:ext>
              </a:extLst>
            </p:cNvPr>
            <p:cNvSpPr/>
            <p:nvPr/>
          </p:nvSpPr>
          <p:spPr>
            <a:xfrm>
              <a:off x="3491345" y="2994095"/>
              <a:ext cx="1309255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/>
                <a:t>거래지역</a:t>
              </a:r>
              <a:endParaRPr lang="ko-KR" altLang="en-US" sz="964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962C306-BFF1-46A1-99DF-3607C81EF180}"/>
                </a:ext>
              </a:extLst>
            </p:cNvPr>
            <p:cNvSpPr/>
            <p:nvPr/>
          </p:nvSpPr>
          <p:spPr>
            <a:xfrm>
              <a:off x="3491345" y="3720928"/>
              <a:ext cx="1309255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제안가격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09D5EF5-DA57-40A0-A169-BED74F2E5782}"/>
                </a:ext>
              </a:extLst>
            </p:cNvPr>
            <p:cNvSpPr/>
            <p:nvPr/>
          </p:nvSpPr>
          <p:spPr>
            <a:xfrm>
              <a:off x="4919137" y="2994095"/>
              <a:ext cx="1309255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거래기간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6F1E413-6C6F-4C02-9A4B-4A6482E5B8D7}"/>
                </a:ext>
              </a:extLst>
            </p:cNvPr>
            <p:cNvSpPr/>
            <p:nvPr/>
          </p:nvSpPr>
          <p:spPr>
            <a:xfrm>
              <a:off x="4919137" y="3720928"/>
              <a:ext cx="1309255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제안수량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18E490-124F-4BBF-9403-03DE82D6C7D0}"/>
              </a:ext>
            </a:extLst>
          </p:cNvPr>
          <p:cNvSpPr/>
          <p:nvPr/>
        </p:nvSpPr>
        <p:spPr>
          <a:xfrm>
            <a:off x="6788090" y="6466750"/>
            <a:ext cx="1238467" cy="3012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>
                <a:solidFill>
                  <a:schemeClr val="bg1"/>
                </a:solidFill>
              </a:rPr>
              <a:t>글 작성 버튼</a:t>
            </a:r>
            <a:endParaRPr lang="ko-KR" altLang="en-US" sz="964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0F4469-B285-4195-91E6-9ADE075F3E40}"/>
              </a:ext>
            </a:extLst>
          </p:cNvPr>
          <p:cNvSpPr/>
          <p:nvPr/>
        </p:nvSpPr>
        <p:spPr>
          <a:xfrm>
            <a:off x="4057148" y="6477852"/>
            <a:ext cx="1289960" cy="3012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>
                <a:solidFill>
                  <a:schemeClr val="bg1"/>
                </a:solidFill>
              </a:rPr>
              <a:t>나의 거래 내역 조회 버튼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21F348-127A-4E23-B8D1-3413EAED07C0}"/>
              </a:ext>
            </a:extLst>
          </p:cNvPr>
          <p:cNvSpPr/>
          <p:nvPr/>
        </p:nvSpPr>
        <p:spPr>
          <a:xfrm>
            <a:off x="5453986" y="2066649"/>
            <a:ext cx="1712101" cy="12683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4" dirty="0">
                <a:solidFill>
                  <a:schemeClr val="bg1"/>
                </a:solidFill>
              </a:rPr>
              <a:t>   </a:t>
            </a:r>
            <a:r>
              <a:rPr lang="ko-KR" altLang="en-US" sz="964" dirty="0">
                <a:solidFill>
                  <a:schemeClr val="bg1"/>
                </a:solidFill>
              </a:rPr>
              <a:t>글 제목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457074F-33B3-49D6-A342-95109A09092F}"/>
              </a:ext>
            </a:extLst>
          </p:cNvPr>
          <p:cNvSpPr/>
          <p:nvPr/>
        </p:nvSpPr>
        <p:spPr>
          <a:xfrm>
            <a:off x="5453986" y="2254722"/>
            <a:ext cx="1712101" cy="12683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4" dirty="0">
                <a:solidFill>
                  <a:schemeClr val="bg1"/>
                </a:solidFill>
              </a:rPr>
              <a:t>   </a:t>
            </a:r>
            <a:r>
              <a:rPr lang="ko-KR" altLang="en-US" sz="964" dirty="0">
                <a:solidFill>
                  <a:schemeClr val="bg1"/>
                </a:solidFill>
              </a:rPr>
              <a:t>물품명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72798C-1C39-4582-8FF3-07D7C0008AAD}"/>
              </a:ext>
            </a:extLst>
          </p:cNvPr>
          <p:cNvSpPr/>
          <p:nvPr/>
        </p:nvSpPr>
        <p:spPr>
          <a:xfrm>
            <a:off x="5453987" y="3148466"/>
            <a:ext cx="1712101" cy="12683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4" dirty="0">
                <a:solidFill>
                  <a:schemeClr val="bg1"/>
                </a:solidFill>
              </a:rPr>
              <a:t>   </a:t>
            </a:r>
            <a:r>
              <a:rPr lang="ko-KR" altLang="en-US" sz="964" dirty="0">
                <a:solidFill>
                  <a:schemeClr val="bg1"/>
                </a:solidFill>
              </a:rPr>
              <a:t>글 제목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C8BFF0-282D-4BCA-97B8-ABBA56B30D12}"/>
              </a:ext>
            </a:extLst>
          </p:cNvPr>
          <p:cNvSpPr/>
          <p:nvPr/>
        </p:nvSpPr>
        <p:spPr>
          <a:xfrm>
            <a:off x="5453987" y="3336539"/>
            <a:ext cx="1712101" cy="12683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4" dirty="0">
                <a:solidFill>
                  <a:schemeClr val="bg1"/>
                </a:solidFill>
              </a:rPr>
              <a:t>   </a:t>
            </a:r>
            <a:r>
              <a:rPr lang="ko-KR" altLang="en-US" sz="964" dirty="0">
                <a:solidFill>
                  <a:schemeClr val="bg1"/>
                </a:solidFill>
              </a:rPr>
              <a:t>물품명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7F6C1F-DFD8-4BEC-8CF5-ADD8A67B54A6}"/>
              </a:ext>
            </a:extLst>
          </p:cNvPr>
          <p:cNvSpPr/>
          <p:nvPr/>
        </p:nvSpPr>
        <p:spPr>
          <a:xfrm>
            <a:off x="5453985" y="4227082"/>
            <a:ext cx="1712101" cy="12683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4" dirty="0">
                <a:solidFill>
                  <a:schemeClr val="bg1"/>
                </a:solidFill>
              </a:rPr>
              <a:t>   </a:t>
            </a:r>
            <a:r>
              <a:rPr lang="ko-KR" altLang="en-US" sz="964" dirty="0">
                <a:solidFill>
                  <a:schemeClr val="bg1"/>
                </a:solidFill>
              </a:rPr>
              <a:t>글 제목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7C64D7-CDBE-4A83-9FE7-FA1C5D92261E}"/>
              </a:ext>
            </a:extLst>
          </p:cNvPr>
          <p:cNvSpPr/>
          <p:nvPr/>
        </p:nvSpPr>
        <p:spPr>
          <a:xfrm>
            <a:off x="5453985" y="4415155"/>
            <a:ext cx="1712101" cy="12683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4" dirty="0">
                <a:solidFill>
                  <a:schemeClr val="bg1"/>
                </a:solidFill>
              </a:rPr>
              <a:t>   </a:t>
            </a:r>
            <a:r>
              <a:rPr lang="ko-KR" altLang="en-US" sz="964" dirty="0">
                <a:solidFill>
                  <a:schemeClr val="bg1"/>
                </a:solidFill>
              </a:rPr>
              <a:t>물품명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A93838-A856-4C5E-8FAF-A5A77DA2D1F7}"/>
              </a:ext>
            </a:extLst>
          </p:cNvPr>
          <p:cNvSpPr/>
          <p:nvPr/>
        </p:nvSpPr>
        <p:spPr>
          <a:xfrm>
            <a:off x="5442108" y="5327451"/>
            <a:ext cx="1712101" cy="12683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4" dirty="0">
                <a:solidFill>
                  <a:schemeClr val="bg1"/>
                </a:solidFill>
              </a:rPr>
              <a:t>   </a:t>
            </a:r>
            <a:r>
              <a:rPr lang="ko-KR" altLang="en-US" sz="964" dirty="0">
                <a:solidFill>
                  <a:schemeClr val="bg1"/>
                </a:solidFill>
              </a:rPr>
              <a:t>글 제목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C4E7662-315D-4794-AF58-0EE30946EC9C}"/>
              </a:ext>
            </a:extLst>
          </p:cNvPr>
          <p:cNvSpPr/>
          <p:nvPr/>
        </p:nvSpPr>
        <p:spPr>
          <a:xfrm>
            <a:off x="5442108" y="5515525"/>
            <a:ext cx="1712101" cy="12683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4" dirty="0">
                <a:solidFill>
                  <a:schemeClr val="bg1"/>
                </a:solidFill>
              </a:rPr>
              <a:t>   </a:t>
            </a:r>
            <a:r>
              <a:rPr lang="ko-KR" altLang="en-US" sz="964" dirty="0">
                <a:solidFill>
                  <a:schemeClr val="bg1"/>
                </a:solidFill>
              </a:rPr>
              <a:t>물품명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0A267E6-CF5A-43AB-9D40-A6D45BEC6AA3}"/>
              </a:ext>
            </a:extLst>
          </p:cNvPr>
          <p:cNvSpPr/>
          <p:nvPr/>
        </p:nvSpPr>
        <p:spPr>
          <a:xfrm>
            <a:off x="6659192" y="2791247"/>
            <a:ext cx="552574" cy="3012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 err="1"/>
              <a:t>남은수량</a:t>
            </a:r>
            <a:endParaRPr lang="ko-KR" altLang="en-US" sz="964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18C96F9-F40F-46C9-94D4-E288316F3796}"/>
              </a:ext>
            </a:extLst>
          </p:cNvPr>
          <p:cNvSpPr/>
          <p:nvPr/>
        </p:nvSpPr>
        <p:spPr>
          <a:xfrm>
            <a:off x="6716322" y="3869279"/>
            <a:ext cx="437890" cy="31023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 err="1"/>
              <a:t>남은수량</a:t>
            </a:r>
            <a:endParaRPr lang="ko-KR" altLang="en-US" sz="964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A3EC87-88E9-448A-873D-A84094DA1299}"/>
              </a:ext>
            </a:extLst>
          </p:cNvPr>
          <p:cNvSpPr/>
          <p:nvPr/>
        </p:nvSpPr>
        <p:spPr>
          <a:xfrm>
            <a:off x="6675207" y="4975487"/>
            <a:ext cx="510774" cy="27575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 err="1"/>
              <a:t>남은수량</a:t>
            </a:r>
            <a:endParaRPr lang="ko-KR" altLang="en-US" sz="964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C695D4-F408-4CEA-A750-6421FE1CF3D6}"/>
              </a:ext>
            </a:extLst>
          </p:cNvPr>
          <p:cNvSpPr/>
          <p:nvPr/>
        </p:nvSpPr>
        <p:spPr>
          <a:xfrm>
            <a:off x="6668819" y="6083235"/>
            <a:ext cx="498893" cy="27029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 err="1"/>
              <a:t>남은수량</a:t>
            </a:r>
            <a:endParaRPr lang="ko-KR" altLang="en-US" sz="964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DBED12D-2F7A-48D0-A2ED-E9466ABFEB11}"/>
              </a:ext>
            </a:extLst>
          </p:cNvPr>
          <p:cNvSpPr/>
          <p:nvPr/>
        </p:nvSpPr>
        <p:spPr>
          <a:xfrm>
            <a:off x="4204642" y="2046498"/>
            <a:ext cx="1047258" cy="99343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사진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8AADD12-EDC2-460E-BC23-4E1E89330902}"/>
              </a:ext>
            </a:extLst>
          </p:cNvPr>
          <p:cNvSpPr/>
          <p:nvPr/>
        </p:nvSpPr>
        <p:spPr>
          <a:xfrm>
            <a:off x="4204642" y="3156099"/>
            <a:ext cx="1047258" cy="99343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사진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0D05DF-FC7D-4350-A2E6-76C1B2E0E6CB}"/>
              </a:ext>
            </a:extLst>
          </p:cNvPr>
          <p:cNvSpPr/>
          <p:nvPr/>
        </p:nvSpPr>
        <p:spPr>
          <a:xfrm>
            <a:off x="4204642" y="4255397"/>
            <a:ext cx="1047258" cy="99343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사진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2B9C506-EC1B-4E56-8CEE-EDD4F7BA595E}"/>
              </a:ext>
            </a:extLst>
          </p:cNvPr>
          <p:cNvSpPr/>
          <p:nvPr/>
        </p:nvSpPr>
        <p:spPr>
          <a:xfrm>
            <a:off x="4227305" y="5316334"/>
            <a:ext cx="1047258" cy="99343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사진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5C0774-4842-47E4-AD67-481ECE0DDB9A}"/>
              </a:ext>
            </a:extLst>
          </p:cNvPr>
          <p:cNvSpPr txBox="1"/>
          <p:nvPr/>
        </p:nvSpPr>
        <p:spPr>
          <a:xfrm>
            <a:off x="127653" y="1555638"/>
            <a:ext cx="2816860" cy="38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64" dirty="0"/>
              <a:t>지역을 설정하면</a:t>
            </a:r>
            <a:r>
              <a:rPr lang="en-US" altLang="ko-KR" sz="964" dirty="0"/>
              <a:t>,</a:t>
            </a:r>
          </a:p>
          <a:p>
            <a:pPr algn="r"/>
            <a:r>
              <a:rPr lang="ko-KR" altLang="en-US" sz="964" dirty="0"/>
              <a:t> 해당되는 지역에서 판매되는 상품이 출력된다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E24056-A0C1-45C6-9861-59A2A8CE37B5}"/>
              </a:ext>
            </a:extLst>
          </p:cNvPr>
          <p:cNvSpPr txBox="1"/>
          <p:nvPr/>
        </p:nvSpPr>
        <p:spPr>
          <a:xfrm>
            <a:off x="9026972" y="1540484"/>
            <a:ext cx="2919382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물품명을 검색하면 해당되는 상품이 출력된다</a:t>
            </a:r>
            <a:r>
              <a:rPr lang="en-US" altLang="ko-KR" sz="964" dirty="0"/>
              <a:t>.</a:t>
            </a:r>
          </a:p>
          <a:p>
            <a:r>
              <a:rPr lang="ko-KR" altLang="en-US" sz="964" dirty="0"/>
              <a:t>지역을 검색하면 해당되는 지역에서 판매되는 상품이 출력된다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BC4C34-0F55-4794-BBB4-B6B151956442}"/>
              </a:ext>
            </a:extLst>
          </p:cNvPr>
          <p:cNvSpPr txBox="1"/>
          <p:nvPr/>
        </p:nvSpPr>
        <p:spPr>
          <a:xfrm>
            <a:off x="127653" y="2505650"/>
            <a:ext cx="2816860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64" dirty="0"/>
              <a:t>제안자가 업로드한 사진이 출력된다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15EA3C-F6A1-409E-B032-E361E4DF1826}"/>
              </a:ext>
            </a:extLst>
          </p:cNvPr>
          <p:cNvSpPr txBox="1"/>
          <p:nvPr/>
        </p:nvSpPr>
        <p:spPr>
          <a:xfrm>
            <a:off x="9026972" y="2357259"/>
            <a:ext cx="2919382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제안자가 작성한 글 제목</a:t>
            </a:r>
            <a:r>
              <a:rPr lang="en-US" altLang="ko-KR" sz="964" dirty="0"/>
              <a:t>, </a:t>
            </a:r>
            <a:r>
              <a:rPr lang="ko-KR" altLang="en-US" sz="964" dirty="0"/>
              <a:t>상품명</a:t>
            </a:r>
            <a:r>
              <a:rPr lang="en-US" altLang="ko-KR" sz="964" dirty="0"/>
              <a:t>, </a:t>
            </a:r>
            <a:r>
              <a:rPr lang="ko-KR" altLang="en-US" sz="964" dirty="0"/>
              <a:t>거래지역</a:t>
            </a:r>
            <a:r>
              <a:rPr lang="en-US" altLang="ko-KR" sz="964" dirty="0"/>
              <a:t>, </a:t>
            </a:r>
            <a:r>
              <a:rPr lang="ko-KR" altLang="en-US" sz="964" dirty="0"/>
              <a:t>거래기간</a:t>
            </a:r>
            <a:r>
              <a:rPr lang="en-US" altLang="ko-KR" sz="964" dirty="0"/>
              <a:t>,</a:t>
            </a:r>
          </a:p>
          <a:p>
            <a:r>
              <a:rPr lang="ko-KR" altLang="en-US" sz="964" dirty="0"/>
              <a:t>제안가격</a:t>
            </a:r>
            <a:r>
              <a:rPr lang="en-US" altLang="ko-KR" sz="964" dirty="0"/>
              <a:t>, </a:t>
            </a:r>
            <a:r>
              <a:rPr lang="ko-KR" altLang="en-US" sz="964" dirty="0"/>
              <a:t>제안수량</a:t>
            </a:r>
            <a:r>
              <a:rPr lang="en-US" altLang="ko-KR" sz="964" dirty="0"/>
              <a:t>, </a:t>
            </a:r>
            <a:r>
              <a:rPr lang="ko-KR" altLang="en-US" sz="964" dirty="0" err="1"/>
              <a:t>남은수량이</a:t>
            </a:r>
            <a:r>
              <a:rPr lang="ko-KR" altLang="en-US" sz="964" dirty="0"/>
              <a:t> 출력된다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8C5D60-7454-457A-8E63-0DF1396A10A7}"/>
              </a:ext>
            </a:extLst>
          </p:cNvPr>
          <p:cNvSpPr txBox="1"/>
          <p:nvPr/>
        </p:nvSpPr>
        <p:spPr>
          <a:xfrm>
            <a:off x="8789467" y="6465022"/>
            <a:ext cx="2919382" cy="38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버튼을 누르면</a:t>
            </a:r>
            <a:r>
              <a:rPr lang="en-US" altLang="ko-KR" sz="964" dirty="0"/>
              <a:t>, </a:t>
            </a:r>
            <a:r>
              <a:rPr lang="ko-KR" altLang="en-US" sz="964" dirty="0"/>
              <a:t>게시판 내용 작성 페이지로 이동한다</a:t>
            </a:r>
            <a:r>
              <a:rPr lang="en-US" altLang="ko-KR" sz="964" dirty="0"/>
              <a:t>. </a:t>
            </a:r>
            <a:endParaRPr lang="ko-KR" altLang="en-US" sz="964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731F37-342A-458A-9EA6-DAEFF2CFD37E}"/>
              </a:ext>
            </a:extLst>
          </p:cNvPr>
          <p:cNvSpPr txBox="1"/>
          <p:nvPr/>
        </p:nvSpPr>
        <p:spPr>
          <a:xfrm>
            <a:off x="433239" y="6456838"/>
            <a:ext cx="2816860" cy="38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64" dirty="0"/>
              <a:t>버튼을 누르면</a:t>
            </a:r>
            <a:r>
              <a:rPr lang="en-US" altLang="ko-KR" sz="964" dirty="0"/>
              <a:t>, </a:t>
            </a:r>
            <a:r>
              <a:rPr lang="ko-KR" altLang="en-US" sz="964" dirty="0"/>
              <a:t>나의 거래 내역 조회 페이지로 이동한다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122DFAC-199F-4818-8713-1FA753B9DA5E}"/>
              </a:ext>
            </a:extLst>
          </p:cNvPr>
          <p:cNvCxnSpPr>
            <a:cxnSpLocks/>
          </p:cNvCxnSpPr>
          <p:nvPr/>
        </p:nvCxnSpPr>
        <p:spPr>
          <a:xfrm>
            <a:off x="8774847" y="1735023"/>
            <a:ext cx="1986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30FF37D-BC87-4595-AC2D-07680896ECE7}"/>
              </a:ext>
            </a:extLst>
          </p:cNvPr>
          <p:cNvCxnSpPr>
            <a:cxnSpLocks/>
          </p:cNvCxnSpPr>
          <p:nvPr/>
        </p:nvCxnSpPr>
        <p:spPr>
          <a:xfrm>
            <a:off x="8774847" y="2515794"/>
            <a:ext cx="1986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1328BE3-20A1-40E3-B0B9-BFD1D5589A92}"/>
              </a:ext>
            </a:extLst>
          </p:cNvPr>
          <p:cNvCxnSpPr>
            <a:cxnSpLocks/>
          </p:cNvCxnSpPr>
          <p:nvPr/>
        </p:nvCxnSpPr>
        <p:spPr>
          <a:xfrm>
            <a:off x="8537342" y="6568254"/>
            <a:ext cx="1986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C8AEDB3-DB5A-44E7-AE15-5FAB67229C09}"/>
              </a:ext>
            </a:extLst>
          </p:cNvPr>
          <p:cNvCxnSpPr>
            <a:cxnSpLocks/>
          </p:cNvCxnSpPr>
          <p:nvPr/>
        </p:nvCxnSpPr>
        <p:spPr>
          <a:xfrm>
            <a:off x="3731050" y="6651379"/>
            <a:ext cx="1986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9C53E7B-2F1E-487D-9266-539EB3C296EC}"/>
              </a:ext>
            </a:extLst>
          </p:cNvPr>
          <p:cNvCxnSpPr>
            <a:cxnSpLocks/>
          </p:cNvCxnSpPr>
          <p:nvPr/>
        </p:nvCxnSpPr>
        <p:spPr>
          <a:xfrm>
            <a:off x="3731050" y="2622672"/>
            <a:ext cx="1986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8C1D53A-9F43-4425-A275-BEBC09208DC5}"/>
              </a:ext>
            </a:extLst>
          </p:cNvPr>
          <p:cNvCxnSpPr>
            <a:cxnSpLocks/>
          </p:cNvCxnSpPr>
          <p:nvPr/>
        </p:nvCxnSpPr>
        <p:spPr>
          <a:xfrm>
            <a:off x="3731050" y="1735023"/>
            <a:ext cx="1986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DF67CC7-D798-4DE5-BC9B-56B9D537FE85}"/>
              </a:ext>
            </a:extLst>
          </p:cNvPr>
          <p:cNvSpPr/>
          <p:nvPr/>
        </p:nvSpPr>
        <p:spPr>
          <a:xfrm>
            <a:off x="7275198" y="2108807"/>
            <a:ext cx="767502" cy="1268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   </a:t>
            </a:r>
            <a:r>
              <a:rPr lang="ko-KR" altLang="en-US" sz="800" dirty="0">
                <a:solidFill>
                  <a:schemeClr val="bg1"/>
                </a:solidFill>
              </a:rPr>
              <a:t>닉네임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B645F9B-6BF9-41FE-A826-5D09BC8231AF}"/>
              </a:ext>
            </a:extLst>
          </p:cNvPr>
          <p:cNvSpPr/>
          <p:nvPr/>
        </p:nvSpPr>
        <p:spPr>
          <a:xfrm>
            <a:off x="6834300" y="1281922"/>
            <a:ext cx="1217170" cy="12179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4" dirty="0">
                <a:solidFill>
                  <a:schemeClr val="bg1"/>
                </a:solidFill>
              </a:rPr>
              <a:t>   </a:t>
            </a:r>
            <a:r>
              <a:rPr lang="ko-KR" altLang="en-US" sz="964" dirty="0">
                <a:solidFill>
                  <a:schemeClr val="bg1"/>
                </a:solidFill>
              </a:rPr>
              <a:t>사용자 닉네임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209121B-408F-422E-B960-5BB01644180A}"/>
              </a:ext>
            </a:extLst>
          </p:cNvPr>
          <p:cNvSpPr/>
          <p:nvPr/>
        </p:nvSpPr>
        <p:spPr>
          <a:xfrm>
            <a:off x="6640182" y="2453985"/>
            <a:ext cx="552574" cy="3012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참여 </a:t>
            </a:r>
            <a:endParaRPr lang="en-US" altLang="ko-KR" sz="964" dirty="0"/>
          </a:p>
          <a:p>
            <a:pPr algn="ctr"/>
            <a:r>
              <a:rPr lang="ko-KR" altLang="en-US" sz="964" dirty="0"/>
              <a:t>여부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C25D461-2765-416A-BD89-3B5557DBF779}"/>
              </a:ext>
            </a:extLst>
          </p:cNvPr>
          <p:cNvSpPr/>
          <p:nvPr/>
        </p:nvSpPr>
        <p:spPr>
          <a:xfrm>
            <a:off x="6686243" y="3544668"/>
            <a:ext cx="479844" cy="27710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참여 </a:t>
            </a:r>
            <a:endParaRPr lang="en-US" altLang="ko-KR" sz="964" dirty="0"/>
          </a:p>
          <a:p>
            <a:pPr algn="ctr"/>
            <a:r>
              <a:rPr lang="ko-KR" altLang="en-US" sz="964" dirty="0"/>
              <a:t>여부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7D710E0-E1B9-4A65-8568-DF68A71BBA06}"/>
              </a:ext>
            </a:extLst>
          </p:cNvPr>
          <p:cNvSpPr/>
          <p:nvPr/>
        </p:nvSpPr>
        <p:spPr>
          <a:xfrm>
            <a:off x="6662642" y="4594009"/>
            <a:ext cx="552574" cy="3012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참여 </a:t>
            </a:r>
            <a:endParaRPr lang="en-US" altLang="ko-KR" sz="964" dirty="0"/>
          </a:p>
          <a:p>
            <a:pPr algn="ctr"/>
            <a:r>
              <a:rPr lang="ko-KR" altLang="en-US" sz="964" dirty="0"/>
              <a:t>여부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5A242DD-CC8E-440D-BFC0-72E3599429F6}"/>
              </a:ext>
            </a:extLst>
          </p:cNvPr>
          <p:cNvSpPr/>
          <p:nvPr/>
        </p:nvSpPr>
        <p:spPr>
          <a:xfrm>
            <a:off x="6645889" y="5691115"/>
            <a:ext cx="552574" cy="3012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참여 </a:t>
            </a:r>
            <a:endParaRPr lang="en-US" altLang="ko-KR" sz="964" dirty="0"/>
          </a:p>
          <a:p>
            <a:pPr algn="ctr"/>
            <a:r>
              <a:rPr lang="ko-KR" altLang="en-US" sz="964" dirty="0"/>
              <a:t>여부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2D776A9-D866-4372-ACC8-D32129804897}"/>
              </a:ext>
            </a:extLst>
          </p:cNvPr>
          <p:cNvSpPr/>
          <p:nvPr/>
        </p:nvSpPr>
        <p:spPr>
          <a:xfrm>
            <a:off x="7335495" y="1005599"/>
            <a:ext cx="715975" cy="17293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>
                <a:solidFill>
                  <a:schemeClr val="bg1"/>
                </a:solidFill>
              </a:rPr>
              <a:t>알람 버튼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A2FF50-C4C5-4C13-A27E-AC1BD920E07A}"/>
              </a:ext>
            </a:extLst>
          </p:cNvPr>
          <p:cNvSpPr txBox="1"/>
          <p:nvPr/>
        </p:nvSpPr>
        <p:spPr>
          <a:xfrm>
            <a:off x="9026972" y="935044"/>
            <a:ext cx="2919382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알람 버튼을 누르면</a:t>
            </a:r>
            <a:r>
              <a:rPr lang="en-US" altLang="ko-KR" sz="964" dirty="0"/>
              <a:t>, </a:t>
            </a:r>
            <a:r>
              <a:rPr lang="ko-KR" altLang="en-US" sz="964" dirty="0"/>
              <a:t>알람 페이지로 이동한다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E2D3B7B-E15F-481F-B5A8-0902586D0C28}"/>
              </a:ext>
            </a:extLst>
          </p:cNvPr>
          <p:cNvCxnSpPr>
            <a:cxnSpLocks/>
          </p:cNvCxnSpPr>
          <p:nvPr/>
        </p:nvCxnSpPr>
        <p:spPr>
          <a:xfrm>
            <a:off x="8774847" y="1129584"/>
            <a:ext cx="1986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7AD5C42-DD13-4BBF-9482-31BE03DB00CD}"/>
              </a:ext>
            </a:extLst>
          </p:cNvPr>
          <p:cNvSpPr/>
          <p:nvPr/>
        </p:nvSpPr>
        <p:spPr>
          <a:xfrm>
            <a:off x="7295798" y="3148806"/>
            <a:ext cx="767502" cy="1268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   </a:t>
            </a:r>
            <a:r>
              <a:rPr lang="ko-KR" altLang="en-US" sz="800" dirty="0">
                <a:solidFill>
                  <a:schemeClr val="bg1"/>
                </a:solidFill>
              </a:rPr>
              <a:t>닉네임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DC9B7A-4A90-4992-9385-447A3A96B5B0}"/>
              </a:ext>
            </a:extLst>
          </p:cNvPr>
          <p:cNvSpPr/>
          <p:nvPr/>
        </p:nvSpPr>
        <p:spPr>
          <a:xfrm>
            <a:off x="7275157" y="4255397"/>
            <a:ext cx="767502" cy="1268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   </a:t>
            </a:r>
            <a:r>
              <a:rPr lang="ko-KR" altLang="en-US" sz="800" dirty="0">
                <a:solidFill>
                  <a:schemeClr val="bg1"/>
                </a:solidFill>
              </a:rPr>
              <a:t>닉네임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962D715-9088-4D9B-A32C-4119E0D14110}"/>
              </a:ext>
            </a:extLst>
          </p:cNvPr>
          <p:cNvSpPr/>
          <p:nvPr/>
        </p:nvSpPr>
        <p:spPr>
          <a:xfrm>
            <a:off x="7244285" y="5332382"/>
            <a:ext cx="767502" cy="1268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   </a:t>
            </a:r>
            <a:r>
              <a:rPr lang="ko-KR" altLang="en-US" sz="800" dirty="0">
                <a:solidFill>
                  <a:schemeClr val="bg1"/>
                </a:solidFill>
              </a:rPr>
              <a:t>닉네임</a:t>
            </a:r>
          </a:p>
        </p:txBody>
      </p:sp>
    </p:spTree>
    <p:extLst>
      <p:ext uri="{BB962C8B-B14F-4D97-AF65-F5344CB8AC3E}">
        <p14:creationId xmlns:p14="http://schemas.microsoft.com/office/powerpoint/2010/main" val="1910728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EE5C64-0B24-42DC-A830-15A2051391E0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프로토타입</a:t>
            </a:r>
            <a:endParaRPr lang="en-US" altLang="ko-KR" sz="1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723ABC-54E3-46BB-85EE-0F75D85F6EF9}"/>
              </a:ext>
            </a:extLst>
          </p:cNvPr>
          <p:cNvSpPr/>
          <p:nvPr/>
        </p:nvSpPr>
        <p:spPr>
          <a:xfrm>
            <a:off x="3957081" y="863600"/>
            <a:ext cx="4277838" cy="5973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4" dirty="0"/>
          </a:p>
        </p:txBody>
      </p:sp>
      <p:graphicFrame>
        <p:nvGraphicFramePr>
          <p:cNvPr id="4" name="표 32">
            <a:extLst>
              <a:ext uri="{FF2B5EF4-FFF2-40B4-BE49-F238E27FC236}">
                <a16:creationId xmlns:a16="http://schemas.microsoft.com/office/drawing/2014/main" id="{CE4E3708-9B6D-4B51-812C-3C24EB62B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718970"/>
              </p:ext>
            </p:extLst>
          </p:nvPr>
        </p:nvGraphicFramePr>
        <p:xfrm>
          <a:off x="4193105" y="2102405"/>
          <a:ext cx="3885239" cy="4048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239">
                  <a:extLst>
                    <a:ext uri="{9D8B030D-6E8A-4147-A177-3AD203B41FA5}">
                      <a16:colId xmlns:a16="http://schemas.microsoft.com/office/drawing/2014/main" val="3662279885"/>
                    </a:ext>
                  </a:extLst>
                </a:gridCol>
              </a:tblGrid>
              <a:tr h="404872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72310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526C6AD-2E6C-4D83-9F51-60156D410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8574"/>
              </p:ext>
            </p:extLst>
          </p:nvPr>
        </p:nvGraphicFramePr>
        <p:xfrm>
          <a:off x="4350003" y="2665822"/>
          <a:ext cx="3624255" cy="106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512">
                  <a:extLst>
                    <a:ext uri="{9D8B030D-6E8A-4147-A177-3AD203B41FA5}">
                      <a16:colId xmlns:a16="http://schemas.microsoft.com/office/drawing/2014/main" val="660930151"/>
                    </a:ext>
                  </a:extLst>
                </a:gridCol>
                <a:gridCol w="2397743">
                  <a:extLst>
                    <a:ext uri="{9D8B030D-6E8A-4147-A177-3AD203B41FA5}">
                      <a16:colId xmlns:a16="http://schemas.microsoft.com/office/drawing/2014/main" val="4069936800"/>
                    </a:ext>
                  </a:extLst>
                </a:gridCol>
              </a:tblGrid>
              <a:tr h="1069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상품 이미지</a:t>
                      </a: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236488"/>
                  </a:ext>
                </a:extLst>
              </a:tr>
            </a:tbl>
          </a:graphicData>
        </a:graphic>
      </p:graphicFrame>
      <p:graphicFrame>
        <p:nvGraphicFramePr>
          <p:cNvPr id="6" name="표 32">
            <a:extLst>
              <a:ext uri="{FF2B5EF4-FFF2-40B4-BE49-F238E27FC236}">
                <a16:creationId xmlns:a16="http://schemas.microsoft.com/office/drawing/2014/main" id="{22BBB976-9DF0-40FD-B290-107D9FFDC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05326"/>
              </p:ext>
            </p:extLst>
          </p:nvPr>
        </p:nvGraphicFramePr>
        <p:xfrm>
          <a:off x="4193104" y="1469054"/>
          <a:ext cx="3885239" cy="35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239">
                  <a:extLst>
                    <a:ext uri="{9D8B030D-6E8A-4147-A177-3AD203B41FA5}">
                      <a16:colId xmlns:a16="http://schemas.microsoft.com/office/drawing/2014/main" val="3662279885"/>
                    </a:ext>
                  </a:extLst>
                </a:gridCol>
              </a:tblGrid>
              <a:tr h="355008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7231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3BEFB7-577F-451C-899C-725A9EBBAABC}"/>
              </a:ext>
            </a:extLst>
          </p:cNvPr>
          <p:cNvSpPr txBox="1"/>
          <p:nvPr/>
        </p:nvSpPr>
        <p:spPr>
          <a:xfrm>
            <a:off x="3474167" y="996121"/>
            <a:ext cx="4607472" cy="29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86" dirty="0"/>
              <a:t>3. </a:t>
            </a:r>
            <a:r>
              <a:rPr lang="ko-KR" altLang="en-US" sz="1286" dirty="0"/>
              <a:t>거래 게시글 내용 조회 페이지 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622F4-5EB2-4873-B929-2CEC74573791}"/>
              </a:ext>
            </a:extLst>
          </p:cNvPr>
          <p:cNvSpPr/>
          <p:nvPr/>
        </p:nvSpPr>
        <p:spPr>
          <a:xfrm>
            <a:off x="4348161" y="2208751"/>
            <a:ext cx="1277465" cy="29478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제안자 닉네임 출력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3F69C6-BBCB-4F8E-8F1B-0B9A6E757E5C}"/>
              </a:ext>
            </a:extLst>
          </p:cNvPr>
          <p:cNvSpPr/>
          <p:nvPr/>
        </p:nvSpPr>
        <p:spPr>
          <a:xfrm>
            <a:off x="4217994" y="1499798"/>
            <a:ext cx="3849724" cy="29478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글 제목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06C8E6-5F51-4732-B7B3-CF56FACBC61E}"/>
              </a:ext>
            </a:extLst>
          </p:cNvPr>
          <p:cNvSpPr/>
          <p:nvPr/>
        </p:nvSpPr>
        <p:spPr>
          <a:xfrm>
            <a:off x="6577566" y="5764348"/>
            <a:ext cx="1366655" cy="29478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>
                <a:solidFill>
                  <a:schemeClr val="bg1"/>
                </a:solidFill>
              </a:rPr>
              <a:t>거래 참여 버튼</a:t>
            </a:r>
            <a:r>
              <a:rPr lang="en-US" altLang="ko-KR" sz="964" dirty="0">
                <a:solidFill>
                  <a:schemeClr val="bg1"/>
                </a:solidFill>
              </a:rPr>
              <a:t>/</a:t>
            </a:r>
            <a:r>
              <a:rPr lang="ko-KR" altLang="en-US" sz="964" dirty="0">
                <a:solidFill>
                  <a:schemeClr val="bg1"/>
                </a:solidFill>
              </a:rPr>
              <a:t>참여 취소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B9143C-74B8-4C25-9DD3-6388B26FDCA4}"/>
              </a:ext>
            </a:extLst>
          </p:cNvPr>
          <p:cNvSpPr/>
          <p:nvPr/>
        </p:nvSpPr>
        <p:spPr>
          <a:xfrm>
            <a:off x="4418562" y="2710263"/>
            <a:ext cx="1105571" cy="97217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사진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5F1975-99FA-4C93-8BCA-922DBC46F94A}"/>
              </a:ext>
            </a:extLst>
          </p:cNvPr>
          <p:cNvSpPr/>
          <p:nvPr/>
        </p:nvSpPr>
        <p:spPr>
          <a:xfrm>
            <a:off x="4350003" y="4026308"/>
            <a:ext cx="3624255" cy="110569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물품 설명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C9D96F3-73CE-4826-9C91-BF4DF0ED2B55}"/>
              </a:ext>
            </a:extLst>
          </p:cNvPr>
          <p:cNvGrpSpPr/>
          <p:nvPr/>
        </p:nvGrpSpPr>
        <p:grpSpPr>
          <a:xfrm>
            <a:off x="5884136" y="3107505"/>
            <a:ext cx="1219498" cy="633929"/>
            <a:chOff x="3491345" y="2994095"/>
            <a:chExt cx="2737047" cy="13586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D597911-6D4E-46D8-B2CF-5958EAA9C6D7}"/>
                </a:ext>
              </a:extLst>
            </p:cNvPr>
            <p:cNvSpPr/>
            <p:nvPr/>
          </p:nvSpPr>
          <p:spPr>
            <a:xfrm>
              <a:off x="3491345" y="2994095"/>
              <a:ext cx="1309255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/>
                <a:t>거래지역</a:t>
              </a:r>
              <a:endParaRPr lang="ko-KR" altLang="en-US" sz="964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A7C8308-2359-4E41-AEAC-B3EBFEB29A13}"/>
                </a:ext>
              </a:extLst>
            </p:cNvPr>
            <p:cNvSpPr/>
            <p:nvPr/>
          </p:nvSpPr>
          <p:spPr>
            <a:xfrm>
              <a:off x="3491345" y="3720928"/>
              <a:ext cx="1309255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제안가격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EBF949E-50D0-4DCC-B86B-987C1359F8E1}"/>
                </a:ext>
              </a:extLst>
            </p:cNvPr>
            <p:cNvSpPr/>
            <p:nvPr/>
          </p:nvSpPr>
          <p:spPr>
            <a:xfrm>
              <a:off x="4919137" y="2994095"/>
              <a:ext cx="1309255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거래기간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5B019CC-5BF5-47A4-BEB0-45610BF1EA84}"/>
                </a:ext>
              </a:extLst>
            </p:cNvPr>
            <p:cNvSpPr/>
            <p:nvPr/>
          </p:nvSpPr>
          <p:spPr>
            <a:xfrm>
              <a:off x="4919137" y="3720928"/>
              <a:ext cx="1309255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제안수량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AD6832-3949-4816-B744-481DBFE26FA4}"/>
              </a:ext>
            </a:extLst>
          </p:cNvPr>
          <p:cNvSpPr/>
          <p:nvPr/>
        </p:nvSpPr>
        <p:spPr>
          <a:xfrm>
            <a:off x="5884135" y="2719170"/>
            <a:ext cx="1807433" cy="29478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4" dirty="0">
                <a:solidFill>
                  <a:schemeClr val="bg1"/>
                </a:solidFill>
              </a:rPr>
              <a:t>   </a:t>
            </a:r>
            <a:r>
              <a:rPr lang="ko-KR" altLang="en-US" sz="964" dirty="0">
                <a:solidFill>
                  <a:schemeClr val="bg1"/>
                </a:solidFill>
              </a:rPr>
              <a:t>물품명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519AF4-74E8-4903-B274-700590148B44}"/>
              </a:ext>
            </a:extLst>
          </p:cNvPr>
          <p:cNvSpPr/>
          <p:nvPr/>
        </p:nvSpPr>
        <p:spPr>
          <a:xfrm>
            <a:off x="7407724" y="3499356"/>
            <a:ext cx="583342" cy="29478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/>
              <a:t>남은수량</a:t>
            </a:r>
            <a:endParaRPr lang="ko-KR" altLang="en-US" sz="964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C118A0-6323-41AE-BB54-9FED0DC0842F}"/>
              </a:ext>
            </a:extLst>
          </p:cNvPr>
          <p:cNvSpPr txBox="1"/>
          <p:nvPr/>
        </p:nvSpPr>
        <p:spPr>
          <a:xfrm>
            <a:off x="308140" y="1570092"/>
            <a:ext cx="2973705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64" dirty="0"/>
              <a:t>제안자가 작성한 글 제목이 출력된다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22D55-7443-4E89-80D7-B088881D066E}"/>
              </a:ext>
            </a:extLst>
          </p:cNvPr>
          <p:cNvSpPr txBox="1"/>
          <p:nvPr/>
        </p:nvSpPr>
        <p:spPr>
          <a:xfrm>
            <a:off x="308140" y="2279045"/>
            <a:ext cx="2973705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64" dirty="0"/>
              <a:t>제안자의 닉네임이 출력된다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6E4AF6-7E08-46E9-8098-F965EEB2F63F}"/>
              </a:ext>
            </a:extLst>
          </p:cNvPr>
          <p:cNvSpPr txBox="1"/>
          <p:nvPr/>
        </p:nvSpPr>
        <p:spPr>
          <a:xfrm>
            <a:off x="9162927" y="3150632"/>
            <a:ext cx="3081936" cy="38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제안자가 작성한 상품명</a:t>
            </a:r>
            <a:r>
              <a:rPr lang="en-US" altLang="ko-KR" sz="964" dirty="0"/>
              <a:t>, </a:t>
            </a:r>
            <a:r>
              <a:rPr lang="ko-KR" altLang="en-US" sz="964" dirty="0"/>
              <a:t>거래지역</a:t>
            </a:r>
            <a:r>
              <a:rPr lang="en-US" altLang="ko-KR" sz="964" dirty="0"/>
              <a:t>, </a:t>
            </a:r>
            <a:r>
              <a:rPr lang="ko-KR" altLang="en-US" sz="964" dirty="0"/>
              <a:t>거래기간</a:t>
            </a:r>
            <a:r>
              <a:rPr lang="en-US" altLang="ko-KR" sz="964" dirty="0"/>
              <a:t>,</a:t>
            </a:r>
          </a:p>
          <a:p>
            <a:r>
              <a:rPr lang="ko-KR" altLang="en-US" sz="964" dirty="0"/>
              <a:t>제안가격</a:t>
            </a:r>
            <a:r>
              <a:rPr lang="en-US" altLang="ko-KR" sz="964" dirty="0"/>
              <a:t>, </a:t>
            </a:r>
            <a:r>
              <a:rPr lang="ko-KR" altLang="en-US" sz="964" dirty="0"/>
              <a:t>제안수량</a:t>
            </a:r>
            <a:r>
              <a:rPr lang="en-US" altLang="ko-KR" sz="964" dirty="0"/>
              <a:t>, </a:t>
            </a:r>
            <a:r>
              <a:rPr lang="ko-KR" altLang="en-US" sz="964" dirty="0" err="1"/>
              <a:t>남은수량이</a:t>
            </a:r>
            <a:r>
              <a:rPr lang="ko-KR" altLang="en-US" sz="964" dirty="0"/>
              <a:t> 출력된다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5F9C31-7AD5-47A4-B46F-F450BD84CB17}"/>
              </a:ext>
            </a:extLst>
          </p:cNvPr>
          <p:cNvSpPr txBox="1"/>
          <p:nvPr/>
        </p:nvSpPr>
        <p:spPr>
          <a:xfrm>
            <a:off x="263607" y="3224827"/>
            <a:ext cx="2973705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64" dirty="0"/>
              <a:t>제안자가 업로드한 사진이 출력된다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3A19676-B0A2-459A-8B6B-D33450AB8F41}"/>
              </a:ext>
            </a:extLst>
          </p:cNvPr>
          <p:cNvCxnSpPr>
            <a:cxnSpLocks/>
          </p:cNvCxnSpPr>
          <p:nvPr/>
        </p:nvCxnSpPr>
        <p:spPr>
          <a:xfrm>
            <a:off x="3867005" y="1675330"/>
            <a:ext cx="2096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DB09988-B91E-46B9-950A-B319DF64B15E}"/>
              </a:ext>
            </a:extLst>
          </p:cNvPr>
          <p:cNvCxnSpPr>
            <a:cxnSpLocks/>
          </p:cNvCxnSpPr>
          <p:nvPr/>
        </p:nvCxnSpPr>
        <p:spPr>
          <a:xfrm>
            <a:off x="3867005" y="2387850"/>
            <a:ext cx="2096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084DD85-BC87-4092-8112-8AA48A694AE6}"/>
              </a:ext>
            </a:extLst>
          </p:cNvPr>
          <p:cNvCxnSpPr>
            <a:cxnSpLocks/>
          </p:cNvCxnSpPr>
          <p:nvPr/>
        </p:nvCxnSpPr>
        <p:spPr>
          <a:xfrm>
            <a:off x="3867005" y="3323032"/>
            <a:ext cx="2096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C1D4A65-D2C2-4A91-A6C1-3743FBAEC1A2}"/>
              </a:ext>
            </a:extLst>
          </p:cNvPr>
          <p:cNvCxnSpPr>
            <a:cxnSpLocks/>
          </p:cNvCxnSpPr>
          <p:nvPr/>
        </p:nvCxnSpPr>
        <p:spPr>
          <a:xfrm>
            <a:off x="8954345" y="3323032"/>
            <a:ext cx="2096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8A965CC-A72D-439B-94BD-D546EB0F1B31}"/>
              </a:ext>
            </a:extLst>
          </p:cNvPr>
          <p:cNvGrpSpPr/>
          <p:nvPr/>
        </p:nvGrpSpPr>
        <p:grpSpPr>
          <a:xfrm>
            <a:off x="4119130" y="6343170"/>
            <a:ext cx="3959915" cy="360686"/>
            <a:chOff x="3686299" y="6429593"/>
            <a:chExt cx="4761242" cy="4141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AE1E5D2-B712-4B90-9DE2-E9C3D20E04EC}"/>
                </a:ext>
              </a:extLst>
            </p:cNvPr>
            <p:cNvSpPr/>
            <p:nvPr/>
          </p:nvSpPr>
          <p:spPr>
            <a:xfrm>
              <a:off x="5680741" y="6468229"/>
              <a:ext cx="772358" cy="3384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>
                  <a:solidFill>
                    <a:schemeClr val="bg1"/>
                  </a:solidFill>
                </a:rPr>
                <a:t>홈</a:t>
              </a:r>
              <a:endParaRPr lang="ko-KR" altLang="en-US" sz="964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80C42FC-910A-4313-B142-B0E0DB40F448}"/>
                </a:ext>
              </a:extLst>
            </p:cNvPr>
            <p:cNvSpPr/>
            <p:nvPr/>
          </p:nvSpPr>
          <p:spPr>
            <a:xfrm>
              <a:off x="3915330" y="6455164"/>
              <a:ext cx="870354" cy="3384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 err="1">
                  <a:solidFill>
                    <a:schemeClr val="bg1"/>
                  </a:solidFill>
                </a:rPr>
                <a:t>뒤로가기</a:t>
              </a:r>
              <a:endParaRPr lang="ko-KR" altLang="en-US" sz="964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315C1D1-F947-4358-AC54-D6C518A58C54}"/>
                </a:ext>
              </a:extLst>
            </p:cNvPr>
            <p:cNvSpPr/>
            <p:nvPr/>
          </p:nvSpPr>
          <p:spPr>
            <a:xfrm>
              <a:off x="3686299" y="6429593"/>
              <a:ext cx="4761242" cy="41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68E354F-5AC5-41B0-B131-F2F72A2BBB3B}"/>
              </a:ext>
            </a:extLst>
          </p:cNvPr>
          <p:cNvSpPr/>
          <p:nvPr/>
        </p:nvSpPr>
        <p:spPr>
          <a:xfrm>
            <a:off x="6455366" y="5265772"/>
            <a:ext cx="1468289" cy="29478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>
                <a:solidFill>
                  <a:schemeClr val="bg1"/>
                </a:solidFill>
              </a:rPr>
              <a:t>연락처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CD247D-ED41-40D7-BAD1-B4083DB7DBD1}"/>
              </a:ext>
            </a:extLst>
          </p:cNvPr>
          <p:cNvSpPr txBox="1"/>
          <p:nvPr/>
        </p:nvSpPr>
        <p:spPr>
          <a:xfrm>
            <a:off x="9162927" y="4506377"/>
            <a:ext cx="3081936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제안자가 작성한 물품 설명이 출력된다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560BC95-236A-449C-B89E-A1FDBF774BDA}"/>
              </a:ext>
            </a:extLst>
          </p:cNvPr>
          <p:cNvCxnSpPr>
            <a:cxnSpLocks/>
          </p:cNvCxnSpPr>
          <p:nvPr/>
        </p:nvCxnSpPr>
        <p:spPr>
          <a:xfrm>
            <a:off x="8954345" y="4613492"/>
            <a:ext cx="2096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C2335B5-DB83-434E-9E33-8AC254A44EC7}"/>
              </a:ext>
            </a:extLst>
          </p:cNvPr>
          <p:cNvSpPr txBox="1"/>
          <p:nvPr/>
        </p:nvSpPr>
        <p:spPr>
          <a:xfrm>
            <a:off x="9110064" y="6415211"/>
            <a:ext cx="3081936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버튼을 누르면</a:t>
            </a:r>
            <a:r>
              <a:rPr lang="en-US" altLang="ko-KR" sz="964" dirty="0"/>
              <a:t>, </a:t>
            </a:r>
            <a:r>
              <a:rPr lang="ko-KR" altLang="en-US" sz="964" dirty="0"/>
              <a:t>결제 페이지로 이동한다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59B218B-7BF0-426D-B992-6A47B15A3687}"/>
              </a:ext>
            </a:extLst>
          </p:cNvPr>
          <p:cNvCxnSpPr>
            <a:cxnSpLocks/>
          </p:cNvCxnSpPr>
          <p:nvPr/>
        </p:nvCxnSpPr>
        <p:spPr>
          <a:xfrm>
            <a:off x="8845816" y="6540167"/>
            <a:ext cx="2096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10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EE5C64-0B24-42DC-A830-15A2051391E0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프로토타입</a:t>
            </a:r>
            <a:endParaRPr lang="en-US" altLang="ko-KR" sz="1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0DDD56-7F51-4376-85B3-333FA596BDD1}"/>
              </a:ext>
            </a:extLst>
          </p:cNvPr>
          <p:cNvSpPr/>
          <p:nvPr/>
        </p:nvSpPr>
        <p:spPr>
          <a:xfrm>
            <a:off x="3619251" y="855023"/>
            <a:ext cx="4372841" cy="5854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4"/>
          </a:p>
        </p:txBody>
      </p:sp>
      <p:graphicFrame>
        <p:nvGraphicFramePr>
          <p:cNvPr id="4" name="표 32">
            <a:extLst>
              <a:ext uri="{FF2B5EF4-FFF2-40B4-BE49-F238E27FC236}">
                <a16:creationId xmlns:a16="http://schemas.microsoft.com/office/drawing/2014/main" id="{C4B0DF81-7EDC-47DE-8F97-7B4D5B951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690188"/>
              </p:ext>
            </p:extLst>
          </p:nvPr>
        </p:nvGraphicFramePr>
        <p:xfrm>
          <a:off x="3855274" y="1460477"/>
          <a:ext cx="3971523" cy="347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523">
                  <a:extLst>
                    <a:ext uri="{9D8B030D-6E8A-4147-A177-3AD203B41FA5}">
                      <a16:colId xmlns:a16="http://schemas.microsoft.com/office/drawing/2014/main" val="3662279885"/>
                    </a:ext>
                  </a:extLst>
                </a:gridCol>
              </a:tblGrid>
              <a:tr h="34795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723108"/>
                  </a:ext>
                </a:extLst>
              </a:tr>
            </a:tbl>
          </a:graphicData>
        </a:graphic>
      </p:graphicFrame>
      <p:graphicFrame>
        <p:nvGraphicFramePr>
          <p:cNvPr id="5" name="표 32">
            <a:extLst>
              <a:ext uri="{FF2B5EF4-FFF2-40B4-BE49-F238E27FC236}">
                <a16:creationId xmlns:a16="http://schemas.microsoft.com/office/drawing/2014/main" id="{8E8846A8-973C-44D4-8A2D-37FECCBAE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280230"/>
              </p:ext>
            </p:extLst>
          </p:nvPr>
        </p:nvGraphicFramePr>
        <p:xfrm>
          <a:off x="3855274" y="2007670"/>
          <a:ext cx="3971523" cy="3968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523">
                  <a:extLst>
                    <a:ext uri="{9D8B030D-6E8A-4147-A177-3AD203B41FA5}">
                      <a16:colId xmlns:a16="http://schemas.microsoft.com/office/drawing/2014/main" val="3662279885"/>
                    </a:ext>
                  </a:extLst>
                </a:gridCol>
              </a:tblGrid>
              <a:tr h="396823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7231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7A5DEA-DF58-4716-98DB-47648BAB89D8}"/>
              </a:ext>
            </a:extLst>
          </p:cNvPr>
          <p:cNvSpPr txBox="1"/>
          <p:nvPr/>
        </p:nvSpPr>
        <p:spPr>
          <a:xfrm>
            <a:off x="3436555" y="973989"/>
            <a:ext cx="4709796" cy="29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86" dirty="0"/>
              <a:t>4. </a:t>
            </a:r>
            <a:r>
              <a:rPr lang="ko-KR" altLang="en-US" sz="1286" dirty="0"/>
              <a:t>거래 게시글 내용작성 페이지 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482BA-4035-47C2-AB0C-6698EFC5C269}"/>
              </a:ext>
            </a:extLst>
          </p:cNvPr>
          <p:cNvSpPr/>
          <p:nvPr/>
        </p:nvSpPr>
        <p:spPr>
          <a:xfrm>
            <a:off x="5075861" y="2125468"/>
            <a:ext cx="1902132" cy="25339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제안자 닉네임 출력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880A13-F786-4C01-822D-653502865A9A}"/>
              </a:ext>
            </a:extLst>
          </p:cNvPr>
          <p:cNvSpPr/>
          <p:nvPr/>
        </p:nvSpPr>
        <p:spPr>
          <a:xfrm>
            <a:off x="3880163" y="1491220"/>
            <a:ext cx="3935219" cy="28892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/>
              <a:t>글 제목 </a:t>
            </a:r>
            <a:r>
              <a:rPr lang="ko-KR" altLang="en-US" sz="964" dirty="0" err="1"/>
              <a:t>입력창</a:t>
            </a:r>
            <a:endParaRPr lang="ko-KR" altLang="en-US" sz="964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E4E7E5-C349-4499-82CC-40D9C517100D}"/>
              </a:ext>
            </a:extLst>
          </p:cNvPr>
          <p:cNvSpPr/>
          <p:nvPr/>
        </p:nvSpPr>
        <p:spPr>
          <a:xfrm>
            <a:off x="6505382" y="6009448"/>
            <a:ext cx="1336461" cy="28892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>
                <a:solidFill>
                  <a:schemeClr val="bg1"/>
                </a:solidFill>
              </a:rPr>
              <a:t>입력 완료 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566906-7E0B-4B01-AF57-28761599382A}"/>
              </a:ext>
            </a:extLst>
          </p:cNvPr>
          <p:cNvSpPr/>
          <p:nvPr/>
        </p:nvSpPr>
        <p:spPr>
          <a:xfrm>
            <a:off x="5068784" y="2437629"/>
            <a:ext cx="1902132" cy="24434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사진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B4F4AE-A08D-41E2-87A1-FF89FE8EFD59}"/>
              </a:ext>
            </a:extLst>
          </p:cNvPr>
          <p:cNvSpPr/>
          <p:nvPr/>
        </p:nvSpPr>
        <p:spPr>
          <a:xfrm>
            <a:off x="5681481" y="2754561"/>
            <a:ext cx="714083" cy="28892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사진 업로드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7F6FB6-C3FD-4BB8-958E-6478F3099517}"/>
              </a:ext>
            </a:extLst>
          </p:cNvPr>
          <p:cNvSpPr/>
          <p:nvPr/>
        </p:nvSpPr>
        <p:spPr>
          <a:xfrm>
            <a:off x="5056247" y="3120569"/>
            <a:ext cx="1902132" cy="28892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물품명 </a:t>
            </a:r>
            <a:r>
              <a:rPr lang="ko-KR" altLang="en-US" sz="964" dirty="0" err="1"/>
              <a:t>입력창</a:t>
            </a:r>
            <a:endParaRPr lang="ko-KR" altLang="en-US" sz="964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83BDE1-5A03-44FF-BC9A-62F7E1E43436}"/>
              </a:ext>
            </a:extLst>
          </p:cNvPr>
          <p:cNvSpPr/>
          <p:nvPr/>
        </p:nvSpPr>
        <p:spPr>
          <a:xfrm>
            <a:off x="5055790" y="3539222"/>
            <a:ext cx="1902132" cy="441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물품 설명 </a:t>
            </a:r>
            <a:r>
              <a:rPr lang="ko-KR" altLang="en-US" sz="964" dirty="0" err="1"/>
              <a:t>입력창</a:t>
            </a:r>
            <a:endParaRPr lang="ko-KR" altLang="en-US" sz="964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05D4E7-02E1-4D41-BA51-77C7C55F1E8B}"/>
              </a:ext>
            </a:extLst>
          </p:cNvPr>
          <p:cNvSpPr/>
          <p:nvPr/>
        </p:nvSpPr>
        <p:spPr>
          <a:xfrm>
            <a:off x="5068784" y="4475271"/>
            <a:ext cx="889375" cy="28892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제안 수량 </a:t>
            </a:r>
            <a:r>
              <a:rPr lang="ko-KR" altLang="en-US" sz="964" dirty="0" err="1"/>
              <a:t>입력창</a:t>
            </a:r>
            <a:endParaRPr lang="ko-KR" altLang="en-US" sz="964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3C9955-B9F9-4E55-8800-55C6750DB99D}"/>
              </a:ext>
            </a:extLst>
          </p:cNvPr>
          <p:cNvSpPr/>
          <p:nvPr/>
        </p:nvSpPr>
        <p:spPr>
          <a:xfrm>
            <a:off x="6041489" y="4473095"/>
            <a:ext cx="963931" cy="28892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제안 가격 </a:t>
            </a:r>
            <a:r>
              <a:rPr lang="ko-KR" altLang="en-US" sz="964" dirty="0" err="1"/>
              <a:t>입력창</a:t>
            </a:r>
            <a:endParaRPr lang="ko-KR" altLang="en-US" sz="964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9A5064-AFA4-4AC5-8287-187FD61726E2}"/>
              </a:ext>
            </a:extLst>
          </p:cNvPr>
          <p:cNvSpPr/>
          <p:nvPr/>
        </p:nvSpPr>
        <p:spPr>
          <a:xfrm>
            <a:off x="5075861" y="4842989"/>
            <a:ext cx="1902132" cy="28892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/>
              <a:t>거래 기한 </a:t>
            </a:r>
            <a:r>
              <a:rPr lang="ko-KR" altLang="en-US" sz="964" dirty="0" err="1"/>
              <a:t>입력창</a:t>
            </a:r>
            <a:endParaRPr lang="ko-KR" altLang="en-US" sz="964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70C26B-445C-4E27-822D-BE05EEBB385C}"/>
              </a:ext>
            </a:extLst>
          </p:cNvPr>
          <p:cNvSpPr/>
          <p:nvPr/>
        </p:nvSpPr>
        <p:spPr>
          <a:xfrm>
            <a:off x="5068784" y="5222317"/>
            <a:ext cx="1902132" cy="28892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거래 지역 </a:t>
            </a:r>
            <a:r>
              <a:rPr lang="ko-KR" altLang="en-US" sz="964" dirty="0" err="1"/>
              <a:t>입력창</a:t>
            </a:r>
            <a:endParaRPr lang="ko-KR" altLang="en-US" sz="96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3BBFCA-C470-49DA-B531-321C87F3C6BC}"/>
              </a:ext>
            </a:extLst>
          </p:cNvPr>
          <p:cNvSpPr txBox="1"/>
          <p:nvPr/>
        </p:nvSpPr>
        <p:spPr>
          <a:xfrm>
            <a:off x="8167988" y="5960914"/>
            <a:ext cx="3150381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버튼을 누르면</a:t>
            </a:r>
            <a:r>
              <a:rPr lang="en-US" altLang="ko-KR" sz="964" dirty="0"/>
              <a:t>, </a:t>
            </a:r>
          </a:p>
          <a:p>
            <a:r>
              <a:rPr lang="ko-KR" altLang="en-US" sz="964" dirty="0"/>
              <a:t>제안자가 작성한 거래 게시글 내용 조회 페이지로 이동한다</a:t>
            </a:r>
            <a:r>
              <a:rPr lang="en-US" altLang="ko-KR" sz="964" dirty="0"/>
              <a:t>.</a:t>
            </a:r>
            <a:r>
              <a:rPr lang="ko-KR" altLang="en-US" sz="964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997904-0C40-4CCB-8B0C-24CA7992893D}"/>
              </a:ext>
            </a:extLst>
          </p:cNvPr>
          <p:cNvSpPr txBox="1"/>
          <p:nvPr/>
        </p:nvSpPr>
        <p:spPr>
          <a:xfrm>
            <a:off x="8915930" y="2124513"/>
            <a:ext cx="1994004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제안자 닉네임을 입력할 수 있다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177BF7-8990-4C25-8957-520AA2F54120}"/>
              </a:ext>
            </a:extLst>
          </p:cNvPr>
          <p:cNvSpPr txBox="1"/>
          <p:nvPr/>
        </p:nvSpPr>
        <p:spPr>
          <a:xfrm>
            <a:off x="8915930" y="1561515"/>
            <a:ext cx="1573475" cy="38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/>
              <a:t>글 제목을 </a:t>
            </a:r>
            <a:r>
              <a:rPr lang="ko-KR" altLang="en-US" sz="964" dirty="0"/>
              <a:t>입력할 수 있다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C0318A-8F26-4659-B272-673E4E7B3345}"/>
              </a:ext>
            </a:extLst>
          </p:cNvPr>
          <p:cNvSpPr txBox="1"/>
          <p:nvPr/>
        </p:nvSpPr>
        <p:spPr>
          <a:xfrm>
            <a:off x="8915930" y="3123527"/>
            <a:ext cx="1712700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물품 명을 입력할 수 있다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2A818F-8F17-4977-B8A8-3329FD869862}"/>
              </a:ext>
            </a:extLst>
          </p:cNvPr>
          <p:cNvSpPr txBox="1"/>
          <p:nvPr/>
        </p:nvSpPr>
        <p:spPr>
          <a:xfrm>
            <a:off x="8915930" y="3636810"/>
            <a:ext cx="1831239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물품 설명을 입력할 수 있다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E5C2C8-E6B4-4906-8ACF-639B1C10F863}"/>
              </a:ext>
            </a:extLst>
          </p:cNvPr>
          <p:cNvSpPr txBox="1"/>
          <p:nvPr/>
        </p:nvSpPr>
        <p:spPr>
          <a:xfrm>
            <a:off x="8915930" y="4505723"/>
            <a:ext cx="1831239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제안 가격을 입력할 수 있다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1EFE23-A249-49A9-ACEA-773E67A18C23}"/>
              </a:ext>
            </a:extLst>
          </p:cNvPr>
          <p:cNvSpPr txBox="1"/>
          <p:nvPr/>
        </p:nvSpPr>
        <p:spPr>
          <a:xfrm>
            <a:off x="8915930" y="4901635"/>
            <a:ext cx="1994004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거래 기한을 입력할 수 있다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D86632-B6F6-4D95-B098-9ECF44EB4568}"/>
              </a:ext>
            </a:extLst>
          </p:cNvPr>
          <p:cNvSpPr txBox="1"/>
          <p:nvPr/>
        </p:nvSpPr>
        <p:spPr>
          <a:xfrm>
            <a:off x="8915930" y="5279803"/>
            <a:ext cx="1962293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거래 지역을 입력할 수 있다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E6AD08-06B4-4594-80D6-467DD573F955}"/>
              </a:ext>
            </a:extLst>
          </p:cNvPr>
          <p:cNvSpPr txBox="1"/>
          <p:nvPr/>
        </p:nvSpPr>
        <p:spPr>
          <a:xfrm>
            <a:off x="8915930" y="2719041"/>
            <a:ext cx="2257579" cy="38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물품 사진 파일을 업로드할 수 있다</a:t>
            </a:r>
            <a:r>
              <a:rPr lang="en-US" altLang="ko-KR" sz="964" dirty="0"/>
              <a:t>.</a:t>
            </a:r>
          </a:p>
          <a:p>
            <a:r>
              <a:rPr lang="en-US" altLang="ko-KR" sz="964" dirty="0"/>
              <a:t>(</a:t>
            </a:r>
            <a:r>
              <a:rPr lang="ko-KR" altLang="en-US" sz="964" dirty="0"/>
              <a:t>사진은 한 개만 업로드 할 수 있다</a:t>
            </a:r>
            <a:r>
              <a:rPr lang="en-US" altLang="ko-KR" sz="964" dirty="0"/>
              <a:t>.)</a:t>
            </a:r>
            <a:endParaRPr lang="ko-KR" altLang="en-US" sz="964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76281E-5B94-4154-9910-6C1CD698B458}"/>
              </a:ext>
            </a:extLst>
          </p:cNvPr>
          <p:cNvSpPr txBox="1"/>
          <p:nvPr/>
        </p:nvSpPr>
        <p:spPr>
          <a:xfrm>
            <a:off x="8920308" y="2471997"/>
            <a:ext cx="2257579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업로드한 물품 사진 파일을 출력한다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517613-D32E-44FE-8ED8-B5B776C7BA01}"/>
              </a:ext>
            </a:extLst>
          </p:cNvPr>
          <p:cNvSpPr txBox="1"/>
          <p:nvPr/>
        </p:nvSpPr>
        <p:spPr>
          <a:xfrm>
            <a:off x="20143" y="4466893"/>
            <a:ext cx="3039746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64" dirty="0"/>
              <a:t>제안 수량을 입력할 수 있다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3841A87-2A57-40F2-BD67-379FCCA2C624}"/>
              </a:ext>
            </a:extLst>
          </p:cNvPr>
          <p:cNvCxnSpPr>
            <a:cxnSpLocks/>
          </p:cNvCxnSpPr>
          <p:nvPr/>
        </p:nvCxnSpPr>
        <p:spPr>
          <a:xfrm>
            <a:off x="8616515" y="1666753"/>
            <a:ext cx="2143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6F109A0-BEF5-4434-A5C2-7A7DBB0B6646}"/>
              </a:ext>
            </a:extLst>
          </p:cNvPr>
          <p:cNvCxnSpPr>
            <a:cxnSpLocks/>
          </p:cNvCxnSpPr>
          <p:nvPr/>
        </p:nvCxnSpPr>
        <p:spPr>
          <a:xfrm>
            <a:off x="7478484" y="2207087"/>
            <a:ext cx="11818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4C3972A-6D8F-41CE-A48E-7DAD814F2DAD}"/>
              </a:ext>
            </a:extLst>
          </p:cNvPr>
          <p:cNvCxnSpPr>
            <a:cxnSpLocks/>
          </p:cNvCxnSpPr>
          <p:nvPr/>
        </p:nvCxnSpPr>
        <p:spPr>
          <a:xfrm>
            <a:off x="7478484" y="2563350"/>
            <a:ext cx="11818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B020CE4-D200-476C-BB5E-F81E7B2D1CD6}"/>
              </a:ext>
            </a:extLst>
          </p:cNvPr>
          <p:cNvCxnSpPr>
            <a:cxnSpLocks/>
          </p:cNvCxnSpPr>
          <p:nvPr/>
        </p:nvCxnSpPr>
        <p:spPr>
          <a:xfrm>
            <a:off x="6855029" y="2958200"/>
            <a:ext cx="17119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89308D-3938-46F6-8230-AB0689DDA9D2}"/>
              </a:ext>
            </a:extLst>
          </p:cNvPr>
          <p:cNvCxnSpPr>
            <a:cxnSpLocks/>
          </p:cNvCxnSpPr>
          <p:nvPr/>
        </p:nvCxnSpPr>
        <p:spPr>
          <a:xfrm>
            <a:off x="7478484" y="3234301"/>
            <a:ext cx="11818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35140BD-435B-4C08-A42F-BAB4A97EC02C}"/>
              </a:ext>
            </a:extLst>
          </p:cNvPr>
          <p:cNvCxnSpPr>
            <a:cxnSpLocks/>
          </p:cNvCxnSpPr>
          <p:nvPr/>
        </p:nvCxnSpPr>
        <p:spPr>
          <a:xfrm>
            <a:off x="7478484" y="3727128"/>
            <a:ext cx="11818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4201A80-261E-4AEE-8B10-AE493F6B561C}"/>
              </a:ext>
            </a:extLst>
          </p:cNvPr>
          <p:cNvCxnSpPr>
            <a:cxnSpLocks/>
          </p:cNvCxnSpPr>
          <p:nvPr/>
        </p:nvCxnSpPr>
        <p:spPr>
          <a:xfrm>
            <a:off x="7478484" y="4594022"/>
            <a:ext cx="11818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C87F9C7-588E-4702-AF3B-02963540B306}"/>
              </a:ext>
            </a:extLst>
          </p:cNvPr>
          <p:cNvCxnSpPr>
            <a:cxnSpLocks/>
          </p:cNvCxnSpPr>
          <p:nvPr/>
        </p:nvCxnSpPr>
        <p:spPr>
          <a:xfrm>
            <a:off x="7478484" y="4982942"/>
            <a:ext cx="11818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88B342A-98C6-4F6D-9205-5CCA0A945780}"/>
              </a:ext>
            </a:extLst>
          </p:cNvPr>
          <p:cNvCxnSpPr>
            <a:cxnSpLocks/>
          </p:cNvCxnSpPr>
          <p:nvPr/>
        </p:nvCxnSpPr>
        <p:spPr>
          <a:xfrm>
            <a:off x="7478484" y="5380769"/>
            <a:ext cx="11818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C4C112D-F4ED-4E5D-AF9A-E7B812575666}"/>
              </a:ext>
            </a:extLst>
          </p:cNvPr>
          <p:cNvCxnSpPr>
            <a:cxnSpLocks/>
          </p:cNvCxnSpPr>
          <p:nvPr/>
        </p:nvCxnSpPr>
        <p:spPr>
          <a:xfrm>
            <a:off x="7939625" y="6155454"/>
            <a:ext cx="2143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D41938-5E3F-4772-B391-B0B233E0CB86}"/>
              </a:ext>
            </a:extLst>
          </p:cNvPr>
          <p:cNvCxnSpPr>
            <a:cxnSpLocks/>
          </p:cNvCxnSpPr>
          <p:nvPr/>
        </p:nvCxnSpPr>
        <p:spPr>
          <a:xfrm>
            <a:off x="3619251" y="4582835"/>
            <a:ext cx="11818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20AB9D8-D49B-4E30-A4D0-CD8DE6E834F5}"/>
              </a:ext>
            </a:extLst>
          </p:cNvPr>
          <p:cNvGrpSpPr/>
          <p:nvPr/>
        </p:nvGrpSpPr>
        <p:grpSpPr>
          <a:xfrm>
            <a:off x="3767525" y="6334212"/>
            <a:ext cx="4047857" cy="353516"/>
            <a:chOff x="3686299" y="6429593"/>
            <a:chExt cx="4761242" cy="41410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70085EB-3E1B-4E5E-9E76-5745282DA20E}"/>
                </a:ext>
              </a:extLst>
            </p:cNvPr>
            <p:cNvSpPr/>
            <p:nvPr/>
          </p:nvSpPr>
          <p:spPr>
            <a:xfrm>
              <a:off x="5680741" y="6468229"/>
              <a:ext cx="772358" cy="3384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>
                  <a:solidFill>
                    <a:schemeClr val="bg1"/>
                  </a:solidFill>
                </a:rPr>
                <a:t>홈</a:t>
              </a:r>
              <a:endParaRPr lang="ko-KR" altLang="en-US" sz="964" dirty="0">
                <a:solidFill>
                  <a:schemeClr val="bg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CBE33AF-1290-462B-856D-ECC28860E724}"/>
                </a:ext>
              </a:extLst>
            </p:cNvPr>
            <p:cNvSpPr/>
            <p:nvPr/>
          </p:nvSpPr>
          <p:spPr>
            <a:xfrm>
              <a:off x="3915330" y="6455164"/>
              <a:ext cx="870354" cy="3384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 err="1">
                  <a:solidFill>
                    <a:schemeClr val="bg1"/>
                  </a:solidFill>
                </a:rPr>
                <a:t>뒤로가기</a:t>
              </a:r>
              <a:endParaRPr lang="ko-KR" altLang="en-US" sz="964" dirty="0">
                <a:solidFill>
                  <a:schemeClr val="bg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8B93257-75DD-4172-B1A1-CEC7CDA8D367}"/>
                </a:ext>
              </a:extLst>
            </p:cNvPr>
            <p:cNvSpPr/>
            <p:nvPr/>
          </p:nvSpPr>
          <p:spPr>
            <a:xfrm>
              <a:off x="3686299" y="6429593"/>
              <a:ext cx="4761242" cy="41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F73691-35BE-47FD-88C6-DF476C25F42B}"/>
              </a:ext>
            </a:extLst>
          </p:cNvPr>
          <p:cNvSpPr/>
          <p:nvPr/>
        </p:nvSpPr>
        <p:spPr>
          <a:xfrm>
            <a:off x="5087456" y="5577457"/>
            <a:ext cx="1902132" cy="28892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연락처 </a:t>
            </a:r>
            <a:r>
              <a:rPr lang="ko-KR" altLang="en-US" sz="964" dirty="0" err="1"/>
              <a:t>입력창</a:t>
            </a:r>
            <a:r>
              <a:rPr lang="en-US" altLang="ko-KR" sz="964" dirty="0"/>
              <a:t>(</a:t>
            </a:r>
            <a:r>
              <a:rPr lang="ko-KR" altLang="en-US" sz="964" dirty="0"/>
              <a:t>오픈채팅방 주소</a:t>
            </a:r>
            <a:r>
              <a:rPr lang="en-US" altLang="ko-KR" sz="964" dirty="0"/>
              <a:t>,</a:t>
            </a:r>
            <a:r>
              <a:rPr lang="ko-KR" altLang="en-US" sz="964" dirty="0"/>
              <a:t> 전화번호</a:t>
            </a:r>
            <a:r>
              <a:rPr lang="en-US" altLang="ko-KR" sz="964" dirty="0"/>
              <a:t>, </a:t>
            </a:r>
            <a:r>
              <a:rPr lang="ko-KR" altLang="en-US" sz="964" dirty="0"/>
              <a:t>이메일</a:t>
            </a:r>
            <a:r>
              <a:rPr lang="en-US" altLang="ko-KR" sz="964" dirty="0"/>
              <a:t>)</a:t>
            </a:r>
            <a:endParaRPr lang="ko-KR" altLang="en-US" sz="964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032F3E4-1E8F-4150-9DD6-569F772C3DC3}"/>
              </a:ext>
            </a:extLst>
          </p:cNvPr>
          <p:cNvSpPr/>
          <p:nvPr/>
        </p:nvSpPr>
        <p:spPr>
          <a:xfrm>
            <a:off x="5076051" y="4099117"/>
            <a:ext cx="1902132" cy="28892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계좌번호 </a:t>
            </a:r>
            <a:r>
              <a:rPr lang="ko-KR" altLang="en-US" sz="964" dirty="0" err="1"/>
              <a:t>입력창</a:t>
            </a:r>
            <a:endParaRPr lang="ko-KR" altLang="en-US" sz="964" dirty="0"/>
          </a:p>
        </p:txBody>
      </p:sp>
    </p:spTree>
    <p:extLst>
      <p:ext uri="{BB962C8B-B14F-4D97-AF65-F5344CB8AC3E}">
        <p14:creationId xmlns:p14="http://schemas.microsoft.com/office/powerpoint/2010/main" val="158951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EE5C64-0B24-42DC-A830-15A2051391E0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프로토타입</a:t>
            </a:r>
            <a:endParaRPr lang="en-US" altLang="ko-KR" sz="1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351CAF-A40F-4061-AE4B-162774043203}"/>
              </a:ext>
            </a:extLst>
          </p:cNvPr>
          <p:cNvSpPr/>
          <p:nvPr/>
        </p:nvSpPr>
        <p:spPr>
          <a:xfrm>
            <a:off x="4246661" y="963470"/>
            <a:ext cx="3698678" cy="58098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4"/>
          </a:p>
        </p:txBody>
      </p:sp>
      <p:graphicFrame>
        <p:nvGraphicFramePr>
          <p:cNvPr id="4" name="표 32">
            <a:extLst>
              <a:ext uri="{FF2B5EF4-FFF2-40B4-BE49-F238E27FC236}">
                <a16:creationId xmlns:a16="http://schemas.microsoft.com/office/drawing/2014/main" id="{F6C57937-ED34-406D-9D3F-2B8C9FFC3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269459"/>
              </p:ext>
            </p:extLst>
          </p:nvPr>
        </p:nvGraphicFramePr>
        <p:xfrm>
          <a:off x="4416386" y="1443772"/>
          <a:ext cx="3359232" cy="4478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232">
                  <a:extLst>
                    <a:ext uri="{9D8B030D-6E8A-4147-A177-3AD203B41FA5}">
                      <a16:colId xmlns:a16="http://schemas.microsoft.com/office/drawing/2014/main" val="3662279885"/>
                    </a:ext>
                  </a:extLst>
                </a:gridCol>
              </a:tblGrid>
              <a:tr h="447878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7231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99A609-EC1E-4C19-9D26-B19D7B235449}"/>
              </a:ext>
            </a:extLst>
          </p:cNvPr>
          <p:cNvSpPr txBox="1"/>
          <p:nvPr/>
        </p:nvSpPr>
        <p:spPr>
          <a:xfrm>
            <a:off x="4102317" y="1053694"/>
            <a:ext cx="3983684" cy="29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86" dirty="0"/>
              <a:t>5. </a:t>
            </a:r>
            <a:r>
              <a:rPr lang="ko-KR" altLang="en-US" sz="1286" dirty="0"/>
              <a:t>결제 페이지 화면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D9B8B7F-8703-4C92-89A9-54E4D77E7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975258"/>
              </p:ext>
            </p:extLst>
          </p:nvPr>
        </p:nvGraphicFramePr>
        <p:xfrm>
          <a:off x="4529211" y="2059801"/>
          <a:ext cx="3133580" cy="103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458">
                  <a:extLst>
                    <a:ext uri="{9D8B030D-6E8A-4147-A177-3AD203B41FA5}">
                      <a16:colId xmlns:a16="http://schemas.microsoft.com/office/drawing/2014/main" val="660930151"/>
                    </a:ext>
                  </a:extLst>
                </a:gridCol>
                <a:gridCol w="2073122">
                  <a:extLst>
                    <a:ext uri="{9D8B030D-6E8A-4147-A177-3AD203B41FA5}">
                      <a16:colId xmlns:a16="http://schemas.microsoft.com/office/drawing/2014/main" val="4069936800"/>
                    </a:ext>
                  </a:extLst>
                </a:gridCol>
              </a:tblGrid>
              <a:tr h="1039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상품 이미지</a:t>
                      </a: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23648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45ECEBB-BCB2-4C23-98C2-8B1A13DBE54A}"/>
              </a:ext>
            </a:extLst>
          </p:cNvPr>
          <p:cNvSpPr/>
          <p:nvPr/>
        </p:nvSpPr>
        <p:spPr>
          <a:xfrm>
            <a:off x="4508508" y="1606284"/>
            <a:ext cx="1104516" cy="286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제안자 닉네임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DF4C24-4C36-4BC9-B49A-3135489D0945}"/>
              </a:ext>
            </a:extLst>
          </p:cNvPr>
          <p:cNvSpPr/>
          <p:nvPr/>
        </p:nvSpPr>
        <p:spPr>
          <a:xfrm>
            <a:off x="4516812" y="2095726"/>
            <a:ext cx="955894" cy="94556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사진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2217D84-6079-47CA-8F4A-1330F3CC8C08}"/>
              </a:ext>
            </a:extLst>
          </p:cNvPr>
          <p:cNvGrpSpPr/>
          <p:nvPr/>
        </p:nvGrpSpPr>
        <p:grpSpPr>
          <a:xfrm>
            <a:off x="5657245" y="2463293"/>
            <a:ext cx="1054394" cy="616580"/>
            <a:chOff x="3491345" y="2994095"/>
            <a:chExt cx="2737047" cy="13586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0152C8-537B-4B11-B7A3-F833284EFE26}"/>
                </a:ext>
              </a:extLst>
            </p:cNvPr>
            <p:cNvSpPr/>
            <p:nvPr/>
          </p:nvSpPr>
          <p:spPr>
            <a:xfrm>
              <a:off x="3491345" y="2994095"/>
              <a:ext cx="1309255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/>
                <a:t>거래지역</a:t>
              </a:r>
              <a:endParaRPr lang="ko-KR" altLang="en-US" sz="964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71FFFE-C6E2-46C6-90EF-5B7D4145DF7A}"/>
                </a:ext>
              </a:extLst>
            </p:cNvPr>
            <p:cNvSpPr/>
            <p:nvPr/>
          </p:nvSpPr>
          <p:spPr>
            <a:xfrm>
              <a:off x="3491345" y="3720928"/>
              <a:ext cx="1309255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제안가격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CB3A473-C6D8-49EC-A27A-2923322B395F}"/>
                </a:ext>
              </a:extLst>
            </p:cNvPr>
            <p:cNvSpPr/>
            <p:nvPr/>
          </p:nvSpPr>
          <p:spPr>
            <a:xfrm>
              <a:off x="4919137" y="2994095"/>
              <a:ext cx="1309255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거래기간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B42E479-7B60-4CED-A9B7-1EAFB097A334}"/>
                </a:ext>
              </a:extLst>
            </p:cNvPr>
            <p:cNvSpPr/>
            <p:nvPr/>
          </p:nvSpPr>
          <p:spPr>
            <a:xfrm>
              <a:off x="4919137" y="3720928"/>
              <a:ext cx="1309255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제안수량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C3FF34-A2D7-4952-8C70-8759D5429FDC}"/>
              </a:ext>
            </a:extLst>
          </p:cNvPr>
          <p:cNvSpPr/>
          <p:nvPr/>
        </p:nvSpPr>
        <p:spPr>
          <a:xfrm>
            <a:off x="5756530" y="2045200"/>
            <a:ext cx="1562732" cy="286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4" dirty="0">
                <a:solidFill>
                  <a:schemeClr val="bg1"/>
                </a:solidFill>
              </a:rPr>
              <a:t>   </a:t>
            </a:r>
            <a:r>
              <a:rPr lang="ko-KR" altLang="en-US" sz="964" dirty="0">
                <a:solidFill>
                  <a:schemeClr val="bg1"/>
                </a:solidFill>
              </a:rPr>
              <a:t>물품명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21F70C-FE57-469A-A797-0B467B3DAC33}"/>
              </a:ext>
            </a:extLst>
          </p:cNvPr>
          <p:cNvSpPr/>
          <p:nvPr/>
        </p:nvSpPr>
        <p:spPr>
          <a:xfrm>
            <a:off x="7073403" y="2777886"/>
            <a:ext cx="504366" cy="286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 err="1"/>
              <a:t>남은수량</a:t>
            </a:r>
            <a:endParaRPr lang="ko-KR" altLang="en-US" sz="964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8D27B80-58E4-450A-8280-0DB89683350F}"/>
              </a:ext>
            </a:extLst>
          </p:cNvPr>
          <p:cNvGrpSpPr/>
          <p:nvPr/>
        </p:nvGrpSpPr>
        <p:grpSpPr>
          <a:xfrm>
            <a:off x="4355021" y="6461239"/>
            <a:ext cx="3423798" cy="350816"/>
            <a:chOff x="3686299" y="6429593"/>
            <a:chExt cx="4761242" cy="41410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EE1F3CD-B1A9-425B-8B10-2322A1F5FB7E}"/>
                </a:ext>
              </a:extLst>
            </p:cNvPr>
            <p:cNvSpPr/>
            <p:nvPr/>
          </p:nvSpPr>
          <p:spPr>
            <a:xfrm>
              <a:off x="5680741" y="6468229"/>
              <a:ext cx="772358" cy="3384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>
                  <a:solidFill>
                    <a:schemeClr val="bg1"/>
                  </a:solidFill>
                </a:rPr>
                <a:t>홈</a:t>
              </a:r>
              <a:endParaRPr lang="ko-KR" altLang="en-US" sz="964" dirty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8256B55-F075-4AF8-B6A0-558A15012CB5}"/>
                </a:ext>
              </a:extLst>
            </p:cNvPr>
            <p:cNvSpPr/>
            <p:nvPr/>
          </p:nvSpPr>
          <p:spPr>
            <a:xfrm>
              <a:off x="3915330" y="6455164"/>
              <a:ext cx="870354" cy="3384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 err="1">
                  <a:solidFill>
                    <a:schemeClr val="bg1"/>
                  </a:solidFill>
                </a:rPr>
                <a:t>뒤로가기</a:t>
              </a:r>
              <a:endParaRPr lang="ko-KR" altLang="en-US" sz="964" dirty="0">
                <a:solidFill>
                  <a:schemeClr val="bg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BC6C2E-69A7-46B4-AA37-891F6D97E533}"/>
                </a:ext>
              </a:extLst>
            </p:cNvPr>
            <p:cNvSpPr/>
            <p:nvPr/>
          </p:nvSpPr>
          <p:spPr>
            <a:xfrm>
              <a:off x="3686299" y="6429593"/>
              <a:ext cx="4761242" cy="41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BFBD02-503D-4B0D-88B3-ABA1B18EB722}"/>
              </a:ext>
            </a:extLst>
          </p:cNvPr>
          <p:cNvSpPr/>
          <p:nvPr/>
        </p:nvSpPr>
        <p:spPr>
          <a:xfrm>
            <a:off x="4534817" y="3207504"/>
            <a:ext cx="1104516" cy="286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>
                <a:solidFill>
                  <a:schemeClr val="bg1"/>
                </a:solidFill>
              </a:rPr>
              <a:t>구매자 이름 </a:t>
            </a:r>
            <a:r>
              <a:rPr lang="ko-KR" altLang="en-US" sz="964" dirty="0" err="1">
                <a:solidFill>
                  <a:schemeClr val="bg1"/>
                </a:solidFill>
              </a:rPr>
              <a:t>입력창</a:t>
            </a:r>
            <a:endParaRPr lang="ko-KR" altLang="en-US" sz="964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D445D3-6709-40CC-81CB-F219539C0795}"/>
              </a:ext>
            </a:extLst>
          </p:cNvPr>
          <p:cNvSpPr/>
          <p:nvPr/>
        </p:nvSpPr>
        <p:spPr>
          <a:xfrm>
            <a:off x="4527369" y="4032867"/>
            <a:ext cx="3133580" cy="286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>
                <a:solidFill>
                  <a:schemeClr val="bg1"/>
                </a:solidFill>
              </a:rPr>
              <a:t>구매자 주소 </a:t>
            </a:r>
            <a:r>
              <a:rPr lang="ko-KR" altLang="en-US" sz="964" dirty="0" err="1">
                <a:solidFill>
                  <a:schemeClr val="bg1"/>
                </a:solidFill>
              </a:rPr>
              <a:t>입력창</a:t>
            </a:r>
            <a:endParaRPr lang="ko-KR" altLang="en-US" sz="964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56496E-7919-4EA4-98B1-E75C2100FA27}"/>
              </a:ext>
            </a:extLst>
          </p:cNvPr>
          <p:cNvSpPr/>
          <p:nvPr/>
        </p:nvSpPr>
        <p:spPr>
          <a:xfrm>
            <a:off x="4497155" y="4449729"/>
            <a:ext cx="1519684" cy="286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>
                <a:solidFill>
                  <a:schemeClr val="bg1"/>
                </a:solidFill>
              </a:rPr>
              <a:t>구매 수량 </a:t>
            </a:r>
            <a:r>
              <a:rPr lang="ko-KR" altLang="en-US" sz="964" dirty="0" err="1">
                <a:solidFill>
                  <a:schemeClr val="bg1"/>
                </a:solidFill>
              </a:rPr>
              <a:t>입력창</a:t>
            </a:r>
            <a:endParaRPr lang="ko-KR" altLang="en-US" sz="964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2D38EA-4CFB-44C4-994A-A83A045F7230}"/>
              </a:ext>
            </a:extLst>
          </p:cNvPr>
          <p:cNvSpPr/>
          <p:nvPr/>
        </p:nvSpPr>
        <p:spPr>
          <a:xfrm>
            <a:off x="6158358" y="4449729"/>
            <a:ext cx="1502396" cy="286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>
                <a:solidFill>
                  <a:schemeClr val="bg1"/>
                </a:solidFill>
              </a:rPr>
              <a:t>총 결제 금액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FDE938-E78B-4B18-AA98-275770BF2951}"/>
              </a:ext>
            </a:extLst>
          </p:cNvPr>
          <p:cNvSpPr/>
          <p:nvPr/>
        </p:nvSpPr>
        <p:spPr>
          <a:xfrm>
            <a:off x="4527369" y="4866591"/>
            <a:ext cx="3133580" cy="286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>
                <a:solidFill>
                  <a:schemeClr val="bg1"/>
                </a:solidFill>
              </a:rPr>
              <a:t>결제 방식 </a:t>
            </a:r>
            <a:r>
              <a:rPr lang="en-US" altLang="ko-KR" sz="964" dirty="0">
                <a:solidFill>
                  <a:schemeClr val="bg1"/>
                </a:solidFill>
              </a:rPr>
              <a:t>(</a:t>
            </a:r>
            <a:r>
              <a:rPr lang="ko-KR" altLang="en-US" sz="964" dirty="0">
                <a:solidFill>
                  <a:schemeClr val="bg1"/>
                </a:solidFill>
              </a:rPr>
              <a:t>계좌이체</a:t>
            </a:r>
            <a:r>
              <a:rPr lang="en-US" altLang="ko-KR" sz="964" dirty="0">
                <a:solidFill>
                  <a:schemeClr val="bg1"/>
                </a:solidFill>
              </a:rPr>
              <a:t>)</a:t>
            </a:r>
            <a:endParaRPr lang="ko-KR" altLang="en-US" sz="964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ABB8B8-6480-4AE7-A24A-D269B3BC2D5D}"/>
              </a:ext>
            </a:extLst>
          </p:cNvPr>
          <p:cNvSpPr/>
          <p:nvPr/>
        </p:nvSpPr>
        <p:spPr>
          <a:xfrm>
            <a:off x="4417462" y="6023969"/>
            <a:ext cx="3364738" cy="286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>
                <a:solidFill>
                  <a:schemeClr val="bg1"/>
                </a:solidFill>
              </a:rPr>
              <a:t>결제 확정 버튼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08B1A8-3CD0-425E-8432-DEAC0F4E9EBD}"/>
              </a:ext>
            </a:extLst>
          </p:cNvPr>
          <p:cNvSpPr/>
          <p:nvPr/>
        </p:nvSpPr>
        <p:spPr>
          <a:xfrm>
            <a:off x="4527369" y="3627423"/>
            <a:ext cx="3133580" cy="286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>
                <a:solidFill>
                  <a:schemeClr val="bg1"/>
                </a:solidFill>
              </a:rPr>
              <a:t>구매자 연락처 </a:t>
            </a:r>
            <a:r>
              <a:rPr lang="ko-KR" altLang="en-US" sz="964" dirty="0" err="1">
                <a:solidFill>
                  <a:schemeClr val="bg1"/>
                </a:solidFill>
              </a:rPr>
              <a:t>입력창</a:t>
            </a:r>
            <a:endParaRPr lang="ko-KR" altLang="en-US" sz="964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E35394-EBD5-4D20-AA62-AF0644D39809}"/>
              </a:ext>
            </a:extLst>
          </p:cNvPr>
          <p:cNvSpPr txBox="1"/>
          <p:nvPr/>
        </p:nvSpPr>
        <p:spPr>
          <a:xfrm>
            <a:off x="8873491" y="2368321"/>
            <a:ext cx="2664684" cy="38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제안자가 작성한 상품명</a:t>
            </a:r>
            <a:r>
              <a:rPr lang="en-US" altLang="ko-KR" sz="964" dirty="0"/>
              <a:t>, </a:t>
            </a:r>
            <a:r>
              <a:rPr lang="ko-KR" altLang="en-US" sz="964" dirty="0"/>
              <a:t>거래지역</a:t>
            </a:r>
            <a:r>
              <a:rPr lang="en-US" altLang="ko-KR" sz="964" dirty="0"/>
              <a:t>, </a:t>
            </a:r>
            <a:r>
              <a:rPr lang="ko-KR" altLang="en-US" sz="964" dirty="0"/>
              <a:t>거래기간</a:t>
            </a:r>
            <a:r>
              <a:rPr lang="en-US" altLang="ko-KR" sz="964" dirty="0"/>
              <a:t>,</a:t>
            </a:r>
          </a:p>
          <a:p>
            <a:r>
              <a:rPr lang="ko-KR" altLang="en-US" sz="964" dirty="0"/>
              <a:t>제안가격</a:t>
            </a:r>
            <a:r>
              <a:rPr lang="en-US" altLang="ko-KR" sz="964" dirty="0"/>
              <a:t>, </a:t>
            </a:r>
            <a:r>
              <a:rPr lang="ko-KR" altLang="en-US" sz="964" dirty="0"/>
              <a:t>제안수량</a:t>
            </a:r>
            <a:r>
              <a:rPr lang="en-US" altLang="ko-KR" sz="964" dirty="0"/>
              <a:t>, </a:t>
            </a:r>
            <a:r>
              <a:rPr lang="ko-KR" altLang="en-US" sz="964" dirty="0" err="1"/>
              <a:t>남은수량이</a:t>
            </a:r>
            <a:r>
              <a:rPr lang="ko-KR" altLang="en-US" sz="964" dirty="0"/>
              <a:t> 출력된다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3592E1-5B35-4A7A-9BD5-85F5CD8E2011}"/>
              </a:ext>
            </a:extLst>
          </p:cNvPr>
          <p:cNvSpPr txBox="1"/>
          <p:nvPr/>
        </p:nvSpPr>
        <p:spPr>
          <a:xfrm>
            <a:off x="924744" y="2430891"/>
            <a:ext cx="2571108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64" dirty="0"/>
              <a:t>제안자가 업로드한 사진이 출력된다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7B4781E-A03C-4940-B272-ED390D855075}"/>
              </a:ext>
            </a:extLst>
          </p:cNvPr>
          <p:cNvCxnSpPr>
            <a:cxnSpLocks/>
          </p:cNvCxnSpPr>
          <p:nvPr/>
        </p:nvCxnSpPr>
        <p:spPr>
          <a:xfrm>
            <a:off x="4025964" y="2510234"/>
            <a:ext cx="2171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89D889A-7A2D-45FC-BB31-AFC5AB6F1C95}"/>
              </a:ext>
            </a:extLst>
          </p:cNvPr>
          <p:cNvCxnSpPr>
            <a:cxnSpLocks/>
          </p:cNvCxnSpPr>
          <p:nvPr/>
        </p:nvCxnSpPr>
        <p:spPr>
          <a:xfrm>
            <a:off x="8144453" y="2510234"/>
            <a:ext cx="2171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59A5A0E-1DE8-4853-A9B3-FE99C86D81E8}"/>
              </a:ext>
            </a:extLst>
          </p:cNvPr>
          <p:cNvSpPr txBox="1"/>
          <p:nvPr/>
        </p:nvSpPr>
        <p:spPr>
          <a:xfrm>
            <a:off x="957400" y="3240592"/>
            <a:ext cx="2571108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64" dirty="0"/>
              <a:t>구매자의 이름을 입력한다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A2B30B-FD58-4868-ACA7-B534A0630B06}"/>
              </a:ext>
            </a:extLst>
          </p:cNvPr>
          <p:cNvCxnSpPr>
            <a:cxnSpLocks/>
          </p:cNvCxnSpPr>
          <p:nvPr/>
        </p:nvCxnSpPr>
        <p:spPr>
          <a:xfrm>
            <a:off x="4014087" y="3330535"/>
            <a:ext cx="2171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2ABE06-60B3-43EA-9B1C-CCB3712E1FB3}"/>
              </a:ext>
            </a:extLst>
          </p:cNvPr>
          <p:cNvSpPr txBox="1"/>
          <p:nvPr/>
        </p:nvSpPr>
        <p:spPr>
          <a:xfrm>
            <a:off x="909896" y="3683280"/>
            <a:ext cx="2571108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64" dirty="0"/>
              <a:t>구매자의 연락처를 입력한다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009D5B9-EF24-4136-AFF8-F68AC37EF13A}"/>
              </a:ext>
            </a:extLst>
          </p:cNvPr>
          <p:cNvCxnSpPr>
            <a:cxnSpLocks/>
          </p:cNvCxnSpPr>
          <p:nvPr/>
        </p:nvCxnSpPr>
        <p:spPr>
          <a:xfrm>
            <a:off x="3966583" y="3773223"/>
            <a:ext cx="2171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ABD86A2-FC6C-4C0D-9109-03153488B1B4}"/>
              </a:ext>
            </a:extLst>
          </p:cNvPr>
          <p:cNvSpPr txBox="1"/>
          <p:nvPr/>
        </p:nvSpPr>
        <p:spPr>
          <a:xfrm>
            <a:off x="909894" y="4089186"/>
            <a:ext cx="2571108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64" dirty="0"/>
              <a:t>구매자의 주소를 입력한다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27147E1-0783-48BE-8B30-6853849217F9}"/>
              </a:ext>
            </a:extLst>
          </p:cNvPr>
          <p:cNvCxnSpPr>
            <a:cxnSpLocks/>
          </p:cNvCxnSpPr>
          <p:nvPr/>
        </p:nvCxnSpPr>
        <p:spPr>
          <a:xfrm>
            <a:off x="3966581" y="4179129"/>
            <a:ext cx="2171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FBE33DB-5652-45EB-84D8-BC8BB6181514}"/>
              </a:ext>
            </a:extLst>
          </p:cNvPr>
          <p:cNvSpPr txBox="1"/>
          <p:nvPr/>
        </p:nvSpPr>
        <p:spPr>
          <a:xfrm>
            <a:off x="850520" y="4495092"/>
            <a:ext cx="2571108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64" dirty="0"/>
              <a:t>구매할 수량을 입력한다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1CD5756-11AA-44F7-812E-B4CB8897F737}"/>
              </a:ext>
            </a:extLst>
          </p:cNvPr>
          <p:cNvCxnSpPr>
            <a:cxnSpLocks/>
          </p:cNvCxnSpPr>
          <p:nvPr/>
        </p:nvCxnSpPr>
        <p:spPr>
          <a:xfrm>
            <a:off x="3907207" y="4585035"/>
            <a:ext cx="2171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3AE98AA-7773-413E-AFEF-207113F9B032}"/>
              </a:ext>
            </a:extLst>
          </p:cNvPr>
          <p:cNvSpPr txBox="1"/>
          <p:nvPr/>
        </p:nvSpPr>
        <p:spPr>
          <a:xfrm>
            <a:off x="850519" y="4953171"/>
            <a:ext cx="2571108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64" dirty="0"/>
              <a:t>결제 방식</a:t>
            </a:r>
            <a:r>
              <a:rPr lang="en-US" altLang="ko-KR" sz="964" dirty="0"/>
              <a:t>(</a:t>
            </a:r>
            <a:r>
              <a:rPr lang="ko-KR" altLang="en-US" sz="964" dirty="0"/>
              <a:t>계좌이체</a:t>
            </a:r>
            <a:r>
              <a:rPr lang="en-US" altLang="ko-KR" sz="964" dirty="0"/>
              <a:t>)</a:t>
            </a:r>
            <a:r>
              <a:rPr lang="ko-KR" altLang="en-US" sz="964" dirty="0"/>
              <a:t>가 출력된다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4F09002-1A07-4E3E-A5D9-5AB9E74026B8}"/>
              </a:ext>
            </a:extLst>
          </p:cNvPr>
          <p:cNvCxnSpPr>
            <a:cxnSpLocks/>
          </p:cNvCxnSpPr>
          <p:nvPr/>
        </p:nvCxnSpPr>
        <p:spPr>
          <a:xfrm>
            <a:off x="3907206" y="5043114"/>
            <a:ext cx="2171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F633FB-6184-4FA8-8205-C3B00E1C1648}"/>
              </a:ext>
            </a:extLst>
          </p:cNvPr>
          <p:cNvSpPr txBox="1"/>
          <p:nvPr/>
        </p:nvSpPr>
        <p:spPr>
          <a:xfrm>
            <a:off x="8873491" y="4491596"/>
            <a:ext cx="2664684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구매할 수량에 따른 총 결제 금액이 출력된다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5843A14-BBD1-4027-A609-A7440A593AEA}"/>
              </a:ext>
            </a:extLst>
          </p:cNvPr>
          <p:cNvCxnSpPr>
            <a:cxnSpLocks/>
          </p:cNvCxnSpPr>
          <p:nvPr/>
        </p:nvCxnSpPr>
        <p:spPr>
          <a:xfrm>
            <a:off x="8144453" y="4596266"/>
            <a:ext cx="2171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18F88FF-8D51-4B5E-8398-CA3A70CCDDA8}"/>
              </a:ext>
            </a:extLst>
          </p:cNvPr>
          <p:cNvSpPr txBox="1"/>
          <p:nvPr/>
        </p:nvSpPr>
        <p:spPr>
          <a:xfrm>
            <a:off x="8873491" y="6028593"/>
            <a:ext cx="2664684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결제 확정 버튼을 누르면</a:t>
            </a:r>
            <a:r>
              <a:rPr lang="en-US" altLang="ko-KR" sz="964" dirty="0"/>
              <a:t>, </a:t>
            </a:r>
            <a:r>
              <a:rPr lang="ko-KR" altLang="en-US" sz="964" dirty="0"/>
              <a:t>결제 완료 메시지가 출력된다</a:t>
            </a:r>
            <a:r>
              <a:rPr lang="en-US" altLang="ko-KR" sz="964" dirty="0"/>
              <a:t>.</a:t>
            </a:r>
          </a:p>
          <a:p>
            <a:r>
              <a:rPr lang="en-US" altLang="ko-KR" sz="964" dirty="0"/>
              <a:t>(</a:t>
            </a:r>
            <a:r>
              <a:rPr lang="ko-KR" altLang="en-US" sz="964" dirty="0"/>
              <a:t>메시지 내용 </a:t>
            </a:r>
            <a:r>
              <a:rPr lang="en-US" altLang="ko-KR" sz="964" dirty="0"/>
              <a:t>: </a:t>
            </a:r>
            <a:r>
              <a:rPr lang="ko-KR" altLang="en-US" sz="964" dirty="0"/>
              <a:t>결제가 완료되었습니다</a:t>
            </a:r>
            <a:r>
              <a:rPr lang="en-US" altLang="ko-KR" sz="964" dirty="0"/>
              <a:t>!)</a:t>
            </a:r>
            <a:endParaRPr lang="ko-KR" altLang="en-US" sz="964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350B2FA-D1C9-4B0A-A5FC-2B4C173C5829}"/>
              </a:ext>
            </a:extLst>
          </p:cNvPr>
          <p:cNvCxnSpPr>
            <a:cxnSpLocks/>
          </p:cNvCxnSpPr>
          <p:nvPr/>
        </p:nvCxnSpPr>
        <p:spPr>
          <a:xfrm>
            <a:off x="8144453" y="6121637"/>
            <a:ext cx="2171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1599C7A-931F-4335-8991-77B1CC993E3B}"/>
              </a:ext>
            </a:extLst>
          </p:cNvPr>
          <p:cNvSpPr txBox="1"/>
          <p:nvPr/>
        </p:nvSpPr>
        <p:spPr>
          <a:xfrm>
            <a:off x="838646" y="6521401"/>
            <a:ext cx="2571108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64" dirty="0"/>
              <a:t>거래 게시글 내용 조회 페이지로 이동한다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02E08A1-131E-4657-853B-512DF686C0F3}"/>
              </a:ext>
            </a:extLst>
          </p:cNvPr>
          <p:cNvCxnSpPr>
            <a:cxnSpLocks/>
          </p:cNvCxnSpPr>
          <p:nvPr/>
        </p:nvCxnSpPr>
        <p:spPr>
          <a:xfrm>
            <a:off x="3895333" y="6611344"/>
            <a:ext cx="2171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228C17-50DB-4075-BE52-C8F4803F6405}"/>
              </a:ext>
            </a:extLst>
          </p:cNvPr>
          <p:cNvSpPr/>
          <p:nvPr/>
        </p:nvSpPr>
        <p:spPr>
          <a:xfrm>
            <a:off x="4527369" y="5285834"/>
            <a:ext cx="3133580" cy="286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>
                <a:solidFill>
                  <a:schemeClr val="bg1"/>
                </a:solidFill>
              </a:rPr>
              <a:t>제안자 계좌번호</a:t>
            </a:r>
            <a:r>
              <a:rPr lang="en-US" altLang="ko-KR" sz="964" dirty="0">
                <a:solidFill>
                  <a:schemeClr val="bg1"/>
                </a:solidFill>
              </a:rPr>
              <a:t>, </a:t>
            </a:r>
            <a:r>
              <a:rPr lang="ko-KR" altLang="en-US" sz="964" dirty="0">
                <a:solidFill>
                  <a:schemeClr val="bg1"/>
                </a:solidFill>
              </a:rPr>
              <a:t>이체기한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7C7C30A-58EC-4C36-A5AD-8BDFA7A1DDE1}"/>
              </a:ext>
            </a:extLst>
          </p:cNvPr>
          <p:cNvSpPr txBox="1"/>
          <p:nvPr/>
        </p:nvSpPr>
        <p:spPr>
          <a:xfrm>
            <a:off x="968238" y="1713376"/>
            <a:ext cx="2571108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64" dirty="0"/>
              <a:t>제안자의 닉네임이 출력된다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175990E-7B4B-49B3-A059-50B1362F9146}"/>
              </a:ext>
            </a:extLst>
          </p:cNvPr>
          <p:cNvCxnSpPr>
            <a:cxnSpLocks/>
          </p:cNvCxnSpPr>
          <p:nvPr/>
        </p:nvCxnSpPr>
        <p:spPr>
          <a:xfrm>
            <a:off x="4024925" y="1803319"/>
            <a:ext cx="2171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28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EE5C64-0B24-42DC-A830-15A2051391E0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프로토타입</a:t>
            </a:r>
            <a:endParaRPr lang="en-US" altLang="ko-KR" sz="1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23810F-AAEB-493F-AB62-00F477D20BFA}"/>
              </a:ext>
            </a:extLst>
          </p:cNvPr>
          <p:cNvSpPr/>
          <p:nvPr/>
        </p:nvSpPr>
        <p:spPr>
          <a:xfrm>
            <a:off x="3998026" y="908461"/>
            <a:ext cx="4195948" cy="58549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4"/>
          </a:p>
        </p:txBody>
      </p:sp>
      <p:graphicFrame>
        <p:nvGraphicFramePr>
          <p:cNvPr id="4" name="표 32">
            <a:extLst>
              <a:ext uri="{FF2B5EF4-FFF2-40B4-BE49-F238E27FC236}">
                <a16:creationId xmlns:a16="http://schemas.microsoft.com/office/drawing/2014/main" id="{3779A8DA-13AA-46DA-A854-B344A08D8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355701"/>
              </p:ext>
            </p:extLst>
          </p:nvPr>
        </p:nvGraphicFramePr>
        <p:xfrm>
          <a:off x="4190569" y="1903106"/>
          <a:ext cx="3810866" cy="4343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866">
                  <a:extLst>
                    <a:ext uri="{9D8B030D-6E8A-4147-A177-3AD203B41FA5}">
                      <a16:colId xmlns:a16="http://schemas.microsoft.com/office/drawing/2014/main" val="3662279885"/>
                    </a:ext>
                  </a:extLst>
                </a:gridCol>
              </a:tblGrid>
              <a:tr h="434389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7231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9E94E0-BC2A-4E4D-BA08-36A9651D0341}"/>
              </a:ext>
            </a:extLst>
          </p:cNvPr>
          <p:cNvSpPr txBox="1"/>
          <p:nvPr/>
        </p:nvSpPr>
        <p:spPr>
          <a:xfrm>
            <a:off x="3701024" y="1109768"/>
            <a:ext cx="4519274" cy="29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86" dirty="0"/>
              <a:t>6. </a:t>
            </a:r>
            <a:r>
              <a:rPr lang="ko-KR" altLang="en-US" sz="1286" dirty="0"/>
              <a:t>알람 페이지 화면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167E9E-FF82-4ADC-B0FD-9293C3E5803A}"/>
              </a:ext>
            </a:extLst>
          </p:cNvPr>
          <p:cNvGrpSpPr/>
          <p:nvPr/>
        </p:nvGrpSpPr>
        <p:grpSpPr>
          <a:xfrm>
            <a:off x="4124865" y="6359648"/>
            <a:ext cx="3884110" cy="340250"/>
            <a:chOff x="3686299" y="6429593"/>
            <a:chExt cx="4761242" cy="41410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757CE6A-8060-452B-B92E-373BD3617FA3}"/>
                </a:ext>
              </a:extLst>
            </p:cNvPr>
            <p:cNvSpPr/>
            <p:nvPr/>
          </p:nvSpPr>
          <p:spPr>
            <a:xfrm>
              <a:off x="5680741" y="6468229"/>
              <a:ext cx="772358" cy="3384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>
                  <a:solidFill>
                    <a:schemeClr val="bg1"/>
                  </a:solidFill>
                </a:rPr>
                <a:t>홈</a:t>
              </a:r>
              <a:endParaRPr lang="ko-KR" altLang="en-US" sz="964" dirty="0">
                <a:solidFill>
                  <a:schemeClr val="bg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7C0831-BAA0-4B32-BBDE-9575DD4C511D}"/>
                </a:ext>
              </a:extLst>
            </p:cNvPr>
            <p:cNvSpPr/>
            <p:nvPr/>
          </p:nvSpPr>
          <p:spPr>
            <a:xfrm>
              <a:off x="3915330" y="6455164"/>
              <a:ext cx="870354" cy="3384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 err="1">
                  <a:solidFill>
                    <a:schemeClr val="bg1"/>
                  </a:solidFill>
                </a:rPr>
                <a:t>뒤로가기</a:t>
              </a:r>
              <a:endParaRPr lang="ko-KR" altLang="en-US" sz="964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FA9A80D-38A7-493E-95A9-AF1209C3CB3C}"/>
                </a:ext>
              </a:extLst>
            </p:cNvPr>
            <p:cNvSpPr/>
            <p:nvPr/>
          </p:nvSpPr>
          <p:spPr>
            <a:xfrm>
              <a:off x="3686299" y="6429593"/>
              <a:ext cx="4761242" cy="41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D47A69A-F731-4428-BA4B-9BA0E4E3EF47}"/>
              </a:ext>
            </a:extLst>
          </p:cNvPr>
          <p:cNvSpPr txBox="1"/>
          <p:nvPr/>
        </p:nvSpPr>
        <p:spPr>
          <a:xfrm>
            <a:off x="357051" y="6488382"/>
            <a:ext cx="2916780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64" dirty="0"/>
              <a:t>거래 게시글 목록 페이지로 이동한다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EAEEB1D-E51D-49E1-985D-23115DBBE317}"/>
              </a:ext>
            </a:extLst>
          </p:cNvPr>
          <p:cNvCxnSpPr>
            <a:cxnSpLocks/>
          </p:cNvCxnSpPr>
          <p:nvPr/>
        </p:nvCxnSpPr>
        <p:spPr>
          <a:xfrm>
            <a:off x="3586574" y="6575721"/>
            <a:ext cx="228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8AC93A-81BC-45DE-A412-6F99F118C4C0}"/>
              </a:ext>
            </a:extLst>
          </p:cNvPr>
          <p:cNvSpPr/>
          <p:nvPr/>
        </p:nvSpPr>
        <p:spPr>
          <a:xfrm>
            <a:off x="4230673" y="1988958"/>
            <a:ext cx="3730654" cy="101027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4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033067-0D86-4017-9061-69192C4E072F}"/>
              </a:ext>
            </a:extLst>
          </p:cNvPr>
          <p:cNvGrpSpPr/>
          <p:nvPr/>
        </p:nvGrpSpPr>
        <p:grpSpPr>
          <a:xfrm>
            <a:off x="8391503" y="2176820"/>
            <a:ext cx="3193096" cy="319688"/>
            <a:chOff x="8399095" y="1002092"/>
            <a:chExt cx="3914178" cy="3890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4184B6-4171-4AA6-8FFD-80B74F330891}"/>
                </a:ext>
              </a:extLst>
            </p:cNvPr>
            <p:cNvSpPr txBox="1"/>
            <p:nvPr/>
          </p:nvSpPr>
          <p:spPr>
            <a:xfrm>
              <a:off x="8607677" y="1002092"/>
              <a:ext cx="3705596" cy="389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64" dirty="0"/>
                <a:t>거래가 성공되면</a:t>
              </a:r>
              <a:r>
                <a:rPr lang="en-US" altLang="ko-KR" sz="964" dirty="0"/>
                <a:t>, </a:t>
              </a:r>
              <a:r>
                <a:rPr lang="ko-KR" altLang="en-US" sz="964" dirty="0"/>
                <a:t>거래 성공 알림 메시지가 출력된다</a:t>
              </a:r>
              <a:r>
                <a:rPr lang="en-US" altLang="ko-KR" sz="964" dirty="0"/>
                <a:t>.</a:t>
              </a:r>
            </a:p>
            <a:p>
              <a:r>
                <a:rPr lang="en-US" altLang="ko-KR" sz="964" dirty="0"/>
                <a:t>(</a:t>
              </a:r>
              <a:r>
                <a:rPr lang="ko-KR" altLang="en-US" sz="964" dirty="0"/>
                <a:t>메시지 내용 </a:t>
              </a:r>
              <a:r>
                <a:rPr lang="en-US" altLang="ko-KR" sz="964" dirty="0"/>
                <a:t>: ‘</a:t>
              </a:r>
              <a:r>
                <a:rPr lang="ko-KR" altLang="en-US" sz="964" dirty="0"/>
                <a:t>거래가 성공하였습니다</a:t>
              </a:r>
              <a:r>
                <a:rPr lang="en-US" altLang="ko-KR" sz="964" dirty="0"/>
                <a:t>!’, </a:t>
              </a:r>
              <a:r>
                <a:rPr lang="ko-KR" altLang="en-US" sz="964" dirty="0"/>
                <a:t>알림 발생 시간</a:t>
              </a:r>
              <a:r>
                <a:rPr lang="en-US" altLang="ko-KR" sz="964" dirty="0"/>
                <a:t>) </a:t>
              </a:r>
              <a:endParaRPr lang="ko-KR" altLang="en-US" sz="964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D665942-C98F-407B-92E7-83EB98CD1001}"/>
                </a:ext>
              </a:extLst>
            </p:cNvPr>
            <p:cNvCxnSpPr>
              <a:cxnSpLocks/>
            </p:cNvCxnSpPr>
            <p:nvPr/>
          </p:nvCxnSpPr>
          <p:spPr>
            <a:xfrm>
              <a:off x="8399095" y="1174493"/>
              <a:ext cx="2521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A43463E-C73B-466C-BDC7-E4613B229FB9}"/>
              </a:ext>
            </a:extLst>
          </p:cNvPr>
          <p:cNvSpPr txBox="1"/>
          <p:nvPr/>
        </p:nvSpPr>
        <p:spPr>
          <a:xfrm>
            <a:off x="8913380" y="3651615"/>
            <a:ext cx="3022940" cy="685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거래가 실패하면</a:t>
            </a:r>
            <a:r>
              <a:rPr lang="en-US" altLang="ko-KR" sz="964" dirty="0"/>
              <a:t>, </a:t>
            </a:r>
            <a:r>
              <a:rPr lang="ko-KR" altLang="en-US" sz="964" dirty="0"/>
              <a:t>거래 취소 알림 메시지가 출력된다</a:t>
            </a:r>
            <a:r>
              <a:rPr lang="en-US" altLang="ko-KR" sz="964" dirty="0"/>
              <a:t>.</a:t>
            </a:r>
          </a:p>
          <a:p>
            <a:r>
              <a:rPr lang="en-US" altLang="ko-KR" sz="964" dirty="0"/>
              <a:t>(</a:t>
            </a:r>
            <a:r>
              <a:rPr lang="ko-KR" altLang="en-US" sz="964" dirty="0"/>
              <a:t>메시지 내용 </a:t>
            </a:r>
            <a:r>
              <a:rPr lang="en-US" altLang="ko-KR" sz="964" dirty="0"/>
              <a:t>: ‘</a:t>
            </a:r>
            <a:r>
              <a:rPr lang="ko-KR" altLang="en-US" sz="964" dirty="0"/>
              <a:t>거래가 취소되었습니다</a:t>
            </a:r>
            <a:r>
              <a:rPr lang="en-US" altLang="ko-KR" sz="964" dirty="0"/>
              <a:t>!’, </a:t>
            </a:r>
            <a:r>
              <a:rPr lang="ko-KR" altLang="en-US" sz="964" dirty="0"/>
              <a:t>알림 발생 시간</a:t>
            </a:r>
            <a:r>
              <a:rPr lang="en-US" altLang="ko-KR" sz="964" dirty="0"/>
              <a:t>) </a:t>
            </a:r>
            <a:endParaRPr lang="ko-KR" altLang="en-US" sz="964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7B7852E-A764-4B0F-B389-E4E39206D30C}"/>
              </a:ext>
            </a:extLst>
          </p:cNvPr>
          <p:cNvCxnSpPr>
            <a:cxnSpLocks/>
          </p:cNvCxnSpPr>
          <p:nvPr/>
        </p:nvCxnSpPr>
        <p:spPr>
          <a:xfrm>
            <a:off x="8363470" y="3789319"/>
            <a:ext cx="228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CC0B28-0B5D-43CE-AE88-F258AF1345E5}"/>
              </a:ext>
            </a:extLst>
          </p:cNvPr>
          <p:cNvSpPr txBox="1"/>
          <p:nvPr/>
        </p:nvSpPr>
        <p:spPr>
          <a:xfrm>
            <a:off x="8913380" y="4643368"/>
            <a:ext cx="3022940" cy="685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배송이 시작하면</a:t>
            </a:r>
            <a:r>
              <a:rPr lang="en-US" altLang="ko-KR" sz="964" dirty="0"/>
              <a:t>, </a:t>
            </a:r>
            <a:r>
              <a:rPr lang="ko-KR" altLang="en-US" sz="964" dirty="0"/>
              <a:t>배송 시작 알림 메시지가 출력된다</a:t>
            </a:r>
            <a:r>
              <a:rPr lang="en-US" altLang="ko-KR" sz="964" dirty="0"/>
              <a:t>.</a:t>
            </a:r>
          </a:p>
          <a:p>
            <a:r>
              <a:rPr lang="en-US" altLang="ko-KR" sz="964" dirty="0"/>
              <a:t>(</a:t>
            </a:r>
            <a:r>
              <a:rPr lang="ko-KR" altLang="en-US" sz="964" dirty="0"/>
              <a:t>메시지 내용 </a:t>
            </a:r>
            <a:r>
              <a:rPr lang="en-US" altLang="ko-KR" sz="964" dirty="0"/>
              <a:t>: ‘</a:t>
            </a:r>
            <a:r>
              <a:rPr lang="ko-KR" altLang="en-US" sz="964" dirty="0"/>
              <a:t>배송이 시작되었습니다</a:t>
            </a:r>
            <a:r>
              <a:rPr lang="en-US" altLang="ko-KR" sz="964" dirty="0"/>
              <a:t>!’, </a:t>
            </a:r>
            <a:r>
              <a:rPr lang="ko-KR" altLang="en-US" sz="964" dirty="0"/>
              <a:t>알림 발생 시간</a:t>
            </a:r>
            <a:r>
              <a:rPr lang="en-US" altLang="ko-KR" sz="964" dirty="0"/>
              <a:t>) </a:t>
            </a:r>
            <a:endParaRPr lang="ko-KR" altLang="en-US" sz="964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A84A43C-4B31-4FEC-B0C2-F8D02B0BCB3C}"/>
              </a:ext>
            </a:extLst>
          </p:cNvPr>
          <p:cNvCxnSpPr>
            <a:cxnSpLocks/>
          </p:cNvCxnSpPr>
          <p:nvPr/>
        </p:nvCxnSpPr>
        <p:spPr>
          <a:xfrm>
            <a:off x="8363470" y="4781072"/>
            <a:ext cx="228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B41ECE-5518-47CE-B104-70DF8BAEC459}"/>
              </a:ext>
            </a:extLst>
          </p:cNvPr>
          <p:cNvSpPr txBox="1"/>
          <p:nvPr/>
        </p:nvSpPr>
        <p:spPr>
          <a:xfrm>
            <a:off x="8913380" y="6143507"/>
            <a:ext cx="3022940" cy="685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배송이 완료되면</a:t>
            </a:r>
            <a:r>
              <a:rPr lang="en-US" altLang="ko-KR" sz="964" dirty="0"/>
              <a:t>, </a:t>
            </a:r>
            <a:r>
              <a:rPr lang="ko-KR" altLang="en-US" sz="964" dirty="0"/>
              <a:t>배송 완료 알림 메시지가 출력된다</a:t>
            </a:r>
            <a:r>
              <a:rPr lang="en-US" altLang="ko-KR" sz="964" dirty="0"/>
              <a:t>.</a:t>
            </a:r>
          </a:p>
          <a:p>
            <a:r>
              <a:rPr lang="en-US" altLang="ko-KR" sz="964" dirty="0"/>
              <a:t>(</a:t>
            </a:r>
            <a:r>
              <a:rPr lang="ko-KR" altLang="en-US" sz="964" dirty="0"/>
              <a:t>메시지 내용 </a:t>
            </a:r>
            <a:r>
              <a:rPr lang="en-US" altLang="ko-KR" sz="964" dirty="0"/>
              <a:t>: ‘</a:t>
            </a:r>
            <a:r>
              <a:rPr lang="ko-KR" altLang="en-US" sz="964" dirty="0"/>
              <a:t>배송이 완료되었습니다</a:t>
            </a:r>
            <a:r>
              <a:rPr lang="en-US" altLang="ko-KR" sz="964" dirty="0"/>
              <a:t>!’, </a:t>
            </a:r>
            <a:r>
              <a:rPr lang="ko-KR" altLang="en-US" sz="964" dirty="0"/>
              <a:t>알림 발생 시간</a:t>
            </a:r>
            <a:r>
              <a:rPr lang="en-US" altLang="ko-KR" sz="964" dirty="0"/>
              <a:t>) </a:t>
            </a:r>
            <a:endParaRPr lang="ko-KR" altLang="en-US" sz="964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896D41C-AA03-4BC2-9B07-82BA552EEFEF}"/>
              </a:ext>
            </a:extLst>
          </p:cNvPr>
          <p:cNvCxnSpPr>
            <a:cxnSpLocks/>
          </p:cNvCxnSpPr>
          <p:nvPr/>
        </p:nvCxnSpPr>
        <p:spPr>
          <a:xfrm>
            <a:off x="8363470" y="6281211"/>
            <a:ext cx="228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720A04-040D-42E8-A65A-2D83C68F9392}"/>
              </a:ext>
            </a:extLst>
          </p:cNvPr>
          <p:cNvSpPr/>
          <p:nvPr/>
        </p:nvSpPr>
        <p:spPr>
          <a:xfrm>
            <a:off x="4320346" y="2016410"/>
            <a:ext cx="3520688" cy="10527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4" dirty="0">
                <a:solidFill>
                  <a:schemeClr val="bg1"/>
                </a:solidFill>
              </a:rPr>
              <a:t>   </a:t>
            </a:r>
            <a:r>
              <a:rPr lang="ko-KR" altLang="en-US" sz="964" dirty="0">
                <a:solidFill>
                  <a:schemeClr val="bg1"/>
                </a:solidFill>
              </a:rPr>
              <a:t>글 제목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7D70D4-07A6-412D-9BDE-73C8A509199E}"/>
              </a:ext>
            </a:extLst>
          </p:cNvPr>
          <p:cNvSpPr/>
          <p:nvPr/>
        </p:nvSpPr>
        <p:spPr>
          <a:xfrm>
            <a:off x="4306445" y="2235128"/>
            <a:ext cx="3533178" cy="10527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4" dirty="0">
                <a:solidFill>
                  <a:schemeClr val="bg1"/>
                </a:solidFill>
              </a:rPr>
              <a:t>   </a:t>
            </a:r>
            <a:r>
              <a:rPr lang="ko-KR" altLang="en-US" sz="964" dirty="0">
                <a:solidFill>
                  <a:schemeClr val="bg1"/>
                </a:solidFill>
              </a:rPr>
              <a:t>물품명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224753-31B5-46F7-9FE7-4A1A2430E4EE}"/>
              </a:ext>
            </a:extLst>
          </p:cNvPr>
          <p:cNvSpPr/>
          <p:nvPr/>
        </p:nvSpPr>
        <p:spPr>
          <a:xfrm>
            <a:off x="4320345" y="2504696"/>
            <a:ext cx="3520688" cy="46941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거래 성공 알림 메시지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BB78F00-F14B-4F44-A333-B3687030D92C}"/>
              </a:ext>
            </a:extLst>
          </p:cNvPr>
          <p:cNvSpPr/>
          <p:nvPr/>
        </p:nvSpPr>
        <p:spPr>
          <a:xfrm>
            <a:off x="4230673" y="3114672"/>
            <a:ext cx="3730654" cy="101027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4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39B0C1-9989-4884-A330-0D7805BA2ABE}"/>
              </a:ext>
            </a:extLst>
          </p:cNvPr>
          <p:cNvSpPr/>
          <p:nvPr/>
        </p:nvSpPr>
        <p:spPr>
          <a:xfrm>
            <a:off x="4320346" y="3118372"/>
            <a:ext cx="3520688" cy="10527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4" dirty="0">
                <a:solidFill>
                  <a:schemeClr val="bg1"/>
                </a:solidFill>
              </a:rPr>
              <a:t>   </a:t>
            </a:r>
            <a:r>
              <a:rPr lang="ko-KR" altLang="en-US" sz="964" dirty="0">
                <a:solidFill>
                  <a:schemeClr val="bg1"/>
                </a:solidFill>
              </a:rPr>
              <a:t>글 제목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C7BCE2-0556-46E2-850A-42AC12D59EDF}"/>
              </a:ext>
            </a:extLst>
          </p:cNvPr>
          <p:cNvSpPr/>
          <p:nvPr/>
        </p:nvSpPr>
        <p:spPr>
          <a:xfrm>
            <a:off x="4306445" y="3337090"/>
            <a:ext cx="3533178" cy="10527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4" dirty="0">
                <a:solidFill>
                  <a:schemeClr val="bg1"/>
                </a:solidFill>
              </a:rPr>
              <a:t>   </a:t>
            </a:r>
            <a:r>
              <a:rPr lang="ko-KR" altLang="en-US" sz="964" dirty="0">
                <a:solidFill>
                  <a:schemeClr val="bg1"/>
                </a:solidFill>
              </a:rPr>
              <a:t>물품명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AD911F-49D8-45CD-A2CF-DAB6366EFB57}"/>
              </a:ext>
            </a:extLst>
          </p:cNvPr>
          <p:cNvSpPr/>
          <p:nvPr/>
        </p:nvSpPr>
        <p:spPr>
          <a:xfrm>
            <a:off x="4320345" y="3606658"/>
            <a:ext cx="3520688" cy="46941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거래 실패 알림 메시지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4FA5D2-6946-4129-AC6E-D2EE9E12E39A}"/>
              </a:ext>
            </a:extLst>
          </p:cNvPr>
          <p:cNvSpPr/>
          <p:nvPr/>
        </p:nvSpPr>
        <p:spPr>
          <a:xfrm>
            <a:off x="4230673" y="4154363"/>
            <a:ext cx="3730654" cy="101027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4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C402D9-1B98-45E0-98F2-D17A64504B2D}"/>
              </a:ext>
            </a:extLst>
          </p:cNvPr>
          <p:cNvSpPr/>
          <p:nvPr/>
        </p:nvSpPr>
        <p:spPr>
          <a:xfrm>
            <a:off x="4320346" y="4158063"/>
            <a:ext cx="3520688" cy="10527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4" dirty="0">
                <a:solidFill>
                  <a:schemeClr val="bg1"/>
                </a:solidFill>
              </a:rPr>
              <a:t>   </a:t>
            </a:r>
            <a:r>
              <a:rPr lang="ko-KR" altLang="en-US" sz="964" dirty="0">
                <a:solidFill>
                  <a:schemeClr val="bg1"/>
                </a:solidFill>
              </a:rPr>
              <a:t>글 제목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9836DF-24E7-4D28-8AC4-1E782550FCF4}"/>
              </a:ext>
            </a:extLst>
          </p:cNvPr>
          <p:cNvSpPr/>
          <p:nvPr/>
        </p:nvSpPr>
        <p:spPr>
          <a:xfrm>
            <a:off x="4306445" y="4376781"/>
            <a:ext cx="3533178" cy="10527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4" dirty="0">
                <a:solidFill>
                  <a:schemeClr val="bg1"/>
                </a:solidFill>
              </a:rPr>
              <a:t>   </a:t>
            </a:r>
            <a:r>
              <a:rPr lang="ko-KR" altLang="en-US" sz="964" dirty="0">
                <a:solidFill>
                  <a:schemeClr val="bg1"/>
                </a:solidFill>
              </a:rPr>
              <a:t>물품명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F27474-A9D1-46CF-B83A-E703692E23A1}"/>
              </a:ext>
            </a:extLst>
          </p:cNvPr>
          <p:cNvSpPr/>
          <p:nvPr/>
        </p:nvSpPr>
        <p:spPr>
          <a:xfrm>
            <a:off x="4320345" y="4646349"/>
            <a:ext cx="3520688" cy="46941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배송 시작 알림 메시지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8943D0E-17AD-40C2-8CCD-F83496EA4E9F}"/>
              </a:ext>
            </a:extLst>
          </p:cNvPr>
          <p:cNvSpPr/>
          <p:nvPr/>
        </p:nvSpPr>
        <p:spPr>
          <a:xfrm>
            <a:off x="4230673" y="5196598"/>
            <a:ext cx="3730654" cy="101027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4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F991342-C839-4B94-9BB2-37F41AA69E0C}"/>
              </a:ext>
            </a:extLst>
          </p:cNvPr>
          <p:cNvSpPr/>
          <p:nvPr/>
        </p:nvSpPr>
        <p:spPr>
          <a:xfrm>
            <a:off x="4320346" y="5224048"/>
            <a:ext cx="3520688" cy="10527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4" dirty="0">
                <a:solidFill>
                  <a:schemeClr val="bg1"/>
                </a:solidFill>
              </a:rPr>
              <a:t>   </a:t>
            </a:r>
            <a:r>
              <a:rPr lang="ko-KR" altLang="en-US" sz="964" dirty="0">
                <a:solidFill>
                  <a:schemeClr val="bg1"/>
                </a:solidFill>
              </a:rPr>
              <a:t>글 제목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8926A4-028D-40DF-97D0-2F2957A09F77}"/>
              </a:ext>
            </a:extLst>
          </p:cNvPr>
          <p:cNvSpPr/>
          <p:nvPr/>
        </p:nvSpPr>
        <p:spPr>
          <a:xfrm>
            <a:off x="4306445" y="5442766"/>
            <a:ext cx="3533178" cy="10527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4" dirty="0">
                <a:solidFill>
                  <a:schemeClr val="bg1"/>
                </a:solidFill>
              </a:rPr>
              <a:t>   </a:t>
            </a:r>
            <a:r>
              <a:rPr lang="ko-KR" altLang="en-US" sz="964" dirty="0">
                <a:solidFill>
                  <a:schemeClr val="bg1"/>
                </a:solidFill>
              </a:rPr>
              <a:t>물품명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C30327F-D5D8-45C6-ABBC-E64216105F5F}"/>
              </a:ext>
            </a:extLst>
          </p:cNvPr>
          <p:cNvSpPr/>
          <p:nvPr/>
        </p:nvSpPr>
        <p:spPr>
          <a:xfrm>
            <a:off x="4320345" y="5712334"/>
            <a:ext cx="3520688" cy="46941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배송 완료 알림 메시지</a:t>
            </a:r>
          </a:p>
        </p:txBody>
      </p:sp>
    </p:spTree>
    <p:extLst>
      <p:ext uri="{BB962C8B-B14F-4D97-AF65-F5344CB8AC3E}">
        <p14:creationId xmlns:p14="http://schemas.microsoft.com/office/powerpoint/2010/main" val="2444942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EE5C64-0B24-42DC-A830-15A2051391E0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프로토타입</a:t>
            </a:r>
            <a:endParaRPr lang="en-US" altLang="ko-KR" sz="1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5D076D-E892-48D6-B423-2052C7BB62F3}"/>
              </a:ext>
            </a:extLst>
          </p:cNvPr>
          <p:cNvSpPr/>
          <p:nvPr/>
        </p:nvSpPr>
        <p:spPr>
          <a:xfrm>
            <a:off x="3811978" y="863600"/>
            <a:ext cx="4855771" cy="599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4"/>
          </a:p>
        </p:txBody>
      </p:sp>
      <p:graphicFrame>
        <p:nvGraphicFramePr>
          <p:cNvPr id="4" name="표 32">
            <a:extLst>
              <a:ext uri="{FF2B5EF4-FFF2-40B4-BE49-F238E27FC236}">
                <a16:creationId xmlns:a16="http://schemas.microsoft.com/office/drawing/2014/main" id="{9B03916C-B984-4BD6-A5BF-9227DDBAA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659946"/>
              </p:ext>
            </p:extLst>
          </p:nvPr>
        </p:nvGraphicFramePr>
        <p:xfrm>
          <a:off x="4045348" y="1309917"/>
          <a:ext cx="4410132" cy="35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0132">
                  <a:extLst>
                    <a:ext uri="{9D8B030D-6E8A-4147-A177-3AD203B41FA5}">
                      <a16:colId xmlns:a16="http://schemas.microsoft.com/office/drawing/2014/main" val="3662279885"/>
                    </a:ext>
                  </a:extLst>
                </a:gridCol>
              </a:tblGrid>
              <a:tr h="35626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7231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BF23C0-09F2-4A01-8361-B99DE14E2D8B}"/>
              </a:ext>
            </a:extLst>
          </p:cNvPr>
          <p:cNvSpPr txBox="1"/>
          <p:nvPr/>
        </p:nvSpPr>
        <p:spPr>
          <a:xfrm>
            <a:off x="3626172" y="946049"/>
            <a:ext cx="5229939" cy="29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86" dirty="0"/>
              <a:t>7. </a:t>
            </a:r>
            <a:r>
              <a:rPr lang="ko-KR" altLang="en-US" sz="1286" dirty="0"/>
              <a:t>나의 거래내역 확인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F07FAA-4EDD-4D43-A5A2-0DF3D008D97F}"/>
              </a:ext>
            </a:extLst>
          </p:cNvPr>
          <p:cNvSpPr/>
          <p:nvPr/>
        </p:nvSpPr>
        <p:spPr>
          <a:xfrm>
            <a:off x="4085737" y="1355260"/>
            <a:ext cx="4369819" cy="295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나의 거래 내역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6734052-E8EF-4074-A087-6E5085C547B2}"/>
              </a:ext>
            </a:extLst>
          </p:cNvPr>
          <p:cNvGrpSpPr/>
          <p:nvPr/>
        </p:nvGrpSpPr>
        <p:grpSpPr>
          <a:xfrm>
            <a:off x="3952643" y="6481739"/>
            <a:ext cx="4494897" cy="361961"/>
            <a:chOff x="3686299" y="6429593"/>
            <a:chExt cx="4761242" cy="4141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FE8E25B-B0DF-4EC8-995F-48BB0A6F39AA}"/>
                </a:ext>
              </a:extLst>
            </p:cNvPr>
            <p:cNvSpPr/>
            <p:nvPr/>
          </p:nvSpPr>
          <p:spPr>
            <a:xfrm>
              <a:off x="5680741" y="6468229"/>
              <a:ext cx="772358" cy="3384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>
                  <a:solidFill>
                    <a:schemeClr val="bg1"/>
                  </a:solidFill>
                </a:rPr>
                <a:t>홈</a:t>
              </a:r>
              <a:endParaRPr lang="ko-KR" altLang="en-US" sz="964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AD2CD2-71C3-47EA-912D-FBE37D54765E}"/>
                </a:ext>
              </a:extLst>
            </p:cNvPr>
            <p:cNvSpPr/>
            <p:nvPr/>
          </p:nvSpPr>
          <p:spPr>
            <a:xfrm>
              <a:off x="3915330" y="6455164"/>
              <a:ext cx="870354" cy="3384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 err="1">
                  <a:solidFill>
                    <a:schemeClr val="bg1"/>
                  </a:solidFill>
                </a:rPr>
                <a:t>뒤로가기</a:t>
              </a:r>
              <a:endParaRPr lang="ko-KR" altLang="en-US" sz="964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9EFC53-B655-4488-8C87-2AFC6A09F460}"/>
                </a:ext>
              </a:extLst>
            </p:cNvPr>
            <p:cNvSpPr/>
            <p:nvPr/>
          </p:nvSpPr>
          <p:spPr>
            <a:xfrm>
              <a:off x="3686299" y="6429593"/>
              <a:ext cx="4761242" cy="41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1" name="표 32">
            <a:extLst>
              <a:ext uri="{FF2B5EF4-FFF2-40B4-BE49-F238E27FC236}">
                <a16:creationId xmlns:a16="http://schemas.microsoft.com/office/drawing/2014/main" id="{83E57932-04D9-48BB-8528-ADC33723D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482963"/>
              </p:ext>
            </p:extLst>
          </p:nvPr>
        </p:nvGraphicFramePr>
        <p:xfrm>
          <a:off x="4009721" y="2138278"/>
          <a:ext cx="4410133" cy="4292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467">
                  <a:extLst>
                    <a:ext uri="{9D8B030D-6E8A-4147-A177-3AD203B41FA5}">
                      <a16:colId xmlns:a16="http://schemas.microsoft.com/office/drawing/2014/main" val="3662279885"/>
                    </a:ext>
                  </a:extLst>
                </a:gridCol>
                <a:gridCol w="2917666">
                  <a:extLst>
                    <a:ext uri="{9D8B030D-6E8A-4147-A177-3AD203B41FA5}">
                      <a16:colId xmlns:a16="http://schemas.microsoft.com/office/drawing/2014/main" val="3499638983"/>
                    </a:ext>
                  </a:extLst>
                </a:gridCol>
              </a:tblGrid>
              <a:tr h="10730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상품 이미지</a:t>
                      </a: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723108"/>
                  </a:ext>
                </a:extLst>
              </a:tr>
              <a:tr h="1073011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상품 이미지</a:t>
                      </a: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10146"/>
                  </a:ext>
                </a:extLst>
              </a:tr>
              <a:tr h="1073011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상품 이미지</a:t>
                      </a: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458475"/>
                  </a:ext>
                </a:extLst>
              </a:tr>
              <a:tr h="1073011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상품 이미지</a:t>
                      </a: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5927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11C965-918E-4DF8-A5DD-81F0E19EBD05}"/>
              </a:ext>
            </a:extLst>
          </p:cNvPr>
          <p:cNvSpPr/>
          <p:nvPr/>
        </p:nvSpPr>
        <p:spPr>
          <a:xfrm>
            <a:off x="4089002" y="2187057"/>
            <a:ext cx="1254933" cy="97560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사진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34A844-99A4-40C0-BE2D-99C9185401DB}"/>
              </a:ext>
            </a:extLst>
          </p:cNvPr>
          <p:cNvSpPr/>
          <p:nvPr/>
        </p:nvSpPr>
        <p:spPr>
          <a:xfrm>
            <a:off x="4089003" y="3264756"/>
            <a:ext cx="1254933" cy="97560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사진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BC0681-A942-47EA-8B29-8EAAC07DF44B}"/>
              </a:ext>
            </a:extLst>
          </p:cNvPr>
          <p:cNvSpPr/>
          <p:nvPr/>
        </p:nvSpPr>
        <p:spPr>
          <a:xfrm>
            <a:off x="4089003" y="4339485"/>
            <a:ext cx="1254933" cy="97560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사진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93C19D-B51D-4DEE-8439-497EAA2B3056}"/>
              </a:ext>
            </a:extLst>
          </p:cNvPr>
          <p:cNvSpPr/>
          <p:nvPr/>
        </p:nvSpPr>
        <p:spPr>
          <a:xfrm>
            <a:off x="4089003" y="5419419"/>
            <a:ext cx="1254933" cy="97560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사진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DEFFB2D-853E-43EA-8B2C-686E1A26BC81}"/>
              </a:ext>
            </a:extLst>
          </p:cNvPr>
          <p:cNvGrpSpPr/>
          <p:nvPr/>
        </p:nvGrpSpPr>
        <p:grpSpPr>
          <a:xfrm>
            <a:off x="5660064" y="2177887"/>
            <a:ext cx="2664540" cy="911956"/>
            <a:chOff x="5384550" y="1203362"/>
            <a:chExt cx="3014580" cy="104333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84DC44-2CEB-435D-B26D-407270F27EB1}"/>
                </a:ext>
              </a:extLst>
            </p:cNvPr>
            <p:cNvSpPr/>
            <p:nvPr/>
          </p:nvSpPr>
          <p:spPr>
            <a:xfrm>
              <a:off x="5394615" y="1223514"/>
              <a:ext cx="2506511" cy="13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64" dirty="0">
                  <a:solidFill>
                    <a:schemeClr val="bg1"/>
                  </a:solidFill>
                </a:rPr>
                <a:t>   </a:t>
              </a:r>
              <a:r>
                <a:rPr lang="ko-KR" altLang="en-US" sz="964" dirty="0">
                  <a:solidFill>
                    <a:schemeClr val="bg1"/>
                  </a:solidFill>
                </a:rPr>
                <a:t>글 제목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DF48A1B-B2AC-48BB-8E59-1A5925D26480}"/>
                </a:ext>
              </a:extLst>
            </p:cNvPr>
            <p:cNvSpPr/>
            <p:nvPr/>
          </p:nvSpPr>
          <p:spPr>
            <a:xfrm>
              <a:off x="5394615" y="1411587"/>
              <a:ext cx="2506511" cy="1355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64" dirty="0">
                  <a:solidFill>
                    <a:schemeClr val="bg1"/>
                  </a:solidFill>
                </a:rPr>
                <a:t>   </a:t>
              </a:r>
              <a:r>
                <a:rPr lang="ko-KR" altLang="en-US" sz="964" dirty="0">
                  <a:solidFill>
                    <a:schemeClr val="bg1"/>
                  </a:solidFill>
                </a:rPr>
                <a:t>물품명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57E62F-64C5-4921-987E-DB1E8B2BAC9E}"/>
                </a:ext>
              </a:extLst>
            </p:cNvPr>
            <p:cNvSpPr/>
            <p:nvPr/>
          </p:nvSpPr>
          <p:spPr>
            <a:xfrm>
              <a:off x="5384550" y="1782642"/>
              <a:ext cx="2941515" cy="4640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64" dirty="0">
                  <a:solidFill>
                    <a:schemeClr val="bg1"/>
                  </a:solidFill>
                </a:rPr>
                <a:t> 1) </a:t>
              </a:r>
              <a:r>
                <a:rPr lang="ko-KR" altLang="en-US" sz="964" dirty="0">
                  <a:solidFill>
                    <a:schemeClr val="bg1"/>
                  </a:solidFill>
                </a:rPr>
                <a:t>진행중인 거래</a:t>
              </a:r>
              <a:endParaRPr lang="en-US" altLang="ko-KR" sz="964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964" dirty="0">
                  <a:solidFill>
                    <a:schemeClr val="bg1"/>
                  </a:solidFill>
                </a:rPr>
                <a:t>2) </a:t>
              </a:r>
              <a:r>
                <a:rPr lang="ko-KR" altLang="en-US" sz="964" dirty="0">
                  <a:solidFill>
                    <a:schemeClr val="bg1"/>
                  </a:solidFill>
                </a:rPr>
                <a:t>완료</a:t>
              </a:r>
              <a:r>
                <a:rPr lang="en-US" altLang="ko-KR" sz="964" dirty="0">
                  <a:solidFill>
                    <a:schemeClr val="bg1"/>
                  </a:solidFill>
                </a:rPr>
                <a:t>(</a:t>
              </a:r>
              <a:r>
                <a:rPr lang="ko-KR" altLang="en-US" sz="964" dirty="0">
                  <a:solidFill>
                    <a:schemeClr val="bg1"/>
                  </a:solidFill>
                </a:rPr>
                <a:t>성공</a:t>
              </a:r>
              <a:r>
                <a:rPr lang="en-US" altLang="ko-KR" sz="964" dirty="0">
                  <a:solidFill>
                    <a:schemeClr val="bg1"/>
                  </a:solidFill>
                </a:rPr>
                <a:t>) </a:t>
              </a:r>
              <a:r>
                <a:rPr lang="ko-KR" altLang="en-US" sz="964" dirty="0">
                  <a:solidFill>
                    <a:schemeClr val="bg1"/>
                  </a:solidFill>
                </a:rPr>
                <a:t>거래</a:t>
              </a:r>
              <a:endParaRPr lang="en-US" altLang="ko-KR" sz="964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964" dirty="0">
                  <a:solidFill>
                    <a:schemeClr val="bg1"/>
                  </a:solidFill>
                </a:rPr>
                <a:t>3) </a:t>
              </a:r>
              <a:r>
                <a:rPr lang="ko-KR" altLang="en-US" sz="964" dirty="0">
                  <a:solidFill>
                    <a:schemeClr val="bg1"/>
                  </a:solidFill>
                </a:rPr>
                <a:t>완료</a:t>
              </a:r>
              <a:r>
                <a:rPr lang="en-US" altLang="ko-KR" sz="964" dirty="0">
                  <a:solidFill>
                    <a:schemeClr val="bg1"/>
                  </a:solidFill>
                </a:rPr>
                <a:t>(</a:t>
              </a:r>
              <a:r>
                <a:rPr lang="ko-KR" altLang="en-US" sz="964" dirty="0">
                  <a:solidFill>
                    <a:schemeClr val="bg1"/>
                  </a:solidFill>
                </a:rPr>
                <a:t>실패</a:t>
              </a:r>
              <a:r>
                <a:rPr lang="en-US" altLang="ko-KR" sz="964" dirty="0">
                  <a:solidFill>
                    <a:schemeClr val="bg1"/>
                  </a:solidFill>
                </a:rPr>
                <a:t>) </a:t>
              </a:r>
              <a:r>
                <a:rPr lang="ko-KR" altLang="en-US" sz="964" dirty="0">
                  <a:solidFill>
                    <a:schemeClr val="bg1"/>
                  </a:solidFill>
                </a:rPr>
                <a:t>거래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AFDD039-BAEB-44A1-B2F7-7D25F3C4D1B0}"/>
                </a:ext>
              </a:extLst>
            </p:cNvPr>
            <p:cNvSpPr/>
            <p:nvPr/>
          </p:nvSpPr>
          <p:spPr>
            <a:xfrm>
              <a:off x="7924689" y="1203362"/>
              <a:ext cx="474441" cy="415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</a:t>
              </a:r>
              <a:r>
                <a:rPr lang="ko-KR" altLang="en-US" sz="800" dirty="0">
                  <a:solidFill>
                    <a:schemeClr val="bg1"/>
                  </a:solidFill>
                </a:rPr>
                <a:t>제안</a:t>
              </a:r>
              <a:r>
                <a:rPr lang="en-US" altLang="ko-KR" sz="800" dirty="0">
                  <a:solidFill>
                    <a:schemeClr val="bg1"/>
                  </a:solidFill>
                </a:rPr>
                <a:t>/</a:t>
              </a:r>
              <a:r>
                <a:rPr lang="ko-KR" altLang="en-US" sz="800" dirty="0">
                  <a:solidFill>
                    <a:schemeClr val="bg1"/>
                  </a:solidFill>
                </a:rPr>
                <a:t>참여 거래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4168BF5-7912-4A5F-86D1-2BD9A6513A14}"/>
              </a:ext>
            </a:extLst>
          </p:cNvPr>
          <p:cNvGrpSpPr/>
          <p:nvPr/>
        </p:nvGrpSpPr>
        <p:grpSpPr>
          <a:xfrm>
            <a:off x="5660064" y="3291995"/>
            <a:ext cx="2664540" cy="911956"/>
            <a:chOff x="5384550" y="1203362"/>
            <a:chExt cx="3014580" cy="104333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750EE5-F9F4-433D-837E-821ED1E796AF}"/>
                </a:ext>
              </a:extLst>
            </p:cNvPr>
            <p:cNvSpPr/>
            <p:nvPr/>
          </p:nvSpPr>
          <p:spPr>
            <a:xfrm>
              <a:off x="5394615" y="1223514"/>
              <a:ext cx="2506511" cy="13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64" dirty="0">
                  <a:solidFill>
                    <a:schemeClr val="bg1"/>
                  </a:solidFill>
                </a:rPr>
                <a:t>   </a:t>
              </a:r>
              <a:r>
                <a:rPr lang="ko-KR" altLang="en-US" sz="964" dirty="0">
                  <a:solidFill>
                    <a:schemeClr val="bg1"/>
                  </a:solidFill>
                </a:rPr>
                <a:t>글 제목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918B545-D2EA-4FA4-A0C9-1770E8E8B403}"/>
                </a:ext>
              </a:extLst>
            </p:cNvPr>
            <p:cNvSpPr/>
            <p:nvPr/>
          </p:nvSpPr>
          <p:spPr>
            <a:xfrm>
              <a:off x="5394615" y="1411587"/>
              <a:ext cx="2506511" cy="1355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64" dirty="0">
                  <a:solidFill>
                    <a:schemeClr val="bg1"/>
                  </a:solidFill>
                </a:rPr>
                <a:t>   </a:t>
              </a:r>
              <a:r>
                <a:rPr lang="ko-KR" altLang="en-US" sz="964" dirty="0">
                  <a:solidFill>
                    <a:schemeClr val="bg1"/>
                  </a:solidFill>
                </a:rPr>
                <a:t>물품명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7880B2-EE41-43F6-9400-1CC9955A73CF}"/>
                </a:ext>
              </a:extLst>
            </p:cNvPr>
            <p:cNvSpPr/>
            <p:nvPr/>
          </p:nvSpPr>
          <p:spPr>
            <a:xfrm>
              <a:off x="5384550" y="1782642"/>
              <a:ext cx="2941515" cy="4640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64" dirty="0">
                  <a:solidFill>
                    <a:schemeClr val="bg1"/>
                  </a:solidFill>
                </a:rPr>
                <a:t> 1) </a:t>
              </a:r>
              <a:r>
                <a:rPr lang="ko-KR" altLang="en-US" sz="964" dirty="0">
                  <a:solidFill>
                    <a:schemeClr val="bg1"/>
                  </a:solidFill>
                </a:rPr>
                <a:t>진행중인 거래</a:t>
              </a:r>
              <a:endParaRPr lang="en-US" altLang="ko-KR" sz="964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964" dirty="0">
                  <a:solidFill>
                    <a:schemeClr val="bg1"/>
                  </a:solidFill>
                </a:rPr>
                <a:t>2) </a:t>
              </a:r>
              <a:r>
                <a:rPr lang="ko-KR" altLang="en-US" sz="964" dirty="0">
                  <a:solidFill>
                    <a:schemeClr val="bg1"/>
                  </a:solidFill>
                </a:rPr>
                <a:t>완료</a:t>
              </a:r>
              <a:r>
                <a:rPr lang="en-US" altLang="ko-KR" sz="964" dirty="0">
                  <a:solidFill>
                    <a:schemeClr val="bg1"/>
                  </a:solidFill>
                </a:rPr>
                <a:t>(</a:t>
              </a:r>
              <a:r>
                <a:rPr lang="ko-KR" altLang="en-US" sz="964" dirty="0">
                  <a:solidFill>
                    <a:schemeClr val="bg1"/>
                  </a:solidFill>
                </a:rPr>
                <a:t>성공</a:t>
              </a:r>
              <a:r>
                <a:rPr lang="en-US" altLang="ko-KR" sz="964" dirty="0">
                  <a:solidFill>
                    <a:schemeClr val="bg1"/>
                  </a:solidFill>
                </a:rPr>
                <a:t>) </a:t>
              </a:r>
              <a:r>
                <a:rPr lang="ko-KR" altLang="en-US" sz="964" dirty="0">
                  <a:solidFill>
                    <a:schemeClr val="bg1"/>
                  </a:solidFill>
                </a:rPr>
                <a:t>거래</a:t>
              </a:r>
              <a:endParaRPr lang="en-US" altLang="ko-KR" sz="964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964" dirty="0">
                  <a:solidFill>
                    <a:schemeClr val="bg1"/>
                  </a:solidFill>
                </a:rPr>
                <a:t>3) </a:t>
              </a:r>
              <a:r>
                <a:rPr lang="ko-KR" altLang="en-US" sz="964" dirty="0">
                  <a:solidFill>
                    <a:schemeClr val="bg1"/>
                  </a:solidFill>
                </a:rPr>
                <a:t>완료</a:t>
              </a:r>
              <a:r>
                <a:rPr lang="en-US" altLang="ko-KR" sz="964" dirty="0">
                  <a:solidFill>
                    <a:schemeClr val="bg1"/>
                  </a:solidFill>
                </a:rPr>
                <a:t>(</a:t>
              </a:r>
              <a:r>
                <a:rPr lang="ko-KR" altLang="en-US" sz="964" dirty="0">
                  <a:solidFill>
                    <a:schemeClr val="bg1"/>
                  </a:solidFill>
                </a:rPr>
                <a:t>실패</a:t>
              </a:r>
              <a:r>
                <a:rPr lang="en-US" altLang="ko-KR" sz="964" dirty="0">
                  <a:solidFill>
                    <a:schemeClr val="bg1"/>
                  </a:solidFill>
                </a:rPr>
                <a:t>) </a:t>
              </a:r>
              <a:r>
                <a:rPr lang="ko-KR" altLang="en-US" sz="964" dirty="0">
                  <a:solidFill>
                    <a:schemeClr val="bg1"/>
                  </a:solidFill>
                </a:rPr>
                <a:t>거래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6B0471-1C9E-42F0-B709-BDD12A88CF53}"/>
                </a:ext>
              </a:extLst>
            </p:cNvPr>
            <p:cNvSpPr/>
            <p:nvPr/>
          </p:nvSpPr>
          <p:spPr>
            <a:xfrm>
              <a:off x="7924689" y="1203362"/>
              <a:ext cx="474441" cy="415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</a:t>
              </a:r>
              <a:r>
                <a:rPr lang="ko-KR" altLang="en-US" sz="800" dirty="0">
                  <a:solidFill>
                    <a:schemeClr val="bg1"/>
                  </a:solidFill>
                </a:rPr>
                <a:t>제안</a:t>
              </a:r>
              <a:r>
                <a:rPr lang="en-US" altLang="ko-KR" sz="800" dirty="0">
                  <a:solidFill>
                    <a:schemeClr val="bg1"/>
                  </a:solidFill>
                </a:rPr>
                <a:t>/</a:t>
              </a:r>
              <a:r>
                <a:rPr lang="ko-KR" altLang="en-US" sz="800" dirty="0">
                  <a:solidFill>
                    <a:schemeClr val="bg1"/>
                  </a:solidFill>
                </a:rPr>
                <a:t>참여 거래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E89024B-93A3-435E-B64D-14E702BFFE5B}"/>
              </a:ext>
            </a:extLst>
          </p:cNvPr>
          <p:cNvGrpSpPr/>
          <p:nvPr/>
        </p:nvGrpSpPr>
        <p:grpSpPr>
          <a:xfrm>
            <a:off x="5648942" y="4356978"/>
            <a:ext cx="2675661" cy="911956"/>
            <a:chOff x="5384550" y="1203362"/>
            <a:chExt cx="3014580" cy="1043339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AD18D77-125D-4D5E-866F-65D0326F7B6D}"/>
                </a:ext>
              </a:extLst>
            </p:cNvPr>
            <p:cNvSpPr/>
            <p:nvPr/>
          </p:nvSpPr>
          <p:spPr>
            <a:xfrm>
              <a:off x="5394615" y="1223514"/>
              <a:ext cx="2506511" cy="13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64" dirty="0">
                  <a:solidFill>
                    <a:schemeClr val="bg1"/>
                  </a:solidFill>
                </a:rPr>
                <a:t>   </a:t>
              </a:r>
              <a:r>
                <a:rPr lang="ko-KR" altLang="en-US" sz="964" dirty="0">
                  <a:solidFill>
                    <a:schemeClr val="bg1"/>
                  </a:solidFill>
                </a:rPr>
                <a:t>글 제목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C5952FE-1A06-460E-B4AA-33C33CEE3188}"/>
                </a:ext>
              </a:extLst>
            </p:cNvPr>
            <p:cNvSpPr/>
            <p:nvPr/>
          </p:nvSpPr>
          <p:spPr>
            <a:xfrm>
              <a:off x="5394615" y="1411587"/>
              <a:ext cx="2506511" cy="1355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64" dirty="0">
                  <a:solidFill>
                    <a:schemeClr val="bg1"/>
                  </a:solidFill>
                </a:rPr>
                <a:t>   </a:t>
              </a:r>
              <a:r>
                <a:rPr lang="ko-KR" altLang="en-US" sz="964" dirty="0">
                  <a:solidFill>
                    <a:schemeClr val="bg1"/>
                  </a:solidFill>
                </a:rPr>
                <a:t>물품명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22B2F8F-53F6-453D-A380-E8C935DEEF5C}"/>
                </a:ext>
              </a:extLst>
            </p:cNvPr>
            <p:cNvSpPr/>
            <p:nvPr/>
          </p:nvSpPr>
          <p:spPr>
            <a:xfrm>
              <a:off x="5384550" y="1782642"/>
              <a:ext cx="2941515" cy="4640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64" dirty="0">
                  <a:solidFill>
                    <a:schemeClr val="bg1"/>
                  </a:solidFill>
                </a:rPr>
                <a:t> 1) </a:t>
              </a:r>
              <a:r>
                <a:rPr lang="ko-KR" altLang="en-US" sz="964" dirty="0">
                  <a:solidFill>
                    <a:schemeClr val="bg1"/>
                  </a:solidFill>
                </a:rPr>
                <a:t>진행중인 거래</a:t>
              </a:r>
              <a:endParaRPr lang="en-US" altLang="ko-KR" sz="964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964" dirty="0">
                  <a:solidFill>
                    <a:schemeClr val="bg1"/>
                  </a:solidFill>
                </a:rPr>
                <a:t>2) </a:t>
              </a:r>
              <a:r>
                <a:rPr lang="ko-KR" altLang="en-US" sz="964" dirty="0">
                  <a:solidFill>
                    <a:schemeClr val="bg1"/>
                  </a:solidFill>
                </a:rPr>
                <a:t>완료</a:t>
              </a:r>
              <a:r>
                <a:rPr lang="en-US" altLang="ko-KR" sz="964" dirty="0">
                  <a:solidFill>
                    <a:schemeClr val="bg1"/>
                  </a:solidFill>
                </a:rPr>
                <a:t>(</a:t>
              </a:r>
              <a:r>
                <a:rPr lang="ko-KR" altLang="en-US" sz="964" dirty="0">
                  <a:solidFill>
                    <a:schemeClr val="bg1"/>
                  </a:solidFill>
                </a:rPr>
                <a:t>성공</a:t>
              </a:r>
              <a:r>
                <a:rPr lang="en-US" altLang="ko-KR" sz="964" dirty="0">
                  <a:solidFill>
                    <a:schemeClr val="bg1"/>
                  </a:solidFill>
                </a:rPr>
                <a:t>) </a:t>
              </a:r>
              <a:r>
                <a:rPr lang="ko-KR" altLang="en-US" sz="964" dirty="0">
                  <a:solidFill>
                    <a:schemeClr val="bg1"/>
                  </a:solidFill>
                </a:rPr>
                <a:t>거래</a:t>
              </a:r>
              <a:endParaRPr lang="en-US" altLang="ko-KR" sz="964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964" dirty="0">
                  <a:solidFill>
                    <a:schemeClr val="bg1"/>
                  </a:solidFill>
                </a:rPr>
                <a:t>3) </a:t>
              </a:r>
              <a:r>
                <a:rPr lang="ko-KR" altLang="en-US" sz="964" dirty="0">
                  <a:solidFill>
                    <a:schemeClr val="bg1"/>
                  </a:solidFill>
                </a:rPr>
                <a:t>완료</a:t>
              </a:r>
              <a:r>
                <a:rPr lang="en-US" altLang="ko-KR" sz="964" dirty="0">
                  <a:solidFill>
                    <a:schemeClr val="bg1"/>
                  </a:solidFill>
                </a:rPr>
                <a:t>(</a:t>
              </a:r>
              <a:r>
                <a:rPr lang="ko-KR" altLang="en-US" sz="964" dirty="0">
                  <a:solidFill>
                    <a:schemeClr val="bg1"/>
                  </a:solidFill>
                </a:rPr>
                <a:t>실패</a:t>
              </a:r>
              <a:r>
                <a:rPr lang="en-US" altLang="ko-KR" sz="964" dirty="0">
                  <a:solidFill>
                    <a:schemeClr val="bg1"/>
                  </a:solidFill>
                </a:rPr>
                <a:t>) </a:t>
              </a:r>
              <a:r>
                <a:rPr lang="ko-KR" altLang="en-US" sz="964" dirty="0">
                  <a:solidFill>
                    <a:schemeClr val="bg1"/>
                  </a:solidFill>
                </a:rPr>
                <a:t>거래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F1FDFE-AEBA-4BC0-BB60-90C41473F10C}"/>
                </a:ext>
              </a:extLst>
            </p:cNvPr>
            <p:cNvSpPr/>
            <p:nvPr/>
          </p:nvSpPr>
          <p:spPr>
            <a:xfrm>
              <a:off x="7924689" y="1203362"/>
              <a:ext cx="474441" cy="415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</a:t>
              </a:r>
              <a:r>
                <a:rPr lang="ko-KR" altLang="en-US" sz="800" dirty="0">
                  <a:solidFill>
                    <a:schemeClr val="bg1"/>
                  </a:solidFill>
                </a:rPr>
                <a:t>제안</a:t>
              </a:r>
              <a:r>
                <a:rPr lang="en-US" altLang="ko-KR" sz="800" dirty="0">
                  <a:solidFill>
                    <a:schemeClr val="bg1"/>
                  </a:solidFill>
                </a:rPr>
                <a:t>/</a:t>
              </a:r>
              <a:r>
                <a:rPr lang="ko-KR" altLang="en-US" sz="800" dirty="0">
                  <a:solidFill>
                    <a:schemeClr val="bg1"/>
                  </a:solidFill>
                </a:rPr>
                <a:t>참여 거래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23C711F-62FD-418A-B40A-A4C2B574A1BC}"/>
              </a:ext>
            </a:extLst>
          </p:cNvPr>
          <p:cNvGrpSpPr/>
          <p:nvPr/>
        </p:nvGrpSpPr>
        <p:grpSpPr>
          <a:xfrm>
            <a:off x="5648942" y="5446658"/>
            <a:ext cx="2675661" cy="911956"/>
            <a:chOff x="5384550" y="1203362"/>
            <a:chExt cx="3014580" cy="104333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35F8644-E504-4BA7-BBCC-F6F6E2792DB3}"/>
                </a:ext>
              </a:extLst>
            </p:cNvPr>
            <p:cNvSpPr/>
            <p:nvPr/>
          </p:nvSpPr>
          <p:spPr>
            <a:xfrm>
              <a:off x="5394615" y="1223514"/>
              <a:ext cx="2506511" cy="13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64" dirty="0">
                  <a:solidFill>
                    <a:schemeClr val="bg1"/>
                  </a:solidFill>
                </a:rPr>
                <a:t>   </a:t>
              </a:r>
              <a:r>
                <a:rPr lang="ko-KR" altLang="en-US" sz="964" dirty="0">
                  <a:solidFill>
                    <a:schemeClr val="bg1"/>
                  </a:solidFill>
                </a:rPr>
                <a:t>글 제목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2CC3D6F-24D6-4B51-B3A4-69F7379126BF}"/>
                </a:ext>
              </a:extLst>
            </p:cNvPr>
            <p:cNvSpPr/>
            <p:nvPr/>
          </p:nvSpPr>
          <p:spPr>
            <a:xfrm>
              <a:off x="5394615" y="1411587"/>
              <a:ext cx="2506511" cy="1355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64" dirty="0">
                  <a:solidFill>
                    <a:schemeClr val="bg1"/>
                  </a:solidFill>
                </a:rPr>
                <a:t>   </a:t>
              </a:r>
              <a:r>
                <a:rPr lang="ko-KR" altLang="en-US" sz="964" dirty="0">
                  <a:solidFill>
                    <a:schemeClr val="bg1"/>
                  </a:solidFill>
                </a:rPr>
                <a:t>물품명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34E8AF-7F4A-48E3-8783-F7D005A86FAD}"/>
                </a:ext>
              </a:extLst>
            </p:cNvPr>
            <p:cNvSpPr/>
            <p:nvPr/>
          </p:nvSpPr>
          <p:spPr>
            <a:xfrm>
              <a:off x="5384550" y="1782642"/>
              <a:ext cx="2941515" cy="4640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64" dirty="0">
                  <a:solidFill>
                    <a:schemeClr val="bg1"/>
                  </a:solidFill>
                </a:rPr>
                <a:t> 1) </a:t>
              </a:r>
              <a:r>
                <a:rPr lang="ko-KR" altLang="en-US" sz="964" dirty="0">
                  <a:solidFill>
                    <a:schemeClr val="bg1"/>
                  </a:solidFill>
                </a:rPr>
                <a:t>진행중인 거래</a:t>
              </a:r>
              <a:endParaRPr lang="en-US" altLang="ko-KR" sz="964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964" dirty="0">
                  <a:solidFill>
                    <a:schemeClr val="bg1"/>
                  </a:solidFill>
                </a:rPr>
                <a:t>2) </a:t>
              </a:r>
              <a:r>
                <a:rPr lang="ko-KR" altLang="en-US" sz="964" dirty="0">
                  <a:solidFill>
                    <a:schemeClr val="bg1"/>
                  </a:solidFill>
                </a:rPr>
                <a:t>완료</a:t>
              </a:r>
              <a:r>
                <a:rPr lang="en-US" altLang="ko-KR" sz="964" dirty="0">
                  <a:solidFill>
                    <a:schemeClr val="bg1"/>
                  </a:solidFill>
                </a:rPr>
                <a:t>(</a:t>
              </a:r>
              <a:r>
                <a:rPr lang="ko-KR" altLang="en-US" sz="964" dirty="0">
                  <a:solidFill>
                    <a:schemeClr val="bg1"/>
                  </a:solidFill>
                </a:rPr>
                <a:t>성공</a:t>
              </a:r>
              <a:r>
                <a:rPr lang="en-US" altLang="ko-KR" sz="964" dirty="0">
                  <a:solidFill>
                    <a:schemeClr val="bg1"/>
                  </a:solidFill>
                </a:rPr>
                <a:t>) </a:t>
              </a:r>
              <a:r>
                <a:rPr lang="ko-KR" altLang="en-US" sz="964" dirty="0">
                  <a:solidFill>
                    <a:schemeClr val="bg1"/>
                  </a:solidFill>
                </a:rPr>
                <a:t>거래</a:t>
              </a:r>
              <a:endParaRPr lang="en-US" altLang="ko-KR" sz="964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964" dirty="0">
                  <a:solidFill>
                    <a:schemeClr val="bg1"/>
                  </a:solidFill>
                </a:rPr>
                <a:t>3) </a:t>
              </a:r>
              <a:r>
                <a:rPr lang="ko-KR" altLang="en-US" sz="964" dirty="0">
                  <a:solidFill>
                    <a:schemeClr val="bg1"/>
                  </a:solidFill>
                </a:rPr>
                <a:t>완료</a:t>
              </a:r>
              <a:r>
                <a:rPr lang="en-US" altLang="ko-KR" sz="964" dirty="0">
                  <a:solidFill>
                    <a:schemeClr val="bg1"/>
                  </a:solidFill>
                </a:rPr>
                <a:t>(</a:t>
              </a:r>
              <a:r>
                <a:rPr lang="ko-KR" altLang="en-US" sz="964" dirty="0">
                  <a:solidFill>
                    <a:schemeClr val="bg1"/>
                  </a:solidFill>
                </a:rPr>
                <a:t>실패</a:t>
              </a:r>
              <a:r>
                <a:rPr lang="en-US" altLang="ko-KR" sz="964" dirty="0">
                  <a:solidFill>
                    <a:schemeClr val="bg1"/>
                  </a:solidFill>
                </a:rPr>
                <a:t>) </a:t>
              </a:r>
              <a:r>
                <a:rPr lang="ko-KR" altLang="en-US" sz="964" dirty="0">
                  <a:solidFill>
                    <a:schemeClr val="bg1"/>
                  </a:solidFill>
                </a:rPr>
                <a:t>거래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E956622-4761-499F-98D3-BD83C9A93794}"/>
                </a:ext>
              </a:extLst>
            </p:cNvPr>
            <p:cNvSpPr/>
            <p:nvPr/>
          </p:nvSpPr>
          <p:spPr>
            <a:xfrm>
              <a:off x="7924689" y="1203362"/>
              <a:ext cx="474441" cy="415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</a:t>
              </a:r>
              <a:r>
                <a:rPr lang="ko-KR" altLang="en-US" sz="800" dirty="0">
                  <a:solidFill>
                    <a:schemeClr val="bg1"/>
                  </a:solidFill>
                </a:rPr>
                <a:t>제안</a:t>
              </a:r>
              <a:r>
                <a:rPr lang="en-US" altLang="ko-KR" sz="800" dirty="0">
                  <a:solidFill>
                    <a:schemeClr val="bg1"/>
                  </a:solidFill>
                </a:rPr>
                <a:t>/</a:t>
              </a:r>
              <a:r>
                <a:rPr lang="ko-KR" altLang="en-US" sz="800" dirty="0">
                  <a:solidFill>
                    <a:schemeClr val="bg1"/>
                  </a:solidFill>
                </a:rPr>
                <a:t>참여 거래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3D4F3BD-05A5-4498-A9F1-997884FBD1EC}"/>
              </a:ext>
            </a:extLst>
          </p:cNvPr>
          <p:cNvSpPr txBox="1"/>
          <p:nvPr/>
        </p:nvSpPr>
        <p:spPr>
          <a:xfrm>
            <a:off x="75179" y="6533041"/>
            <a:ext cx="3375450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64" dirty="0"/>
              <a:t>홈으로 이동한다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1280906-25D2-476B-AA17-9D7E741835B7}"/>
              </a:ext>
            </a:extLst>
          </p:cNvPr>
          <p:cNvCxnSpPr>
            <a:cxnSpLocks/>
          </p:cNvCxnSpPr>
          <p:nvPr/>
        </p:nvCxnSpPr>
        <p:spPr>
          <a:xfrm>
            <a:off x="3492668" y="6605963"/>
            <a:ext cx="2380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838D5C6-35AB-4DF5-8526-AB68B54141CF}"/>
              </a:ext>
            </a:extLst>
          </p:cNvPr>
          <p:cNvGrpSpPr/>
          <p:nvPr/>
        </p:nvGrpSpPr>
        <p:grpSpPr>
          <a:xfrm>
            <a:off x="8618090" y="1280547"/>
            <a:ext cx="3695218" cy="340086"/>
            <a:chOff x="8399095" y="1002092"/>
            <a:chExt cx="3914178" cy="3890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0A65A51-4EED-4FE0-8B63-751AA410E04C}"/>
                </a:ext>
              </a:extLst>
            </p:cNvPr>
            <p:cNvSpPr txBox="1"/>
            <p:nvPr/>
          </p:nvSpPr>
          <p:spPr>
            <a:xfrm>
              <a:off x="8607677" y="1002092"/>
              <a:ext cx="3705596" cy="389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64" dirty="0"/>
                <a:t>사용자가 제안한 거래 내역이면</a:t>
              </a:r>
              <a:r>
                <a:rPr lang="en-US" altLang="ko-KR" sz="964" dirty="0"/>
                <a:t>, ‘</a:t>
              </a:r>
              <a:r>
                <a:rPr lang="ko-KR" altLang="en-US" sz="964" dirty="0"/>
                <a:t>제안</a:t>
              </a:r>
              <a:r>
                <a:rPr lang="en-US" altLang="ko-KR" sz="964" dirty="0"/>
                <a:t>’ </a:t>
              </a:r>
              <a:r>
                <a:rPr lang="ko-KR" altLang="en-US" sz="964" dirty="0"/>
                <a:t>이라고 표시된다</a:t>
              </a:r>
              <a:r>
                <a:rPr lang="en-US" altLang="ko-KR" sz="964" dirty="0"/>
                <a:t>.</a:t>
              </a:r>
            </a:p>
            <a:p>
              <a:r>
                <a:rPr lang="ko-KR" altLang="en-US" sz="964" dirty="0"/>
                <a:t>사용자가 참여한 거래 내역이면</a:t>
              </a:r>
              <a:r>
                <a:rPr lang="en-US" altLang="ko-KR" sz="964" dirty="0"/>
                <a:t>, ‘</a:t>
              </a:r>
              <a:r>
                <a:rPr lang="ko-KR" altLang="en-US" sz="964" dirty="0"/>
                <a:t>참여</a:t>
              </a:r>
              <a:r>
                <a:rPr lang="en-US" altLang="ko-KR" sz="964" dirty="0"/>
                <a:t>’ </a:t>
              </a:r>
              <a:r>
                <a:rPr lang="ko-KR" altLang="en-US" sz="964" dirty="0"/>
                <a:t>라고 표시된다</a:t>
              </a:r>
              <a:r>
                <a:rPr lang="en-US" altLang="ko-KR" sz="964" dirty="0"/>
                <a:t>.</a:t>
              </a:r>
              <a:endParaRPr lang="ko-KR" altLang="en-US" sz="964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AC0FEC8-290B-401E-8594-7D2AC30EE343}"/>
                </a:ext>
              </a:extLst>
            </p:cNvPr>
            <p:cNvCxnSpPr>
              <a:cxnSpLocks/>
            </p:cNvCxnSpPr>
            <p:nvPr/>
          </p:nvCxnSpPr>
          <p:spPr>
            <a:xfrm>
              <a:off x="8399095" y="1174493"/>
              <a:ext cx="2521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930CA14-5E25-4916-AC38-8C97EB2534F7}"/>
              </a:ext>
            </a:extLst>
          </p:cNvPr>
          <p:cNvGrpSpPr/>
          <p:nvPr/>
        </p:nvGrpSpPr>
        <p:grpSpPr>
          <a:xfrm>
            <a:off x="8524918" y="2237004"/>
            <a:ext cx="3695218" cy="340086"/>
            <a:chOff x="8399095" y="1002092"/>
            <a:chExt cx="3914178" cy="38908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A4EB51-B0F8-41C6-8CBA-23E4DF7301A1}"/>
                </a:ext>
              </a:extLst>
            </p:cNvPr>
            <p:cNvSpPr txBox="1"/>
            <p:nvPr/>
          </p:nvSpPr>
          <p:spPr>
            <a:xfrm>
              <a:off x="8607677" y="1002092"/>
              <a:ext cx="3705596" cy="389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64" dirty="0"/>
                <a:t>현재 진행중인 거래 </a:t>
              </a:r>
              <a:r>
                <a:rPr lang="en-US" altLang="ko-KR" sz="964" dirty="0"/>
                <a:t>or</a:t>
              </a:r>
              <a:r>
                <a:rPr lang="ko-KR" altLang="en-US" sz="964" dirty="0"/>
                <a:t> 성공한 완료 거래 </a:t>
              </a:r>
              <a:r>
                <a:rPr lang="en-US" altLang="ko-KR" sz="964" dirty="0"/>
                <a:t>or </a:t>
              </a:r>
              <a:r>
                <a:rPr lang="ko-KR" altLang="en-US" sz="964" dirty="0"/>
                <a:t>실패한 완료거래 중에 해당하는 거래 종류를 출력한다</a:t>
              </a:r>
              <a:r>
                <a:rPr lang="en-US" altLang="ko-KR" sz="964" dirty="0"/>
                <a:t>.</a:t>
              </a:r>
              <a:endParaRPr lang="ko-KR" altLang="en-US" sz="964" dirty="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218DB84-FF84-458F-A257-B73ABD6E72E3}"/>
                </a:ext>
              </a:extLst>
            </p:cNvPr>
            <p:cNvCxnSpPr>
              <a:cxnSpLocks/>
            </p:cNvCxnSpPr>
            <p:nvPr/>
          </p:nvCxnSpPr>
          <p:spPr>
            <a:xfrm>
              <a:off x="8399095" y="1174493"/>
              <a:ext cx="2521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950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EE5C64-0B24-42DC-A830-15A2051391E0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프로토타입</a:t>
            </a:r>
            <a:endParaRPr lang="en-US" altLang="ko-KR" sz="1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6A5970-078A-4B77-8A1E-1E5E781BACD7}"/>
              </a:ext>
            </a:extLst>
          </p:cNvPr>
          <p:cNvSpPr/>
          <p:nvPr/>
        </p:nvSpPr>
        <p:spPr>
          <a:xfrm>
            <a:off x="3883230" y="1033152"/>
            <a:ext cx="4784519" cy="582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4" dirty="0"/>
          </a:p>
        </p:txBody>
      </p:sp>
      <p:graphicFrame>
        <p:nvGraphicFramePr>
          <p:cNvPr id="4" name="표 32">
            <a:extLst>
              <a:ext uri="{FF2B5EF4-FFF2-40B4-BE49-F238E27FC236}">
                <a16:creationId xmlns:a16="http://schemas.microsoft.com/office/drawing/2014/main" id="{4827FD33-F338-4D51-8FC8-CCE89D75F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12738"/>
              </p:ext>
            </p:extLst>
          </p:nvPr>
        </p:nvGraphicFramePr>
        <p:xfrm>
          <a:off x="4086309" y="2188460"/>
          <a:ext cx="4345420" cy="394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420">
                  <a:extLst>
                    <a:ext uri="{9D8B030D-6E8A-4147-A177-3AD203B41FA5}">
                      <a16:colId xmlns:a16="http://schemas.microsoft.com/office/drawing/2014/main" val="3662279885"/>
                    </a:ext>
                  </a:extLst>
                </a:gridCol>
              </a:tblGrid>
              <a:tr h="394811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72310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AE8E8FA-0E14-4F94-8EAF-AA91316CB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48367"/>
              </p:ext>
            </p:extLst>
          </p:nvPr>
        </p:nvGraphicFramePr>
        <p:xfrm>
          <a:off x="4221306" y="2699671"/>
          <a:ext cx="4053523" cy="1042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783">
                  <a:extLst>
                    <a:ext uri="{9D8B030D-6E8A-4147-A177-3AD203B41FA5}">
                      <a16:colId xmlns:a16="http://schemas.microsoft.com/office/drawing/2014/main" val="660930151"/>
                    </a:ext>
                  </a:extLst>
                </a:gridCol>
                <a:gridCol w="2681740">
                  <a:extLst>
                    <a:ext uri="{9D8B030D-6E8A-4147-A177-3AD203B41FA5}">
                      <a16:colId xmlns:a16="http://schemas.microsoft.com/office/drawing/2014/main" val="4069936800"/>
                    </a:ext>
                  </a:extLst>
                </a:gridCol>
              </a:tblGrid>
              <a:tr h="1042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상품 이미지</a:t>
                      </a: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236488"/>
                  </a:ext>
                </a:extLst>
              </a:tr>
            </a:tbl>
          </a:graphicData>
        </a:graphic>
      </p:graphicFrame>
      <p:graphicFrame>
        <p:nvGraphicFramePr>
          <p:cNvPr id="6" name="표 32">
            <a:extLst>
              <a:ext uri="{FF2B5EF4-FFF2-40B4-BE49-F238E27FC236}">
                <a16:creationId xmlns:a16="http://schemas.microsoft.com/office/drawing/2014/main" id="{F1D1DD83-3B26-41C8-B83B-FEBE8166B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2760"/>
              </p:ext>
            </p:extLst>
          </p:nvPr>
        </p:nvGraphicFramePr>
        <p:xfrm>
          <a:off x="4086308" y="1664389"/>
          <a:ext cx="4345420" cy="34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420">
                  <a:extLst>
                    <a:ext uri="{9D8B030D-6E8A-4147-A177-3AD203B41FA5}">
                      <a16:colId xmlns:a16="http://schemas.microsoft.com/office/drawing/2014/main" val="3662279885"/>
                    </a:ext>
                  </a:extLst>
                </a:gridCol>
              </a:tblGrid>
              <a:tr h="34618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72310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93929A4-A8D4-4B1C-816E-56319E34B365}"/>
              </a:ext>
            </a:extLst>
          </p:cNvPr>
          <p:cNvSpPr/>
          <p:nvPr/>
        </p:nvSpPr>
        <p:spPr>
          <a:xfrm>
            <a:off x="4143845" y="1672834"/>
            <a:ext cx="4305698" cy="2874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글 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FED1AA-B07E-4536-A948-DB0DAD9A32BD}"/>
              </a:ext>
            </a:extLst>
          </p:cNvPr>
          <p:cNvSpPr/>
          <p:nvPr/>
        </p:nvSpPr>
        <p:spPr>
          <a:xfrm>
            <a:off x="6787008" y="6163007"/>
            <a:ext cx="1642197" cy="2874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>
                <a:solidFill>
                  <a:schemeClr val="bg1"/>
                </a:solidFill>
              </a:rPr>
              <a:t>배송 시작 버튼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1108F4-2B3E-498B-88BD-A6A00832CBDB}"/>
              </a:ext>
            </a:extLst>
          </p:cNvPr>
          <p:cNvSpPr/>
          <p:nvPr/>
        </p:nvSpPr>
        <p:spPr>
          <a:xfrm>
            <a:off x="4280384" y="2762957"/>
            <a:ext cx="1236518" cy="94801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사진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30983A-8BAF-446A-B9A8-3919FA2B96BC}"/>
              </a:ext>
            </a:extLst>
          </p:cNvPr>
          <p:cNvSpPr/>
          <p:nvPr/>
        </p:nvSpPr>
        <p:spPr>
          <a:xfrm>
            <a:off x="4221306" y="3880825"/>
            <a:ext cx="4053523" cy="73251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/>
              <a:t>물품 설명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6273F6-F386-46A6-9FAE-B98B260FC94A}"/>
              </a:ext>
            </a:extLst>
          </p:cNvPr>
          <p:cNvGrpSpPr/>
          <p:nvPr/>
        </p:nvGrpSpPr>
        <p:grpSpPr>
          <a:xfrm>
            <a:off x="4289988" y="3044421"/>
            <a:ext cx="3867462" cy="2961374"/>
            <a:chOff x="781895" y="3625862"/>
            <a:chExt cx="7760923" cy="650838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91F7DDD-BB35-465F-8784-F1604E1F6D15}"/>
                </a:ext>
              </a:extLst>
            </p:cNvPr>
            <p:cNvSpPr/>
            <p:nvPr/>
          </p:nvSpPr>
          <p:spPr>
            <a:xfrm>
              <a:off x="3498670" y="3625862"/>
              <a:ext cx="1309256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거래지역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DC879C4-6C94-4386-A27C-E5CA8FE8E45C}"/>
                </a:ext>
              </a:extLst>
            </p:cNvPr>
            <p:cNvSpPr/>
            <p:nvPr/>
          </p:nvSpPr>
          <p:spPr>
            <a:xfrm>
              <a:off x="3498672" y="4367097"/>
              <a:ext cx="1309256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제안가격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925FC6-F1C7-49AC-8042-C89E807474C6}"/>
                </a:ext>
              </a:extLst>
            </p:cNvPr>
            <p:cNvSpPr/>
            <p:nvPr/>
          </p:nvSpPr>
          <p:spPr>
            <a:xfrm>
              <a:off x="4936258" y="3625862"/>
              <a:ext cx="1309256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거래기간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EBAA13-3BD7-49A3-BEE9-1CDE665128CA}"/>
                </a:ext>
              </a:extLst>
            </p:cNvPr>
            <p:cNvSpPr/>
            <p:nvPr/>
          </p:nvSpPr>
          <p:spPr>
            <a:xfrm>
              <a:off x="4919137" y="4367097"/>
              <a:ext cx="1309256" cy="6317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제안수량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16BD8FA-E07F-46CC-9066-368C47169E18}"/>
                </a:ext>
              </a:extLst>
            </p:cNvPr>
            <p:cNvSpPr/>
            <p:nvPr/>
          </p:nvSpPr>
          <p:spPr>
            <a:xfrm>
              <a:off x="781895" y="7337539"/>
              <a:ext cx="1796370" cy="6317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/>
                <a:t>참여자 이름</a:t>
              </a:r>
              <a:endParaRPr lang="ko-KR" altLang="en-US" sz="964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4376591-782D-4D6C-9860-2AA8B4FB342D}"/>
                </a:ext>
              </a:extLst>
            </p:cNvPr>
            <p:cNvSpPr/>
            <p:nvPr/>
          </p:nvSpPr>
          <p:spPr>
            <a:xfrm>
              <a:off x="5466494" y="7337539"/>
              <a:ext cx="3076324" cy="6317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참여자 총 결제 금액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2EEA1C-345B-463B-BC72-4C7CA3A09CCF}"/>
                </a:ext>
              </a:extLst>
            </p:cNvPr>
            <p:cNvSpPr/>
            <p:nvPr/>
          </p:nvSpPr>
          <p:spPr>
            <a:xfrm>
              <a:off x="2772391" y="7337539"/>
              <a:ext cx="2526506" cy="6317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참여자 구매 수량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0B5A33-38D3-4A6C-B4D3-930629084B77}"/>
                </a:ext>
              </a:extLst>
            </p:cNvPr>
            <p:cNvSpPr/>
            <p:nvPr/>
          </p:nvSpPr>
          <p:spPr>
            <a:xfrm>
              <a:off x="781895" y="8048859"/>
              <a:ext cx="1796370" cy="6317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/>
                <a:t>참여자 이름</a:t>
              </a:r>
              <a:endParaRPr lang="ko-KR" altLang="en-US" sz="96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2CAD77C-0AB9-48DD-9642-9A40276A8753}"/>
                </a:ext>
              </a:extLst>
            </p:cNvPr>
            <p:cNvSpPr/>
            <p:nvPr/>
          </p:nvSpPr>
          <p:spPr>
            <a:xfrm>
              <a:off x="5466494" y="8048859"/>
              <a:ext cx="3076324" cy="6317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참여자 총 결제 금액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F8407B8-0151-40F6-863C-86E6A361D476}"/>
                </a:ext>
              </a:extLst>
            </p:cNvPr>
            <p:cNvSpPr/>
            <p:nvPr/>
          </p:nvSpPr>
          <p:spPr>
            <a:xfrm>
              <a:off x="2772391" y="8048859"/>
              <a:ext cx="2526506" cy="6317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참여자 구매 수량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BD94E55-17ED-4F51-96D4-6792A8C4A055}"/>
                </a:ext>
              </a:extLst>
            </p:cNvPr>
            <p:cNvSpPr/>
            <p:nvPr/>
          </p:nvSpPr>
          <p:spPr>
            <a:xfrm>
              <a:off x="781895" y="8786665"/>
              <a:ext cx="1796370" cy="6317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/>
                <a:t>참여자 이름</a:t>
              </a:r>
              <a:endParaRPr lang="ko-KR" altLang="en-US" sz="964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0ACDF68-493C-424D-901B-2A47956053DB}"/>
                </a:ext>
              </a:extLst>
            </p:cNvPr>
            <p:cNvSpPr/>
            <p:nvPr/>
          </p:nvSpPr>
          <p:spPr>
            <a:xfrm>
              <a:off x="5466494" y="8786665"/>
              <a:ext cx="3076324" cy="6317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참여자 총 결제 금액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2AE4606-95CD-4F13-86F0-8C40822010D8}"/>
                </a:ext>
              </a:extLst>
            </p:cNvPr>
            <p:cNvSpPr/>
            <p:nvPr/>
          </p:nvSpPr>
          <p:spPr>
            <a:xfrm>
              <a:off x="2772391" y="8786665"/>
              <a:ext cx="2526506" cy="6317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참여자 구매 수량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0C53F9E-2AB3-4228-8BEB-74C92174F8B1}"/>
                </a:ext>
              </a:extLst>
            </p:cNvPr>
            <p:cNvSpPr/>
            <p:nvPr/>
          </p:nvSpPr>
          <p:spPr>
            <a:xfrm>
              <a:off x="781895" y="9502477"/>
              <a:ext cx="1796370" cy="6317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/>
                <a:t>참여자 이름</a:t>
              </a:r>
              <a:endParaRPr lang="ko-KR" altLang="en-US" sz="964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A2F2377-4707-4F08-9A41-1DDD3DC200BD}"/>
                </a:ext>
              </a:extLst>
            </p:cNvPr>
            <p:cNvSpPr/>
            <p:nvPr/>
          </p:nvSpPr>
          <p:spPr>
            <a:xfrm>
              <a:off x="5466494" y="9502477"/>
              <a:ext cx="3076324" cy="6317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참여자 총 결제 금액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C71885B-44D7-4254-B205-F4EE97EC4165}"/>
                </a:ext>
              </a:extLst>
            </p:cNvPr>
            <p:cNvSpPr/>
            <p:nvPr/>
          </p:nvSpPr>
          <p:spPr>
            <a:xfrm>
              <a:off x="2772391" y="9502477"/>
              <a:ext cx="2526506" cy="6317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/>
                <a:t>참여자 구매 수량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353ACE-0AC1-4D2E-BFAC-5E49C0482AFA}"/>
              </a:ext>
            </a:extLst>
          </p:cNvPr>
          <p:cNvSpPr/>
          <p:nvPr/>
        </p:nvSpPr>
        <p:spPr>
          <a:xfrm>
            <a:off x="5643825" y="2714565"/>
            <a:ext cx="2021511" cy="2874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4" dirty="0">
                <a:solidFill>
                  <a:schemeClr val="bg1"/>
                </a:solidFill>
              </a:rPr>
              <a:t>   </a:t>
            </a:r>
            <a:r>
              <a:rPr lang="ko-KR" altLang="en-US" sz="964" dirty="0">
                <a:solidFill>
                  <a:schemeClr val="bg1"/>
                </a:solidFill>
              </a:rPr>
              <a:t>물품명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233767-8038-4AA4-8C0C-FE58D4E92E3D}"/>
              </a:ext>
            </a:extLst>
          </p:cNvPr>
          <p:cNvSpPr/>
          <p:nvPr/>
        </p:nvSpPr>
        <p:spPr>
          <a:xfrm>
            <a:off x="7066344" y="3061864"/>
            <a:ext cx="652435" cy="2874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4" dirty="0" err="1"/>
              <a:t>남은수량</a:t>
            </a:r>
            <a:endParaRPr lang="ko-KR" altLang="en-US" sz="964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A23680-C3B4-4B72-B6C4-71E163114FAD}"/>
              </a:ext>
            </a:extLst>
          </p:cNvPr>
          <p:cNvSpPr txBox="1"/>
          <p:nvPr/>
        </p:nvSpPr>
        <p:spPr>
          <a:xfrm>
            <a:off x="160480" y="1728404"/>
            <a:ext cx="3325920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64" dirty="0"/>
              <a:t>제안자가 작성한 글 제목이 출력된다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5B5CC-A0C2-4829-914E-C74064F4923E}"/>
              </a:ext>
            </a:extLst>
          </p:cNvPr>
          <p:cNvSpPr txBox="1"/>
          <p:nvPr/>
        </p:nvSpPr>
        <p:spPr>
          <a:xfrm>
            <a:off x="8988720" y="3188794"/>
            <a:ext cx="3446971" cy="38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제안자가 작성한 상품명</a:t>
            </a:r>
            <a:r>
              <a:rPr lang="en-US" altLang="ko-KR" sz="964" dirty="0"/>
              <a:t>, </a:t>
            </a:r>
            <a:r>
              <a:rPr lang="ko-KR" altLang="en-US" sz="964" dirty="0"/>
              <a:t>거래지역</a:t>
            </a:r>
            <a:r>
              <a:rPr lang="en-US" altLang="ko-KR" sz="964" dirty="0"/>
              <a:t>, </a:t>
            </a:r>
            <a:r>
              <a:rPr lang="ko-KR" altLang="en-US" sz="964" dirty="0"/>
              <a:t>거래기간</a:t>
            </a:r>
            <a:r>
              <a:rPr lang="en-US" altLang="ko-KR" sz="964" dirty="0"/>
              <a:t>,</a:t>
            </a:r>
          </a:p>
          <a:p>
            <a:r>
              <a:rPr lang="ko-KR" altLang="en-US" sz="964" dirty="0"/>
              <a:t>제안가격</a:t>
            </a:r>
            <a:r>
              <a:rPr lang="en-US" altLang="ko-KR" sz="964" dirty="0"/>
              <a:t>, </a:t>
            </a:r>
            <a:r>
              <a:rPr lang="ko-KR" altLang="en-US" sz="964" dirty="0"/>
              <a:t>제안수량</a:t>
            </a:r>
            <a:r>
              <a:rPr lang="en-US" altLang="ko-KR" sz="964" dirty="0"/>
              <a:t>, </a:t>
            </a:r>
            <a:r>
              <a:rPr lang="ko-KR" altLang="en-US" sz="964" dirty="0"/>
              <a:t>남은 수량이 출력된다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ED6CF2-CDCA-4AFD-87BB-07E9CF0BAA65}"/>
              </a:ext>
            </a:extLst>
          </p:cNvPr>
          <p:cNvSpPr txBox="1"/>
          <p:nvPr/>
        </p:nvSpPr>
        <p:spPr>
          <a:xfrm>
            <a:off x="494637" y="3028313"/>
            <a:ext cx="3325920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64" dirty="0"/>
              <a:t>제안자가 업로드한 사진이 출력된다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0A468E-29AB-410A-B299-38A70D636B7C}"/>
              </a:ext>
            </a:extLst>
          </p:cNvPr>
          <p:cNvSpPr txBox="1"/>
          <p:nvPr/>
        </p:nvSpPr>
        <p:spPr>
          <a:xfrm>
            <a:off x="8988720" y="5344139"/>
            <a:ext cx="3446971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거래에 참여하고 있는</a:t>
            </a:r>
            <a:r>
              <a:rPr lang="en-US" altLang="ko-KR" sz="964" dirty="0"/>
              <a:t>/</a:t>
            </a:r>
            <a:r>
              <a:rPr lang="ko-KR" altLang="en-US" sz="964" dirty="0"/>
              <a:t>참여한 참여자 이름</a:t>
            </a:r>
            <a:r>
              <a:rPr lang="en-US" altLang="ko-KR" sz="964" dirty="0"/>
              <a:t>, </a:t>
            </a:r>
            <a:r>
              <a:rPr lang="ko-KR" altLang="en-US" sz="964" dirty="0"/>
              <a:t>참여자 구매 수량</a:t>
            </a:r>
            <a:r>
              <a:rPr lang="en-US" altLang="ko-KR" sz="964" dirty="0"/>
              <a:t>,</a:t>
            </a:r>
          </a:p>
          <a:p>
            <a:r>
              <a:rPr lang="ko-KR" altLang="en-US" sz="964" dirty="0"/>
              <a:t>참여자 총 결제 금액 목록을 출력한다</a:t>
            </a:r>
            <a:r>
              <a:rPr lang="en-US" altLang="ko-KR" sz="964" dirty="0"/>
              <a:t>.</a:t>
            </a:r>
            <a:endParaRPr lang="ko-KR" altLang="en-US" sz="964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D91F78-AE27-4039-9207-F9E484644D2A}"/>
              </a:ext>
            </a:extLst>
          </p:cNvPr>
          <p:cNvSpPr txBox="1"/>
          <p:nvPr/>
        </p:nvSpPr>
        <p:spPr>
          <a:xfrm>
            <a:off x="8780138" y="6055095"/>
            <a:ext cx="3446971" cy="38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4" dirty="0"/>
              <a:t>버튼을 누르면</a:t>
            </a:r>
            <a:r>
              <a:rPr lang="en-US" altLang="ko-KR" sz="964" dirty="0"/>
              <a:t>, </a:t>
            </a:r>
            <a:r>
              <a:rPr lang="ko-KR" altLang="en-US" sz="964" dirty="0"/>
              <a:t>배송이 시작된다</a:t>
            </a:r>
            <a:r>
              <a:rPr lang="en-US" altLang="ko-KR" sz="964" dirty="0"/>
              <a:t>.</a:t>
            </a:r>
          </a:p>
          <a:p>
            <a:r>
              <a:rPr lang="ko-KR" altLang="en-US" sz="964" dirty="0"/>
              <a:t>완료된 거래는 비활성화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620C285-C4AF-439D-A81E-3986A6CE9ECE}"/>
              </a:ext>
            </a:extLst>
          </p:cNvPr>
          <p:cNvCxnSpPr>
            <a:cxnSpLocks/>
          </p:cNvCxnSpPr>
          <p:nvPr/>
        </p:nvCxnSpPr>
        <p:spPr>
          <a:xfrm>
            <a:off x="3487399" y="1797380"/>
            <a:ext cx="2345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C7CEB25-17E9-4FC8-A198-05D774ECF028}"/>
              </a:ext>
            </a:extLst>
          </p:cNvPr>
          <p:cNvCxnSpPr>
            <a:cxnSpLocks/>
          </p:cNvCxnSpPr>
          <p:nvPr/>
        </p:nvCxnSpPr>
        <p:spPr>
          <a:xfrm>
            <a:off x="3827342" y="3109373"/>
            <a:ext cx="2345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082FE77-387B-4691-B7BC-356EF8D35210}"/>
              </a:ext>
            </a:extLst>
          </p:cNvPr>
          <p:cNvCxnSpPr>
            <a:cxnSpLocks/>
          </p:cNvCxnSpPr>
          <p:nvPr/>
        </p:nvCxnSpPr>
        <p:spPr>
          <a:xfrm>
            <a:off x="8503053" y="6247459"/>
            <a:ext cx="2345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68F1944-AAB0-4788-A658-3D1CC1D97750}"/>
              </a:ext>
            </a:extLst>
          </p:cNvPr>
          <p:cNvCxnSpPr>
            <a:cxnSpLocks/>
          </p:cNvCxnSpPr>
          <p:nvPr/>
        </p:nvCxnSpPr>
        <p:spPr>
          <a:xfrm>
            <a:off x="8539111" y="5392639"/>
            <a:ext cx="2345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1EE4EE2-3129-472C-9B73-4FD08166CAD3}"/>
              </a:ext>
            </a:extLst>
          </p:cNvPr>
          <p:cNvCxnSpPr>
            <a:cxnSpLocks/>
          </p:cNvCxnSpPr>
          <p:nvPr/>
        </p:nvCxnSpPr>
        <p:spPr>
          <a:xfrm>
            <a:off x="8539111" y="3302580"/>
            <a:ext cx="2345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57E1743-F43C-4996-9A7B-B52160A55DC5}"/>
              </a:ext>
            </a:extLst>
          </p:cNvPr>
          <p:cNvGrpSpPr/>
          <p:nvPr/>
        </p:nvGrpSpPr>
        <p:grpSpPr>
          <a:xfrm>
            <a:off x="4018601" y="6491977"/>
            <a:ext cx="4428940" cy="351723"/>
            <a:chOff x="3686299" y="6429593"/>
            <a:chExt cx="4761242" cy="41410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39AD29A-28CB-4736-BFC0-AA5F78AB7F3E}"/>
                </a:ext>
              </a:extLst>
            </p:cNvPr>
            <p:cNvSpPr/>
            <p:nvPr/>
          </p:nvSpPr>
          <p:spPr>
            <a:xfrm>
              <a:off x="5680741" y="6468229"/>
              <a:ext cx="772358" cy="3384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>
                  <a:solidFill>
                    <a:schemeClr val="bg1"/>
                  </a:solidFill>
                </a:rPr>
                <a:t>홈</a:t>
              </a:r>
              <a:endParaRPr lang="ko-KR" altLang="en-US" sz="964" dirty="0">
                <a:solidFill>
                  <a:schemeClr val="bg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7529610-C04E-4AD0-86F8-6363ADB7D7B1}"/>
                </a:ext>
              </a:extLst>
            </p:cNvPr>
            <p:cNvSpPr/>
            <p:nvPr/>
          </p:nvSpPr>
          <p:spPr>
            <a:xfrm>
              <a:off x="3915330" y="6455164"/>
              <a:ext cx="870354" cy="3384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64" dirty="0" err="1">
                  <a:solidFill>
                    <a:schemeClr val="bg1"/>
                  </a:solidFill>
                </a:rPr>
                <a:t>뒤로가기</a:t>
              </a:r>
              <a:endParaRPr lang="ko-KR" altLang="en-US" sz="964" dirty="0">
                <a:solidFill>
                  <a:schemeClr val="bg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CAA01EB-D387-428A-9BF5-D7BD2219B413}"/>
                </a:ext>
              </a:extLst>
            </p:cNvPr>
            <p:cNvSpPr/>
            <p:nvPr/>
          </p:nvSpPr>
          <p:spPr>
            <a:xfrm>
              <a:off x="3686299" y="6429593"/>
              <a:ext cx="4761242" cy="41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2FEAF76-242C-4CA7-859A-2D62B08C6D9E}"/>
              </a:ext>
            </a:extLst>
          </p:cNvPr>
          <p:cNvSpPr txBox="1"/>
          <p:nvPr/>
        </p:nvSpPr>
        <p:spPr>
          <a:xfrm>
            <a:off x="4440540" y="1157946"/>
            <a:ext cx="3059004" cy="29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86" dirty="0"/>
              <a:t>8. </a:t>
            </a:r>
            <a:r>
              <a:rPr lang="ko-KR" altLang="en-US" sz="1286" dirty="0"/>
              <a:t>거래 내역 상세확인 기능</a:t>
            </a:r>
            <a:r>
              <a:rPr lang="en-US" altLang="ko-KR" sz="1286" dirty="0"/>
              <a:t>(</a:t>
            </a:r>
            <a:r>
              <a:rPr lang="ko-KR" altLang="en-US" sz="1286" dirty="0"/>
              <a:t>제안거래</a:t>
            </a:r>
            <a:r>
              <a:rPr lang="en-US" altLang="ko-KR" sz="1286" dirty="0"/>
              <a:t>)</a:t>
            </a:r>
            <a:endParaRPr lang="ko-KR" altLang="en-US" sz="1286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720D87C-39B6-4337-B1A8-8A9A7BD0A30C}"/>
              </a:ext>
            </a:extLst>
          </p:cNvPr>
          <p:cNvSpPr/>
          <p:nvPr/>
        </p:nvSpPr>
        <p:spPr>
          <a:xfrm>
            <a:off x="4221306" y="4679622"/>
            <a:ext cx="4053523" cy="139245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4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4928F8B-59E6-4048-B873-D094CA06047A}"/>
              </a:ext>
            </a:extLst>
          </p:cNvPr>
          <p:cNvSpPr/>
          <p:nvPr/>
        </p:nvSpPr>
        <p:spPr>
          <a:xfrm>
            <a:off x="4227142" y="2232602"/>
            <a:ext cx="4047687" cy="37994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4" dirty="0">
                <a:solidFill>
                  <a:schemeClr val="bg1"/>
                </a:solidFill>
              </a:rPr>
              <a:t> 1) </a:t>
            </a:r>
            <a:r>
              <a:rPr lang="ko-KR" altLang="en-US" sz="964" dirty="0">
                <a:solidFill>
                  <a:schemeClr val="bg1"/>
                </a:solidFill>
              </a:rPr>
              <a:t>진행중인 거래</a:t>
            </a:r>
            <a:endParaRPr lang="en-US" altLang="ko-KR" sz="964" dirty="0">
              <a:solidFill>
                <a:schemeClr val="bg1"/>
              </a:solidFill>
            </a:endParaRPr>
          </a:p>
          <a:p>
            <a:pPr algn="ctr"/>
            <a:r>
              <a:rPr lang="en-US" altLang="ko-KR" sz="964" dirty="0">
                <a:solidFill>
                  <a:schemeClr val="bg1"/>
                </a:solidFill>
              </a:rPr>
              <a:t>2) </a:t>
            </a:r>
            <a:r>
              <a:rPr lang="ko-KR" altLang="en-US" sz="964" dirty="0">
                <a:solidFill>
                  <a:schemeClr val="bg1"/>
                </a:solidFill>
              </a:rPr>
              <a:t>완료</a:t>
            </a:r>
            <a:r>
              <a:rPr lang="en-US" altLang="ko-KR" sz="964" dirty="0">
                <a:solidFill>
                  <a:schemeClr val="bg1"/>
                </a:solidFill>
              </a:rPr>
              <a:t>(</a:t>
            </a:r>
            <a:r>
              <a:rPr lang="ko-KR" altLang="en-US" sz="964" dirty="0">
                <a:solidFill>
                  <a:schemeClr val="bg1"/>
                </a:solidFill>
              </a:rPr>
              <a:t>성공</a:t>
            </a:r>
            <a:r>
              <a:rPr lang="en-US" altLang="ko-KR" sz="964" dirty="0">
                <a:solidFill>
                  <a:schemeClr val="bg1"/>
                </a:solidFill>
              </a:rPr>
              <a:t>) </a:t>
            </a:r>
            <a:r>
              <a:rPr lang="ko-KR" altLang="en-US" sz="964" dirty="0">
                <a:solidFill>
                  <a:schemeClr val="bg1"/>
                </a:solidFill>
              </a:rPr>
              <a:t>거래</a:t>
            </a:r>
            <a:endParaRPr lang="en-US" altLang="ko-KR" sz="964" dirty="0">
              <a:solidFill>
                <a:schemeClr val="bg1"/>
              </a:solidFill>
            </a:endParaRPr>
          </a:p>
          <a:p>
            <a:pPr algn="ctr"/>
            <a:r>
              <a:rPr lang="en-US" altLang="ko-KR" sz="964" dirty="0">
                <a:solidFill>
                  <a:schemeClr val="bg1"/>
                </a:solidFill>
              </a:rPr>
              <a:t>3) </a:t>
            </a:r>
            <a:r>
              <a:rPr lang="ko-KR" altLang="en-US" sz="964" dirty="0">
                <a:solidFill>
                  <a:schemeClr val="bg1"/>
                </a:solidFill>
              </a:rPr>
              <a:t>완료</a:t>
            </a:r>
            <a:r>
              <a:rPr lang="en-US" altLang="ko-KR" sz="964" dirty="0">
                <a:solidFill>
                  <a:schemeClr val="bg1"/>
                </a:solidFill>
              </a:rPr>
              <a:t>(</a:t>
            </a:r>
            <a:r>
              <a:rPr lang="ko-KR" altLang="en-US" sz="964" dirty="0">
                <a:solidFill>
                  <a:schemeClr val="bg1"/>
                </a:solidFill>
              </a:rPr>
              <a:t>실패</a:t>
            </a:r>
            <a:r>
              <a:rPr lang="en-US" altLang="ko-KR" sz="964" dirty="0">
                <a:solidFill>
                  <a:schemeClr val="bg1"/>
                </a:solidFill>
              </a:rPr>
              <a:t>) </a:t>
            </a:r>
            <a:r>
              <a:rPr lang="ko-KR" altLang="en-US" sz="964" dirty="0">
                <a:solidFill>
                  <a:schemeClr val="bg1"/>
                </a:solidFill>
              </a:rPr>
              <a:t>거래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67AFD08-BDFC-4F02-8BE6-2EA739C96859}"/>
              </a:ext>
            </a:extLst>
          </p:cNvPr>
          <p:cNvGrpSpPr/>
          <p:nvPr/>
        </p:nvGrpSpPr>
        <p:grpSpPr>
          <a:xfrm>
            <a:off x="8586114" y="2266243"/>
            <a:ext cx="3640995" cy="330466"/>
            <a:chOff x="8399095" y="1002092"/>
            <a:chExt cx="3914178" cy="38908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780FAC-BC77-4EF0-BD41-89D5136B714D}"/>
                </a:ext>
              </a:extLst>
            </p:cNvPr>
            <p:cNvSpPr txBox="1"/>
            <p:nvPr/>
          </p:nvSpPr>
          <p:spPr>
            <a:xfrm>
              <a:off x="8607677" y="1002092"/>
              <a:ext cx="3705596" cy="389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64" dirty="0"/>
                <a:t>현재 진행중인 거래 </a:t>
              </a:r>
              <a:r>
                <a:rPr lang="en-US" altLang="ko-KR" sz="964" dirty="0"/>
                <a:t>or</a:t>
              </a:r>
              <a:r>
                <a:rPr lang="ko-KR" altLang="en-US" sz="964" dirty="0"/>
                <a:t> 성공한 완료 거래 </a:t>
              </a:r>
              <a:r>
                <a:rPr lang="en-US" altLang="ko-KR" sz="964" dirty="0"/>
                <a:t>or </a:t>
              </a:r>
              <a:r>
                <a:rPr lang="ko-KR" altLang="en-US" sz="964" dirty="0"/>
                <a:t>실패한 완료거래 중에 해당하는 거래 종류를 출력한다</a:t>
              </a:r>
              <a:r>
                <a:rPr lang="en-US" altLang="ko-KR" sz="964" dirty="0"/>
                <a:t>.</a:t>
              </a:r>
              <a:endParaRPr lang="ko-KR" altLang="en-US" sz="964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F4FB7D5-D13D-42A3-B71B-21A8B836FF2C}"/>
                </a:ext>
              </a:extLst>
            </p:cNvPr>
            <p:cNvCxnSpPr>
              <a:cxnSpLocks/>
            </p:cNvCxnSpPr>
            <p:nvPr/>
          </p:nvCxnSpPr>
          <p:spPr>
            <a:xfrm>
              <a:off x="8399095" y="1174493"/>
              <a:ext cx="2521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198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C79BAA-4BE2-4435-8F10-FEC85C16DB25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주제 선정</a:t>
            </a:r>
            <a:endParaRPr lang="en-US" altLang="ko-KR" sz="1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5AF81-6EA8-4784-8D3F-656232283C3C}"/>
              </a:ext>
            </a:extLst>
          </p:cNvPr>
          <p:cNvSpPr txBox="1"/>
          <p:nvPr/>
        </p:nvSpPr>
        <p:spPr>
          <a:xfrm>
            <a:off x="718657" y="1481800"/>
            <a:ext cx="10754686" cy="4171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주제</a:t>
            </a:r>
            <a:r>
              <a:rPr lang="en-US" altLang="ko-KR" dirty="0"/>
              <a:t>: </a:t>
            </a:r>
            <a:r>
              <a:rPr lang="ko-KR" altLang="en-US" dirty="0"/>
              <a:t>공동구매 및 배달 대행 </a:t>
            </a:r>
            <a:r>
              <a:rPr lang="en-US" altLang="ko-KR" dirty="0"/>
              <a:t>O2O</a:t>
            </a:r>
            <a:r>
              <a:rPr lang="ko-KR" altLang="en-US" dirty="0"/>
              <a:t> 앱 서비스 개발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고객층 설정</a:t>
            </a:r>
            <a:endParaRPr lang="en-US" altLang="ko-KR" dirty="0"/>
          </a:p>
          <a:p>
            <a:endParaRPr lang="en-US" altLang="ko-KR" sz="900" dirty="0"/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-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메인 타겟층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 가구</a:t>
            </a:r>
            <a:endParaRPr lang="ko-KR" altLang="en-US" dirty="0">
              <a:effectLst/>
            </a:endParaRPr>
          </a:p>
          <a:p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-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서브 타겟층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공동구매를 원하는 사람들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사용자 니즈</a:t>
            </a:r>
            <a:endParaRPr lang="en-US" altLang="ko-KR" dirty="0"/>
          </a:p>
          <a:p>
            <a:endParaRPr lang="en-US" altLang="ko-KR" sz="900" dirty="0"/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      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대량으로 판매되는 상품을 저용량으로 구매하고 싶은 고객들</a:t>
            </a:r>
            <a:endParaRPr lang="ko-KR" altLang="en-US" dirty="0">
              <a:effectLst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      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필요이상의 상품을 구매하고 싶지 않은 사람들</a:t>
            </a:r>
            <a:endParaRPr lang="ko-KR" altLang="en-US" dirty="0">
              <a:effectLst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      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저렴한 배달비로 공동구매하고 싶은 사람들</a:t>
            </a:r>
            <a:endParaRPr lang="ko-KR" altLang="en-US" dirty="0">
              <a:effectLst/>
            </a:endParaRPr>
          </a:p>
          <a:p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      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쓰레기를 많이 남기고 싶지 않은 사람들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926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AFC9F56-5409-49B1-A1A7-1D095D1D8BBF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주제 선정</a:t>
            </a:r>
            <a:endParaRPr lang="en-US" altLang="ko-KR" sz="1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7B28E-6C4F-45D2-971B-02563F4E1D57}"/>
              </a:ext>
            </a:extLst>
          </p:cNvPr>
          <p:cNvSpPr txBox="1"/>
          <p:nvPr/>
        </p:nvSpPr>
        <p:spPr>
          <a:xfrm>
            <a:off x="793667" y="1856518"/>
            <a:ext cx="10604665" cy="3144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제공 가치</a:t>
            </a:r>
            <a:endParaRPr lang="ko-KR" altLang="en-US" dirty="0">
              <a:effectLst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공동구매 편리성 제공</a:t>
            </a:r>
            <a:endParaRPr lang="ko-KR" altLang="en-US" dirty="0">
              <a:effectLst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상품을 공유하여 구매하는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공유가치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endParaRPr lang="ko-KR" altLang="en-US" dirty="0">
              <a:effectLst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소비자간 커뮤니티 형성</a:t>
            </a:r>
            <a:endParaRPr lang="ko-KR" altLang="en-US" dirty="0">
              <a:effectLst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en-US" altLang="ko-KR" dirty="0"/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ko-KR" altLang="en-US" dirty="0">
              <a:effectLst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      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필요한 만큼의 상품을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공유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하여 구매하고자 하는 소비자들을 위한 공동</a:t>
            </a:r>
            <a:endParaRPr lang="ko-KR" altLang="en-US" dirty="0">
              <a:effectLst/>
            </a:endParaRPr>
          </a:p>
          <a:p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        구매 및 배달 대행 서비스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75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EE5C64-0B24-42DC-A830-15A2051391E0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시나리오</a:t>
            </a:r>
            <a:endParaRPr lang="en-US" altLang="ko-KR" sz="1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EC3A70-75EA-49EC-9D5C-80B4D97322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83" y="3354797"/>
            <a:ext cx="605641" cy="6056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760347-2F24-4D3E-9054-F9E4CABBFC6F}"/>
              </a:ext>
            </a:extLst>
          </p:cNvPr>
          <p:cNvSpPr txBox="1"/>
          <p:nvPr/>
        </p:nvSpPr>
        <p:spPr>
          <a:xfrm>
            <a:off x="498985" y="4140817"/>
            <a:ext cx="937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D342F2-80B3-4807-AD3D-7B370AD9A5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14" y="3354796"/>
            <a:ext cx="605641" cy="605641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3147DD7-5565-4B79-81FA-11034F4915E8}"/>
              </a:ext>
            </a:extLst>
          </p:cNvPr>
          <p:cNvSpPr/>
          <p:nvPr/>
        </p:nvSpPr>
        <p:spPr>
          <a:xfrm>
            <a:off x="1650246" y="3423080"/>
            <a:ext cx="605641" cy="312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AB6D43-CD2C-43D7-9288-A7A444B5B320}"/>
              </a:ext>
            </a:extLst>
          </p:cNvPr>
          <p:cNvSpPr txBox="1"/>
          <p:nvPr/>
        </p:nvSpPr>
        <p:spPr>
          <a:xfrm>
            <a:off x="2071783" y="4039240"/>
            <a:ext cx="150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게시글 보기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거래 제안서 목록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984426C-8C79-4057-A186-B7E7AB4131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650" y="2246799"/>
            <a:ext cx="778001" cy="7780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59D8ECE-7BAD-4029-9587-73B5962CFB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339" y="4165797"/>
            <a:ext cx="762527" cy="7625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FFAA3E-BCC9-4E5C-AE95-5F0D7C83BC79}"/>
              </a:ext>
            </a:extLst>
          </p:cNvPr>
          <p:cNvSpPr txBox="1"/>
          <p:nvPr/>
        </p:nvSpPr>
        <p:spPr>
          <a:xfrm>
            <a:off x="3945175" y="3128445"/>
            <a:ext cx="1742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게시글 작성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거래 제안서 작성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CC144E-7CBC-4A59-AB89-E72FFAEF5D67}"/>
              </a:ext>
            </a:extLst>
          </p:cNvPr>
          <p:cNvSpPr txBox="1"/>
          <p:nvPr/>
        </p:nvSpPr>
        <p:spPr>
          <a:xfrm>
            <a:off x="3971299" y="529394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공동구매 참여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C7E4D22-793B-48E3-8D16-84962FA30993}"/>
              </a:ext>
            </a:extLst>
          </p:cNvPr>
          <p:cNvSpPr/>
          <p:nvPr/>
        </p:nvSpPr>
        <p:spPr>
          <a:xfrm rot="18620853">
            <a:off x="3503740" y="2966529"/>
            <a:ext cx="461193" cy="23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4CA032B-9CA4-4FD9-B422-700044EB8A5F}"/>
              </a:ext>
            </a:extLst>
          </p:cNvPr>
          <p:cNvSpPr/>
          <p:nvPr/>
        </p:nvSpPr>
        <p:spPr>
          <a:xfrm rot="2689009">
            <a:off x="3491375" y="4056406"/>
            <a:ext cx="485923" cy="183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2A4CF08-761D-441E-8B66-9EF09809B5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77" y="4292681"/>
            <a:ext cx="635643" cy="635643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7366277-0CD7-41A3-A981-CE82FA202C34}"/>
              </a:ext>
            </a:extLst>
          </p:cNvPr>
          <p:cNvSpPr/>
          <p:nvPr/>
        </p:nvSpPr>
        <p:spPr>
          <a:xfrm>
            <a:off x="5201392" y="4384356"/>
            <a:ext cx="489732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6AA6F3-5BE9-4E41-A292-638E94BEA087}"/>
              </a:ext>
            </a:extLst>
          </p:cNvPr>
          <p:cNvSpPr txBox="1"/>
          <p:nvPr/>
        </p:nvSpPr>
        <p:spPr>
          <a:xfrm>
            <a:off x="5887977" y="5293940"/>
            <a:ext cx="774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F1E19D-7B8E-452E-A25C-7D87CAA616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8951" y="3193665"/>
            <a:ext cx="545893" cy="54589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CBDB4D8-3ED6-429B-BCCD-16329A90137D}"/>
              </a:ext>
            </a:extLst>
          </p:cNvPr>
          <p:cNvSpPr txBox="1"/>
          <p:nvPr/>
        </p:nvSpPr>
        <p:spPr>
          <a:xfrm>
            <a:off x="7338951" y="39117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알람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306570E7-22D7-4D54-8F84-C43B901CE9C0}"/>
              </a:ext>
            </a:extLst>
          </p:cNvPr>
          <p:cNvSpPr/>
          <p:nvPr/>
        </p:nvSpPr>
        <p:spPr>
          <a:xfrm rot="18859818">
            <a:off x="6745184" y="4076579"/>
            <a:ext cx="473925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44938BE2-56EF-415A-8B6C-CA25A04BAF51}"/>
              </a:ext>
            </a:extLst>
          </p:cNvPr>
          <p:cNvSpPr/>
          <p:nvPr/>
        </p:nvSpPr>
        <p:spPr>
          <a:xfrm rot="1245405">
            <a:off x="5667879" y="2907956"/>
            <a:ext cx="1489767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57E7EED-8D1D-4DE8-8E46-ECE84F61AA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4006" y="3158835"/>
            <a:ext cx="500439" cy="500439"/>
          </a:xfrm>
          <a:prstGeom prst="rect">
            <a:avLst/>
          </a:prstGeom>
        </p:spPr>
      </p:pic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E76EF4D7-D91F-4F57-B440-238BFB215A08}"/>
              </a:ext>
            </a:extLst>
          </p:cNvPr>
          <p:cNvSpPr/>
          <p:nvPr/>
        </p:nvSpPr>
        <p:spPr>
          <a:xfrm>
            <a:off x="8059958" y="3423080"/>
            <a:ext cx="383398" cy="210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77B54-0055-4991-9D2A-E2870636D842}"/>
              </a:ext>
            </a:extLst>
          </p:cNvPr>
          <p:cNvSpPr txBox="1"/>
          <p:nvPr/>
        </p:nvSpPr>
        <p:spPr>
          <a:xfrm>
            <a:off x="8542252" y="3904741"/>
            <a:ext cx="623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확인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4CF4BDB-9CF3-4355-83A7-9E7ABE8A64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9533" y="2545449"/>
            <a:ext cx="879462" cy="87946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6B595A0-FBB7-422D-BD21-699F9B8A71B9}"/>
              </a:ext>
            </a:extLst>
          </p:cNvPr>
          <p:cNvSpPr txBox="1"/>
          <p:nvPr/>
        </p:nvSpPr>
        <p:spPr>
          <a:xfrm>
            <a:off x="9992994" y="3435802"/>
            <a:ext cx="109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배달 요청</a:t>
            </a:r>
            <a:endParaRPr lang="ko-KR" altLang="en-US" sz="1400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5C6F8E3D-6F15-4884-A728-784AEB078973}"/>
              </a:ext>
            </a:extLst>
          </p:cNvPr>
          <p:cNvSpPr/>
          <p:nvPr/>
        </p:nvSpPr>
        <p:spPr>
          <a:xfrm rot="19596926">
            <a:off x="9265095" y="3372099"/>
            <a:ext cx="483788" cy="269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42AFBE8-B5A1-4DD7-A7E4-13908DDE7E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92994" y="4148077"/>
            <a:ext cx="814079" cy="814079"/>
          </a:xfrm>
          <a:prstGeom prst="rect">
            <a:avLst/>
          </a:prstGeom>
        </p:spPr>
      </p:pic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257753EA-E842-4DAB-9EC8-DD14997E1954}"/>
              </a:ext>
            </a:extLst>
          </p:cNvPr>
          <p:cNvSpPr/>
          <p:nvPr/>
        </p:nvSpPr>
        <p:spPr>
          <a:xfrm rot="2127769">
            <a:off x="9304027" y="3999557"/>
            <a:ext cx="483788" cy="269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79C555-CFE9-4675-BC45-20279196B255}"/>
              </a:ext>
            </a:extLst>
          </p:cNvPr>
          <p:cNvSpPr txBox="1"/>
          <p:nvPr/>
        </p:nvSpPr>
        <p:spPr>
          <a:xfrm>
            <a:off x="9992993" y="5106760"/>
            <a:ext cx="109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환불</a:t>
            </a:r>
          </a:p>
        </p:txBody>
      </p:sp>
    </p:spTree>
    <p:extLst>
      <p:ext uri="{BB962C8B-B14F-4D97-AF65-F5344CB8AC3E}">
        <p14:creationId xmlns:p14="http://schemas.microsoft.com/office/powerpoint/2010/main" val="314241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EE5C64-0B24-42DC-A830-15A2051391E0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시나리오</a:t>
            </a:r>
            <a:endParaRPr lang="en-US" altLang="ko-KR" sz="1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F0344-E413-4852-95AA-C1A932748A85}"/>
              </a:ext>
            </a:extLst>
          </p:cNvPr>
          <p:cNvSpPr txBox="1"/>
          <p:nvPr/>
        </p:nvSpPr>
        <p:spPr>
          <a:xfrm>
            <a:off x="356260" y="863600"/>
            <a:ext cx="11835740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</a:rPr>
              <a:t>1. </a:t>
            </a:r>
            <a:r>
              <a:rPr lang="ko-KR" altLang="en-US" sz="1800" dirty="0">
                <a:latin typeface="+mn-ea"/>
              </a:rPr>
              <a:t>소비자는 회원가입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휴대폰 번호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주소</a:t>
            </a:r>
            <a:r>
              <a:rPr lang="en-US" altLang="ko-KR" sz="1800" dirty="0">
                <a:latin typeface="+mn-ea"/>
              </a:rPr>
              <a:t>), </a:t>
            </a:r>
            <a:r>
              <a:rPr lang="ko-KR" altLang="en-US" sz="1800" dirty="0">
                <a:latin typeface="+mn-ea"/>
              </a:rPr>
              <a:t>로그인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자동 로그인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하여 앱에 접속한다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</a:rPr>
              <a:t>2. </a:t>
            </a:r>
            <a:r>
              <a:rPr lang="ko-KR" altLang="en-US" sz="1800" dirty="0">
                <a:latin typeface="+mn-ea"/>
              </a:rPr>
              <a:t>앱에 접속하면 소비자는 전체 거래 게시글 들을 볼 수 있다</a:t>
            </a:r>
            <a:r>
              <a:rPr lang="en-US" altLang="ko-KR" sz="18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</a:rPr>
              <a:t>3. </a:t>
            </a:r>
            <a:r>
              <a:rPr lang="ko-KR" altLang="en-US" sz="1800" dirty="0">
                <a:latin typeface="+mn-ea"/>
              </a:rPr>
              <a:t>소비자는 게시글을 클릭하면 공동 구매 제안 게시글을 읽을 수 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</a:rPr>
              <a:t>4. </a:t>
            </a:r>
            <a:r>
              <a:rPr lang="ko-KR" altLang="en-US" sz="1800" dirty="0">
                <a:latin typeface="+mn-ea"/>
              </a:rPr>
              <a:t>소비자는 전체 거래 게시글 목록 페이지에서 게시글 작성 버튼을 누른다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</a:rPr>
              <a:t>5. </a:t>
            </a:r>
            <a:r>
              <a:rPr lang="ko-KR" altLang="en-US" sz="1800" dirty="0">
                <a:latin typeface="+mn-ea"/>
              </a:rPr>
              <a:t>소비자는 게시글 작성 페이지에서 물품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제안 수량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제안 가격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공동구매 거래 기한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거래 지역을 작성하여 업로드 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</a:rPr>
              <a:t>6. </a:t>
            </a:r>
            <a:r>
              <a:rPr lang="ko-KR" altLang="en-US" sz="1800" dirty="0">
                <a:latin typeface="+mn-ea"/>
              </a:rPr>
              <a:t>소비자는 공동구매 하고 싶은 </a:t>
            </a:r>
            <a:r>
              <a:rPr lang="ko-KR" altLang="en-US" sz="1800" dirty="0" err="1">
                <a:latin typeface="+mn-ea"/>
              </a:rPr>
              <a:t>게시글에서</a:t>
            </a:r>
            <a:r>
              <a:rPr lang="ko-KR" altLang="en-US" sz="1800" dirty="0">
                <a:latin typeface="+mn-ea"/>
              </a:rPr>
              <a:t> 참여 버튼을 누를 수 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</a:rPr>
              <a:t>7. </a:t>
            </a:r>
            <a:r>
              <a:rPr lang="ko-KR" altLang="en-US" sz="1800" dirty="0">
                <a:latin typeface="+mn-ea"/>
              </a:rPr>
              <a:t>참여 버튼을 누르면 소비자는 결제 페이지에서 구매 개수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가격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주소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결제 방식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계좌이체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을 입력한다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</a:rPr>
              <a:t>8. </a:t>
            </a:r>
            <a:r>
              <a:rPr lang="ko-KR" altLang="en-US" sz="1800" dirty="0">
                <a:latin typeface="+mn-ea"/>
              </a:rPr>
              <a:t>공동구매가 성사되면 거래에 참여하는 소비자들은 알람을 받는다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</a:rPr>
              <a:t>9. </a:t>
            </a:r>
            <a:r>
              <a:rPr lang="ko-KR" altLang="en-US" sz="1800" dirty="0">
                <a:latin typeface="+mn-ea"/>
              </a:rPr>
              <a:t>소비자들은 구매 내역 확인 페이지에서 본인들의 거래내역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거래현황 확인할 수 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</a:rPr>
              <a:t>10. </a:t>
            </a:r>
            <a:r>
              <a:rPr lang="ko-KR" altLang="en-US" sz="1800" dirty="0">
                <a:latin typeface="+mn-ea"/>
              </a:rPr>
              <a:t>거래 제안 소비자는 물건을 받은 후 거래 내역 페이지에서 배달원에게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앱을 통해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 배달요청 알림을 보낸다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</a:rPr>
              <a:t>11. </a:t>
            </a:r>
            <a:r>
              <a:rPr lang="ko-KR" altLang="en-US" sz="1800" dirty="0">
                <a:latin typeface="+mn-ea"/>
              </a:rPr>
              <a:t>배달원은 배달주문 알림을 받는다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</a:rPr>
              <a:t>11. </a:t>
            </a:r>
            <a:r>
              <a:rPr lang="ko-KR" altLang="en-US" sz="1800" dirty="0">
                <a:latin typeface="+mn-ea"/>
              </a:rPr>
              <a:t>배달원은 물품을 공동거래에 참여한 소비자들에게 배달한다</a:t>
            </a:r>
            <a:r>
              <a:rPr lang="en-US" altLang="ko-KR" sz="18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</a:rPr>
              <a:t>12. </a:t>
            </a:r>
            <a:r>
              <a:rPr lang="ko-KR" altLang="en-US" sz="1800" dirty="0">
                <a:latin typeface="+mn-ea"/>
              </a:rPr>
              <a:t>공동구매 실패 시 구매 실패 알림이 뜨면서 환불 처리 된다</a:t>
            </a:r>
            <a:r>
              <a:rPr lang="en-US" altLang="ko-KR" sz="18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911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EE5C64-0B24-42DC-A830-15A2051391E0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시나리오</a:t>
            </a:r>
            <a:endParaRPr lang="en-US" altLang="ko-KR" sz="1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6385A59-AF39-4915-9BDA-7425B91FE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026" y="985652"/>
            <a:ext cx="10318917" cy="56814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1) </a:t>
            </a:r>
            <a:r>
              <a:rPr lang="ko-KR" altLang="en-US" sz="1400" dirty="0">
                <a:latin typeface="+mn-ea"/>
              </a:rPr>
              <a:t>소비자는 회원가입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닉네임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휴대폰 번호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주소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사진등록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로그인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자동 로그인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하여 앱에 접속한다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1-1) </a:t>
            </a:r>
            <a:r>
              <a:rPr lang="ko-KR" altLang="en-US" sz="1400" dirty="0">
                <a:latin typeface="+mn-ea"/>
              </a:rPr>
              <a:t>소비자는 닉네임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집주소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전화번호를 입력한다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1-2) </a:t>
            </a:r>
            <a:r>
              <a:rPr lang="ko-KR" altLang="en-US" sz="1400" dirty="0">
                <a:latin typeface="+mn-ea"/>
              </a:rPr>
              <a:t>전화번호 인증 버튼을 누르고 인증이 완료되면 인증완료 팝업창이 뜬다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1-3) </a:t>
            </a:r>
            <a:r>
              <a:rPr lang="ko-KR" altLang="en-US" sz="1400" dirty="0">
                <a:latin typeface="+mn-ea"/>
              </a:rPr>
              <a:t>인증에 실패할 경우 인증 실패 팝업창이 뜨고 전화번호 입력 칸이 초기화 된다</a:t>
            </a:r>
            <a:endParaRPr lang="en-US" altLang="ko-KR" sz="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1-4) </a:t>
            </a:r>
            <a:r>
              <a:rPr lang="ko-KR" altLang="en-US" sz="1400" dirty="0">
                <a:latin typeface="+mn-ea"/>
              </a:rPr>
              <a:t>사용자는 사진 업로드 버튼을 누르면 카메라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선택창이 뜬다</a:t>
            </a:r>
            <a:r>
              <a:rPr lang="en-US" altLang="ko-KR" sz="1400" dirty="0">
                <a:latin typeface="+mn-ea"/>
              </a:rPr>
              <a:t>. (</a:t>
            </a:r>
            <a:r>
              <a:rPr lang="ko-KR" altLang="en-US" sz="1400" dirty="0">
                <a:latin typeface="+mn-ea"/>
              </a:rPr>
              <a:t>시간제한을 둬서 시간내에 사진 업로드 하는 방법 고려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1-5) </a:t>
            </a:r>
            <a:r>
              <a:rPr lang="ko-KR" altLang="en-US" sz="1400" dirty="0">
                <a:latin typeface="+mn-ea"/>
              </a:rPr>
              <a:t>인증이 완료되고 사진이 업로드 될 시에 회원가입 완료버튼을 누른다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1-6) </a:t>
            </a:r>
            <a:r>
              <a:rPr lang="ko-KR" altLang="en-US" sz="1400" dirty="0">
                <a:latin typeface="+mn-ea"/>
              </a:rPr>
              <a:t>회원가입에 성공하면 홈화면으로 넘어간다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1-7) </a:t>
            </a:r>
            <a:r>
              <a:rPr lang="ko-KR" altLang="en-US" sz="1400" dirty="0">
                <a:latin typeface="+mn-ea"/>
              </a:rPr>
              <a:t>회원가입에 실패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정보가 데이터베이스에 저장되지 않을 경우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하면 실패 메시지가 나오고 전체 내용이 초기화 된다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04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EE5C64-0B24-42DC-A830-15A2051391E0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기능 도출</a:t>
            </a:r>
            <a:endParaRPr lang="en-US" altLang="ko-KR" sz="1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744638B-5D90-41D7-B194-ADAE5783B767}"/>
              </a:ext>
            </a:extLst>
          </p:cNvPr>
          <p:cNvCxnSpPr>
            <a:cxnSpLocks/>
          </p:cNvCxnSpPr>
          <p:nvPr/>
        </p:nvCxnSpPr>
        <p:spPr>
          <a:xfrm>
            <a:off x="3007380" y="3193647"/>
            <a:ext cx="800611" cy="1123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FE3ECC-DB1F-49E0-98E5-69D3CD67A2AA}"/>
              </a:ext>
            </a:extLst>
          </p:cNvPr>
          <p:cNvSpPr/>
          <p:nvPr/>
        </p:nvSpPr>
        <p:spPr>
          <a:xfrm>
            <a:off x="385579" y="2996997"/>
            <a:ext cx="262180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로그인 기능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F669C8-7004-4160-9A59-FFD53E6084B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07380" y="2444055"/>
            <a:ext cx="821255" cy="774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9D042D-543C-410F-85B9-7D5C104EA9B3}"/>
              </a:ext>
            </a:extLst>
          </p:cNvPr>
          <p:cNvSpPr/>
          <p:nvPr/>
        </p:nvSpPr>
        <p:spPr>
          <a:xfrm>
            <a:off x="3761347" y="3220375"/>
            <a:ext cx="1852474" cy="41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 버튼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F1F8FF-E940-4F25-8E09-7403A38B5701}"/>
              </a:ext>
            </a:extLst>
          </p:cNvPr>
          <p:cNvSpPr/>
          <p:nvPr/>
        </p:nvSpPr>
        <p:spPr>
          <a:xfrm>
            <a:off x="3761347" y="2408260"/>
            <a:ext cx="1415988" cy="41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상태창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E6409BF-C018-4131-A843-F9DFA32834F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007380" y="3218939"/>
            <a:ext cx="753967" cy="21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D2A1A8-B5A1-4C75-9761-D8D81C8FE178}"/>
              </a:ext>
            </a:extLst>
          </p:cNvPr>
          <p:cNvSpPr/>
          <p:nvPr/>
        </p:nvSpPr>
        <p:spPr>
          <a:xfrm>
            <a:off x="3767476" y="4092310"/>
            <a:ext cx="2515166" cy="41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인증 버튼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B89C65-E023-4F68-BBE6-D1358BD04D26}"/>
              </a:ext>
            </a:extLst>
          </p:cNvPr>
          <p:cNvSpPr/>
          <p:nvPr/>
        </p:nvSpPr>
        <p:spPr>
          <a:xfrm>
            <a:off x="3761347" y="4964245"/>
            <a:ext cx="2515166" cy="41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등록 버튼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9575EC0-DDFE-463A-B22D-817995A8253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07380" y="3218939"/>
            <a:ext cx="821255" cy="2045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19A7AF-6300-40F6-B3FA-3A1ACA24E580}"/>
              </a:ext>
            </a:extLst>
          </p:cNvPr>
          <p:cNvSpPr txBox="1"/>
          <p:nvPr/>
        </p:nvSpPr>
        <p:spPr>
          <a:xfrm>
            <a:off x="6429792" y="4092310"/>
            <a:ext cx="4748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버튼을 누르면 팝업창이 보이면서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체크박스가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58E567-030F-461D-9EEC-AC2DFF21BD3D}"/>
              </a:ext>
            </a:extLst>
          </p:cNvPr>
          <p:cNvSpPr txBox="1"/>
          <p:nvPr/>
        </p:nvSpPr>
        <p:spPr>
          <a:xfrm>
            <a:off x="6429791" y="4992506"/>
            <a:ext cx="474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파일 업로드창 띄우기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7C43C5-6677-4159-A500-642BF8D06010}"/>
              </a:ext>
            </a:extLst>
          </p:cNvPr>
          <p:cNvSpPr txBox="1"/>
          <p:nvPr/>
        </p:nvSpPr>
        <p:spPr>
          <a:xfrm>
            <a:off x="5434625" y="2377112"/>
            <a:ext cx="658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회원의 닉네임</a:t>
            </a:r>
            <a:r>
              <a:rPr lang="en-US" altLang="ko-KR" dirty="0"/>
              <a:t>, </a:t>
            </a:r>
            <a:r>
              <a:rPr lang="ko-KR" altLang="en-US" dirty="0"/>
              <a:t>지역 설정</a:t>
            </a:r>
            <a:r>
              <a:rPr lang="en-US" altLang="ko-KR" dirty="0"/>
              <a:t>, </a:t>
            </a:r>
            <a:r>
              <a:rPr lang="ko-KR" altLang="en-US" dirty="0"/>
              <a:t>사진 등록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전화번호</a:t>
            </a:r>
            <a:r>
              <a:rPr lang="en-US" altLang="ko-KR" dirty="0"/>
              <a:t> </a:t>
            </a:r>
            <a:r>
              <a:rPr lang="ko-KR" altLang="en-US" dirty="0"/>
              <a:t>입력 박스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B17561-D2A2-4729-9861-5EDDBAD40B39}"/>
              </a:ext>
            </a:extLst>
          </p:cNvPr>
          <p:cNvSpPr txBox="1"/>
          <p:nvPr/>
        </p:nvSpPr>
        <p:spPr>
          <a:xfrm>
            <a:off x="5910691" y="3268084"/>
            <a:ext cx="563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진행중인 거래 목록 확인 페이지로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74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EE5C64-0B24-42DC-A830-15A2051391E0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기능 도출</a:t>
            </a:r>
            <a:endParaRPr lang="en-US" altLang="ko-KR" sz="1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0BDD1D-AA8D-41D3-92C1-0BC486A6BBC6}"/>
              </a:ext>
            </a:extLst>
          </p:cNvPr>
          <p:cNvSpPr/>
          <p:nvPr/>
        </p:nvSpPr>
        <p:spPr>
          <a:xfrm>
            <a:off x="321075" y="3700486"/>
            <a:ext cx="2601157" cy="881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 게시글 목록 검색 및 조회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DB5E535-B7CC-4CE7-90FC-04E28D061AD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2922232" y="2139374"/>
            <a:ext cx="814526" cy="200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495111-E22B-4C22-AC86-9DD35F30F8A4}"/>
              </a:ext>
            </a:extLst>
          </p:cNvPr>
          <p:cNvSpPr txBox="1"/>
          <p:nvPr/>
        </p:nvSpPr>
        <p:spPr>
          <a:xfrm>
            <a:off x="6096000" y="2136044"/>
            <a:ext cx="5924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각 상품별 물품 이미지</a:t>
            </a:r>
            <a:r>
              <a:rPr lang="en-US" altLang="ko-KR" dirty="0"/>
              <a:t>, 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거래지역</a:t>
            </a:r>
            <a:r>
              <a:rPr lang="en-US" altLang="ko-KR" dirty="0"/>
              <a:t>, </a:t>
            </a:r>
            <a:r>
              <a:rPr lang="ko-KR" altLang="en-US" dirty="0"/>
              <a:t>거래기간</a:t>
            </a:r>
            <a:r>
              <a:rPr lang="en-US" altLang="ko-KR" dirty="0"/>
              <a:t>, </a:t>
            </a:r>
            <a:r>
              <a:rPr lang="ko-KR" altLang="en-US" dirty="0"/>
              <a:t>제안 수량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사용자 닉네임</a:t>
            </a:r>
            <a:r>
              <a:rPr lang="en-US" altLang="ko-KR" dirty="0"/>
              <a:t>, </a:t>
            </a:r>
            <a:r>
              <a:rPr lang="ko-KR" altLang="en-US" dirty="0"/>
              <a:t>참여여부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4CAA96-5878-4201-A9C8-8F8802BECB6D}"/>
              </a:ext>
            </a:extLst>
          </p:cNvPr>
          <p:cNvSpPr/>
          <p:nvPr/>
        </p:nvSpPr>
        <p:spPr>
          <a:xfrm>
            <a:off x="3736758" y="1930749"/>
            <a:ext cx="1852473" cy="41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 목록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BD4602-A109-4741-99A7-092CF772527B}"/>
              </a:ext>
            </a:extLst>
          </p:cNvPr>
          <p:cNvSpPr/>
          <p:nvPr/>
        </p:nvSpPr>
        <p:spPr>
          <a:xfrm>
            <a:off x="3736758" y="3913551"/>
            <a:ext cx="1852471" cy="41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작성 버튼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5F638F-9320-4AED-8718-E8B208225E48}"/>
              </a:ext>
            </a:extLst>
          </p:cNvPr>
          <p:cNvSpPr/>
          <p:nvPr/>
        </p:nvSpPr>
        <p:spPr>
          <a:xfrm>
            <a:off x="3736759" y="4582216"/>
            <a:ext cx="3347622" cy="4172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거래 내역 조회 버튼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4413F8-A382-43F4-A3ED-1CAC8D64600F}"/>
              </a:ext>
            </a:extLst>
          </p:cNvPr>
          <p:cNvSpPr/>
          <p:nvPr/>
        </p:nvSpPr>
        <p:spPr>
          <a:xfrm>
            <a:off x="3756180" y="2713525"/>
            <a:ext cx="1852472" cy="4172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 검색 버튼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33473-EE0D-47F4-9BB3-771380CDBAD2}"/>
              </a:ext>
            </a:extLst>
          </p:cNvPr>
          <p:cNvSpPr txBox="1"/>
          <p:nvPr/>
        </p:nvSpPr>
        <p:spPr>
          <a:xfrm>
            <a:off x="6096000" y="2811777"/>
            <a:ext cx="455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</a:t>
            </a:r>
            <a:r>
              <a:rPr lang="ko-KR" altLang="en-US" dirty="0"/>
              <a:t> 검색창으로 넘어 감 </a:t>
            </a:r>
            <a:endParaRPr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4C3A64B-F6D3-49DD-88B1-830BDE0F0B36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2922232" y="2922150"/>
            <a:ext cx="833948" cy="121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8A358D3-0649-42CA-8901-F85BF4B9D758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922232" y="4122176"/>
            <a:ext cx="814526" cy="1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6307A77-0E67-4502-B2F3-927D0170DE9C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2922232" y="4141040"/>
            <a:ext cx="814527" cy="64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82E006-E2B4-4200-8C0C-130D4DEA7732}"/>
              </a:ext>
            </a:extLst>
          </p:cNvPr>
          <p:cNvSpPr txBox="1"/>
          <p:nvPr/>
        </p:nvSpPr>
        <p:spPr>
          <a:xfrm>
            <a:off x="6120600" y="3980787"/>
            <a:ext cx="43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거래 제안 글 작성 페이지로 </a:t>
            </a:r>
            <a:r>
              <a:rPr lang="ko-KR" altLang="en-US" dirty="0" err="1"/>
              <a:t>넘어감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CD314E-0E00-4F54-8251-369C248CA2DB}"/>
              </a:ext>
            </a:extLst>
          </p:cNvPr>
          <p:cNvSpPr txBox="1"/>
          <p:nvPr/>
        </p:nvSpPr>
        <p:spPr>
          <a:xfrm>
            <a:off x="7279689" y="4630134"/>
            <a:ext cx="458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나의 거래 내역 확인 페이지로 </a:t>
            </a:r>
            <a:r>
              <a:rPr lang="ko-KR" altLang="en-US" dirty="0" err="1"/>
              <a:t>넘어감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C60AC7-915E-451F-95B3-3F5E7B43A2D3}"/>
              </a:ext>
            </a:extLst>
          </p:cNvPr>
          <p:cNvSpPr/>
          <p:nvPr/>
        </p:nvSpPr>
        <p:spPr>
          <a:xfrm>
            <a:off x="5806735" y="1627909"/>
            <a:ext cx="1852472" cy="41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상태창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87B741C-80F9-4E9A-897E-4B8827E43C1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410570" y="1836534"/>
            <a:ext cx="396165" cy="9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414CE7-DB16-4B46-BDDB-3B7DA00EFFD7}"/>
              </a:ext>
            </a:extLst>
          </p:cNvPr>
          <p:cNvSpPr/>
          <p:nvPr/>
        </p:nvSpPr>
        <p:spPr>
          <a:xfrm>
            <a:off x="3756180" y="3306540"/>
            <a:ext cx="3195036" cy="4172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지역 출력 및 설정 버튼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F007A8F-BB88-4431-934B-5F4C6812FFF8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 flipV="1">
            <a:off x="2922232" y="3515165"/>
            <a:ext cx="833948" cy="62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5496C2C-9533-40E4-AC50-7D8CEB03B44A}"/>
              </a:ext>
            </a:extLst>
          </p:cNvPr>
          <p:cNvSpPr txBox="1"/>
          <p:nvPr/>
        </p:nvSpPr>
        <p:spPr>
          <a:xfrm>
            <a:off x="7084381" y="3345820"/>
            <a:ext cx="455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</a:t>
            </a:r>
            <a:r>
              <a:rPr lang="ko-KR" altLang="en-US" dirty="0"/>
              <a:t> 지역 설정 화면으로 </a:t>
            </a:r>
            <a:r>
              <a:rPr lang="ko-KR" altLang="en-US" dirty="0" err="1"/>
              <a:t>넘어감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160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EE5C64-0B24-42DC-A830-15A2051391E0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기능 도출</a:t>
            </a:r>
            <a:endParaRPr lang="en-US" altLang="ko-KR" sz="1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9511B6-9427-4AD6-971B-A740CED23C6D}"/>
              </a:ext>
            </a:extLst>
          </p:cNvPr>
          <p:cNvSpPr txBox="1"/>
          <p:nvPr/>
        </p:nvSpPr>
        <p:spPr>
          <a:xfrm>
            <a:off x="5187235" y="1136157"/>
            <a:ext cx="6922289" cy="957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제안자 닉네임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물품 이미지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물품명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물품 설명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구매 가격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수량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제안 수량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남은 수량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제안 가격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거래 기한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거래 지역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800" dirty="0"/>
              <a:t> 연락처 </a:t>
            </a:r>
            <a:r>
              <a:rPr lang="ko-KR" altLang="en-US" sz="1800" dirty="0" err="1"/>
              <a:t>입력창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7FB3DA-B8A9-481E-8662-3DE40B74BC5D}"/>
              </a:ext>
            </a:extLst>
          </p:cNvPr>
          <p:cNvSpPr txBox="1"/>
          <p:nvPr/>
        </p:nvSpPr>
        <p:spPr>
          <a:xfrm>
            <a:off x="5274271" y="2641585"/>
            <a:ext cx="6243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(=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이전으로 돌아가기 버튼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</a:p>
          <a:p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전체 게시글 내용 페이지로 이동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A7CA12-3E2B-4EE3-AFFC-113B8DCEDA8C}"/>
              </a:ext>
            </a:extLst>
          </p:cNvPr>
          <p:cNvSpPr txBox="1"/>
          <p:nvPr/>
        </p:nvSpPr>
        <p:spPr>
          <a:xfrm>
            <a:off x="5349244" y="4035530"/>
            <a:ext cx="6243636" cy="661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물품 이미지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물품명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제안 수량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물품 설명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구매 가격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수량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제안 가격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거래 기한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거래 지역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800" dirty="0"/>
              <a:t> 연락처 </a:t>
            </a:r>
            <a:r>
              <a:rPr lang="ko-KR" altLang="en-US" sz="1800" dirty="0" err="1"/>
              <a:t>입력창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ABB72B-8444-4FEF-96E7-B38D3E113512}"/>
              </a:ext>
            </a:extLst>
          </p:cNvPr>
          <p:cNvSpPr txBox="1"/>
          <p:nvPr/>
        </p:nvSpPr>
        <p:spPr>
          <a:xfrm>
            <a:off x="5349244" y="4955595"/>
            <a:ext cx="6243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(=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이전으로 돌아가기 버튼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</a:p>
          <a:p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전체 게시글 내용 페이지로 이동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B7923-A63E-42C2-A72A-B9AA77362A7A}"/>
              </a:ext>
            </a:extLst>
          </p:cNvPr>
          <p:cNvSpPr txBox="1"/>
          <p:nvPr/>
        </p:nvSpPr>
        <p:spPr>
          <a:xfrm>
            <a:off x="5195624" y="2033071"/>
            <a:ext cx="6243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결제 페이지로 이동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BEFEB2-0A5A-40D9-B153-7FC1F09BF031}"/>
              </a:ext>
            </a:extLst>
          </p:cNvPr>
          <p:cNvSpPr txBox="1"/>
          <p:nvPr/>
        </p:nvSpPr>
        <p:spPr>
          <a:xfrm>
            <a:off x="5349244" y="5721843"/>
            <a:ext cx="6243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팝업창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 완료되었습니다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!)</a:t>
            </a:r>
          </a:p>
          <a:p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전체 게시글 내용 페이지로 이동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6A063A6-0611-44B8-960E-F78A7B6DAF31}"/>
              </a:ext>
            </a:extLst>
          </p:cNvPr>
          <p:cNvCxnSpPr>
            <a:cxnSpLocks/>
          </p:cNvCxnSpPr>
          <p:nvPr/>
        </p:nvCxnSpPr>
        <p:spPr>
          <a:xfrm>
            <a:off x="307463" y="3671888"/>
            <a:ext cx="11698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E705899-3C49-478C-BE07-0967CDFC316E}"/>
              </a:ext>
            </a:extLst>
          </p:cNvPr>
          <p:cNvSpPr/>
          <p:nvPr/>
        </p:nvSpPr>
        <p:spPr>
          <a:xfrm>
            <a:off x="178875" y="1861841"/>
            <a:ext cx="2601157" cy="881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 게시글 내용 조회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7BC54F4-CD95-4A32-9ED9-2961333DA20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780032" y="2235990"/>
            <a:ext cx="333912" cy="6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4FC4306-3C49-47F1-BBD8-692FC7F6951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780032" y="2302395"/>
            <a:ext cx="333912" cy="66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41F262D-2AAD-4FD3-A09B-DE516D4498F6}"/>
              </a:ext>
            </a:extLst>
          </p:cNvPr>
          <p:cNvSpPr/>
          <p:nvPr/>
        </p:nvSpPr>
        <p:spPr>
          <a:xfrm>
            <a:off x="3113943" y="1258200"/>
            <a:ext cx="1852472" cy="41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상태창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829E5C-8E52-481B-A1DE-F4E3690D8C0C}"/>
              </a:ext>
            </a:extLst>
          </p:cNvPr>
          <p:cNvSpPr/>
          <p:nvPr/>
        </p:nvSpPr>
        <p:spPr>
          <a:xfrm>
            <a:off x="3113943" y="2013313"/>
            <a:ext cx="1852472" cy="41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 참여 버튼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B88F81-2C1F-44A3-8F6C-AC7B0A427D2B}"/>
              </a:ext>
            </a:extLst>
          </p:cNvPr>
          <p:cNvSpPr/>
          <p:nvPr/>
        </p:nvSpPr>
        <p:spPr>
          <a:xfrm>
            <a:off x="3113943" y="2759477"/>
            <a:ext cx="1852472" cy="41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 불참 버튼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087D65-8614-4628-A3EC-8E9115D52063}"/>
              </a:ext>
            </a:extLst>
          </p:cNvPr>
          <p:cNvSpPr/>
          <p:nvPr/>
        </p:nvSpPr>
        <p:spPr>
          <a:xfrm>
            <a:off x="178875" y="4768537"/>
            <a:ext cx="2601157" cy="881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 게시글 내용 작성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79FDA5-40BF-4995-B73A-FC2317A08C57}"/>
              </a:ext>
            </a:extLst>
          </p:cNvPr>
          <p:cNvSpPr/>
          <p:nvPr/>
        </p:nvSpPr>
        <p:spPr>
          <a:xfrm>
            <a:off x="3081690" y="4204482"/>
            <a:ext cx="1852472" cy="41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입력창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F85681-9B55-4B9F-97A7-29B6DCED569C}"/>
              </a:ext>
            </a:extLst>
          </p:cNvPr>
          <p:cNvSpPr/>
          <p:nvPr/>
        </p:nvSpPr>
        <p:spPr>
          <a:xfrm>
            <a:off x="3081690" y="5070136"/>
            <a:ext cx="1852472" cy="41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 취소 버튼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F526D9-B306-48E6-9190-32664A6CFD10}"/>
              </a:ext>
            </a:extLst>
          </p:cNvPr>
          <p:cNvSpPr/>
          <p:nvPr/>
        </p:nvSpPr>
        <p:spPr>
          <a:xfrm>
            <a:off x="3081690" y="5797865"/>
            <a:ext cx="1852472" cy="41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 완료 버튼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EBA2938-F665-4E2A-905F-8E6260F1DF3B}"/>
              </a:ext>
            </a:extLst>
          </p:cNvPr>
          <p:cNvCxnSpPr>
            <a:stCxn id="25" idx="3"/>
          </p:cNvCxnSpPr>
          <p:nvPr/>
        </p:nvCxnSpPr>
        <p:spPr>
          <a:xfrm flipV="1">
            <a:off x="2780032" y="1392572"/>
            <a:ext cx="435133" cy="909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338411F-0BD8-4132-972C-CD22231D99BD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2780032" y="4413107"/>
            <a:ext cx="301658" cy="795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80685AE-53F2-4F33-83B5-7A1A28109794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2780032" y="5209091"/>
            <a:ext cx="301658" cy="6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702A458-B725-4F4A-A373-3CF5FDAE9550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>
            <a:off x="2780032" y="5209091"/>
            <a:ext cx="301658" cy="79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825374"/>
      </p:ext>
    </p:extLst>
  </p:cSld>
  <p:clrMapOvr>
    <a:masterClrMapping/>
  </p:clrMapOvr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2001</Words>
  <Application>Microsoft Office PowerPoint</Application>
  <PresentationFormat>와이드스크린</PresentationFormat>
  <Paragraphs>420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민경</cp:lastModifiedBy>
  <cp:revision>8</cp:revision>
  <dcterms:created xsi:type="dcterms:W3CDTF">2021-04-29T15:08:55Z</dcterms:created>
  <dcterms:modified xsi:type="dcterms:W3CDTF">2022-01-09T14:10:15Z</dcterms:modified>
</cp:coreProperties>
</file>