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6" r:id="rId3"/>
    <p:sldId id="265" r:id="rId4"/>
    <p:sldId id="264" r:id="rId5"/>
    <p:sldId id="269" r:id="rId6"/>
    <p:sldId id="268" r:id="rId7"/>
    <p:sldId id="270" r:id="rId8"/>
    <p:sldId id="271" r:id="rId9"/>
    <p:sldId id="272" r:id="rId10"/>
    <p:sldId id="273" r:id="rId11"/>
    <p:sldId id="276" r:id="rId12"/>
    <p:sldId id="277" r:id="rId13"/>
    <p:sldId id="278" r:id="rId14"/>
    <p:sldId id="279" r:id="rId15"/>
    <p:sldId id="280" r:id="rId16"/>
    <p:sldId id="289" r:id="rId17"/>
    <p:sldId id="290" r:id="rId18"/>
    <p:sldId id="293" r:id="rId19"/>
    <p:sldId id="284" r:id="rId20"/>
    <p:sldId id="285" r:id="rId21"/>
    <p:sldId id="291" r:id="rId22"/>
    <p:sldId id="292" r:id="rId23"/>
    <p:sldId id="294" r:id="rId24"/>
    <p:sldId id="286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6C"/>
    <a:srgbClr val="FC5967"/>
    <a:srgbClr val="FF5675"/>
    <a:srgbClr val="FF5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76490" autoAdjust="0"/>
  </p:normalViewPr>
  <p:slideViewPr>
    <p:cSldViewPr snapToGrid="0">
      <p:cViewPr varScale="1">
        <p:scale>
          <a:sx n="55" d="100"/>
          <a:sy n="55" d="100"/>
        </p:scale>
        <p:origin x="9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689EF-7E49-491D-9B4F-5A919577FDB7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C664E-A47B-45C8-B003-2E82976B4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저희는 </a:t>
            </a:r>
            <a:r>
              <a:rPr lang="en-US" altLang="ko-KR" dirty="0" err="1"/>
              <a:t>airbnb</a:t>
            </a:r>
            <a:r>
              <a:rPr lang="en-US" altLang="ko-KR" dirty="0"/>
              <a:t> price prediction </a:t>
            </a:r>
            <a:r>
              <a:rPr lang="ko-KR" altLang="en-US" dirty="0"/>
              <a:t>이라는 주제로 프로젝트를 진행한 김민규 김태현 민준기 조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발표를 맡은 민준기입니다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 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3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순서가 있는 정성적 변수인 </a:t>
            </a:r>
            <a:r>
              <a:rPr lang="en-US" altLang="ko-KR" dirty="0"/>
              <a:t>cancellation policy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strict</a:t>
            </a:r>
            <a:r>
              <a:rPr lang="ko-KR" altLang="en-US" dirty="0"/>
              <a:t>한 정책을 사용하는 </a:t>
            </a:r>
            <a:r>
              <a:rPr lang="en-US" altLang="ko-KR" dirty="0"/>
              <a:t>host</a:t>
            </a:r>
            <a:r>
              <a:rPr lang="ko-KR" altLang="en-US" dirty="0"/>
              <a:t>들은 많지만 그 이상으로 강한 정책을 사용하는 </a:t>
            </a:r>
            <a:r>
              <a:rPr lang="en-US" altLang="ko-KR" dirty="0"/>
              <a:t>host</a:t>
            </a:r>
            <a:r>
              <a:rPr lang="ko-KR" altLang="en-US" dirty="0"/>
              <a:t>들은 거의 없는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6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앞의 과정과 같은 방법으로 데이터를 확인한 뒤로 </a:t>
            </a:r>
            <a:r>
              <a:rPr lang="ko-KR" altLang="en-US" dirty="0" err="1"/>
              <a:t>전처리</a:t>
            </a:r>
            <a:r>
              <a:rPr lang="ko-KR" altLang="en-US" dirty="0"/>
              <a:t> 과정을 진행하였습니다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가장 먼저 </a:t>
            </a:r>
            <a:r>
              <a:rPr lang="en-US" altLang="ko-KR" dirty="0"/>
              <a:t>NA</a:t>
            </a:r>
            <a:r>
              <a:rPr lang="ko-KR" altLang="en-US" dirty="0"/>
              <a:t>가 있는 </a:t>
            </a:r>
            <a:r>
              <a:rPr lang="en-US" altLang="ko-KR" dirty="0"/>
              <a:t>row</a:t>
            </a:r>
            <a:r>
              <a:rPr lang="ko-KR" altLang="en-US" dirty="0"/>
              <a:t>들을 제거했습니다</a:t>
            </a:r>
            <a:r>
              <a:rPr lang="en-US" altLang="ko-KR" dirty="0"/>
              <a:t>. NA</a:t>
            </a:r>
            <a:r>
              <a:rPr lang="ko-KR" altLang="en-US" dirty="0"/>
              <a:t>는 전체에서 대략 </a:t>
            </a:r>
            <a:r>
              <a:rPr lang="en-US" altLang="ko-KR" dirty="0"/>
              <a:t>100</a:t>
            </a:r>
            <a:r>
              <a:rPr lang="ko-KR" altLang="en-US" dirty="0"/>
              <a:t>개 이내로 숫자가 많진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다음으로는 </a:t>
            </a:r>
            <a:r>
              <a:rPr lang="en-US" altLang="ko-KR" dirty="0" err="1"/>
              <a:t>cancellation_policy</a:t>
            </a:r>
            <a:r>
              <a:rPr lang="ko-KR" altLang="en-US" dirty="0"/>
              <a:t>에 대한 처리를 해주었습니다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앞슬라이드에서</a:t>
            </a:r>
            <a:r>
              <a:rPr lang="ko-KR" altLang="en-US" dirty="0"/>
              <a:t> 보여드렸는데 </a:t>
            </a:r>
            <a:r>
              <a:rPr lang="en-US" altLang="ko-KR" dirty="0"/>
              <a:t>cancellation policy</a:t>
            </a:r>
            <a:r>
              <a:rPr lang="ko-KR" altLang="en-US" dirty="0"/>
              <a:t>의 경우는 </a:t>
            </a:r>
            <a:r>
              <a:rPr lang="en-US" altLang="ko-KR" dirty="0"/>
              <a:t>super strict</a:t>
            </a:r>
            <a:r>
              <a:rPr lang="ko-KR" altLang="en-US" dirty="0"/>
              <a:t>이상의 정책을 사용한 </a:t>
            </a:r>
            <a:r>
              <a:rPr lang="en-US" altLang="ko-KR" dirty="0"/>
              <a:t>host</a:t>
            </a:r>
            <a:r>
              <a:rPr lang="ko-KR" altLang="en-US" dirty="0"/>
              <a:t>가 많지 않았습니다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이를 전부 </a:t>
            </a:r>
            <a:r>
              <a:rPr lang="en-US" altLang="ko-KR" dirty="0"/>
              <a:t>strict</a:t>
            </a:r>
            <a:r>
              <a:rPr lang="ko-KR" altLang="en-US" dirty="0"/>
              <a:t>에 포함시켰습니다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</a:t>
            </a:r>
            <a:r>
              <a:rPr lang="ko-KR" altLang="en-US" dirty="0" err="1"/>
              <a:t>어메니티에</a:t>
            </a:r>
            <a:r>
              <a:rPr lang="ko-KR" altLang="en-US" dirty="0"/>
              <a:t> 대한 처리를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다음 슬라이드에서 조금 더 자세히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52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ko-KR" altLang="en-US" dirty="0" err="1"/>
              <a:t>어메니티</a:t>
            </a:r>
            <a:r>
              <a:rPr lang="ko-KR" altLang="en-US" dirty="0"/>
              <a:t> </a:t>
            </a:r>
            <a:r>
              <a:rPr lang="en-US" altLang="ko-KR" dirty="0"/>
              <a:t>variable</a:t>
            </a:r>
            <a:r>
              <a:rPr lang="ko-KR" altLang="en-US" dirty="0"/>
              <a:t>이 주어진 형태는 이 그림과 같았습니다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공통적으로 나타나는 항목들도 많았지만 그렇다고 단순히 문자열로써 각각을 처리하기엔 문제가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00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이들 각각을 분류하여 이런 </a:t>
            </a:r>
            <a:r>
              <a:rPr lang="en-US" altLang="ko-KR" dirty="0"/>
              <a:t>table</a:t>
            </a:r>
            <a:r>
              <a:rPr lang="ko-KR" altLang="en-US" dirty="0"/>
              <a:t>을 새로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column</a:t>
            </a:r>
            <a:r>
              <a:rPr lang="ko-KR" altLang="en-US" dirty="0"/>
              <a:t>에는 총 </a:t>
            </a:r>
            <a:r>
              <a:rPr lang="en-US" altLang="ko-KR" dirty="0"/>
              <a:t>137</a:t>
            </a:r>
            <a:r>
              <a:rPr lang="ko-KR" altLang="en-US" dirty="0"/>
              <a:t>개의 등장한 </a:t>
            </a:r>
            <a:r>
              <a:rPr lang="ko-KR" altLang="en-US" dirty="0" err="1"/>
              <a:t>어메니티들을</a:t>
            </a:r>
            <a:r>
              <a:rPr lang="ko-KR" altLang="en-US" dirty="0"/>
              <a:t> 나열하였고 이를 제공하면 </a:t>
            </a:r>
            <a:r>
              <a:rPr lang="en-US" altLang="ko-KR" dirty="0"/>
              <a:t>true,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  <a:r>
              <a:rPr lang="ko-KR" altLang="en-US" dirty="0"/>
              <a:t>로 하여 </a:t>
            </a:r>
            <a:r>
              <a:rPr lang="en-US" altLang="ko-KR" dirty="0"/>
              <a:t>137</a:t>
            </a:r>
            <a:r>
              <a:rPr lang="ko-KR" altLang="en-US" dirty="0"/>
              <a:t>개의 </a:t>
            </a:r>
            <a:r>
              <a:rPr lang="en-US" altLang="ko-KR" dirty="0"/>
              <a:t>column</a:t>
            </a:r>
            <a:r>
              <a:rPr lang="ko-KR" altLang="en-US" dirty="0"/>
              <a:t>들을 추가하였습니다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발표 초반에 말씀드린 바와 같이 이에 대한 결과를 확인하고자 </a:t>
            </a:r>
            <a:r>
              <a:rPr lang="ko-KR" altLang="en-US" dirty="0" err="1"/>
              <a:t>어메니티가</a:t>
            </a:r>
            <a:r>
              <a:rPr lang="ko-KR" altLang="en-US" dirty="0"/>
              <a:t> 포함된 분석과 포함되지 않은 분석을 둘 다 진행해 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9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전처리</a:t>
            </a:r>
            <a:r>
              <a:rPr lang="ko-KR" altLang="en-US" dirty="0"/>
              <a:t> 과정을 거친 뒤 본격적인 분석을 진행해 보았습니다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log_price</a:t>
            </a:r>
            <a:r>
              <a:rPr lang="ko-KR" altLang="en-US" dirty="0"/>
              <a:t>를 그대로 사용한 </a:t>
            </a:r>
            <a:r>
              <a:rPr lang="en-US" altLang="ko-KR" dirty="0"/>
              <a:t>continuous </a:t>
            </a:r>
            <a:r>
              <a:rPr lang="en-US" altLang="ko-KR" dirty="0" err="1"/>
              <a:t>log_price</a:t>
            </a:r>
            <a:r>
              <a:rPr lang="en-US" altLang="ko-KR" dirty="0"/>
              <a:t> </a:t>
            </a:r>
            <a:r>
              <a:rPr lang="ko-KR" altLang="en-US" dirty="0"/>
              <a:t>분석에는 </a:t>
            </a:r>
            <a:r>
              <a:rPr lang="en-US" altLang="ko-KR" dirty="0"/>
              <a:t>multiple linear regression </a:t>
            </a:r>
            <a:r>
              <a:rPr lang="ko-KR" altLang="en-US" dirty="0"/>
              <a:t>과 </a:t>
            </a:r>
            <a:r>
              <a:rPr lang="ko-KR" altLang="en-US" dirty="0" err="1"/>
              <a:t>라쏘</a:t>
            </a:r>
            <a:r>
              <a:rPr lang="en-US" altLang="ko-KR" dirty="0"/>
              <a:t>, extreme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boosting </a:t>
            </a:r>
            <a:r>
              <a:rPr lang="ko-KR" altLang="en-US" dirty="0"/>
              <a:t>모델을 적용시켰습니다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 err="1"/>
              <a:t>log_price</a:t>
            </a:r>
            <a:r>
              <a:rPr lang="ko-KR" altLang="en-US" dirty="0"/>
              <a:t>를 분석한 </a:t>
            </a:r>
            <a:r>
              <a:rPr lang="en-US" altLang="ko-KR" dirty="0"/>
              <a:t>case</a:t>
            </a:r>
            <a:r>
              <a:rPr lang="ko-KR" altLang="en-US" dirty="0"/>
              <a:t>에서는 그대로 </a:t>
            </a:r>
            <a:r>
              <a:rPr lang="en-US" altLang="ko-KR" dirty="0"/>
              <a:t>continuous</a:t>
            </a:r>
            <a:r>
              <a:rPr lang="ko-KR" altLang="en-US" dirty="0"/>
              <a:t> 케이스에서 </a:t>
            </a:r>
            <a:r>
              <a:rPr lang="en-US" altLang="ko-KR" dirty="0"/>
              <a:t>linear regression</a:t>
            </a:r>
            <a:r>
              <a:rPr lang="ko-KR" altLang="en-US" dirty="0"/>
              <a:t>만 </a:t>
            </a:r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으로 바꿔서 적용시켰습니다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case</a:t>
            </a:r>
            <a:r>
              <a:rPr lang="ko-KR" altLang="en-US" dirty="0"/>
              <a:t>에 따라 </a:t>
            </a:r>
            <a:r>
              <a:rPr lang="ko-KR" altLang="en-US" dirty="0" err="1"/>
              <a:t>어메니티가</a:t>
            </a:r>
            <a:r>
              <a:rPr lang="ko-KR" altLang="en-US" dirty="0"/>
              <a:t> 포함된 경우와 포함되지 않은 경우 이렇게 나눠서 총 </a:t>
            </a:r>
            <a:r>
              <a:rPr lang="en-US" altLang="ko-KR" dirty="0"/>
              <a:t>2</a:t>
            </a:r>
            <a:r>
              <a:rPr lang="ko-KR" altLang="en-US" dirty="0"/>
              <a:t>곱하기 </a:t>
            </a:r>
            <a:r>
              <a:rPr lang="en-US" altLang="ko-KR" dirty="0"/>
              <a:t>2 </a:t>
            </a:r>
            <a:r>
              <a:rPr lang="ko-KR" altLang="en-US" dirty="0"/>
              <a:t>해서 </a:t>
            </a:r>
            <a:r>
              <a:rPr lang="en-US" altLang="ko-KR" dirty="0"/>
              <a:t>4</a:t>
            </a:r>
            <a:r>
              <a:rPr lang="ko-KR" altLang="en-US" dirty="0"/>
              <a:t>가지 경우에 대해 모델을 구했습니다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6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continuous log price</a:t>
            </a:r>
            <a:r>
              <a:rPr lang="ko-KR" altLang="en-US" dirty="0"/>
              <a:t>에 대한 결과는 이와 같이 나왔습니다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RMSE </a:t>
            </a:r>
            <a:r>
              <a:rPr lang="ko-KR" altLang="en-US" dirty="0"/>
              <a:t>를 살펴보면 확실히 </a:t>
            </a:r>
            <a:r>
              <a:rPr lang="en-US" altLang="ko-KR" dirty="0"/>
              <a:t>amenity</a:t>
            </a:r>
            <a:r>
              <a:rPr lang="ko-KR" altLang="en-US" dirty="0"/>
              <a:t>들을 넣은 것의 결과가 나은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extreme gradient boost </a:t>
            </a:r>
            <a:r>
              <a:rPr lang="ko-KR" altLang="en-US" dirty="0"/>
              <a:t>모델의 </a:t>
            </a:r>
            <a:r>
              <a:rPr lang="en-US" altLang="ko-KR" dirty="0" err="1"/>
              <a:t>rmse</a:t>
            </a:r>
            <a:r>
              <a:rPr lang="ko-KR" altLang="en-US" dirty="0"/>
              <a:t>가 가장 작은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13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</a:t>
            </a:r>
            <a:r>
              <a:rPr lang="en-US" altLang="ko-KR" dirty="0"/>
              <a:t>linear regression model</a:t>
            </a:r>
            <a:r>
              <a:rPr lang="ko-KR" altLang="en-US" dirty="0"/>
              <a:t>을 통해 유의미한 변수를 확인해본 결과입니다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setting 1</a:t>
            </a:r>
            <a:r>
              <a:rPr lang="ko-KR" altLang="en-US" dirty="0"/>
              <a:t>에 대한 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43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</a:t>
            </a:r>
            <a:r>
              <a:rPr lang="en-US" altLang="ko-KR" dirty="0"/>
              <a:t>setting2</a:t>
            </a:r>
            <a:r>
              <a:rPr lang="ko-KR" altLang="en-US" dirty="0"/>
              <a:t>에 대한 결과입니다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세팅에서는 변수가 너무 많아서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0.001</a:t>
            </a:r>
            <a:r>
              <a:rPr lang="ko-KR" altLang="en-US" dirty="0"/>
              <a:t>이하인 것들만 출력했습니다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35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lasso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에서 회귀계수 </a:t>
            </a:r>
            <a:r>
              <a:rPr lang="en-US" altLang="ko-KR" dirty="0"/>
              <a:t>0.005 </a:t>
            </a:r>
            <a:r>
              <a:rPr lang="ko-KR" altLang="en-US" dirty="0"/>
              <a:t>이상인 변수들입니다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위가 </a:t>
            </a:r>
            <a:r>
              <a:rPr lang="en-US" altLang="ko-KR" dirty="0"/>
              <a:t>setting1, </a:t>
            </a:r>
            <a:r>
              <a:rPr lang="ko-KR" altLang="en-US" dirty="0"/>
              <a:t>아래가 </a:t>
            </a:r>
            <a:r>
              <a:rPr lang="en-US" altLang="ko-KR" dirty="0"/>
              <a:t>setting2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083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extreme gradient boost</a:t>
            </a:r>
            <a:r>
              <a:rPr lang="ko-KR" altLang="en-US" dirty="0"/>
              <a:t>모델에서의 </a:t>
            </a:r>
            <a:r>
              <a:rPr lang="en-US" altLang="ko-KR" dirty="0"/>
              <a:t>importance</a:t>
            </a:r>
            <a:r>
              <a:rPr lang="ko-KR" altLang="en-US" dirty="0"/>
              <a:t>를 상위 </a:t>
            </a:r>
            <a:r>
              <a:rPr lang="en-US" altLang="ko-KR" dirty="0"/>
              <a:t>5</a:t>
            </a:r>
            <a:r>
              <a:rPr lang="ko-KR" altLang="en-US" dirty="0"/>
              <a:t>개만 히스토그램으로 </a:t>
            </a:r>
            <a:r>
              <a:rPr lang="ko-KR" altLang="en-US" dirty="0" err="1"/>
              <a:t>나타내었습니다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두 그림은 각각 두 가지 세팅에서의 </a:t>
            </a:r>
            <a:r>
              <a:rPr lang="en-US" altLang="ko-KR" dirty="0"/>
              <a:t>variable </a:t>
            </a:r>
            <a:r>
              <a:rPr lang="ko-KR" altLang="en-US" dirty="0"/>
              <a:t>별 중요도입니다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 다 동일하게 건물 형태가 가장 중요하게 작용하고 그 다음으로 인원인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5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목차를 말씀드리면 가장 먼저 데이터에 대한 설명과 프로젝트의 목표를 말씀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다음으로 </a:t>
            </a:r>
            <a:r>
              <a:rPr lang="ko-KR" altLang="en-US" dirty="0" err="1"/>
              <a:t>전처리</a:t>
            </a:r>
            <a:r>
              <a:rPr lang="ko-KR" altLang="en-US" dirty="0"/>
              <a:t> 과정에 대해 설명 드린 뒤 분석에 사용한 모델들과 그 적용 결과를 말씀드리고 발표를 마치도록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35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binary </a:t>
            </a:r>
            <a:r>
              <a:rPr lang="ko-KR" altLang="en-US" dirty="0"/>
              <a:t>처리한</a:t>
            </a:r>
            <a:r>
              <a:rPr lang="en-US" altLang="ko-KR" dirty="0"/>
              <a:t> log price</a:t>
            </a:r>
            <a:r>
              <a:rPr lang="ko-KR" altLang="en-US" dirty="0"/>
              <a:t>에 대한 결과는 이와 같이 나왔습니다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역시 근소하게 </a:t>
            </a:r>
            <a:r>
              <a:rPr lang="en-US" altLang="ko-KR" dirty="0"/>
              <a:t>amenity</a:t>
            </a:r>
            <a:r>
              <a:rPr lang="ko-KR" altLang="en-US" dirty="0"/>
              <a:t>를 포함한 모델의 정확도가 더 높은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경우에도 </a:t>
            </a:r>
            <a:r>
              <a:rPr lang="en-US" altLang="ko-KR" dirty="0"/>
              <a:t>extreme gradient boost model</a:t>
            </a:r>
            <a:r>
              <a:rPr lang="ko-KR" altLang="en-US" dirty="0"/>
              <a:t>이 가장 정확도가 높은 것을 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앞전의</a:t>
            </a:r>
            <a:r>
              <a:rPr lang="ko-KR" altLang="en-US" dirty="0"/>
              <a:t> </a:t>
            </a:r>
            <a:r>
              <a:rPr lang="en-US" altLang="ko-KR" dirty="0"/>
              <a:t>continuous case</a:t>
            </a:r>
            <a:r>
              <a:rPr lang="ko-KR" altLang="en-US" dirty="0"/>
              <a:t>와 이 슬라이드의 </a:t>
            </a:r>
            <a:r>
              <a:rPr lang="en-US" altLang="ko-KR" dirty="0"/>
              <a:t>binary case </a:t>
            </a:r>
            <a:r>
              <a:rPr lang="ko-KR" altLang="en-US" dirty="0"/>
              <a:t>모두 모델의 정확도는 </a:t>
            </a:r>
            <a:r>
              <a:rPr lang="en-US" altLang="ko-KR" dirty="0"/>
              <a:t>setting2</a:t>
            </a:r>
            <a:r>
              <a:rPr lang="ko-KR" altLang="en-US" dirty="0"/>
              <a:t>가 높은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en-US" altLang="ko-KR" dirty="0"/>
              <a:t>setting 1</a:t>
            </a:r>
            <a:r>
              <a:rPr lang="ko-KR" altLang="en-US" dirty="0"/>
              <a:t>은 </a:t>
            </a:r>
            <a:r>
              <a:rPr lang="en-US" altLang="ko-KR" dirty="0"/>
              <a:t>12</a:t>
            </a:r>
            <a:r>
              <a:rPr lang="ko-KR" altLang="en-US" dirty="0"/>
              <a:t>개의 변수를 사용하고 </a:t>
            </a:r>
            <a:r>
              <a:rPr lang="en-US" altLang="ko-KR" dirty="0"/>
              <a:t>setting 2</a:t>
            </a:r>
            <a:r>
              <a:rPr lang="ko-KR" altLang="en-US" dirty="0"/>
              <a:t>는 이보다 </a:t>
            </a:r>
            <a:r>
              <a:rPr lang="en-US" altLang="ko-KR" dirty="0"/>
              <a:t>137</a:t>
            </a:r>
            <a:r>
              <a:rPr lang="ko-KR" altLang="en-US" dirty="0"/>
              <a:t>개가 많은 </a:t>
            </a:r>
            <a:r>
              <a:rPr lang="en-US" altLang="ko-KR" dirty="0"/>
              <a:t>149</a:t>
            </a:r>
            <a:r>
              <a:rPr lang="ko-KR" altLang="en-US" dirty="0"/>
              <a:t>개의 변수를 사용하는 것을 고려했을 때</a:t>
            </a:r>
            <a:endParaRPr lang="en-US" altLang="ko-KR" dirty="0"/>
          </a:p>
          <a:p>
            <a:r>
              <a:rPr lang="ko-KR" altLang="en-US" dirty="0"/>
              <a:t>효율성이 조금 떨어진다고 볼 수도 있을 것 같습니다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17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logistic regression </a:t>
            </a:r>
            <a:r>
              <a:rPr lang="ko-KR" altLang="en-US" dirty="0"/>
              <a:t>결과에서 유의한 변수들을 확인해보았습니다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setting 1</a:t>
            </a:r>
            <a:r>
              <a:rPr lang="ko-KR" altLang="en-US" dirty="0"/>
              <a:t>의 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12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결과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역시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0.001</a:t>
            </a:r>
            <a:r>
              <a:rPr lang="ko-KR" altLang="en-US" dirty="0"/>
              <a:t>이하인 변수들만 출력했습니다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17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lasso regression </a:t>
            </a:r>
            <a:r>
              <a:rPr lang="ko-KR" altLang="en-US" dirty="0"/>
              <a:t>결과 회귀계수가 </a:t>
            </a:r>
            <a:r>
              <a:rPr lang="en-US" altLang="ko-KR" dirty="0"/>
              <a:t>0.005</a:t>
            </a:r>
            <a:r>
              <a:rPr lang="ko-KR" altLang="en-US" dirty="0"/>
              <a:t>이상인 것들 만 출력했습니다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위에가</a:t>
            </a:r>
            <a:r>
              <a:rPr lang="ko-KR" altLang="en-US" dirty="0"/>
              <a:t> </a:t>
            </a:r>
            <a:r>
              <a:rPr lang="en-US" altLang="ko-KR" dirty="0"/>
              <a:t>setting1 </a:t>
            </a:r>
            <a:r>
              <a:rPr lang="ko-KR" altLang="en-US" dirty="0"/>
              <a:t>아래가 </a:t>
            </a:r>
            <a:r>
              <a:rPr lang="en-US" altLang="ko-KR" dirty="0"/>
              <a:t>setting2</a:t>
            </a:r>
            <a:r>
              <a:rPr lang="ko-KR" altLang="en-US" dirty="0"/>
              <a:t>의 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32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 err="1"/>
              <a:t>xgboost</a:t>
            </a:r>
            <a:r>
              <a:rPr lang="ko-KR" altLang="en-US" dirty="0"/>
              <a:t>에서의 </a:t>
            </a:r>
            <a:r>
              <a:rPr lang="en-US" altLang="ko-KR" dirty="0"/>
              <a:t>importance</a:t>
            </a:r>
            <a:r>
              <a:rPr lang="ko-KR" altLang="en-US" dirty="0"/>
              <a:t>를 히스토그램으로 나타낸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binary case</a:t>
            </a:r>
            <a:r>
              <a:rPr lang="ko-KR" altLang="en-US" dirty="0"/>
              <a:t> 역시 건물 형태가 가장 중요한 것은 동일하나 두번째로 중요한 것이 </a:t>
            </a:r>
            <a:r>
              <a:rPr lang="en-US" altLang="ko-KR" dirty="0"/>
              <a:t>review score</a:t>
            </a:r>
            <a:r>
              <a:rPr lang="ko-KR" altLang="en-US" dirty="0"/>
              <a:t>임을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11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이것으로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884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데이터의 출처는 </a:t>
            </a:r>
            <a:r>
              <a:rPr lang="en-US" altLang="ko-KR" dirty="0" err="1"/>
              <a:t>kaggle</a:t>
            </a:r>
            <a:r>
              <a:rPr lang="ko-KR" altLang="en-US" dirty="0"/>
              <a:t>의 </a:t>
            </a:r>
            <a:r>
              <a:rPr lang="en-US" altLang="ko-KR" dirty="0" err="1"/>
              <a:t>airbnb</a:t>
            </a:r>
            <a:r>
              <a:rPr lang="en-US" altLang="ko-KR" dirty="0"/>
              <a:t> price prediction</a:t>
            </a:r>
            <a:r>
              <a:rPr lang="ko-KR" altLang="en-US" dirty="0"/>
              <a:t>이라는 제목의 데이터셋을 가져왔습니다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데이터는 </a:t>
            </a:r>
            <a:r>
              <a:rPr lang="en-US" altLang="ko-KR" dirty="0"/>
              <a:t>log price</a:t>
            </a:r>
            <a:r>
              <a:rPr lang="ko-KR" altLang="en-US" dirty="0"/>
              <a:t>를 포함하여 총 </a:t>
            </a:r>
            <a:r>
              <a:rPr lang="en-US" altLang="ko-KR" dirty="0"/>
              <a:t>29</a:t>
            </a:r>
            <a:r>
              <a:rPr lang="ko-KR" altLang="en-US" dirty="0"/>
              <a:t>개의 </a:t>
            </a:r>
            <a:r>
              <a:rPr lang="en-US" altLang="ko-KR" dirty="0"/>
              <a:t>column</a:t>
            </a:r>
            <a:r>
              <a:rPr lang="ko-KR" altLang="en-US" dirty="0"/>
              <a:t>으로 이루어져 있으며 </a:t>
            </a:r>
            <a:r>
              <a:rPr lang="en-US" altLang="ko-KR" dirty="0"/>
              <a:t>74111</a:t>
            </a:r>
            <a:r>
              <a:rPr lang="ko-KR" altLang="en-US" dirty="0"/>
              <a:t>개의 데이터가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목표는 이 </a:t>
            </a:r>
            <a:r>
              <a:rPr lang="en-US" altLang="ko-KR" dirty="0"/>
              <a:t>log price</a:t>
            </a:r>
            <a:r>
              <a:rPr lang="ko-KR" altLang="en-US" dirty="0"/>
              <a:t>를 예측하는 것으로 이를 위해 나머지 데이터들을 처리한 뒤 다양한 </a:t>
            </a:r>
            <a:r>
              <a:rPr lang="en-US" altLang="ko-KR" dirty="0"/>
              <a:t>model</a:t>
            </a:r>
            <a:r>
              <a:rPr lang="ko-KR" altLang="en-US" dirty="0"/>
              <a:t>들을 적용시켰습니다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9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데이터를 사용한 저희 프로젝트의 목표는 주제명에서 쉽게 예상할 수 있듯이 여러 변수들을 이용하여 </a:t>
            </a:r>
            <a:r>
              <a:rPr lang="en-US" altLang="ko-KR" dirty="0" err="1"/>
              <a:t>airbnb</a:t>
            </a:r>
            <a:r>
              <a:rPr lang="en-US" altLang="ko-KR" dirty="0"/>
              <a:t> </a:t>
            </a:r>
            <a:r>
              <a:rPr lang="ko-KR" altLang="en-US" dirty="0"/>
              <a:t>예약 가격을 예측하는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이와 </a:t>
            </a:r>
            <a:r>
              <a:rPr lang="ko-KR" altLang="en-US" dirty="0" err="1"/>
              <a:t>더불어서</a:t>
            </a:r>
            <a:r>
              <a:rPr lang="ko-KR" altLang="en-US" dirty="0"/>
              <a:t> 가격에 유의하게 영향을 주는 변수 또한 찾아보고자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뒤에서 더 자세히 </a:t>
            </a:r>
            <a:r>
              <a:rPr lang="ko-KR" altLang="en-US" dirty="0" err="1"/>
              <a:t>설명드리겠지만</a:t>
            </a:r>
            <a:r>
              <a:rPr lang="ko-KR" altLang="en-US" dirty="0"/>
              <a:t> 제공된 데이터에 </a:t>
            </a:r>
            <a:r>
              <a:rPr lang="en-US" altLang="ko-KR" dirty="0" err="1"/>
              <a:t>log_price</a:t>
            </a:r>
            <a:r>
              <a:rPr lang="ko-KR" altLang="en-US" dirty="0"/>
              <a:t>항목이 있고 저희가 예측하고 하는 종속변수가 바로 이 </a:t>
            </a:r>
            <a:r>
              <a:rPr lang="en-US" altLang="ko-KR" dirty="0" err="1"/>
              <a:t>log_price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분석에서는 이 </a:t>
            </a:r>
            <a:r>
              <a:rPr lang="en-US" altLang="ko-KR" dirty="0" err="1"/>
              <a:t>log_price</a:t>
            </a:r>
            <a:r>
              <a:rPr lang="ko-KR" altLang="en-US" dirty="0"/>
              <a:t>를 두가지 형태로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번째는 주어진 그대로 사용했습니다</a:t>
            </a:r>
            <a:r>
              <a:rPr lang="en-US" altLang="ko-KR" dirty="0"/>
              <a:t>. </a:t>
            </a:r>
            <a:r>
              <a:rPr lang="ko-KR" altLang="en-US" dirty="0"/>
              <a:t>두 번째는 이를 </a:t>
            </a:r>
            <a:r>
              <a:rPr lang="en-US" altLang="ko-KR" dirty="0"/>
              <a:t>binary</a:t>
            </a:r>
            <a:r>
              <a:rPr lang="ko-KR" altLang="en-US" dirty="0"/>
              <a:t>로 분류했습니다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중앙값보다 큰 값을 가지면 </a:t>
            </a:r>
            <a:r>
              <a:rPr lang="en-US" altLang="ko-KR" dirty="0"/>
              <a:t>1</a:t>
            </a:r>
            <a:r>
              <a:rPr lang="ko-KR" altLang="en-US" dirty="0"/>
              <a:t>로 작은 값을 가지면 </a:t>
            </a:r>
            <a:r>
              <a:rPr lang="en-US" altLang="ko-KR" dirty="0"/>
              <a:t>0</a:t>
            </a:r>
            <a:r>
              <a:rPr lang="ko-KR" altLang="en-US" dirty="0"/>
              <a:t>으로 분류하여 이를 예측하는 모델을 작성해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다음으로는 두 가지 세팅을 사용했습니다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 번째는 설명변수 중 </a:t>
            </a:r>
            <a:r>
              <a:rPr lang="ko-KR" altLang="en-US" dirty="0" err="1"/>
              <a:t>어메니티를</a:t>
            </a:r>
            <a:r>
              <a:rPr lang="ko-KR" altLang="en-US" dirty="0"/>
              <a:t> 제외하고 분석을 진행했고</a:t>
            </a:r>
            <a:endParaRPr lang="en-US" altLang="ko-KR" dirty="0"/>
          </a:p>
          <a:p>
            <a:r>
              <a:rPr lang="ko-KR" altLang="en-US" dirty="0"/>
              <a:t>그 다음 두번째로는 </a:t>
            </a:r>
            <a:r>
              <a:rPr lang="ko-KR" altLang="en-US" dirty="0" err="1"/>
              <a:t>어메니티를</a:t>
            </a:r>
            <a:r>
              <a:rPr lang="ko-KR" altLang="en-US" dirty="0"/>
              <a:t> 포함하여 분석을 진행했습니다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진행한 이유는 </a:t>
            </a:r>
            <a:r>
              <a:rPr lang="ko-KR" altLang="en-US" dirty="0" err="1"/>
              <a:t>어메니티의</a:t>
            </a:r>
            <a:r>
              <a:rPr lang="ko-KR" altLang="en-US" dirty="0"/>
              <a:t> 종류가 너무 많아서 이에 따른 차이를 </a:t>
            </a:r>
            <a:r>
              <a:rPr lang="ko-KR" altLang="en-US" dirty="0" err="1"/>
              <a:t>두어보았습니다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7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구체적인 데이터의 </a:t>
            </a:r>
            <a:r>
              <a:rPr lang="en-US" altLang="ko-KR" dirty="0"/>
              <a:t>column</a:t>
            </a:r>
            <a:r>
              <a:rPr lang="ko-KR" altLang="en-US" dirty="0"/>
              <a:t>들은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정량적인 변수에는 종속변수로 사용한 </a:t>
            </a:r>
            <a:r>
              <a:rPr lang="en-US" altLang="ko-KR" dirty="0" err="1"/>
              <a:t>log_price</a:t>
            </a:r>
            <a:r>
              <a:rPr lang="ko-KR" altLang="en-US" dirty="0"/>
              <a:t>만 연속형 변수였고 이외의 여기 나열된 변수들은 </a:t>
            </a:r>
            <a:r>
              <a:rPr lang="ko-KR" altLang="en-US" dirty="0" err="1"/>
              <a:t>불연속적인</a:t>
            </a:r>
            <a:r>
              <a:rPr lang="ko-KR" altLang="en-US" dirty="0"/>
              <a:t> 변수입니다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정성적 변수에는 </a:t>
            </a:r>
            <a:r>
              <a:rPr lang="en-US" altLang="ko-KR" dirty="0"/>
              <a:t>cancellation policy</a:t>
            </a:r>
            <a:r>
              <a:rPr lang="ko-KR" altLang="en-US" dirty="0"/>
              <a:t>만 순서를 갖고 있는 변수이고 이외의 나열된 변수들은 순서가 없는 변수입니다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raw data</a:t>
            </a:r>
            <a:r>
              <a:rPr lang="ko-KR" altLang="en-US" dirty="0"/>
              <a:t>에는 있으나 분석이 불가능에 가깝거나 </a:t>
            </a:r>
            <a:r>
              <a:rPr lang="en-US" altLang="ko-KR" dirty="0"/>
              <a:t>price</a:t>
            </a:r>
            <a:r>
              <a:rPr lang="ko-KR" altLang="en-US" dirty="0"/>
              <a:t>에 영향을 미치지 못하는 변수들은 제거했습니다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줄이자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3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몇가지 데이터들 예시를 간단히 보여드리겠습니다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종속 변수인 </a:t>
            </a:r>
            <a:r>
              <a:rPr lang="en-US" altLang="ko-KR" dirty="0" err="1"/>
              <a:t>log_price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히스토그램은 이와 같고 </a:t>
            </a:r>
            <a:r>
              <a:rPr lang="en-US" altLang="ko-KR" dirty="0"/>
              <a:t>4</a:t>
            </a:r>
            <a:r>
              <a:rPr lang="ko-KR" altLang="en-US" dirty="0"/>
              <a:t>분위수들은 이와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99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불연속 정량 데이터 중 숙박 인원에 대해 간략히 보여드리면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명의 경우가 가장 많고 </a:t>
            </a:r>
            <a:r>
              <a:rPr lang="en-US" altLang="ko-KR" dirty="0"/>
              <a:t>8</a:t>
            </a:r>
            <a:r>
              <a:rPr lang="ko-KR" altLang="en-US" dirty="0"/>
              <a:t>명 이상이 숙박할 수 있는 숙소는 거의 없는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불연속 정량 데이터의 경우 이런 식으로 특정 값들에 편중된 현상이 많이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1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정성적 데이터들 중 하나인 </a:t>
            </a:r>
            <a:r>
              <a:rPr lang="en-US" altLang="ko-KR" dirty="0"/>
              <a:t>room type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또한 특정 종류들이 많은 비중을 차지하는 것을 확인할 수 있고 다른 정성적 데이터들도 이런 모습을 많이 보여주었습니다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2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또한 정성적 데이터 중 </a:t>
            </a:r>
            <a:r>
              <a:rPr lang="en-US" altLang="ko-KR" dirty="0"/>
              <a:t>true false</a:t>
            </a:r>
            <a:r>
              <a:rPr lang="ko-KR" altLang="en-US" dirty="0"/>
              <a:t>형으로 되어있는 </a:t>
            </a:r>
            <a:r>
              <a:rPr lang="en-US" altLang="ko-KR" dirty="0" err="1"/>
              <a:t>cleaning_fee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664E-A47B-45C8-B003-2E82976B41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71" y="1083174"/>
            <a:ext cx="643998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71" y="3562849"/>
            <a:ext cx="643998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2508D0-CDC7-F740-93F1-3A52080449DF}"/>
              </a:ext>
            </a:extLst>
          </p:cNvPr>
          <p:cNvCxnSpPr/>
          <p:nvPr userDrawn="1"/>
        </p:nvCxnSpPr>
        <p:spPr>
          <a:xfrm>
            <a:off x="4951828" y="868251"/>
            <a:ext cx="0" cy="52050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38" y="439743"/>
            <a:ext cx="1121312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437" y="1860044"/>
            <a:ext cx="11213123" cy="40384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A66A78-36A1-4A80-B3ED-C9E692DA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2DBBFA-2681-469F-B531-9AA5283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5041A-E7E8-4008-BFE5-7140B1D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4E430-839C-41D9-B857-82C42E0870B4}"/>
              </a:ext>
            </a:extLst>
          </p:cNvPr>
          <p:cNvSpPr/>
          <p:nvPr userDrawn="1"/>
        </p:nvSpPr>
        <p:spPr>
          <a:xfrm>
            <a:off x="183969" y="6033407"/>
            <a:ext cx="2183674" cy="759279"/>
          </a:xfrm>
          <a:prstGeom prst="rect">
            <a:avLst/>
          </a:prstGeom>
          <a:solidFill>
            <a:srgbClr val="FF5769"/>
          </a:solidFill>
          <a:ln>
            <a:solidFill>
              <a:srgbClr val="FF5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38" y="417376"/>
            <a:ext cx="11179126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841860"/>
            <a:ext cx="5369003" cy="40384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A66A78-36A1-4A80-B3ED-C9E692DA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2DBBFA-2681-469F-B531-9AA5283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5041A-E7E8-4008-BFE5-7140B1D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4E430-839C-41D9-B857-82C42E0870B4}"/>
              </a:ext>
            </a:extLst>
          </p:cNvPr>
          <p:cNvSpPr/>
          <p:nvPr userDrawn="1"/>
        </p:nvSpPr>
        <p:spPr>
          <a:xfrm>
            <a:off x="183969" y="6033407"/>
            <a:ext cx="2183674" cy="759279"/>
          </a:xfrm>
          <a:prstGeom prst="rect">
            <a:avLst/>
          </a:prstGeom>
          <a:solidFill>
            <a:srgbClr val="FF5769"/>
          </a:solidFill>
          <a:ln>
            <a:solidFill>
              <a:srgbClr val="FF57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C5EEA8-69D6-4856-A8FC-00CCC570D9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6560" y="1841860"/>
            <a:ext cx="5369003" cy="40384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69B5D8-50AD-4F9D-8F1D-B3F1295CE452}"/>
              </a:ext>
            </a:extLst>
          </p:cNvPr>
          <p:cNvSpPr/>
          <p:nvPr userDrawn="1"/>
        </p:nvSpPr>
        <p:spPr>
          <a:xfrm>
            <a:off x="77833" y="4317899"/>
            <a:ext cx="2183674" cy="2311501"/>
          </a:xfrm>
          <a:prstGeom prst="rect">
            <a:avLst/>
          </a:prstGeom>
          <a:solidFill>
            <a:srgbClr val="FF5675"/>
          </a:solidFill>
          <a:ln>
            <a:solidFill>
              <a:srgbClr val="FF5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1FC6E4-A60B-4647-B98D-6750118BA9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4888" y="6141017"/>
            <a:ext cx="386619" cy="4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C5967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C5967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C5967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C59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evezhenghp/airbnb-price-predi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405" y="1480201"/>
            <a:ext cx="8623663" cy="1325563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A</a:t>
            </a:r>
            <a:r>
              <a:rPr lang="en-US" dirty="0"/>
              <a:t>irbnb price</a:t>
            </a:r>
            <a:r>
              <a:rPr lang="ko-KR" altLang="en-US" dirty="0"/>
              <a:t> </a:t>
            </a:r>
            <a:r>
              <a:rPr lang="en-US" altLang="ko-KR" dirty="0"/>
              <a:t>prediction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EF68736-B013-4FF9-AA60-A2F1D7127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02583" y="4052236"/>
            <a:ext cx="4116977" cy="2204185"/>
          </a:xfrm>
        </p:spPr>
        <p:txBody>
          <a:bodyPr>
            <a:normAutofit/>
          </a:bodyPr>
          <a:lstStyle/>
          <a:p>
            <a:r>
              <a:rPr lang="en-US" dirty="0"/>
              <a:t>2015-16828 </a:t>
            </a:r>
            <a:r>
              <a:rPr lang="ko-KR" altLang="en-US" dirty="0"/>
              <a:t>김민규</a:t>
            </a:r>
            <a:endParaRPr lang="en-US" altLang="ko-KR" dirty="0"/>
          </a:p>
          <a:p>
            <a:r>
              <a:rPr lang="en-US" dirty="0"/>
              <a:t>2015-15162 </a:t>
            </a:r>
            <a:r>
              <a:rPr lang="ko-KR" altLang="en-US" dirty="0"/>
              <a:t>김태현</a:t>
            </a:r>
            <a:endParaRPr lang="en-US" altLang="ko-KR" dirty="0"/>
          </a:p>
          <a:p>
            <a:r>
              <a:rPr lang="en-US" dirty="0"/>
              <a:t>2015-15711 </a:t>
            </a:r>
            <a:r>
              <a:rPr lang="ko-KR" altLang="en-US" dirty="0"/>
              <a:t>민준기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EE13A-0123-4D47-84EB-858DA843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– </a:t>
            </a:r>
            <a:r>
              <a:rPr lang="en-US" altLang="ko-KR" dirty="0" err="1"/>
              <a:t>cancellation_policy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C457A-1DBC-4011-87E9-2A971C1A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98C4E-E207-4641-8DE4-8C0EB1CE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0" y="1841862"/>
            <a:ext cx="5366390" cy="3906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D2F339-0E32-4E05-B248-B4538E2F9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184" y="2548382"/>
            <a:ext cx="6642379" cy="8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7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41C76-B3AC-4CAD-B6A8-8C660443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8A207-884C-4A6B-A15C-E1E1AA19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remove NA row</a:t>
            </a:r>
          </a:p>
          <a:p>
            <a:endParaRPr lang="en-US" altLang="ko-KR" dirty="0"/>
          </a:p>
          <a:p>
            <a:r>
              <a:rPr lang="en-US" altLang="ko-KR" dirty="0" err="1"/>
              <a:t>cancellation_policy</a:t>
            </a:r>
            <a:endParaRPr lang="en-US" altLang="ko-KR" dirty="0"/>
          </a:p>
          <a:p>
            <a:pPr lvl="1"/>
            <a:r>
              <a:rPr lang="en-US" altLang="ko-KR" dirty="0"/>
              <a:t>super_strict_30 &amp; super_string_60 -&gt; strict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amenities</a:t>
            </a:r>
          </a:p>
          <a:p>
            <a:pPr lvl="1"/>
            <a:r>
              <a:rPr lang="en-US" altLang="ko-KR" dirty="0"/>
              <a:t>too many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32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9A735-87AB-49D8-8570-6935294A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amenities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97E08-5A5B-46BD-A157-820DD806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B04033-98C1-4FC4-A994-F9B38E47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126" y="1442994"/>
            <a:ext cx="4577747" cy="49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D0D14-AD5E-4E60-86F4-54CE535B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 - amenities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63876-973E-494E-B550-DA59F4B8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4D2B74-AB69-4280-9C4E-BB4B6A877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60" y="1841862"/>
            <a:ext cx="9690079" cy="37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1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B133F-CE95-45DC-BC57-33C4F295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06B9E-09E2-4DD0-9E35-41BF1954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continuous ‘</a:t>
            </a:r>
            <a:r>
              <a:rPr lang="en-US" altLang="ko-KR" dirty="0" err="1"/>
              <a:t>log_price</a:t>
            </a:r>
            <a:r>
              <a:rPr lang="en-US" altLang="ko-KR" dirty="0"/>
              <a:t>’ (raw)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multiple linear regression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lasso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9CB112-55EC-435B-9FBF-6E2BAE2AA0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binary ‘</a:t>
            </a:r>
            <a:r>
              <a:rPr lang="en-US" altLang="ko-KR" dirty="0" err="1"/>
              <a:t>log_price</a:t>
            </a:r>
            <a:r>
              <a:rPr lang="en-US" altLang="ko-KR" dirty="0"/>
              <a:t>’ (</a:t>
            </a:r>
            <a:r>
              <a:rPr lang="en-US" altLang="ko-KR" dirty="0" err="1"/>
              <a:t>enconded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logistic regression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lasso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xgboost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6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105D5-D2F2-4F58-A2C5-D8DB2747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8" y="439743"/>
            <a:ext cx="11213123" cy="1325563"/>
          </a:xfrm>
        </p:spPr>
        <p:txBody>
          <a:bodyPr/>
          <a:lstStyle/>
          <a:p>
            <a:r>
              <a:rPr lang="en-US" altLang="ko-KR" dirty="0"/>
              <a:t>Result – Continuous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2FE1073-A27A-4CA5-A2E2-BABF7B2B8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379273"/>
              </p:ext>
            </p:extLst>
          </p:nvPr>
        </p:nvGraphicFramePr>
        <p:xfrm>
          <a:off x="488950" y="1619480"/>
          <a:ext cx="11214100" cy="428641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42820">
                  <a:extLst>
                    <a:ext uri="{9D8B030D-6E8A-4147-A177-3AD203B41FA5}">
                      <a16:colId xmlns:a16="http://schemas.microsoft.com/office/drawing/2014/main" val="1133162208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304132185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1583616615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3898079624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2236588382"/>
                    </a:ext>
                  </a:extLst>
                </a:gridCol>
              </a:tblGrid>
              <a:tr h="48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Setting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7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Statistical Method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7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7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7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MAPE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7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68817"/>
                  </a:ext>
                </a:extLst>
              </a:tr>
              <a:tr h="6336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Setting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/>
                        <a:t>w/o amenities</a:t>
                      </a:r>
                    </a:p>
                    <a:p>
                      <a:pPr algn="ctr" latinLnBrk="1"/>
                      <a:r>
                        <a:rPr lang="en-US" altLang="ko-KR" dirty="0"/>
                        <a:t>(12 Variables)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Multiple Linear Regression</a:t>
                      </a:r>
                      <a:endParaRPr lang="ko-KR" altLang="en-US" sz="1600" dirty="0"/>
                    </a:p>
                  </a:txBody>
                  <a:tcPr anchor="ctr"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0.3955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0.3055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0.0653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416286"/>
                  </a:ext>
                </a:extLst>
              </a:tr>
              <a:tr h="633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LASSO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0.3991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0.3081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0.0659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939913"/>
                  </a:ext>
                </a:extLst>
              </a:tr>
              <a:tr h="633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en-US" altLang="ko-KR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0.3823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0.2944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0.0628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158662"/>
                  </a:ext>
                </a:extLst>
              </a:tr>
              <a:tr h="6336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Setting 2</a:t>
                      </a:r>
                    </a:p>
                    <a:p>
                      <a:pPr algn="ctr" latinLnBrk="1"/>
                      <a:r>
                        <a:rPr lang="en-US" altLang="ko-KR" dirty="0"/>
                        <a:t>w/ amenities</a:t>
                      </a:r>
                    </a:p>
                    <a:p>
                      <a:pPr algn="ctr" latinLnBrk="1"/>
                      <a:r>
                        <a:rPr lang="en-US" altLang="ko-KR" dirty="0"/>
                        <a:t>(149 Variables)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Multiple Linear Regression</a:t>
                      </a:r>
                      <a:endParaRPr lang="ko-KR" altLang="en-US" sz="1600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0.3775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0.2902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0.0621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9202"/>
                  </a:ext>
                </a:extLst>
              </a:tr>
              <a:tr h="633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LASSO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0.3829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0.2944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0.0631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871128"/>
                  </a:ext>
                </a:extLst>
              </a:tr>
              <a:tr h="633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en-US" altLang="ko-KR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0.3619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0.2760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0.0589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41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13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7F9FD-EC02-4266-8B9F-639BC42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8" y="12264"/>
            <a:ext cx="11179126" cy="1325563"/>
          </a:xfrm>
        </p:spPr>
        <p:txBody>
          <a:bodyPr/>
          <a:lstStyle/>
          <a:p>
            <a:r>
              <a:rPr lang="en-US" altLang="ko-KR" dirty="0"/>
              <a:t>1) Linear Regression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FFC75D2D-4737-4BA9-815A-69524FE7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9561"/>
          <a:stretch/>
        </p:blipFill>
        <p:spPr>
          <a:xfrm>
            <a:off x="765034" y="1142144"/>
            <a:ext cx="4747072" cy="4250465"/>
          </a:xfrm>
        </p:spPr>
      </p:pic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B17FE348-F83D-4A96-8C10-AFFC4B85EB9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96" y="2530499"/>
            <a:ext cx="4747071" cy="2514875"/>
          </a:xfrm>
        </p:spPr>
      </p:pic>
      <p:pic>
        <p:nvPicPr>
          <p:cNvPr id="10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5BEFC7D7-A63C-4B26-A0D1-540BB24A80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92"/>
          <a:stretch/>
        </p:blipFill>
        <p:spPr>
          <a:xfrm>
            <a:off x="6679896" y="1167099"/>
            <a:ext cx="4747071" cy="1768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DF95B3-CCC3-4B01-99C9-69DDC1796900}"/>
              </a:ext>
            </a:extLst>
          </p:cNvPr>
          <p:cNvSpPr txBox="1"/>
          <p:nvPr/>
        </p:nvSpPr>
        <p:spPr>
          <a:xfrm>
            <a:off x="4694013" y="5453687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1, w/o amenities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76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89FFB-1EA1-4C67-9057-2F669524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Linear Regression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EF98E5E-58B1-46E4-9E02-A13B99B35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79"/>
          <a:stretch/>
        </p:blipFill>
        <p:spPr>
          <a:xfrm>
            <a:off x="620177" y="2007824"/>
            <a:ext cx="5288537" cy="3084871"/>
          </a:xfrm>
        </p:spPr>
      </p:pic>
      <p:pic>
        <p:nvPicPr>
          <p:cNvPr id="6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B7754DB-5DD3-4313-B7B7-FEF9024750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7" b="-172"/>
          <a:stretch/>
        </p:blipFill>
        <p:spPr>
          <a:xfrm>
            <a:off x="6283287" y="2007824"/>
            <a:ext cx="5697228" cy="2842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4DB2D-4A35-47C2-8FF0-8A817ECDC2D8}"/>
              </a:ext>
            </a:extLst>
          </p:cNvPr>
          <p:cNvSpPr txBox="1"/>
          <p:nvPr/>
        </p:nvSpPr>
        <p:spPr>
          <a:xfrm>
            <a:off x="4790193" y="5335213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2, w/ amenities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9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710C6-08A9-4154-A685-E7A26640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LASSO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25A97-AB5F-476C-8719-BC8217AE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841861"/>
            <a:ext cx="5419801" cy="398020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08F5A-88C9-4847-A9EF-96700E12AB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CC7C580-2E9A-418C-8050-A9D88AEA1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24" y="1742939"/>
            <a:ext cx="9131152" cy="1496020"/>
          </a:xfrm>
          <a:prstGeom prst="rect">
            <a:avLst/>
          </a:prstGeom>
        </p:spPr>
      </p:pic>
      <p:pic>
        <p:nvPicPr>
          <p:cNvPr id="7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1EF79363-D08C-4CDC-A724-72B673984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24" y="3676982"/>
            <a:ext cx="9131152" cy="1815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2CF5E4-8A68-46D1-A249-2E634FB51934}"/>
              </a:ext>
            </a:extLst>
          </p:cNvPr>
          <p:cNvSpPr txBox="1"/>
          <p:nvPr/>
        </p:nvSpPr>
        <p:spPr>
          <a:xfrm>
            <a:off x="4694014" y="3249710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1, w/o amenities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47EF5-80A7-4043-BC08-AE5E6A4A3C21}"/>
              </a:ext>
            </a:extLst>
          </p:cNvPr>
          <p:cNvSpPr txBox="1"/>
          <p:nvPr/>
        </p:nvSpPr>
        <p:spPr>
          <a:xfrm>
            <a:off x="4751889" y="5520090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2, w/ amenities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78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15807-ED12-44B7-9349-29245159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en-US" altLang="ko-KR" dirty="0" err="1"/>
              <a:t>XGBoost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9C4D5CB-C268-4984-900B-33B0BFF5A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879" y="1841500"/>
            <a:ext cx="4211992" cy="4038600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86DE089-57C9-4B02-AD38-C24FC7FD25B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6895129" y="1841500"/>
            <a:ext cx="4211992" cy="4038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F6FD20-ED8A-4BD3-9348-EF9913032166}"/>
              </a:ext>
            </a:extLst>
          </p:cNvPr>
          <p:cNvSpPr txBox="1"/>
          <p:nvPr/>
        </p:nvSpPr>
        <p:spPr>
          <a:xfrm>
            <a:off x="1823353" y="5609329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1, w/o amenities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DFC9A-736F-4CA7-B084-59BD78629B27}"/>
              </a:ext>
            </a:extLst>
          </p:cNvPr>
          <p:cNvSpPr txBox="1"/>
          <p:nvPr/>
        </p:nvSpPr>
        <p:spPr>
          <a:xfrm>
            <a:off x="7695319" y="5589039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2, w/ amenities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5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67704-34F7-4809-B687-A2D94681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5CA22-86DE-4B6F-A0B0-63EAEA22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About Data &amp; Project Purpose</a:t>
            </a:r>
          </a:p>
          <a:p>
            <a:endParaRPr lang="en-US" altLang="ko-KR" dirty="0"/>
          </a:p>
          <a:p>
            <a:r>
              <a:rPr lang="en-US" altLang="ko-KR" dirty="0"/>
              <a:t>Project purpose</a:t>
            </a:r>
          </a:p>
          <a:p>
            <a:endParaRPr lang="en-US" altLang="ko-KR" dirty="0"/>
          </a:p>
          <a:p>
            <a:r>
              <a:rPr lang="en-US" altLang="ko-KR" dirty="0"/>
              <a:t>EDA</a:t>
            </a:r>
          </a:p>
          <a:p>
            <a:endParaRPr lang="en-US" altLang="ko-KR" dirty="0"/>
          </a:p>
          <a:p>
            <a:r>
              <a:rPr lang="en-US" altLang="ko-KR" dirty="0"/>
              <a:t>Model &amp; Result</a:t>
            </a:r>
          </a:p>
        </p:txBody>
      </p:sp>
    </p:spTree>
    <p:extLst>
      <p:ext uri="{BB962C8B-B14F-4D97-AF65-F5344CB8AC3E}">
        <p14:creationId xmlns:p14="http://schemas.microsoft.com/office/powerpoint/2010/main" val="293047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105D5-D2F2-4F58-A2C5-D8DB2747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8" y="439743"/>
            <a:ext cx="11213123" cy="1325563"/>
          </a:xfrm>
        </p:spPr>
        <p:txBody>
          <a:bodyPr/>
          <a:lstStyle/>
          <a:p>
            <a:r>
              <a:rPr lang="en-US" altLang="ko-KR" dirty="0"/>
              <a:t>Result – Binary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2FE1073-A27A-4CA5-A2E2-BABF7B2B8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335828"/>
              </p:ext>
            </p:extLst>
          </p:nvPr>
        </p:nvGraphicFramePr>
        <p:xfrm>
          <a:off x="488950" y="1619480"/>
          <a:ext cx="11214100" cy="428641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42820">
                  <a:extLst>
                    <a:ext uri="{9D8B030D-6E8A-4147-A177-3AD203B41FA5}">
                      <a16:colId xmlns:a16="http://schemas.microsoft.com/office/drawing/2014/main" val="1133162208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304132185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1583616615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3898079624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2236588382"/>
                    </a:ext>
                  </a:extLst>
                </a:gridCol>
              </a:tblGrid>
              <a:tr h="484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Setting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7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Statistical Method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7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7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Sensitivity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7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Specificity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7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68817"/>
                  </a:ext>
                </a:extLst>
              </a:tr>
              <a:tr h="6336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Setting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/>
                        <a:t>w/o amenities</a:t>
                      </a:r>
                    </a:p>
                    <a:p>
                      <a:pPr algn="ctr" latinLnBrk="1"/>
                      <a:r>
                        <a:rPr lang="en-US" altLang="ko-KR" dirty="0"/>
                        <a:t>(12 Variables)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Logistic Regression</a:t>
                      </a:r>
                      <a:endParaRPr lang="ko-KR" altLang="en-US" sz="1800" dirty="0"/>
                    </a:p>
                  </a:txBody>
                  <a:tcPr anchor="ctr"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0.8212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0.7963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0.8464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416286"/>
                  </a:ext>
                </a:extLst>
              </a:tr>
              <a:tr h="633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LASSO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0.8195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0.7738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0.8660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939913"/>
                  </a:ext>
                </a:extLst>
              </a:tr>
              <a:tr h="633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en-US" altLang="ko-KR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0.8210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0.7954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0.8469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158662"/>
                  </a:ext>
                </a:extLst>
              </a:tr>
              <a:tr h="63361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Setting 2</a:t>
                      </a:r>
                    </a:p>
                    <a:p>
                      <a:pPr algn="ctr" latinLnBrk="1"/>
                      <a:r>
                        <a:rPr lang="en-US" altLang="ko-KR" dirty="0"/>
                        <a:t>w/ amenities</a:t>
                      </a:r>
                    </a:p>
                    <a:p>
                      <a:pPr algn="ctr" latinLnBrk="1"/>
                      <a:r>
                        <a:rPr lang="en-US" altLang="ko-KR" dirty="0"/>
                        <a:t>(149 Variables)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Logistic Regression</a:t>
                      </a:r>
                      <a:endParaRPr lang="ko-KR" altLang="en-US" sz="1800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0.8272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0.8086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0.8460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9202"/>
                  </a:ext>
                </a:extLst>
              </a:tr>
              <a:tr h="633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LASSO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0.8241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0.7867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0.8622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871128"/>
                  </a:ext>
                </a:extLst>
              </a:tr>
              <a:tr h="6336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en-US" altLang="ko-KR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0.8330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0.8126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0.8538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5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41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363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00EC0-BE02-4B31-8693-09FA128A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8" y="-115060"/>
            <a:ext cx="11179126" cy="1325563"/>
          </a:xfrm>
        </p:spPr>
        <p:txBody>
          <a:bodyPr/>
          <a:lstStyle/>
          <a:p>
            <a:r>
              <a:rPr lang="en-US" altLang="ko-KR" dirty="0"/>
              <a:t>1) Logistic Regression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5E4901C6-E29C-45CE-9E36-3E655AF60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04"/>
          <a:stretch/>
        </p:blipFill>
        <p:spPr>
          <a:xfrm>
            <a:off x="895347" y="1131061"/>
            <a:ext cx="5227374" cy="4262411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613D5F09-0C04-46B7-9EEB-23581F02FF4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55" y="2844705"/>
            <a:ext cx="4750632" cy="2548767"/>
          </a:xfrm>
        </p:spPr>
      </p:pic>
      <p:pic>
        <p:nvPicPr>
          <p:cNvPr id="9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B1EAE5C0-A1E0-4D89-9BB0-31F8AB0BF9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48" r="6626" b="68"/>
          <a:stretch/>
        </p:blipFill>
        <p:spPr>
          <a:xfrm>
            <a:off x="6409455" y="1137006"/>
            <a:ext cx="4750631" cy="17076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8268F5-7671-4CCC-B2DD-A2E59BA769C0}"/>
              </a:ext>
            </a:extLst>
          </p:cNvPr>
          <p:cNvSpPr txBox="1"/>
          <p:nvPr/>
        </p:nvSpPr>
        <p:spPr>
          <a:xfrm>
            <a:off x="4694013" y="553885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1, w/o amenities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02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46225-2B09-407C-A1FA-92FD80E3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Logistic Regression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1FE3AE3C-8014-4F02-ABE2-C4D90272A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51"/>
          <a:stretch/>
        </p:blipFill>
        <p:spPr>
          <a:xfrm>
            <a:off x="237839" y="2185256"/>
            <a:ext cx="5725521" cy="2562895"/>
          </a:xfrm>
        </p:spPr>
      </p:pic>
      <p:pic>
        <p:nvPicPr>
          <p:cNvPr id="7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99042367-8B62-40EC-ADDC-0D85881A2F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16"/>
          <a:stretch/>
        </p:blipFill>
        <p:spPr>
          <a:xfrm>
            <a:off x="6228641" y="2185256"/>
            <a:ext cx="5698534" cy="2562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C4677E-A0BE-4F3E-ABAB-5157E0675B35}"/>
              </a:ext>
            </a:extLst>
          </p:cNvPr>
          <p:cNvSpPr txBox="1"/>
          <p:nvPr/>
        </p:nvSpPr>
        <p:spPr>
          <a:xfrm>
            <a:off x="4790194" y="519046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2, w/ amenities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9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710C6-08A9-4154-A685-E7A26640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LASSO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2AACC645-3D6B-4C4A-86A3-95B340F4C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3" y="1632135"/>
            <a:ext cx="9703434" cy="977477"/>
          </a:xfrm>
        </p:spPr>
      </p:pic>
      <p:pic>
        <p:nvPicPr>
          <p:cNvPr id="16" name="내용 개체 틀 15" descr="텍스트이(가) 표시된 사진&#10;&#10;자동 생성된 설명">
            <a:extLst>
              <a:ext uri="{FF2B5EF4-FFF2-40B4-BE49-F238E27FC236}">
                <a16:creationId xmlns:a16="http://schemas.microsoft.com/office/drawing/2014/main" id="{246C475B-1A9B-4FE2-9713-CE45938CBBD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3" y="3290557"/>
            <a:ext cx="9703434" cy="1999651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088BF9-449C-4BCE-BB43-0BF540399A67}"/>
              </a:ext>
            </a:extLst>
          </p:cNvPr>
          <p:cNvSpPr txBox="1"/>
          <p:nvPr/>
        </p:nvSpPr>
        <p:spPr>
          <a:xfrm>
            <a:off x="4755468" y="540595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2, w/ amenities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A8CAA7-47B4-4D63-B98E-ADB774C052E6}"/>
              </a:ext>
            </a:extLst>
          </p:cNvPr>
          <p:cNvSpPr txBox="1"/>
          <p:nvPr/>
        </p:nvSpPr>
        <p:spPr>
          <a:xfrm>
            <a:off x="4694013" y="2765418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1, w/o amenities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7656A-9619-4B5B-82C4-095B0E67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en-US" altLang="ko-KR" dirty="0" err="1"/>
              <a:t>XGBoost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B83660C-CF1B-450B-ADC0-3D86CA3D6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879" y="1517409"/>
            <a:ext cx="4211992" cy="4038600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4F80B11-051B-483B-8BFD-B1814A64F80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4"/>
          <a:stretch>
            <a:fillRect/>
          </a:stretch>
        </p:blipFill>
        <p:spPr>
          <a:xfrm>
            <a:off x="6895129" y="1517409"/>
            <a:ext cx="4211992" cy="4038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270BC-9ADF-4A8E-B1C5-CF495F723298}"/>
              </a:ext>
            </a:extLst>
          </p:cNvPr>
          <p:cNvSpPr txBox="1"/>
          <p:nvPr/>
        </p:nvSpPr>
        <p:spPr>
          <a:xfrm>
            <a:off x="1881061" y="5249280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1, w/o amenities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F37D9-9E6C-4C66-A2B6-FDE94B993D8D}"/>
              </a:ext>
            </a:extLst>
          </p:cNvPr>
          <p:cNvSpPr txBox="1"/>
          <p:nvPr/>
        </p:nvSpPr>
        <p:spPr>
          <a:xfrm>
            <a:off x="7695319" y="528523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2, w/ amenities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082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3A3A147-71D2-498F-AAB7-0DA74315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38" y="2380930"/>
            <a:ext cx="11213123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Thank You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933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22826-87F4-4158-82B2-76D63761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C9672-053C-49CC-8A23-739BED4D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kaggle</a:t>
            </a:r>
            <a:r>
              <a:rPr lang="en-US" altLang="ko-KR" dirty="0"/>
              <a:t> </a:t>
            </a:r>
            <a:r>
              <a:rPr lang="en-US" altLang="ko-KR" dirty="0" err="1"/>
              <a:t>airbnb</a:t>
            </a:r>
            <a:r>
              <a:rPr lang="en-US" altLang="ko-KR" dirty="0"/>
              <a:t> price prediction</a:t>
            </a:r>
          </a:p>
          <a:p>
            <a:pPr lvl="1"/>
            <a:r>
              <a:rPr lang="en-US" altLang="ko-KR" dirty="0">
                <a:hlinkClick r:id="rId3"/>
              </a:rPr>
              <a:t>https://www.kaggle.com/stevezhenghp/airbnb-price-prediction</a:t>
            </a:r>
            <a:endParaRPr lang="en-US" altLang="ko-KR" dirty="0"/>
          </a:p>
          <a:p>
            <a:pPr lvl="2"/>
            <a:r>
              <a:rPr lang="en-US" altLang="ko-KR" dirty="0"/>
              <a:t>29 variables including </a:t>
            </a:r>
            <a:r>
              <a:rPr lang="en-US" altLang="ko-KR" dirty="0" err="1"/>
              <a:t>log_price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92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38A5C-8816-4D43-9CBF-8C061FE9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purpose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49302-80FD-4114-8077-D4D1B35E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제공된 변수들을 이용하여 </a:t>
            </a:r>
            <a:r>
              <a:rPr lang="en-US" altLang="ko-KR" dirty="0"/>
              <a:t>Airbnb reservation price</a:t>
            </a:r>
            <a:r>
              <a:rPr lang="ko-KR" altLang="en-US" dirty="0"/>
              <a:t> 예측 및 유의 변수 찾기</a:t>
            </a:r>
            <a:endParaRPr lang="en-US" altLang="ko-KR" dirty="0"/>
          </a:p>
          <a:p>
            <a:pPr lvl="1"/>
            <a:r>
              <a:rPr lang="en-US" altLang="ko-KR" dirty="0"/>
              <a:t>two type of dependent variables</a:t>
            </a:r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log_price</a:t>
            </a:r>
            <a:r>
              <a:rPr lang="en-US" altLang="ko-KR" dirty="0"/>
              <a:t>’ : raw data</a:t>
            </a:r>
          </a:p>
          <a:p>
            <a:pPr lvl="2"/>
            <a:r>
              <a:rPr lang="en-US" altLang="ko-KR" dirty="0"/>
              <a:t>binary ‘</a:t>
            </a:r>
            <a:r>
              <a:rPr lang="en-US" altLang="ko-KR" dirty="0" err="1"/>
              <a:t>log_price</a:t>
            </a:r>
            <a:r>
              <a:rPr lang="en-US" altLang="ko-KR" dirty="0"/>
              <a:t>’ : (</a:t>
            </a:r>
            <a:r>
              <a:rPr lang="en-US" altLang="ko-KR" dirty="0" err="1"/>
              <a:t>log_price</a:t>
            </a:r>
            <a:r>
              <a:rPr lang="en-US" altLang="ko-KR" dirty="0"/>
              <a:t>&gt;median : 1, </a:t>
            </a:r>
            <a:r>
              <a:rPr lang="en-US" altLang="ko-KR" dirty="0" err="1"/>
              <a:t>log_price</a:t>
            </a:r>
            <a:r>
              <a:rPr lang="en-US" altLang="ko-KR" dirty="0"/>
              <a:t>&lt;median : 0)</a:t>
            </a:r>
          </a:p>
          <a:p>
            <a:pPr lvl="1"/>
            <a:r>
              <a:rPr lang="en-US" altLang="ko-KR" dirty="0"/>
              <a:t>two type of setting</a:t>
            </a:r>
          </a:p>
          <a:p>
            <a:pPr lvl="2"/>
            <a:r>
              <a:rPr lang="en-US" altLang="ko-KR" dirty="0"/>
              <a:t>without ‘amenities’</a:t>
            </a:r>
          </a:p>
          <a:p>
            <a:pPr lvl="2"/>
            <a:r>
              <a:rPr lang="en-US" altLang="ko-KR" dirty="0"/>
              <a:t>with ‘amenities’</a:t>
            </a:r>
          </a:p>
        </p:txBody>
      </p:sp>
    </p:spTree>
    <p:extLst>
      <p:ext uri="{BB962C8B-B14F-4D97-AF65-F5344CB8AC3E}">
        <p14:creationId xmlns:p14="http://schemas.microsoft.com/office/powerpoint/2010/main" val="179827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B3CD-15E9-4FB8-ABCD-C34082E3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39501-2046-410C-9228-53F8CC1F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Quantitative</a:t>
            </a:r>
          </a:p>
          <a:p>
            <a:pPr lvl="1"/>
            <a:r>
              <a:rPr lang="en-US" altLang="ko-KR" dirty="0"/>
              <a:t>Continuous</a:t>
            </a:r>
          </a:p>
          <a:p>
            <a:pPr lvl="2"/>
            <a:r>
              <a:rPr lang="en-US" altLang="ko-KR" dirty="0" err="1">
                <a:solidFill>
                  <a:srgbClr val="FF0000"/>
                </a:solidFill>
              </a:rPr>
              <a:t>log_price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Discrete</a:t>
            </a:r>
          </a:p>
          <a:p>
            <a:pPr lvl="2"/>
            <a:r>
              <a:rPr lang="en-US" altLang="ko-KR" dirty="0"/>
              <a:t>accommodates, bathrooms, </a:t>
            </a:r>
            <a:r>
              <a:rPr lang="en-US" altLang="ko-KR" dirty="0" err="1"/>
              <a:t>number_of_reviews</a:t>
            </a:r>
            <a:r>
              <a:rPr lang="en-US" altLang="ko-KR" dirty="0"/>
              <a:t>, </a:t>
            </a:r>
            <a:r>
              <a:rPr lang="en-US" altLang="ko-KR" dirty="0" err="1"/>
              <a:t>review_scores_rating</a:t>
            </a:r>
            <a:r>
              <a:rPr lang="en-US" altLang="ko-KR" dirty="0"/>
              <a:t>, bedrooms, beds, </a:t>
            </a:r>
            <a:r>
              <a:rPr lang="en-US" altLang="ko-KR" dirty="0" err="1"/>
              <a:t>host_response_rate</a:t>
            </a:r>
            <a:endParaRPr lang="en-US" altLang="ko-KR" dirty="0"/>
          </a:p>
          <a:p>
            <a:r>
              <a:rPr lang="en-US" altLang="ko-KR" dirty="0"/>
              <a:t>Qualitative</a:t>
            </a:r>
          </a:p>
          <a:p>
            <a:pPr lvl="1"/>
            <a:r>
              <a:rPr lang="en-US" altLang="ko-KR" dirty="0"/>
              <a:t>Nominal</a:t>
            </a:r>
          </a:p>
          <a:p>
            <a:pPr lvl="2"/>
            <a:r>
              <a:rPr lang="en-US" altLang="ko-KR" dirty="0" err="1"/>
              <a:t>property_type</a:t>
            </a:r>
            <a:r>
              <a:rPr lang="en-US" altLang="ko-KR" dirty="0"/>
              <a:t>, </a:t>
            </a:r>
            <a:r>
              <a:rPr lang="en-US" altLang="ko-KR" dirty="0" err="1"/>
              <a:t>room_type</a:t>
            </a:r>
            <a:r>
              <a:rPr lang="en-US" altLang="ko-KR" dirty="0"/>
              <a:t>, </a:t>
            </a:r>
            <a:r>
              <a:rPr lang="en-US" altLang="ko-KR" dirty="0" err="1"/>
              <a:t>bed_type</a:t>
            </a:r>
            <a:r>
              <a:rPr lang="en-US" altLang="ko-KR" dirty="0"/>
              <a:t>, </a:t>
            </a:r>
            <a:r>
              <a:rPr lang="en-US" altLang="ko-KR" dirty="0" err="1"/>
              <a:t>cleaning_fee</a:t>
            </a:r>
            <a:r>
              <a:rPr lang="en-US" altLang="ko-KR" dirty="0"/>
              <a:t>, city, </a:t>
            </a:r>
            <a:r>
              <a:rPr lang="en-US" altLang="ko-KR" dirty="0" err="1"/>
              <a:t>host_has_profile_pic</a:t>
            </a:r>
            <a:r>
              <a:rPr lang="en-US" altLang="ko-KR" dirty="0"/>
              <a:t>, </a:t>
            </a:r>
            <a:r>
              <a:rPr lang="en-US" altLang="ko-KR" dirty="0" err="1"/>
              <a:t>host_identity_verified</a:t>
            </a:r>
            <a:r>
              <a:rPr lang="en-US" altLang="ko-KR" dirty="0"/>
              <a:t>, </a:t>
            </a:r>
            <a:r>
              <a:rPr lang="en-US" altLang="ko-KR" dirty="0" err="1"/>
              <a:t>host_response_rate</a:t>
            </a:r>
            <a:r>
              <a:rPr lang="en-US" altLang="ko-KR" dirty="0"/>
              <a:t>, </a:t>
            </a:r>
            <a:r>
              <a:rPr lang="en-US" altLang="ko-KR" dirty="0" err="1"/>
              <a:t>instant_bookable</a:t>
            </a:r>
            <a:r>
              <a:rPr lang="en-US" altLang="ko-KR" dirty="0"/>
              <a:t>, </a:t>
            </a:r>
            <a:r>
              <a:rPr lang="en-US" altLang="ko-KR" dirty="0" err="1"/>
              <a:t>property_type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Ordinal</a:t>
            </a:r>
          </a:p>
          <a:p>
            <a:pPr lvl="2"/>
            <a:r>
              <a:rPr lang="en-US" altLang="ko-KR" dirty="0" err="1"/>
              <a:t>cancellation_policy</a:t>
            </a:r>
            <a:endParaRPr lang="en-US" altLang="ko-KR" dirty="0"/>
          </a:p>
          <a:p>
            <a:r>
              <a:rPr lang="en-US" altLang="ko-KR" dirty="0"/>
              <a:t>Not used</a:t>
            </a:r>
          </a:p>
          <a:p>
            <a:pPr lvl="2"/>
            <a:r>
              <a:rPr lang="en-US" altLang="ko-KR" dirty="0"/>
              <a:t>id, description, </a:t>
            </a:r>
            <a:r>
              <a:rPr lang="en-US" altLang="ko-KR" dirty="0" err="1"/>
              <a:t>first_review</a:t>
            </a:r>
            <a:r>
              <a:rPr lang="en-US" altLang="ko-KR" dirty="0"/>
              <a:t>, </a:t>
            </a:r>
            <a:r>
              <a:rPr lang="en-US" altLang="ko-KR" dirty="0" err="1"/>
              <a:t>last_review</a:t>
            </a:r>
            <a:r>
              <a:rPr lang="en-US" altLang="ko-KR" dirty="0"/>
              <a:t>, name, </a:t>
            </a:r>
            <a:r>
              <a:rPr lang="en-US" altLang="ko-KR" dirty="0" err="1"/>
              <a:t>neighbourhood</a:t>
            </a:r>
            <a:r>
              <a:rPr lang="en-US" altLang="ko-KR" dirty="0"/>
              <a:t>, </a:t>
            </a:r>
            <a:r>
              <a:rPr lang="en-US" altLang="ko-KR" dirty="0" err="1"/>
              <a:t>thumbnail_url</a:t>
            </a:r>
            <a:r>
              <a:rPr lang="en-US" altLang="ko-KR" dirty="0"/>
              <a:t>, </a:t>
            </a:r>
            <a:r>
              <a:rPr lang="en-US" altLang="ko-KR" dirty="0" err="1"/>
              <a:t>zipcode</a:t>
            </a:r>
            <a:r>
              <a:rPr lang="en-US" altLang="ko-KR" dirty="0"/>
              <a:t>, latitude, longitude, </a:t>
            </a:r>
            <a:r>
              <a:rPr lang="en-US" altLang="ko-KR" dirty="0" err="1"/>
              <a:t>host_response_rate</a:t>
            </a:r>
            <a:r>
              <a:rPr lang="en-US" altLang="ko-KR" dirty="0"/>
              <a:t>, </a:t>
            </a:r>
            <a:r>
              <a:rPr lang="en-US" altLang="ko-KR" dirty="0" err="1"/>
              <a:t>host_since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02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41464-DD43-4F7D-900B-325A3F79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– </a:t>
            </a:r>
            <a:r>
              <a:rPr lang="en-US" altLang="ko-KR" dirty="0" err="1"/>
              <a:t>log_price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D23DD-B5C4-4BC4-9DA6-DAE3B553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4234F3-90F9-436B-A1E0-9330A91C76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074" r="24949"/>
          <a:stretch/>
        </p:blipFill>
        <p:spPr>
          <a:xfrm>
            <a:off x="923449" y="1800561"/>
            <a:ext cx="5779152" cy="41210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0AE266-1AA6-4F51-A28E-8D1A05F40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960" y="3247696"/>
            <a:ext cx="4581371" cy="122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24AC9-3679-4F7D-BA5E-318DAA2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accomodates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328CE-6B07-48C0-B2C9-CA2B3147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931CB9-72E3-4FE2-8E12-949F920B0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552020"/>
            <a:ext cx="5609819" cy="3972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72098F-4848-4DE9-85F8-19445A84E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897" y="2200486"/>
            <a:ext cx="5332660" cy="12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3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8B62E-E76F-457B-8672-9668EED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Data– </a:t>
            </a:r>
            <a:r>
              <a:rPr lang="en-US" altLang="ko-KR" dirty="0" err="1"/>
              <a:t>room_type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EE59B-5216-4A6E-AB41-6C238272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D6FC53-7FCF-4F99-83C7-B8873BC85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" t="23867" r="-207" b="1"/>
          <a:stretch/>
        </p:blipFill>
        <p:spPr>
          <a:xfrm>
            <a:off x="472440" y="1785637"/>
            <a:ext cx="5892154" cy="41508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D8A2E6-99C6-4A18-AF2C-DD9934AB69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063" b="85431"/>
          <a:stretch/>
        </p:blipFill>
        <p:spPr>
          <a:xfrm>
            <a:off x="7005661" y="2381809"/>
            <a:ext cx="4072832" cy="9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8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C7E85-338E-4990-9666-AC2FC207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– </a:t>
            </a:r>
            <a:r>
              <a:rPr lang="en-US" altLang="ko-KR" dirty="0" err="1"/>
              <a:t>cleaning_fee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5CF9F-5CBF-46EC-811E-F5D3FBDCB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6120A2-8A16-4A5D-9CBF-83AFE6D2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08" y="1742939"/>
            <a:ext cx="5490091" cy="3927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9D54EF-B623-4680-88B8-6DD06992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132" y="2474144"/>
            <a:ext cx="3432088" cy="13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rbnb-PowerPoint-Template" id="{99009EC8-054C-954B-9580-68A904CC7231}" vid="{86CDD1DF-5939-0142-8910-2879711059E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1511</Words>
  <Application>Microsoft Office PowerPoint</Application>
  <PresentationFormat>와이드스크린</PresentationFormat>
  <Paragraphs>264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Trebuchet MS</vt:lpstr>
      <vt:lpstr>Office 테마</vt:lpstr>
      <vt:lpstr>Airbnb price prediction</vt:lpstr>
      <vt:lpstr>Contents</vt:lpstr>
      <vt:lpstr>Data</vt:lpstr>
      <vt:lpstr>Project purpose</vt:lpstr>
      <vt:lpstr>Data</vt:lpstr>
      <vt:lpstr>Data – log_price</vt:lpstr>
      <vt:lpstr>Data - accomodates</vt:lpstr>
      <vt:lpstr>Data– room_type</vt:lpstr>
      <vt:lpstr>Data – cleaning_fee</vt:lpstr>
      <vt:lpstr>Data – cancellation_policy</vt:lpstr>
      <vt:lpstr>EDA</vt:lpstr>
      <vt:lpstr>EDA - amenities</vt:lpstr>
      <vt:lpstr>EDA - amenities</vt:lpstr>
      <vt:lpstr>Model</vt:lpstr>
      <vt:lpstr>Result – Continuous</vt:lpstr>
      <vt:lpstr>1) Linear Regression</vt:lpstr>
      <vt:lpstr>1) Linear Regression</vt:lpstr>
      <vt:lpstr>2) LASSO</vt:lpstr>
      <vt:lpstr>3) XGBoost</vt:lpstr>
      <vt:lpstr>Result – Binary</vt:lpstr>
      <vt:lpstr>1) Logistic Regression</vt:lpstr>
      <vt:lpstr>1) Logistic Regression</vt:lpstr>
      <vt:lpstr>2) LASSO</vt:lpstr>
      <vt:lpstr>3) XGBoost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aribnb </dc:title>
  <dc:creator>민준기</dc:creator>
  <cp:lastModifiedBy>kim mingyu</cp:lastModifiedBy>
  <cp:revision>49</cp:revision>
  <dcterms:created xsi:type="dcterms:W3CDTF">2020-10-06T08:01:58Z</dcterms:created>
  <dcterms:modified xsi:type="dcterms:W3CDTF">2020-12-09T21:12:18Z</dcterms:modified>
</cp:coreProperties>
</file>