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319" r:id="rId4"/>
    <p:sldId id="320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8EF2B6-FFFE-4950-9674-1C1F4EB7DDA3}">
          <p14:sldIdLst>
            <p14:sldId id="256"/>
            <p14:sldId id="258"/>
            <p14:sldId id="319"/>
            <p14:sldId id="320"/>
            <p14:sldId id="265"/>
          </p14:sldIdLst>
        </p14:section>
        <p14:section name="Appendix" id="{EF5B14CB-4C4F-4867-A5F1-1297AF62C0A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2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356D37F-8D9F-4173-B5D2-0D28F0AEF86A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0E75C6B-F77B-446A-90D7-B04F45C1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8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D37F-8D9F-4173-B5D2-0D28F0AEF86A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5C6B-F77B-446A-90D7-B04F45C1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7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D37F-8D9F-4173-B5D2-0D28F0AEF86A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5C6B-F77B-446A-90D7-B04F45C1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15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D37F-8D9F-4173-B5D2-0D28F0AEF86A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5C6B-F77B-446A-90D7-B04F45C1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22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D37F-8D9F-4173-B5D2-0D28F0AEF86A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5C6B-F77B-446A-90D7-B04F45C1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43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D37F-8D9F-4173-B5D2-0D28F0AEF86A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5C6B-F77B-446A-90D7-B04F45C1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16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D37F-8D9F-4173-B5D2-0D28F0AEF86A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5C6B-F77B-446A-90D7-B04F45C1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1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356D37F-8D9F-4173-B5D2-0D28F0AEF86A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5C6B-F77B-446A-90D7-B04F45C1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20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356D37F-8D9F-4173-B5D2-0D28F0AEF86A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5C6B-F77B-446A-90D7-B04F45C1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7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D37F-8D9F-4173-B5D2-0D28F0AEF86A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5C6B-F77B-446A-90D7-B04F45C1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6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D37F-8D9F-4173-B5D2-0D28F0AEF86A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5C6B-F77B-446A-90D7-B04F45C1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1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D37F-8D9F-4173-B5D2-0D28F0AEF86A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5C6B-F77B-446A-90D7-B04F45C1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D37F-8D9F-4173-B5D2-0D28F0AEF86A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5C6B-F77B-446A-90D7-B04F45C1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3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D37F-8D9F-4173-B5D2-0D28F0AEF86A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5C6B-F77B-446A-90D7-B04F45C1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0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D37F-8D9F-4173-B5D2-0D28F0AEF86A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5C6B-F77B-446A-90D7-B04F45C1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4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D37F-8D9F-4173-B5D2-0D28F0AEF86A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5C6B-F77B-446A-90D7-B04F45C1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5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D37F-8D9F-4173-B5D2-0D28F0AEF86A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5C6B-F77B-446A-90D7-B04F45C1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2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356D37F-8D9F-4173-B5D2-0D28F0AEF86A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0E75C6B-F77B-446A-90D7-B04F45C1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8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52FB-09D0-4387-99F4-2C1BC9D6C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4139"/>
            <a:ext cx="12192000" cy="2387600"/>
          </a:xfrm>
          <a:solidFill>
            <a:srgbClr val="7030A0"/>
          </a:solidFill>
        </p:spPr>
        <p:txBody>
          <a:bodyPr anchor="ctr"/>
          <a:lstStyle/>
          <a:p>
            <a:r>
              <a:rPr lang="en-US" b="1" dirty="0">
                <a:solidFill>
                  <a:schemeClr val="bg1"/>
                </a:solidFill>
              </a:rPr>
              <a:t>Netgear CHP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C0972-968F-49F9-8CA7-70D8FB060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8" y="3016209"/>
            <a:ext cx="9144000" cy="405505"/>
          </a:xfrm>
        </p:spPr>
        <p:txBody>
          <a:bodyPr>
            <a:normAutofit/>
          </a:bodyPr>
          <a:lstStyle/>
          <a:p>
            <a:r>
              <a:rPr lang="en-US" b="1" i="1" dirty="0"/>
              <a:t>Nov 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3621E-998D-4D4E-AC4D-4866B0F10F56}"/>
              </a:ext>
            </a:extLst>
          </p:cNvPr>
          <p:cNvSpPr/>
          <p:nvPr/>
        </p:nvSpPr>
        <p:spPr>
          <a:xfrm>
            <a:off x="7611413" y="2881739"/>
            <a:ext cx="30565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7030A0"/>
                </a:solidFill>
              </a:rPr>
              <a:t>Yuting (Annie) Song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7030A0"/>
                </a:solidFill>
              </a:rPr>
              <a:t>Mingyu Liao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7030A0"/>
                </a:solidFill>
              </a:rPr>
              <a:t>Manasa Nelakuditi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7030A0"/>
                </a:solidFill>
              </a:rPr>
              <a:t>Swapna Kutcharlapati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7030A0"/>
                </a:solidFill>
              </a:rPr>
              <a:t>Gregy Thomas</a:t>
            </a:r>
          </a:p>
        </p:txBody>
      </p:sp>
    </p:spTree>
    <p:extLst>
      <p:ext uri="{BB962C8B-B14F-4D97-AF65-F5344CB8AC3E}">
        <p14:creationId xmlns:p14="http://schemas.microsoft.com/office/powerpoint/2010/main" val="82014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70AA-FF14-4661-BB7A-8C5D6CA6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5000"/>
          </a:xfrm>
          <a:solidFill>
            <a:srgbClr val="7030A0"/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E63B5-44FA-4824-B2B7-C30AFF57A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22" y="970943"/>
            <a:ext cx="10515600" cy="4351338"/>
          </a:xfrm>
        </p:spPr>
        <p:txBody>
          <a:bodyPr/>
          <a:lstStyle/>
          <a:p>
            <a:r>
              <a:rPr lang="en-US" dirty="0"/>
              <a:t>183 CHP products selected</a:t>
            </a:r>
          </a:p>
          <a:p>
            <a:r>
              <a:rPr lang="en-US" dirty="0"/>
              <a:t>NO accessories</a:t>
            </a:r>
          </a:p>
          <a:p>
            <a:r>
              <a:rPr lang="en-US" dirty="0"/>
              <a:t>Filters</a:t>
            </a:r>
          </a:p>
          <a:p>
            <a:pPr lvl="1"/>
            <a:r>
              <a:rPr lang="en-US" dirty="0"/>
              <a:t>Years 2016 - 2018</a:t>
            </a:r>
          </a:p>
          <a:p>
            <a:pPr lvl="1"/>
            <a:r>
              <a:rPr lang="en-US" dirty="0"/>
              <a:t>Sell thru Qty &gt;0</a:t>
            </a:r>
          </a:p>
          <a:p>
            <a:pPr lvl="1"/>
            <a:r>
              <a:rPr lang="en-US" dirty="0"/>
              <a:t>Sell thru Dollars &gt;0</a:t>
            </a:r>
          </a:p>
          <a:p>
            <a:pPr lvl="1"/>
            <a:r>
              <a:rPr lang="en-US" dirty="0"/>
              <a:t>Products with no record in Q1 and Q2 are excluded</a:t>
            </a:r>
          </a:p>
          <a:p>
            <a:pPr lvl="1"/>
            <a:r>
              <a:rPr lang="pt-BR" dirty="0"/>
              <a:t>Lifecycle Status: </a:t>
            </a:r>
            <a:r>
              <a:rPr lang="pt-BR" i="1" dirty="0"/>
              <a:t>ACT, ACT-GPR, ENG, EOL </a:t>
            </a:r>
            <a:r>
              <a:rPr lang="pt-BR" dirty="0"/>
              <a:t>selected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pt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2DDBC-C19F-44AA-B60A-FBD9D27BBD5C}"/>
              </a:ext>
            </a:extLst>
          </p:cNvPr>
          <p:cNvSpPr txBox="1"/>
          <p:nvPr/>
        </p:nvSpPr>
        <p:spPr>
          <a:xfrm>
            <a:off x="124822" y="4820854"/>
            <a:ext cx="1035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Note</a:t>
            </a:r>
            <a:r>
              <a:rPr lang="en-US" dirty="0"/>
              <a:t>: The above criteria is applied on all the analysis mentioned in the following slides</a:t>
            </a:r>
          </a:p>
        </p:txBody>
      </p:sp>
    </p:spTree>
    <p:extLst>
      <p:ext uri="{BB962C8B-B14F-4D97-AF65-F5344CB8AC3E}">
        <p14:creationId xmlns:p14="http://schemas.microsoft.com/office/powerpoint/2010/main" val="61398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70AA-FF14-4661-BB7A-8C5D6CA6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2918"/>
          </a:xfrm>
          <a:solidFill>
            <a:srgbClr val="7030A0"/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Tableau Workbook : </a:t>
            </a:r>
            <a:r>
              <a:rPr lang="en-US" sz="2800" b="1" i="1" dirty="0"/>
              <a:t>CHP_DataAnalysis_18Nov5.twb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E63B5-44FA-4824-B2B7-C30AFF57A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70" y="890495"/>
            <a:ext cx="12057530" cy="5591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work was presented during the Nov 2</a:t>
            </a:r>
            <a:r>
              <a:rPr lang="en-US" baseline="30000" dirty="0"/>
              <a:t>nd</a:t>
            </a:r>
            <a:r>
              <a:rPr lang="en-US" dirty="0"/>
              <a:t>  meeting. The Tableau workbook has the following worksheets:</a:t>
            </a:r>
          </a:p>
          <a:p>
            <a:pPr marL="0" indent="0">
              <a:buNone/>
            </a:pPr>
            <a:r>
              <a:rPr lang="en-US" sz="2000" b="1" i="1" u="sng" dirty="0"/>
              <a:t>Trend of Sales Margin, Std Cost, Sell Thru Dollars and Sell Thru Qty :</a:t>
            </a:r>
          </a:p>
          <a:p>
            <a:r>
              <a:rPr lang="en-US" b="1" dirty="0" err="1"/>
              <a:t>CHP_allProductLines</a:t>
            </a:r>
            <a:r>
              <a:rPr lang="en-US" dirty="0"/>
              <a:t>: Shows the trend of across the various Product Lines of interest</a:t>
            </a:r>
          </a:p>
          <a:p>
            <a:r>
              <a:rPr lang="en-US" b="1" dirty="0" err="1"/>
              <a:t>CHP_all</a:t>
            </a:r>
            <a:r>
              <a:rPr lang="en-US" b="1" dirty="0"/>
              <a:t> </a:t>
            </a:r>
            <a:r>
              <a:rPr lang="en-US" b="1" dirty="0" err="1"/>
              <a:t>Products_UnitStdCost</a:t>
            </a:r>
            <a:r>
              <a:rPr lang="en-US" dirty="0"/>
              <a:t>: Includes the trend of Unit Std Cost </a:t>
            </a:r>
          </a:p>
          <a:p>
            <a:r>
              <a:rPr lang="en-US" b="1" dirty="0" err="1"/>
              <a:t>Router_ItemWise_UnitStdCost</a:t>
            </a:r>
            <a:r>
              <a:rPr lang="en-US" dirty="0"/>
              <a:t> : Router’s Item-wise trend of Sales Margin, Std Cost and Unit Std Cost </a:t>
            </a:r>
          </a:p>
          <a:p>
            <a:r>
              <a:rPr lang="en-US" b="1" dirty="0" err="1"/>
              <a:t>Wifi</a:t>
            </a:r>
            <a:r>
              <a:rPr lang="en-US" b="1" dirty="0"/>
              <a:t> </a:t>
            </a:r>
            <a:r>
              <a:rPr lang="en-US" b="1" dirty="0" err="1"/>
              <a:t>Systems_ItemWise_UnitStdCost</a:t>
            </a:r>
            <a:r>
              <a:rPr lang="en-US" dirty="0"/>
              <a:t>: Router’s Item-wise trend of Sales Margin, Std Cost and Unit Std Cost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i="1" u="sng" dirty="0"/>
              <a:t>Pareto Charts across Product Lines (DSL not included in Pareto Charts)</a:t>
            </a:r>
          </a:p>
          <a:p>
            <a:r>
              <a:rPr lang="en-US" b="1" dirty="0" err="1"/>
              <a:t>Pareto_SalesMargin</a:t>
            </a:r>
            <a:r>
              <a:rPr lang="en-US" dirty="0"/>
              <a:t>: Pareto Chart for Total Sales Margin</a:t>
            </a:r>
          </a:p>
          <a:p>
            <a:r>
              <a:rPr lang="en-US" b="1" dirty="0" err="1"/>
              <a:t>Pareto_StdCost</a:t>
            </a:r>
            <a:r>
              <a:rPr lang="en-US" b="1" dirty="0"/>
              <a:t>: Pareto:</a:t>
            </a:r>
            <a:r>
              <a:rPr lang="en-US" dirty="0"/>
              <a:t> Chart for Total Standard Cost</a:t>
            </a:r>
          </a:p>
          <a:p>
            <a:r>
              <a:rPr lang="en-US" b="1" dirty="0" err="1"/>
              <a:t>Pareto_SellThruDollars</a:t>
            </a:r>
            <a:r>
              <a:rPr lang="en-US" b="1" dirty="0"/>
              <a:t> </a:t>
            </a:r>
            <a:r>
              <a:rPr lang="en-US" dirty="0"/>
              <a:t>: Pareto Chart for Total Sell Thru Dollars</a:t>
            </a:r>
          </a:p>
          <a:p>
            <a:r>
              <a:rPr lang="en-US" b="1" dirty="0" err="1"/>
              <a:t>Pareto_SellThruQty</a:t>
            </a:r>
            <a:r>
              <a:rPr lang="en-US" b="1" dirty="0"/>
              <a:t> </a:t>
            </a:r>
            <a:r>
              <a:rPr lang="en-US" dirty="0"/>
              <a:t>: Pareto Chart for Total Sell Thru Qty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9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70AA-FF14-4661-BB7A-8C5D6CA6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2918"/>
          </a:xfrm>
          <a:solidFill>
            <a:srgbClr val="7030A0"/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Tableau Workbook : </a:t>
            </a:r>
            <a:r>
              <a:rPr lang="en-US" sz="2800" b="1" i="1" dirty="0"/>
              <a:t>CHP_DataAnalysis_18Nov16.twb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E63B5-44FA-4824-B2B7-C30AFF57A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70" y="890495"/>
            <a:ext cx="12057530" cy="5591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work was presented during the Nov 16</a:t>
            </a:r>
            <a:r>
              <a:rPr lang="en-US" baseline="30000" dirty="0"/>
              <a:t>th</a:t>
            </a:r>
            <a:r>
              <a:rPr lang="en-US" dirty="0"/>
              <a:t>  meeting. The Tableau workbook has the following worksheets:</a:t>
            </a:r>
          </a:p>
          <a:p>
            <a:pPr marL="0" indent="0">
              <a:buNone/>
            </a:pPr>
            <a:r>
              <a:rPr lang="en-US" sz="2000" b="1" i="1" u="sng" dirty="0"/>
              <a:t>Items of various Product Lines are ranked w.r.t Revenue and sorted in descending order of % of Total Profit generated by each item:</a:t>
            </a:r>
          </a:p>
          <a:p>
            <a:r>
              <a:rPr lang="en-US" b="1" dirty="0" err="1"/>
              <a:t>Wifi</a:t>
            </a:r>
            <a:r>
              <a:rPr lang="en-US" b="1" dirty="0"/>
              <a:t> Systems_RevenueRank_2018 </a:t>
            </a:r>
            <a:r>
              <a:rPr lang="en-US" dirty="0"/>
              <a:t>: items of “</a:t>
            </a:r>
            <a:r>
              <a:rPr lang="en-US" dirty="0" err="1"/>
              <a:t>Wifi</a:t>
            </a:r>
            <a:r>
              <a:rPr lang="en-US" dirty="0"/>
              <a:t> Systems” are ranked and sorted based on data from 2018</a:t>
            </a:r>
          </a:p>
          <a:p>
            <a:r>
              <a:rPr lang="en-US" b="1" dirty="0"/>
              <a:t>Routers_RevenueRank_2018 </a:t>
            </a:r>
            <a:r>
              <a:rPr lang="en-US" dirty="0"/>
              <a:t>: items of “Routers” are ranked and sorted based on data from 2018</a:t>
            </a:r>
          </a:p>
          <a:p>
            <a:r>
              <a:rPr lang="en-US" b="1" dirty="0"/>
              <a:t>RangeEx_RevenueRank_2018 </a:t>
            </a:r>
            <a:r>
              <a:rPr lang="en-US" dirty="0"/>
              <a:t>: items of “Range Ex Tenders” are ranked and sorted based on data from 2018</a:t>
            </a:r>
          </a:p>
          <a:p>
            <a:r>
              <a:rPr lang="en-US" b="1" dirty="0"/>
              <a:t>Cable_RevenueRank_2018 </a:t>
            </a:r>
            <a:r>
              <a:rPr lang="en-US" dirty="0"/>
              <a:t>: items of “Cable” are ranked and sorted based on data from 2018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5707-B74E-4445-9885-49738AA8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3701"/>
            <a:ext cx="12192000" cy="927100"/>
          </a:xfrm>
          <a:solidFill>
            <a:srgbClr val="7030A0"/>
          </a:solidFill>
        </p:spPr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418208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F835C24A4A494CAED3EA2075FFB8B7" ma:contentTypeVersion="4" ma:contentTypeDescription="Create a new document." ma:contentTypeScope="" ma:versionID="ce196a556b0e364b26f67ea11b2f1fd7">
  <xsd:schema xmlns:xsd="http://www.w3.org/2001/XMLSchema" xmlns:xs="http://www.w3.org/2001/XMLSchema" xmlns:p="http://schemas.microsoft.com/office/2006/metadata/properties" xmlns:ns2="b2b3b490-bdfe-41fa-a370-7b4aa9c5e1c8" targetNamespace="http://schemas.microsoft.com/office/2006/metadata/properties" ma:root="true" ma:fieldsID="03f8c1d74c9b6cef913d7c77322f51b8" ns2:_="">
    <xsd:import namespace="b2b3b490-bdfe-41fa-a370-7b4aa9c5e1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b3b490-bdfe-41fa-a370-7b4aa9c5e1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64B124-BFC3-4941-BEF5-CE2ECFF07284}"/>
</file>

<file path=customXml/itemProps2.xml><?xml version="1.0" encoding="utf-8"?>
<ds:datastoreItem xmlns:ds="http://schemas.openxmlformats.org/officeDocument/2006/customXml" ds:itemID="{1EC919EA-7E96-4BEF-81A5-A4ABD03A7D44}"/>
</file>

<file path=customXml/itemProps3.xml><?xml version="1.0" encoding="utf-8"?>
<ds:datastoreItem xmlns:ds="http://schemas.openxmlformats.org/officeDocument/2006/customXml" ds:itemID="{F820570E-D1E5-42A4-9282-827816150B8F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583</TotalTime>
  <Words>387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 Boardroom</vt:lpstr>
      <vt:lpstr>Netgear CHP Exploratory Data Analysis</vt:lpstr>
      <vt:lpstr>Exploratory Data Analysis</vt:lpstr>
      <vt:lpstr>Tableau Workbook : CHP_DataAnalysis_18Nov5.twb</vt:lpstr>
      <vt:lpstr>Tableau Workbook : CHP_DataAnalysis_18Nov16.twb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Gregy Thomas K</dc:creator>
  <cp:lastModifiedBy>Gregy Thomas K</cp:lastModifiedBy>
  <cp:revision>52</cp:revision>
  <dcterms:created xsi:type="dcterms:W3CDTF">2018-11-02T06:32:32Z</dcterms:created>
  <dcterms:modified xsi:type="dcterms:W3CDTF">2018-11-19T11:27:25Z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0x0101006FF835C24A4A494CAED3EA2075FFB8B7</vt:lpwstr>
  </property>
</Properties>
</file>