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67" autoAdjust="0"/>
    <p:restoredTop sz="93688" autoAdjust="0"/>
  </p:normalViewPr>
  <p:slideViewPr>
    <p:cSldViewPr>
      <p:cViewPr varScale="1">
        <p:scale>
          <a:sx n="101" d="100"/>
          <a:sy n="101" d="100"/>
        </p:scale>
        <p:origin x="-5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0F1E-CDA9-4BCB-8487-15C5FE3BEB7A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D73DC-9FB8-4C8E-89D4-400973BE9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8662" y="142852"/>
            <a:ext cx="239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ICON_TIME_NUMBER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931249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rot="21000000">
            <a:off x="1635295" y="5700864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 w="19050">
                  <a:solidFill>
                    <a:srgbClr val="FF0000"/>
                  </a:solidFill>
                </a:ln>
                <a:latin typeface="휴먼둥근헤드라인" pitchFamily="18" charset="-127"/>
                <a:ea typeface="휴먼둥근헤드라인" pitchFamily="18" charset="-127"/>
              </a:rPr>
              <a:t>RELOAD</a:t>
            </a:r>
            <a:endParaRPr lang="ko-KR" altLang="en-US" sz="2000" dirty="0">
              <a:ln w="19050">
                <a:solidFill>
                  <a:srgbClr val="FF0000"/>
                </a:solidFill>
              </a:ln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8" name="설명선 3(테두리 없음) 7"/>
          <p:cNvSpPr/>
          <p:nvPr/>
        </p:nvSpPr>
        <p:spPr>
          <a:xfrm>
            <a:off x="428596" y="214290"/>
            <a:ext cx="3500462" cy="1357322"/>
          </a:xfrm>
          <a:prstGeom prst="callout3">
            <a:avLst>
              <a:gd name="adj1" fmla="val 51884"/>
              <a:gd name="adj2" fmla="val -2974"/>
              <a:gd name="adj3" fmla="val 81581"/>
              <a:gd name="adj4" fmla="val -4027"/>
              <a:gd name="adj5" fmla="val 128872"/>
              <a:gd name="adj6" fmla="val -235"/>
              <a:gd name="adj7" fmla="val 411307"/>
              <a:gd name="adj8" fmla="val 4227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재장전 요구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텍스쳐</a:t>
            </a:r>
            <a:r>
              <a:rPr lang="ko-KR" altLang="en-US" sz="900" dirty="0" smtClean="0">
                <a:solidFill>
                  <a:schemeClr val="tx1"/>
                </a:solidFill>
              </a:rPr>
              <a:t> 출력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조건부 출력 </a:t>
            </a:r>
            <a:r>
              <a:rPr lang="en-US" altLang="ko-KR" sz="900" dirty="0" smtClean="0">
                <a:solidFill>
                  <a:schemeClr val="tx1"/>
                </a:solidFill>
              </a:rPr>
              <a:t>: TEX2D_RELOAD.png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회전각도 </a:t>
            </a:r>
            <a:r>
              <a:rPr lang="en-US" altLang="ko-KR" sz="900" dirty="0" smtClean="0">
                <a:solidFill>
                  <a:schemeClr val="tx1"/>
                </a:solidFill>
              </a:rPr>
              <a:t>: 350</a:t>
            </a:r>
            <a:r>
              <a:rPr lang="ko-KR" altLang="en-US" sz="900" dirty="0" smtClean="0">
                <a:solidFill>
                  <a:schemeClr val="tx1"/>
                </a:solidFill>
              </a:rPr>
              <a:t>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1.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남은탄창수량이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0 </a:t>
            </a:r>
            <a:r>
              <a:rPr lang="ko-KR" altLang="en-US" sz="900" dirty="0" smtClean="0">
                <a:solidFill>
                  <a:schemeClr val="tx1"/>
                </a:solidFill>
              </a:rPr>
              <a:t>이 되면 출력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재장전하여</a:t>
            </a:r>
            <a:r>
              <a:rPr lang="ko-KR" altLang="en-US" sz="900" dirty="0" smtClean="0">
                <a:solidFill>
                  <a:schemeClr val="tx1"/>
                </a:solidFill>
              </a:rPr>
              <a:t> 탄창수량이 최대탄창수량과 일치하면 사라진다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571511"/>
            <a:ext cx="81248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설명선 3(테두리 없음) 4"/>
          <p:cNvSpPr/>
          <p:nvPr/>
        </p:nvSpPr>
        <p:spPr>
          <a:xfrm>
            <a:off x="1357290" y="5286372"/>
            <a:ext cx="2786082" cy="1214462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98300"/>
              <a:gd name="adj8" fmla="val 1331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캐릭터 기본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능력치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숫자 </a:t>
            </a:r>
            <a:r>
              <a:rPr lang="en-US" altLang="ko-KR" sz="900" dirty="0" smtClean="0">
                <a:solidFill>
                  <a:schemeClr val="tx1"/>
                </a:solidFill>
              </a:rPr>
              <a:t>: ICON_INVEN_NUMBER_0.png ~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ICON_INVEN_NUMBER_9.png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캐릭터의 기본 능력치만 출력한다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설명선 3(테두리 없음) 5"/>
          <p:cNvSpPr/>
          <p:nvPr/>
        </p:nvSpPr>
        <p:spPr>
          <a:xfrm>
            <a:off x="4357686" y="5286372"/>
            <a:ext cx="2786082" cy="1214462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100078"/>
              <a:gd name="adj8" fmla="val -79221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캐릭터 장비 상승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능력치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더하기 표시 </a:t>
            </a:r>
            <a:r>
              <a:rPr lang="en-US" altLang="ko-KR" sz="900" dirty="0" smtClean="0">
                <a:solidFill>
                  <a:schemeClr val="tx1"/>
                </a:solidFill>
              </a:rPr>
              <a:t>: ICON_INVEN_NUMBER_G_PLUS.png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숫자 </a:t>
            </a:r>
            <a:r>
              <a:rPr lang="en-US" altLang="ko-KR" sz="900" dirty="0" smtClean="0">
                <a:solidFill>
                  <a:schemeClr val="tx1"/>
                </a:solidFill>
              </a:rPr>
              <a:t>: ICON_INVEN_NUMBER_G_0.png ~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ICON_INVEN_NUMBER_G_9.png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장비로만 상승한 수치를 표시한다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" name="설명선 3(테두리 없음) 6"/>
          <p:cNvSpPr/>
          <p:nvPr/>
        </p:nvSpPr>
        <p:spPr>
          <a:xfrm>
            <a:off x="5143504" y="4143364"/>
            <a:ext cx="2786082" cy="1071586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192541"/>
              <a:gd name="adj8" fmla="val 337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무기 누적수량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숫자 </a:t>
            </a:r>
            <a:r>
              <a:rPr lang="en-US" altLang="ko-KR" sz="900" dirty="0" smtClean="0">
                <a:solidFill>
                  <a:schemeClr val="tx1"/>
                </a:solidFill>
              </a:rPr>
              <a:t>: ICON_INVEN_NUMBER_0.png ~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ICON_INVEN_NUMBER_9.png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내부적으로 계산되는 무기 누적수량을 표시한다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설명선 3(테두리 없음) 7"/>
          <p:cNvSpPr/>
          <p:nvPr/>
        </p:nvSpPr>
        <p:spPr>
          <a:xfrm>
            <a:off x="5643570" y="3143232"/>
            <a:ext cx="2786082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140966"/>
              <a:gd name="adj8" fmla="val -8111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shoot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숫자 우측에 표시 </a:t>
            </a:r>
            <a:r>
              <a:rPr lang="en-US" altLang="ko-KR" sz="900" dirty="0" smtClean="0">
                <a:solidFill>
                  <a:schemeClr val="tx1"/>
                </a:solidFill>
              </a:rPr>
              <a:t>: ICON_INVEN_SHOOT.png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무기 누적수량을 표시할 때 같이 출력한다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설명선 3(테두리 없음) 9"/>
          <p:cNvSpPr/>
          <p:nvPr/>
        </p:nvSpPr>
        <p:spPr>
          <a:xfrm>
            <a:off x="1714480" y="214290"/>
            <a:ext cx="3214710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61396"/>
              <a:gd name="adj6" fmla="val -17123"/>
              <a:gd name="adj7" fmla="val 209231"/>
              <a:gd name="adj8" fmla="val 98761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무기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무기 이름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무기명 </a:t>
            </a:r>
            <a:r>
              <a:rPr lang="en-US" altLang="ko-KR" sz="900" dirty="0" smtClean="0">
                <a:solidFill>
                  <a:schemeClr val="tx1"/>
                </a:solidFill>
              </a:rPr>
              <a:t>: [Weapon]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[INVEN_NAME]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참조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설명선 3(테두리 없음) 10"/>
          <p:cNvSpPr/>
          <p:nvPr/>
        </p:nvSpPr>
        <p:spPr>
          <a:xfrm>
            <a:off x="5643570" y="214290"/>
            <a:ext cx="3500462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61396"/>
              <a:gd name="adj6" fmla="val -17123"/>
              <a:gd name="adj7" fmla="val 227592"/>
              <a:gd name="adj8" fmla="val -1084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무기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무기 텍스처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무기아이콘 </a:t>
            </a:r>
            <a:r>
              <a:rPr lang="en-US" altLang="ko-KR" sz="900" dirty="0" smtClean="0">
                <a:solidFill>
                  <a:schemeClr val="tx1"/>
                </a:solidFill>
              </a:rPr>
              <a:t>: 	[Weapon]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[INVEN_ICON]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참조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475452" cy="40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설명선 3(테두리 없음) 12"/>
          <p:cNvSpPr/>
          <p:nvPr/>
        </p:nvSpPr>
        <p:spPr>
          <a:xfrm>
            <a:off x="5143504" y="4857760"/>
            <a:ext cx="3000396" cy="1857388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105950"/>
              <a:gd name="adj8" fmla="val -2845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종류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[Armor]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[ARMOR_ABILITY_TYPE]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참조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1. ATTACK_POWER =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2. DEFENCE = </a:t>
            </a:r>
            <a:r>
              <a:rPr lang="ko-KR" altLang="en-US" sz="900" dirty="0" smtClean="0">
                <a:solidFill>
                  <a:schemeClr val="tx1"/>
                </a:solidFill>
              </a:rPr>
              <a:t>방어력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3. HP = </a:t>
            </a:r>
            <a:r>
              <a:rPr lang="ko-KR" altLang="en-US" sz="900" dirty="0" smtClean="0">
                <a:solidFill>
                  <a:schemeClr val="tx1"/>
                </a:solidFill>
              </a:rPr>
              <a:t>체력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4. ATTACK_SPEED =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공격속도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5. RUN_SPEED =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이동속도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" name="설명선 3(테두리 없음) 13"/>
          <p:cNvSpPr/>
          <p:nvPr/>
        </p:nvSpPr>
        <p:spPr>
          <a:xfrm>
            <a:off x="5643570" y="4000504"/>
            <a:ext cx="3071834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154246"/>
              <a:gd name="adj8" fmla="val -1105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수치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Armor]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[ARMOR_ABILITY_NUMBER]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참조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" name="설명선 3(테두리 없음) 14"/>
          <p:cNvSpPr/>
          <p:nvPr/>
        </p:nvSpPr>
        <p:spPr>
          <a:xfrm>
            <a:off x="2357422" y="571480"/>
            <a:ext cx="2786082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70539"/>
              <a:gd name="adj6" fmla="val -16788"/>
              <a:gd name="adj7" fmla="val 275465"/>
              <a:gd name="adj8" fmla="val 8707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이름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[Armor]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[INVEN_NAME]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참조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" name="설명선 3(테두리 없음) 15"/>
          <p:cNvSpPr/>
          <p:nvPr/>
        </p:nvSpPr>
        <p:spPr>
          <a:xfrm>
            <a:off x="5857884" y="571480"/>
            <a:ext cx="2786082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70539"/>
              <a:gd name="adj6" fmla="val -16788"/>
              <a:gd name="adj7" fmla="val 280689"/>
              <a:gd name="adj8" fmla="val -24446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인벤형태의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텍스쳐</a:t>
            </a:r>
            <a:r>
              <a:rPr lang="ko-KR" altLang="en-US" sz="900" dirty="0" smtClean="0">
                <a:solidFill>
                  <a:schemeClr val="tx1"/>
                </a:solidFill>
              </a:rPr>
              <a:t>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[Armor]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[INVEN_ICON]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참조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1200150"/>
            <a:ext cx="81819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설명선 3(테두리 없음) 4"/>
          <p:cNvSpPr/>
          <p:nvPr/>
        </p:nvSpPr>
        <p:spPr>
          <a:xfrm>
            <a:off x="1285852" y="214290"/>
            <a:ext cx="3214710" cy="928694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91921"/>
              <a:gd name="adj8" fmla="val 1793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무기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설명창</a:t>
            </a:r>
            <a:r>
              <a:rPr lang="ko-KR" altLang="en-US" sz="900" dirty="0" smtClean="0">
                <a:solidFill>
                  <a:schemeClr val="tx1"/>
                </a:solidFill>
              </a:rPr>
              <a:t> 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조건부 출력 </a:t>
            </a:r>
            <a:r>
              <a:rPr lang="en-US" altLang="ko-KR" sz="900" dirty="0" smtClean="0">
                <a:solidFill>
                  <a:schemeClr val="tx1"/>
                </a:solidFill>
              </a:rPr>
              <a:t>: TEX2D_INVEN_WEAPON_DESC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마우스가 버튼에 접근한 상태를 </a:t>
            </a:r>
            <a:r>
              <a:rPr lang="en-US" altLang="ko-KR" sz="900" dirty="0" smtClean="0">
                <a:solidFill>
                  <a:schemeClr val="tx1"/>
                </a:solidFill>
              </a:rPr>
              <a:t>1.5</a:t>
            </a:r>
            <a:r>
              <a:rPr lang="ko-KR" altLang="en-US" sz="900" dirty="0" smtClean="0">
                <a:solidFill>
                  <a:schemeClr val="tx1"/>
                </a:solidFill>
              </a:rPr>
              <a:t>초 유지하면 </a:t>
            </a:r>
            <a:r>
              <a:rPr lang="ko-KR" altLang="en-US" sz="900" dirty="0" smtClean="0">
                <a:solidFill>
                  <a:schemeClr val="tx1"/>
                </a:solidFill>
              </a:rPr>
              <a:t>생성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설명선 3(테두리 없음) 7"/>
          <p:cNvSpPr/>
          <p:nvPr/>
        </p:nvSpPr>
        <p:spPr>
          <a:xfrm>
            <a:off x="785786" y="5214950"/>
            <a:ext cx="3071834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208349"/>
              <a:gd name="adj8" fmla="val 4019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무</a:t>
            </a:r>
            <a:r>
              <a:rPr lang="ko-KR" altLang="en-US" sz="900" dirty="0" smtClean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텍스처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[Weapon]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[INVEN_ICON]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기존 텍스처 크기의 </a:t>
            </a:r>
            <a:r>
              <a:rPr lang="en-US" altLang="ko-KR" sz="900" dirty="0" smtClean="0">
                <a:solidFill>
                  <a:schemeClr val="tx1"/>
                </a:solidFill>
              </a:rPr>
              <a:t>1.5</a:t>
            </a:r>
            <a:r>
              <a:rPr lang="ko-KR" altLang="en-US" sz="900" dirty="0" smtClean="0">
                <a:solidFill>
                  <a:schemeClr val="tx1"/>
                </a:solidFill>
              </a:rPr>
              <a:t>배 확대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설명선 3(테두리 없음) 8"/>
          <p:cNvSpPr/>
          <p:nvPr/>
        </p:nvSpPr>
        <p:spPr>
          <a:xfrm>
            <a:off x="785786" y="6000768"/>
            <a:ext cx="3071834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207030"/>
              <a:gd name="adj8" fmla="val 5308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무기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이름 </a:t>
            </a:r>
            <a:r>
              <a:rPr lang="ko-KR" altLang="en-US" sz="900" dirty="0" smtClean="0">
                <a:solidFill>
                  <a:schemeClr val="tx1"/>
                </a:solidFill>
              </a:rPr>
              <a:t>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[Weapon]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[INVEN_NAME]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참조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설명선 3(테두리 없음) 9"/>
          <p:cNvSpPr/>
          <p:nvPr/>
        </p:nvSpPr>
        <p:spPr>
          <a:xfrm>
            <a:off x="4286248" y="4929198"/>
            <a:ext cx="5572164" cy="1857364"/>
          </a:xfrm>
          <a:prstGeom prst="callout3">
            <a:avLst>
              <a:gd name="adj1" fmla="val 22810"/>
              <a:gd name="adj2" fmla="val -2073"/>
              <a:gd name="adj3" fmla="val 19765"/>
              <a:gd name="adj4" fmla="val -6347"/>
              <a:gd name="adj5" fmla="val -19874"/>
              <a:gd name="adj6" fmla="val -6972"/>
              <a:gd name="adj7" fmla="val -49694"/>
              <a:gd name="adj8" fmla="val 6321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무</a:t>
            </a:r>
            <a:r>
              <a:rPr lang="ko-KR" altLang="en-US" sz="900" dirty="0" smtClean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수치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기본능력치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ICON_INVEN_NUMBER(0~9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상승능력치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ICON_INVEN_NUMBER_G(0~9</a:t>
            </a:r>
            <a:r>
              <a:rPr lang="en-US" altLang="ko-KR" sz="900" dirty="0" smtClean="0">
                <a:solidFill>
                  <a:schemeClr val="tx1"/>
                </a:solidFill>
              </a:rPr>
              <a:t>)(PLUS)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Power	 : [Weapon][ATTACK_SKILL]</a:t>
            </a:r>
            <a:r>
              <a:rPr lang="ko-KR" altLang="en-US" sz="900" dirty="0" smtClean="0">
                <a:solidFill>
                  <a:schemeClr val="tx1"/>
                </a:solidFill>
              </a:rPr>
              <a:t>칼럼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, [</a:t>
            </a:r>
            <a:r>
              <a:rPr lang="ko-KR" altLang="en-US" sz="900" dirty="0" smtClean="0">
                <a:solidFill>
                  <a:schemeClr val="tx1"/>
                </a:solidFill>
              </a:rPr>
              <a:t>해당테이블</a:t>
            </a:r>
            <a:r>
              <a:rPr lang="en-US" altLang="ko-KR" sz="900" dirty="0" smtClean="0">
                <a:solidFill>
                  <a:schemeClr val="tx1"/>
                </a:solidFill>
              </a:rPr>
              <a:t>][ABILITY_ATTACK_POWER] </a:t>
            </a:r>
            <a:r>
              <a:rPr lang="ko-KR" altLang="en-US" sz="900" dirty="0" smtClean="0">
                <a:solidFill>
                  <a:schemeClr val="tx1"/>
                </a:solidFill>
              </a:rPr>
              <a:t>수치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Speed	 : </a:t>
            </a:r>
            <a:r>
              <a:rPr lang="en-US" altLang="ko-KR" sz="900" dirty="0" smtClean="0">
                <a:solidFill>
                  <a:schemeClr val="tx1"/>
                </a:solidFill>
              </a:rPr>
              <a:t>[Weapon][</a:t>
            </a:r>
            <a:r>
              <a:rPr lang="en-US" altLang="ko-KR" sz="900" dirty="0" smtClean="0">
                <a:solidFill>
                  <a:schemeClr val="tx1"/>
                </a:solidFill>
              </a:rPr>
              <a:t>ABILITY_ATTACK_SPEED] </a:t>
            </a:r>
            <a:r>
              <a:rPr lang="ko-KR" altLang="en-US" sz="900" dirty="0" smtClean="0">
                <a:solidFill>
                  <a:schemeClr val="tx1"/>
                </a:solidFill>
              </a:rPr>
              <a:t>수치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Range	 </a:t>
            </a:r>
            <a:r>
              <a:rPr lang="en-US" altLang="ko-KR" sz="900" dirty="0" smtClean="0">
                <a:solidFill>
                  <a:schemeClr val="tx1"/>
                </a:solidFill>
              </a:rPr>
              <a:t>: [Weapon][ATTACK_SKILL]</a:t>
            </a:r>
            <a:r>
              <a:rPr lang="ko-KR" altLang="en-US" sz="900" dirty="0" smtClean="0">
                <a:solidFill>
                  <a:schemeClr val="tx1"/>
                </a:solidFill>
              </a:rPr>
              <a:t>칼럼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, [</a:t>
            </a:r>
            <a:r>
              <a:rPr lang="ko-KR" altLang="en-US" sz="900" dirty="0" smtClean="0">
                <a:solidFill>
                  <a:schemeClr val="tx1"/>
                </a:solidFill>
              </a:rPr>
              <a:t>해당테이블</a:t>
            </a:r>
            <a:r>
              <a:rPr lang="en-US" altLang="ko-KR" sz="900" dirty="0" smtClean="0">
                <a:solidFill>
                  <a:schemeClr val="tx1"/>
                </a:solidFill>
              </a:rPr>
              <a:t>][BULLET_RANGE] </a:t>
            </a:r>
            <a:r>
              <a:rPr lang="ko-KR" altLang="en-US" sz="900" dirty="0" smtClean="0">
                <a:solidFill>
                  <a:schemeClr val="tx1"/>
                </a:solidFill>
              </a:rPr>
              <a:t>수치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Max Load	 : </a:t>
            </a:r>
            <a:r>
              <a:rPr lang="en-US" altLang="ko-KR" sz="900" dirty="0" smtClean="0">
                <a:solidFill>
                  <a:schemeClr val="tx1"/>
                </a:solidFill>
              </a:rPr>
              <a:t>[Weapon][ABILITY_RELOAD_MAX] </a:t>
            </a:r>
            <a:r>
              <a:rPr lang="ko-KR" altLang="en-US" sz="900" dirty="0" smtClean="0">
                <a:solidFill>
                  <a:schemeClr val="tx1"/>
                </a:solidFill>
              </a:rPr>
              <a:t>수치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React	 </a:t>
            </a:r>
            <a:r>
              <a:rPr lang="en-US" altLang="ko-KR" sz="900" dirty="0" smtClean="0">
                <a:solidFill>
                  <a:schemeClr val="tx1"/>
                </a:solidFill>
              </a:rPr>
              <a:t>: [Weapon][ABILITY_REACTION] </a:t>
            </a:r>
            <a:r>
              <a:rPr lang="ko-KR" altLang="en-US" sz="900" dirty="0" smtClean="0">
                <a:solidFill>
                  <a:schemeClr val="tx1"/>
                </a:solidFill>
              </a:rPr>
              <a:t>수치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Error Extend	 : </a:t>
            </a:r>
            <a:r>
              <a:rPr lang="en-US" altLang="ko-KR" sz="900" dirty="0" smtClean="0">
                <a:solidFill>
                  <a:schemeClr val="tx1"/>
                </a:solidFill>
              </a:rPr>
              <a:t>[Weapon][ABILITY_AIM_INCREASE] </a:t>
            </a:r>
            <a:r>
              <a:rPr lang="ko-KR" altLang="en-US" sz="900" dirty="0" smtClean="0">
                <a:solidFill>
                  <a:schemeClr val="tx1"/>
                </a:solidFill>
              </a:rPr>
              <a:t>수치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설명선 3(테두리 없음) 10"/>
          <p:cNvSpPr/>
          <p:nvPr/>
        </p:nvSpPr>
        <p:spPr>
          <a:xfrm>
            <a:off x="4786314" y="214290"/>
            <a:ext cx="5072098" cy="2357454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34294"/>
              <a:gd name="adj8" fmla="val -440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무기 </a:t>
            </a:r>
            <a:r>
              <a:rPr lang="ko-KR" altLang="en-US" sz="900" dirty="0" smtClean="0">
                <a:solidFill>
                  <a:schemeClr val="tx1"/>
                </a:solidFill>
              </a:rPr>
              <a:t>타입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[Weapon][WEAPON_TYPE]</a:t>
            </a:r>
            <a:r>
              <a:rPr lang="ko-KR" altLang="en-US" sz="900" dirty="0" smtClean="0">
                <a:solidFill>
                  <a:schemeClr val="tx1"/>
                </a:solidFill>
              </a:rPr>
              <a:t>칼럼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비교하여 아래의 내용으로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RIPLE 	= </a:t>
            </a:r>
            <a:r>
              <a:rPr lang="ko-KR" altLang="en-US" sz="900" dirty="0" smtClean="0">
                <a:solidFill>
                  <a:schemeClr val="tx1"/>
                </a:solidFill>
              </a:rPr>
              <a:t>자동소총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HANDGUN 	= </a:t>
            </a:r>
            <a:r>
              <a:rPr lang="ko-KR" altLang="en-US" sz="900" dirty="0" smtClean="0">
                <a:solidFill>
                  <a:schemeClr val="tx1"/>
                </a:solidFill>
              </a:rPr>
              <a:t>권총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KNIFE 	= </a:t>
            </a:r>
            <a:r>
              <a:rPr lang="ko-KR" altLang="en-US" sz="900" dirty="0" smtClean="0">
                <a:solidFill>
                  <a:schemeClr val="tx1"/>
                </a:solidFill>
              </a:rPr>
              <a:t>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BOMB 	= </a:t>
            </a:r>
            <a:r>
              <a:rPr lang="ko-KR" altLang="en-US" sz="900" dirty="0" smtClean="0">
                <a:solidFill>
                  <a:schemeClr val="tx1"/>
                </a:solidFill>
              </a:rPr>
              <a:t>유탄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MEDIC 	= </a:t>
            </a:r>
            <a:r>
              <a:rPr lang="ko-KR" altLang="en-US" sz="900" dirty="0" smtClean="0">
                <a:solidFill>
                  <a:schemeClr val="tx1"/>
                </a:solidFill>
              </a:rPr>
              <a:t>약품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90854" y="3705325"/>
            <a:ext cx="428628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29124" y="3357562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28860" y="4357694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00232" y="3429000"/>
            <a:ext cx="135732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200150"/>
            <a:ext cx="81724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설명선 3(테두리 없음) 4"/>
          <p:cNvSpPr/>
          <p:nvPr/>
        </p:nvSpPr>
        <p:spPr>
          <a:xfrm>
            <a:off x="1428728" y="285728"/>
            <a:ext cx="3214710" cy="1000132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64685"/>
              <a:gd name="adj8" fmla="val 1465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설명창</a:t>
            </a:r>
            <a:r>
              <a:rPr lang="ko-KR" altLang="en-US" sz="900" dirty="0" smtClean="0">
                <a:solidFill>
                  <a:schemeClr val="tx1"/>
                </a:solidFill>
              </a:rPr>
              <a:t> 배경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조건부 출력 </a:t>
            </a:r>
            <a:r>
              <a:rPr lang="en-US" altLang="ko-KR" sz="900" dirty="0" smtClean="0">
                <a:solidFill>
                  <a:schemeClr val="tx1"/>
                </a:solidFill>
              </a:rPr>
              <a:t>: TEX2D_INVEN_ARMOR_DESC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마우스가 버튼에 접근한 상태를 </a:t>
            </a:r>
            <a:r>
              <a:rPr lang="en-US" altLang="ko-KR" sz="900" dirty="0" smtClean="0">
                <a:solidFill>
                  <a:schemeClr val="tx1"/>
                </a:solidFill>
              </a:rPr>
              <a:t>1.5</a:t>
            </a:r>
            <a:r>
              <a:rPr lang="ko-KR" altLang="en-US" sz="900" dirty="0" smtClean="0">
                <a:solidFill>
                  <a:schemeClr val="tx1"/>
                </a:solidFill>
              </a:rPr>
              <a:t>초 유지하면 </a:t>
            </a:r>
            <a:r>
              <a:rPr lang="ko-KR" altLang="en-US" sz="900" dirty="0" smtClean="0">
                <a:solidFill>
                  <a:schemeClr val="tx1"/>
                </a:solidFill>
              </a:rPr>
              <a:t>생성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설명선 3(테두리 없음) 5"/>
          <p:cNvSpPr/>
          <p:nvPr/>
        </p:nvSpPr>
        <p:spPr>
          <a:xfrm>
            <a:off x="785786" y="5214950"/>
            <a:ext cx="3071834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220225"/>
              <a:gd name="adj8" fmla="val 49712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텍스처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[Armor]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[INVEN_ICON]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기존 텍스처 크기의 </a:t>
            </a:r>
            <a:r>
              <a:rPr lang="en-US" altLang="ko-KR" sz="900" dirty="0" smtClean="0">
                <a:solidFill>
                  <a:schemeClr val="tx1"/>
                </a:solidFill>
              </a:rPr>
              <a:t>1.5</a:t>
            </a:r>
            <a:r>
              <a:rPr lang="ko-KR" altLang="en-US" sz="900" dirty="0" smtClean="0">
                <a:solidFill>
                  <a:schemeClr val="tx1"/>
                </a:solidFill>
              </a:rPr>
              <a:t>배 확대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" name="설명선 3(테두리 없음) 6"/>
          <p:cNvSpPr/>
          <p:nvPr/>
        </p:nvSpPr>
        <p:spPr>
          <a:xfrm>
            <a:off x="785786" y="6000768"/>
            <a:ext cx="3071834" cy="714380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20889"/>
              <a:gd name="adj6" fmla="val -17123"/>
              <a:gd name="adj7" fmla="val -213628"/>
              <a:gd name="adj8" fmla="val 5585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이름 </a:t>
            </a:r>
            <a:r>
              <a:rPr lang="ko-KR" altLang="en-US" sz="900" dirty="0" smtClean="0">
                <a:solidFill>
                  <a:schemeClr val="tx1"/>
                </a:solidFill>
              </a:rPr>
              <a:t>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[Armor]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[INVEN_NAME]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참조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5984" y="3143248"/>
            <a:ext cx="1143008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00298" y="4286256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3(테두리 없음) 9"/>
          <p:cNvSpPr/>
          <p:nvPr/>
        </p:nvSpPr>
        <p:spPr>
          <a:xfrm>
            <a:off x="4786314" y="214290"/>
            <a:ext cx="3571900" cy="2357454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36693"/>
              <a:gd name="adj8" fmla="val -440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타입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en-US" altLang="ko-KR" sz="900" dirty="0" smtClean="0">
                <a:solidFill>
                  <a:schemeClr val="tx1"/>
                </a:solidFill>
              </a:rPr>
              <a:t>Armor][ARMOR_TYPE]</a:t>
            </a:r>
            <a:r>
              <a:rPr lang="ko-KR" altLang="en-US" sz="900" dirty="0" smtClean="0">
                <a:solidFill>
                  <a:schemeClr val="tx1"/>
                </a:solidFill>
              </a:rPr>
              <a:t>칼럼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비교하여 아래의 내용으로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HEAD	=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머리방어구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BODY	= </a:t>
            </a:r>
            <a:r>
              <a:rPr lang="ko-KR" altLang="en-US" sz="900" dirty="0" smtClean="0">
                <a:solidFill>
                  <a:schemeClr val="tx1"/>
                </a:solidFill>
              </a:rPr>
              <a:t>보호의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HAND	= </a:t>
            </a:r>
            <a:r>
              <a:rPr lang="ko-KR" altLang="en-US" sz="900" dirty="0" smtClean="0">
                <a:solidFill>
                  <a:schemeClr val="tx1"/>
                </a:solidFill>
              </a:rPr>
              <a:t>장갑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FOOT	= </a:t>
            </a:r>
            <a:r>
              <a:rPr lang="ko-KR" altLang="en-US" sz="900" dirty="0" smtClean="0">
                <a:solidFill>
                  <a:schemeClr val="tx1"/>
                </a:solidFill>
              </a:rPr>
              <a:t>신발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ACE	=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악세서리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00562" y="342900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3(테두리 없음) 11"/>
          <p:cNvSpPr/>
          <p:nvPr/>
        </p:nvSpPr>
        <p:spPr>
          <a:xfrm>
            <a:off x="5000628" y="3857628"/>
            <a:ext cx="4714908" cy="1643074"/>
          </a:xfrm>
          <a:prstGeom prst="callout3">
            <a:avLst>
              <a:gd name="adj1" fmla="val 17602"/>
              <a:gd name="adj2" fmla="val -1535"/>
              <a:gd name="adj3" fmla="val 18750"/>
              <a:gd name="adj4" fmla="val -16667"/>
              <a:gd name="adj5" fmla="val 3552"/>
              <a:gd name="adj6" fmla="val -17123"/>
              <a:gd name="adj7" fmla="val -5259"/>
              <a:gd name="adj8" fmla="val -1066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타입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[Armor]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[ARMOR_ABILITY_TYPE]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 , </a:t>
            </a:r>
            <a:r>
              <a:rPr lang="ko-KR" altLang="en-US" sz="900" dirty="0" smtClean="0">
                <a:solidFill>
                  <a:schemeClr val="tx1"/>
                </a:solidFill>
              </a:rPr>
              <a:t>비교하여 아래의 내용으로 </a:t>
            </a:r>
            <a:r>
              <a:rPr lang="ko-KR" altLang="en-US" sz="900" dirty="0" smtClean="0">
                <a:solidFill>
                  <a:schemeClr val="tx1"/>
                </a:solidFill>
              </a:rPr>
              <a:t>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ATTACK_POWER	=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en-US" altLang="ko-KR" sz="900" dirty="0" smtClean="0">
                <a:solidFill>
                  <a:schemeClr val="tx1"/>
                </a:solidFill>
              </a:rPr>
              <a:t>DEFENCE		= </a:t>
            </a:r>
            <a:r>
              <a:rPr lang="ko-KR" altLang="en-US" sz="900" dirty="0" smtClean="0">
                <a:solidFill>
                  <a:schemeClr val="tx1"/>
                </a:solidFill>
              </a:rPr>
              <a:t>방어력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3. </a:t>
            </a:r>
            <a:r>
              <a:rPr lang="en-US" altLang="ko-KR" sz="900" dirty="0" smtClean="0">
                <a:solidFill>
                  <a:schemeClr val="tx1"/>
                </a:solidFill>
              </a:rPr>
              <a:t>HP		= </a:t>
            </a:r>
            <a:r>
              <a:rPr lang="ko-KR" altLang="en-US" sz="900" dirty="0" smtClean="0">
                <a:solidFill>
                  <a:schemeClr val="tx1"/>
                </a:solidFill>
              </a:rPr>
              <a:t>체력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4. </a:t>
            </a:r>
            <a:r>
              <a:rPr lang="en-US" altLang="ko-KR" sz="900" dirty="0" smtClean="0">
                <a:solidFill>
                  <a:schemeClr val="tx1"/>
                </a:solidFill>
              </a:rPr>
              <a:t>ATTACK_SPEED	=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공격속도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5. </a:t>
            </a:r>
            <a:r>
              <a:rPr lang="en-US" altLang="ko-KR" sz="900" dirty="0" smtClean="0">
                <a:solidFill>
                  <a:schemeClr val="tx1"/>
                </a:solidFill>
              </a:rPr>
              <a:t>RUN_SPEED		= </a:t>
            </a:r>
            <a:r>
              <a:rPr lang="ko-KR" altLang="en-US" sz="900" dirty="0" smtClean="0">
                <a:solidFill>
                  <a:schemeClr val="tx1"/>
                </a:solidFill>
              </a:rPr>
              <a:t>이동속도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00562" y="3686470"/>
            <a:ext cx="428628" cy="171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 3(테두리 없음) 13"/>
          <p:cNvSpPr/>
          <p:nvPr/>
        </p:nvSpPr>
        <p:spPr>
          <a:xfrm>
            <a:off x="5000628" y="5715016"/>
            <a:ext cx="4714908" cy="1000132"/>
          </a:xfrm>
          <a:prstGeom prst="callout3">
            <a:avLst>
              <a:gd name="adj1" fmla="val 25061"/>
              <a:gd name="adj2" fmla="val -1935"/>
              <a:gd name="adj3" fmla="val 18750"/>
              <a:gd name="adj4" fmla="val -16667"/>
              <a:gd name="adj5" fmla="val -5054"/>
              <a:gd name="adj6" fmla="val -17123"/>
              <a:gd name="adj7" fmla="val -184032"/>
              <a:gd name="adj8" fmla="val -6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방어구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수치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기본능력치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ICON_INVEN_NUMBER_G(0~9)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[Armor] </a:t>
            </a:r>
            <a:r>
              <a:rPr lang="ko-KR" altLang="en-US" sz="900" dirty="0" smtClean="0">
                <a:solidFill>
                  <a:schemeClr val="tx1"/>
                </a:solidFill>
              </a:rPr>
              <a:t>테이블의 </a:t>
            </a:r>
            <a:r>
              <a:rPr lang="en-US" altLang="ko-KR" sz="900" dirty="0" smtClean="0">
                <a:solidFill>
                  <a:schemeClr val="tx1"/>
                </a:solidFill>
              </a:rPr>
              <a:t>[ARMOR_ABILITY_NUMBER] </a:t>
            </a:r>
            <a:r>
              <a:rPr lang="ko-KR" altLang="en-US" sz="900" dirty="0" smtClean="0">
                <a:solidFill>
                  <a:schemeClr val="tx1"/>
                </a:solidFill>
              </a:rPr>
              <a:t>칼럼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 해당 내용 출력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0628" y="3686471"/>
            <a:ext cx="214314" cy="171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367</Words>
  <Application>Microsoft Office PowerPoint</Application>
  <PresentationFormat>화면 슬라이드 쇼(4:3)</PresentationFormat>
  <Paragraphs>121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kgca331</dc:creator>
  <cp:lastModifiedBy>kgca331</cp:lastModifiedBy>
  <cp:revision>55</cp:revision>
  <dcterms:created xsi:type="dcterms:W3CDTF">2017-11-20T07:46:13Z</dcterms:created>
  <dcterms:modified xsi:type="dcterms:W3CDTF">2017-12-21T07:52:11Z</dcterms:modified>
</cp:coreProperties>
</file>