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5" r:id="rId2"/>
    <p:sldId id="273" r:id="rId3"/>
    <p:sldId id="274" r:id="rId4"/>
    <p:sldId id="286" r:id="rId5"/>
    <p:sldId id="287" r:id="rId6"/>
    <p:sldId id="289" r:id="rId7"/>
    <p:sldId id="290" r:id="rId8"/>
    <p:sldId id="291" r:id="rId9"/>
    <p:sldId id="292" r:id="rId10"/>
    <p:sldId id="293" r:id="rId11"/>
    <p:sldId id="297" r:id="rId12"/>
    <p:sldId id="296" r:id="rId13"/>
    <p:sldId id="304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15"/>
    <p:restoredTop sz="95952"/>
  </p:normalViewPr>
  <p:slideViewPr>
    <p:cSldViewPr snapToGrid="0" snapToObjects="1">
      <p:cViewPr varScale="1">
        <p:scale>
          <a:sx n="152" d="100"/>
          <a:sy n="15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DBDE1-FCC5-6342-9A75-BC4F0D006700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C13FF-CA82-5C4D-ACB3-08CA4E619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8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dc12092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dc12092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726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dc1209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dc1209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2611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dc120929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dc120929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846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dc12092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dc12092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5672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3dc120929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3dc120929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025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dc120929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dc120929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916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0bd86dc5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0bd86dc5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61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dc12092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dc12092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[Hands on]</a:t>
            </a:r>
            <a:endParaRPr sz="1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</a:rPr>
              <a:t>$ getquota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90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dc12092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dc12092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807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dc12092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dc12092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41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dc12092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dc12092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501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dc12092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dc120929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336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dc12092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dc12092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810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dc120929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dc120929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31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B5E63-8E22-D746-B2D5-B1E449DDA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29701-B348-1C44-B105-A314AA80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8EE6C-8B27-C347-90B5-7C669EAD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8074-E281-654C-B3C1-661733D7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B41C-455A-E142-9646-E3871D5B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9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A246-0E11-3849-B9EF-10B316603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F8870-5D77-3644-B51D-FB351D3BB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115D-3E04-F443-82D1-FD8ED4C2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F6FCB-BC1C-7F4F-AD50-8204161F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EBBA-15C6-A847-ABD8-90683019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02E4B-A4AC-4642-B0E9-1C0DDFF34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83E93-9861-004E-929F-7203A6557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E4B9-8FB6-7240-A725-BF251FB78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5494-AAF3-7347-9E71-FC38C35DA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6942-8DCD-1242-8C53-A7C9C3C4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39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4C35-5D2E-914B-BC76-AE7E5086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595F-507C-244E-949C-C89EBE1B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AB05-D646-3645-9870-0D6AE183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9EEE-4F0C-7443-85D6-BCE3706C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BB54-1270-5646-928E-B8395EE3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50D9-2C59-C346-8D9E-18EAD41F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20914-82EF-2A43-834B-9F9ADC02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384C-15C3-8549-B0DA-DACB7F53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70524-C233-BB46-8882-82A6B1DA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D32F8-D551-8948-A758-52016B2E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FD61-7AB5-D04C-B874-9126B877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57BC-1BB4-834E-AE9E-56743DA33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CDD49-00F0-114A-87E7-EFB922BA5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20AF5-7368-2C4D-A69C-E6D3D351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0B2F6-E8EC-214A-B90D-9BB6E9FE4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2F194-360B-F948-B24E-1017CDC6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0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0A30-B90D-FA43-9C44-FC0579A3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BF0D0-0AE7-F547-9912-B647FC4D2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68DC1-9998-3F42-90FA-D076C0E4E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D37D1-2A0A-D44C-9079-7F6481FCC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518F1-AD0A-7346-ABB1-D53498501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DDC6F-3E3A-8E4E-B8B1-E34C03E9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8F896-59D6-3A4F-AAC0-84EB5C58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F4464-8C49-9C4D-803E-1B4633C3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6D88-E69D-1E46-9EE8-6599387C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2DF8D-A3EC-6B42-96F4-273968C2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99C6E-FD25-4F40-98A2-7C17F3C0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41CA5-1A79-1741-B345-0FE70AFD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B19FD-E3E8-D34E-A40F-56944C62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83921-F662-D248-BA25-D485A06C7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CA307-4C0C-BB41-A358-B153466D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9F5D-D7DF-9F40-8522-31A33DA21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B02F-9222-3C4C-BAF7-0CC44C20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87C92-3452-164B-8540-299122577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F1FBC-9C33-D543-BF67-8DEA839B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33543-9587-424A-9034-77541628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C7DD5-FD95-8242-8695-0104C629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5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0CB9-0D7B-E548-A6B1-AFF39004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E6007-FDEA-0242-93D2-074211CF4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968FE-A765-1248-9EA7-224CAAE9F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0F80-E8D4-C341-9CAE-2F7E06F5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464C7-53D6-1E45-8C5C-D7DA6424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50D0-0A53-BD43-952B-DA996A5F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0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B7A5F-AE15-824E-9986-E992F2F4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4205-9578-5E49-B943-1392C530E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693E-2604-1641-9C6C-23362AE43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B0E89-E97D-0F49-BEC9-7B50DFEF3F72}" type="datetimeFigureOut">
              <a:rPr lang="en-US" smtClean="0"/>
              <a:t>12/22/20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E152-14ED-3B46-8754-A9BCDB15D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CAC9C-8F60-D145-A296-264102BB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4CA4D-74CA-1345-8E30-BC55514D7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luster.ycrc.yale.edu/ruddle/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docs.ycrc.yale.edu/clusters-at-yale/clusters/grace" TargetMode="External"/><Relationship Id="rId7" Type="http://schemas.openxmlformats.org/officeDocument/2006/relationships/hyperlink" Target="https://docs.ycrc.yale.edu/clusters-at-yale/clusters/ruddle" TargetMode="External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cluster.ycrc.yale.edu/farnam/" TargetMode="External"/><Relationship Id="rId11" Type="http://schemas.openxmlformats.org/officeDocument/2006/relationships/hyperlink" Target="http://monitor1.milgram.hpc.yale.internal:4001/" TargetMode="External"/><Relationship Id="rId5" Type="http://schemas.openxmlformats.org/officeDocument/2006/relationships/hyperlink" Target="https://docs.ycrc.yale.edu/clusters-at-yale/clusters/farnam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docs.ycrc.yale.edu/clusters-at-yale/clusters/milgram" TargetMode="External"/><Relationship Id="rId4" Type="http://schemas.openxmlformats.org/officeDocument/2006/relationships/hyperlink" Target="http://cluster.ycrc.yale.edu/grace/" TargetMode="External"/><Relationship Id="rId9" Type="http://schemas.openxmlformats.org/officeDocument/2006/relationships/hyperlink" Target="http://ycga.yale.edu/" TargetMode="External"/><Relationship Id="rId1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crc.yale.edu/clusters-at-yale/applications/modul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ycrc.yale.edu/clusters-at-yale/job-schedulin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Yale Clusters</a:t>
            </a:r>
            <a:endParaRPr/>
          </a:p>
        </p:txBody>
      </p:sp>
      <p:graphicFrame>
        <p:nvGraphicFramePr>
          <p:cNvPr id="129" name="Google Shape;129;p22"/>
          <p:cNvGraphicFramePr/>
          <p:nvPr>
            <p:extLst>
              <p:ext uri="{D42A27DB-BD31-4B8C-83A1-F6EECF244321}">
                <p14:modId xmlns:p14="http://schemas.microsoft.com/office/powerpoint/2010/main" val="2774086771"/>
              </p:ext>
            </p:extLst>
          </p:nvPr>
        </p:nvGraphicFramePr>
        <p:xfrm>
          <a:off x="293734" y="1428867"/>
          <a:ext cx="11451299" cy="31901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5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0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7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0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Cluster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CPUs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 Address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Monitor Dashboard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Purpose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Grace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20,000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grace.hpc.yale.edu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cluster.ycrc.yale.edu/grace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general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Farnam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5,100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farnam.hpc.yale.edu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cluster.ycrc.yale.edu/farnam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medical/life science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36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Ruddle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3,100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ruddle.hpc.yale.edu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cluster.ycrc.yale.edu/ruddle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Yale Center for Genome Analysis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36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Milgram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1,600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milgram.hpc.yale.edu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286DC0"/>
                          </a:solidFill>
                          <a:uFill>
                            <a:noFill/>
                          </a:uFill>
                          <a:latin typeface="Open Sans"/>
                          <a:ea typeface="Open Sans"/>
                          <a:cs typeface="Open Sans"/>
                          <a:sym typeface="Open San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monitor1.milgram.hpc.yale.internal:4001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HIPAA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0" name="Google Shape;130;p22"/>
          <p:cNvGrpSpPr/>
          <p:nvPr/>
        </p:nvGrpSpPr>
        <p:grpSpPr>
          <a:xfrm>
            <a:off x="2193958" y="4814145"/>
            <a:ext cx="7397687" cy="1725120"/>
            <a:chOff x="904924" y="3610609"/>
            <a:chExt cx="5548265" cy="1293840"/>
          </a:xfrm>
        </p:grpSpPr>
        <p:pic>
          <p:nvPicPr>
            <p:cNvPr id="131" name="Google Shape;131;p22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2307898" y="3640934"/>
              <a:ext cx="964221" cy="12635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22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136244" y="3610609"/>
              <a:ext cx="902523" cy="12635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2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5519692" y="3686809"/>
              <a:ext cx="933496" cy="1171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04924" y="3640925"/>
              <a:ext cx="874424" cy="126351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6760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Batch Jobs (cont)</a:t>
            </a:r>
            <a:endParaRPr/>
          </a:p>
        </p:txBody>
      </p:sp>
      <p:sp>
        <p:nvSpPr>
          <p:cNvPr id="305" name="Google Shape;305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Submit the script:</a:t>
            </a:r>
            <a:endParaRPr dirty="0"/>
          </a:p>
          <a:p>
            <a:pPr marL="0" indent="0"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sbatch</a:t>
            </a:r>
            <a:r>
              <a:rPr lang="en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batch.sh</a:t>
            </a:r>
            <a:endParaRPr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Submitted batch job 420010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squeue</a:t>
            </a:r>
            <a:r>
              <a:rPr lang="en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-j 420010</a:t>
            </a:r>
            <a:endParaRPr b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JOBID PARTITION     NAME     USER ST       TIME  NODES NODELIST(REASON)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42   general   batch     rdb9  R       0:03      1 c13n10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The script runs in the current directory.  Output goes to 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slurm-</a:t>
            </a:r>
            <a:r>
              <a:rPr lang="en" i="1" dirty="0" err="1">
                <a:latin typeface="Source Code Pro"/>
                <a:ea typeface="Source Code Pro"/>
                <a:cs typeface="Source Code Pro"/>
                <a:sym typeface="Source Code Pro"/>
              </a:rPr>
              <a:t>jobid</a:t>
            </a:r>
            <a:r>
              <a:rPr lang="en" dirty="0" err="1">
                <a:latin typeface="Source Code Pro"/>
                <a:ea typeface="Source Code Pro"/>
                <a:cs typeface="Source Code Pro"/>
                <a:sym typeface="Source Code Pro"/>
              </a:rPr>
              <a:t>.out</a:t>
            </a:r>
            <a:r>
              <a:rPr lang="en" dirty="0"/>
              <a:t> by default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17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>
            <a:spLocks noGrp="1"/>
          </p:cNvSpPr>
          <p:nvPr>
            <p:ph type="title"/>
          </p:nvPr>
        </p:nvSpPr>
        <p:spPr>
          <a:xfrm>
            <a:off x="-697103" y="63333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Summary of important </a:t>
            </a:r>
            <a:r>
              <a:rPr lang="en" dirty="0" err="1"/>
              <a:t>sbatch</a:t>
            </a:r>
            <a:r>
              <a:rPr lang="en" dirty="0"/>
              <a:t>/</a:t>
            </a:r>
            <a:r>
              <a:rPr lang="en" dirty="0" err="1"/>
              <a:t>srun</a:t>
            </a:r>
            <a:r>
              <a:rPr lang="en" dirty="0"/>
              <a:t> options</a:t>
            </a:r>
            <a:endParaRPr dirty="0"/>
          </a:p>
        </p:txBody>
      </p:sp>
      <p:graphicFrame>
        <p:nvGraphicFramePr>
          <p:cNvPr id="329" name="Google Shape;329;p54"/>
          <p:cNvGraphicFramePr/>
          <p:nvPr>
            <p:extLst>
              <p:ext uri="{D42A27DB-BD31-4B8C-83A1-F6EECF244321}">
                <p14:modId xmlns:p14="http://schemas.microsoft.com/office/powerpoint/2010/main" val="462731246"/>
              </p:ext>
            </p:extLst>
          </p:nvPr>
        </p:nvGraphicFramePr>
        <p:xfrm>
          <a:off x="1164834" y="1654867"/>
          <a:ext cx="9627100" cy="40785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83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4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-p partition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Partition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general on Farnam/Ruddle and day on Grace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-c CPUs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CPUs per task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1 cpu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-t DD-HH:MM:SS or DD-HH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Time limit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partition dependent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--mem=5g or --mem-per-cpu=5g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Memory limit [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5G per requested cpu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-J name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Job name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-o </a:t>
                      </a:r>
                      <a:r>
                        <a:rPr lang="en" sz="1300" dirty="0" err="1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outfile</a:t>
                      </a:r>
                      <a:endParaRPr sz="1300" i="1" dirty="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Where to save job output [</a:t>
                      </a:r>
                      <a:r>
                        <a:rPr lang="en" sz="15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default is a file called </a:t>
                      </a:r>
                      <a:r>
                        <a:rPr lang="en" sz="1500" i="1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slurm</a:t>
                      </a:r>
                      <a:r>
                        <a:rPr lang="en" sz="15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-&lt;</a:t>
                      </a:r>
                      <a:r>
                        <a:rPr lang="en" sz="1500" i="1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jobid</a:t>
                      </a:r>
                      <a:r>
                        <a:rPr lang="en" sz="1500" i="1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&gt;.out</a:t>
                      </a: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]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--mail-type=all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to notify via email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1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 txBox="1">
            <a:spLocks noGrp="1"/>
          </p:cNvSpPr>
          <p:nvPr>
            <p:ph type="title"/>
          </p:nvPr>
        </p:nvSpPr>
        <p:spPr>
          <a:xfrm>
            <a:off x="-862357" y="642234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dirty="0"/>
              <a:t>Summary of important </a:t>
            </a:r>
            <a:r>
              <a:rPr lang="en" dirty="0" err="1"/>
              <a:t>Slurm</a:t>
            </a:r>
            <a:r>
              <a:rPr lang="en" dirty="0"/>
              <a:t> Commands</a:t>
            </a:r>
            <a:endParaRPr dirty="0"/>
          </a:p>
        </p:txBody>
      </p:sp>
      <p:graphicFrame>
        <p:nvGraphicFramePr>
          <p:cNvPr id="323" name="Google Shape;323;p53"/>
          <p:cNvGraphicFramePr/>
          <p:nvPr>
            <p:extLst>
              <p:ext uri="{D42A27DB-BD31-4B8C-83A1-F6EECF244321}">
                <p14:modId xmlns:p14="http://schemas.microsoft.com/office/powerpoint/2010/main" val="1406956958"/>
              </p:ext>
            </p:extLst>
          </p:nvPr>
        </p:nvGraphicFramePr>
        <p:xfrm>
          <a:off x="1794780" y="1795266"/>
          <a:ext cx="7897767" cy="3587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5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31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Option</a:t>
                      </a:r>
                      <a:endParaRPr sz="2400" b="1" dirty="0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sbatch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Submit a batch job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srun --pty -p interactive bash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Submit a simple interactive job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squeue -j jobid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status of a job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squeue -u netid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status of all jobs owned by a user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scancel jobid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Cancel job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sinfo -p partition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info about nodes in a partition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Modules</a:t>
            </a:r>
            <a:endParaRPr/>
          </a:p>
        </p:txBody>
      </p:sp>
      <p:sp>
        <p:nvSpPr>
          <p:cNvPr id="370" name="Google Shape;370;p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Common software we have installed is available using 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</a:t>
            </a:r>
            <a:r>
              <a:rPr lang="en" dirty="0"/>
              <a:t>.  Load a module to use the software: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</a:t>
            </a:r>
            <a:r>
              <a:rPr lang="en-US" dirty="0"/>
              <a:t>module load Mesa/17.0.2-foss-2017a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(loads specific version)</a:t>
            </a:r>
            <a:endParaRPr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load </a:t>
            </a:r>
            <a:r>
              <a:rPr lang="en-US" dirty="0"/>
              <a:t>Python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dirty="0"/>
              <a:t>(loads default version)</a:t>
            </a:r>
            <a:endParaRPr dirty="0"/>
          </a:p>
          <a:p>
            <a:pPr marL="0" indent="0"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dirty="0"/>
              <a:t>To see available software, run module avail: </a:t>
            </a:r>
            <a:endParaRPr dirty="0"/>
          </a:p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$ module avail python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See also </a:t>
            </a:r>
            <a:r>
              <a:rPr lang="en" sz="1467" u="sng" dirty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docs.ycrc.yale.edu/clusters-at-yale/applications/modules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281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>
            <a:spLocks noGrp="1"/>
          </p:cNvSpPr>
          <p:nvPr>
            <p:ph type="title"/>
          </p:nvPr>
        </p:nvSpPr>
        <p:spPr>
          <a:xfrm>
            <a:off x="393485" y="704857"/>
            <a:ext cx="9249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Module commands</a:t>
            </a:r>
            <a:endParaRPr dirty="0"/>
          </a:p>
        </p:txBody>
      </p:sp>
      <p:graphicFrame>
        <p:nvGraphicFramePr>
          <p:cNvPr id="376" name="Google Shape;376;p62"/>
          <p:cNvGraphicFramePr/>
          <p:nvPr>
            <p:extLst>
              <p:ext uri="{D42A27DB-BD31-4B8C-83A1-F6EECF244321}">
                <p14:modId xmlns:p14="http://schemas.microsoft.com/office/powerpoint/2010/main" val="1816194040"/>
              </p:ext>
            </p:extLst>
          </p:nvPr>
        </p:nvGraphicFramePr>
        <p:xfrm>
          <a:off x="2108244" y="1802260"/>
          <a:ext cx="7138233" cy="3587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Command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avail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Browse all modules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avail 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string</a:t>
                      </a:r>
                      <a:endParaRPr sz="1300" i="1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Find module with </a:t>
                      </a:r>
                      <a:r>
                        <a:rPr lang="en" sz="1500" i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string </a:t>
                      </a: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 name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load </a:t>
                      </a:r>
                      <a:r>
                        <a:rPr lang="en" sz="1300" i="1" dirty="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  <a:endParaRPr sz="1300" i="1" dirty="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Make a module available for use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list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show loaded modules 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unload 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name</a:t>
                      </a:r>
                      <a:endParaRPr sz="1300" i="1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unload a module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module purge</a:t>
                      </a:r>
                      <a:endParaRPr sz="1300">
                        <a:solidFill>
                          <a:schemeClr val="dk1"/>
                        </a:solidFill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unload all modules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195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Storage Types</a:t>
            </a:r>
            <a:endParaRPr/>
          </a:p>
          <a:p>
            <a:endParaRPr/>
          </a:p>
        </p:txBody>
      </p:sp>
      <p:graphicFrame>
        <p:nvGraphicFramePr>
          <p:cNvPr id="185" name="Google Shape;185;p30"/>
          <p:cNvGraphicFramePr/>
          <p:nvPr>
            <p:extLst/>
          </p:nvPr>
        </p:nvGraphicFramePr>
        <p:xfrm>
          <a:off x="256818" y="1824967"/>
          <a:ext cx="11678333" cy="26079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7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2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0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Location 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Good for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Quota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Backed up?</a:t>
                      </a:r>
                      <a:endParaRPr sz="2400" b="1">
                        <a:solidFill>
                          <a:schemeClr val="lt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1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Home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Scripts, final results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125GiB/Person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✔️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~/project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Larger datasets (keep a copy elsewhere)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4TiB/Group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Scratch60</a:t>
                      </a:r>
                      <a:endParaRPr sz="13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~/scratch60</a:t>
                      </a:r>
                      <a:endParaRPr sz="1300" i="1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Temporary, shared files, purged every 60 days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20TiB/Group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PI</a:t>
                      </a:r>
                      <a:endParaRPr sz="13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/gpfs/fs/pi/group</a:t>
                      </a:r>
                      <a:endParaRPr sz="1300">
                        <a:latin typeface="Source Code Pro Medium"/>
                        <a:ea typeface="Source Code Pro Medium"/>
                        <a:cs typeface="Source Code Pro Medium"/>
                        <a:sym typeface="Source Code Pro Medium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Additional group-owned storage</a:t>
                      </a:r>
                      <a:endParaRPr sz="1500">
                        <a:solidFill>
                          <a:srgbClr val="286DC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Varies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✗</a:t>
                      </a:r>
                      <a:endParaRPr sz="1500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121900" marR="121900" marT="121900" marB="121900">
                    <a:lnT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54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Quotas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0">
              <a:buNone/>
            </a:pPr>
            <a:endParaRPr dirty="0"/>
          </a:p>
          <a:p>
            <a:pPr>
              <a:lnSpc>
                <a:spcPct val="150000"/>
              </a:lnSpc>
              <a:spcBef>
                <a:spcPts val="2133"/>
              </a:spcBef>
            </a:pPr>
            <a:r>
              <a:rPr lang="en" dirty="0"/>
              <a:t>All storage areas have quotas, both size and file count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If you hit your limit, jobs fail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To check your group’s cluster quotas, run </a:t>
            </a:r>
            <a:r>
              <a:rPr lang="en" b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getquota</a:t>
            </a:r>
            <a:endParaRPr b="1" dirty="0"/>
          </a:p>
          <a:p>
            <a:pPr>
              <a:lnSpc>
                <a:spcPct val="150000"/>
              </a:lnSpc>
            </a:pPr>
            <a:r>
              <a:rPr lang="en" dirty="0"/>
              <a:t>Home quota is per user, small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Project, scratch60 has a group quota shared with your group, large</a:t>
            </a:r>
            <a:endParaRPr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36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err="1"/>
              <a:t>Slurm</a:t>
            </a:r>
            <a:r>
              <a:rPr lang="en" dirty="0"/>
              <a:t> Overview	</a:t>
            </a:r>
            <a:endParaRPr dirty="0"/>
          </a:p>
        </p:txBody>
      </p:sp>
      <p:sp>
        <p:nvSpPr>
          <p:cNvPr id="262" name="Google Shape;262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 err="1"/>
              <a:t>Slurm</a:t>
            </a:r>
            <a:r>
              <a:rPr lang="en" dirty="0"/>
              <a:t> manages all the details of compute node usage:</a:t>
            </a:r>
            <a:endParaRPr dirty="0"/>
          </a:p>
          <a:p>
            <a:pPr>
              <a:lnSpc>
                <a:spcPct val="150000"/>
              </a:lnSpc>
              <a:spcBef>
                <a:spcPts val="2133"/>
              </a:spcBef>
            </a:pPr>
            <a:r>
              <a:rPr lang="en" dirty="0"/>
              <a:t>Prioritizing and scheduling jobs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Listing running and pending jobs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Canceling jobs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Checking job resource usage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slurm.schedmd.com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docs.ycrc.yale.edu/clusters-at-yale/job-scheduling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139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Running jobs on the cluster</a:t>
            </a:r>
            <a:endParaRPr/>
          </a:p>
        </p:txBody>
      </p:sp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General workflow for jobs</a:t>
            </a:r>
            <a:endParaRPr b="1"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>
              <a:lnSpc>
                <a:spcPct val="150000"/>
              </a:lnSpc>
              <a:spcBef>
                <a:spcPts val="2133"/>
              </a:spcBef>
              <a:buAutoNum type="arabicPeriod"/>
            </a:pPr>
            <a:r>
              <a:rPr lang="en" dirty="0"/>
              <a:t>You request an allocation</a:t>
            </a:r>
            <a:endParaRPr dirty="0"/>
          </a:p>
          <a:p>
            <a:pPr>
              <a:lnSpc>
                <a:spcPct val="150000"/>
              </a:lnSpc>
              <a:buAutoNum type="arabicPeriod"/>
            </a:pPr>
            <a:r>
              <a:rPr lang="en" dirty="0" err="1"/>
              <a:t>Slurm</a:t>
            </a:r>
            <a:r>
              <a:rPr lang="en" dirty="0"/>
              <a:t> finds then grants you compute resources</a:t>
            </a:r>
            <a:endParaRPr dirty="0"/>
          </a:p>
          <a:p>
            <a:pPr>
              <a:lnSpc>
                <a:spcPct val="150000"/>
              </a:lnSpc>
              <a:buAutoNum type="arabicPeriod"/>
            </a:pPr>
            <a:r>
              <a:rPr lang="en" dirty="0"/>
              <a:t>You run commands or execute a script on those resources</a:t>
            </a:r>
            <a:endParaRPr dirty="0"/>
          </a:p>
          <a:p>
            <a:pPr>
              <a:lnSpc>
                <a:spcPct val="150000"/>
              </a:lnSpc>
              <a:buAutoNum type="arabicPeriod"/>
            </a:pPr>
            <a:r>
              <a:rPr lang="en" dirty="0"/>
              <a:t>You or your script exits and system automatically releases resources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377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Partitions (cont)</a:t>
            </a:r>
            <a:endParaRPr/>
          </a:p>
        </p:txBody>
      </p:sp>
      <p:sp>
        <p:nvSpPr>
          <p:cNvPr id="281" name="Google Shape;281;p46"/>
          <p:cNvSpPr txBox="1">
            <a:spLocks noGrp="1"/>
          </p:cNvSpPr>
          <p:nvPr>
            <p:ph type="body" idx="1"/>
          </p:nvPr>
        </p:nvSpPr>
        <p:spPr>
          <a:xfrm>
            <a:off x="415600" y="13334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dirty="0"/>
              <a:t>General Purpose: </a:t>
            </a:r>
            <a:endParaRPr dirty="0"/>
          </a:p>
          <a:p>
            <a:pPr marL="285750" indent="-285750">
              <a:lnSpc>
                <a:spcPct val="150000"/>
              </a:lnSpc>
            </a:pPr>
            <a:r>
              <a:rPr lang="en" sz="1600" b="1" dirty="0"/>
              <a:t> interactive </a:t>
            </a:r>
            <a:r>
              <a:rPr lang="en" sz="1600" dirty="0"/>
              <a:t>for interactive jobs (</a:t>
            </a:r>
            <a:r>
              <a:rPr lang="en" sz="1600" dirty="0" err="1"/>
              <a:t>srun</a:t>
            </a:r>
            <a:r>
              <a:rPr lang="en" sz="1600" dirty="0"/>
              <a:t>)</a:t>
            </a:r>
            <a:endParaRPr sz="1600" dirty="0"/>
          </a:p>
          <a:p>
            <a:pPr marL="285750" indent="-285750">
              <a:lnSpc>
                <a:spcPct val="150000"/>
              </a:lnSpc>
            </a:pPr>
            <a:r>
              <a:rPr lang="en" sz="1600" dirty="0"/>
              <a:t> </a:t>
            </a:r>
            <a:r>
              <a:rPr lang="en" sz="1600" b="1" dirty="0"/>
              <a:t>general </a:t>
            </a:r>
            <a:r>
              <a:rPr lang="en" sz="1600" dirty="0"/>
              <a:t>default on </a:t>
            </a:r>
            <a:r>
              <a:rPr lang="en" sz="1600" dirty="0" err="1"/>
              <a:t>Farnam</a:t>
            </a:r>
            <a:r>
              <a:rPr lang="en" sz="1600" dirty="0"/>
              <a:t>/</a:t>
            </a:r>
            <a:r>
              <a:rPr lang="en" sz="1600" dirty="0" err="1"/>
              <a:t>Ruddle</a:t>
            </a:r>
            <a:endParaRPr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" sz="1600" dirty="0"/>
              <a:t> </a:t>
            </a:r>
            <a:endParaRPr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" dirty="0"/>
              <a:t>Special Use Cases:</a:t>
            </a:r>
            <a:endParaRPr dirty="0"/>
          </a:p>
          <a:p>
            <a:pPr marL="285750" indent="-285750">
              <a:lnSpc>
                <a:spcPct val="150000"/>
              </a:lnSpc>
            </a:pPr>
            <a:r>
              <a:rPr lang="en" sz="1600" dirty="0"/>
              <a:t> </a:t>
            </a:r>
            <a:r>
              <a:rPr lang="en" sz="1600" b="1" dirty="0" err="1"/>
              <a:t>gpu</a:t>
            </a:r>
            <a:r>
              <a:rPr lang="en" sz="1600" b="1" dirty="0"/>
              <a:t> </a:t>
            </a:r>
            <a:r>
              <a:rPr lang="en" sz="1600" dirty="0"/>
              <a:t>nodes with </a:t>
            </a:r>
            <a:r>
              <a:rPr lang="en" sz="1600" dirty="0" err="1"/>
              <a:t>gpus</a:t>
            </a:r>
            <a:endParaRPr sz="1600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" sz="1600" b="1" dirty="0"/>
              <a:t> </a:t>
            </a:r>
            <a:r>
              <a:rPr lang="en" sz="1600" b="1" dirty="0" err="1"/>
              <a:t>gpu_devel</a:t>
            </a:r>
            <a:r>
              <a:rPr lang="en" sz="1600" b="1" dirty="0"/>
              <a:t> </a:t>
            </a:r>
            <a:r>
              <a:rPr lang="en" sz="1600" dirty="0"/>
              <a:t>for short </a:t>
            </a:r>
            <a:r>
              <a:rPr lang="en" sz="1600" dirty="0" err="1"/>
              <a:t>gpu</a:t>
            </a:r>
            <a:r>
              <a:rPr lang="en" sz="1600" dirty="0"/>
              <a:t> test jobs</a:t>
            </a:r>
            <a:endParaRPr sz="1600" dirty="0"/>
          </a:p>
          <a:p>
            <a:pPr marL="285750" indent="-285750">
              <a:lnSpc>
                <a:spcPct val="150000"/>
              </a:lnSpc>
            </a:pPr>
            <a:r>
              <a:rPr lang="en" sz="1600" dirty="0"/>
              <a:t> </a:t>
            </a:r>
            <a:r>
              <a:rPr lang="en" sz="1600" b="1" dirty="0" err="1"/>
              <a:t>bigmem</a:t>
            </a:r>
            <a:r>
              <a:rPr lang="en" sz="1600" b="1" dirty="0"/>
              <a:t> </a:t>
            </a:r>
            <a:r>
              <a:rPr lang="en" sz="1600" dirty="0"/>
              <a:t>nodes with large RAM (for jobs requiring &gt;= 100G)</a:t>
            </a:r>
            <a:endParaRPr sz="1600" dirty="0"/>
          </a:p>
          <a:p>
            <a:pPr marL="285750" indent="-285750">
              <a:lnSpc>
                <a:spcPct val="150000"/>
              </a:lnSpc>
            </a:pPr>
            <a:r>
              <a:rPr lang="zh-CN" altLang="en-US" sz="1600" b="1" dirty="0"/>
              <a:t> </a:t>
            </a:r>
            <a:r>
              <a:rPr lang="en" sz="1600" b="1" dirty="0" err="1"/>
              <a:t>pi_</a:t>
            </a:r>
            <a:r>
              <a:rPr lang="en" sz="1600" b="1" i="1" dirty="0" err="1"/>
              <a:t>name</a:t>
            </a:r>
            <a:r>
              <a:rPr lang="en" sz="1600" dirty="0"/>
              <a:t> reserved for specific groups</a:t>
            </a:r>
            <a:endParaRPr sz="1600" dirty="0"/>
          </a:p>
          <a:p>
            <a:pPr marL="0" indent="0">
              <a:lnSpc>
                <a:spcPct val="150000"/>
              </a:lnSpc>
              <a:buNone/>
            </a:pPr>
            <a:endParaRPr sz="1600" dirty="0"/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" dirty="0"/>
              <a:t>Scavenge: </a:t>
            </a:r>
            <a:r>
              <a:rPr lang="en" sz="1600" dirty="0"/>
              <a:t>(very useful for short or well-checkpointed jobs)</a:t>
            </a:r>
            <a:endParaRPr sz="1600" dirty="0"/>
          </a:p>
          <a:p>
            <a:pPr marL="285750" indent="-285750">
              <a:lnSpc>
                <a:spcPct val="150000"/>
              </a:lnSpc>
            </a:pPr>
            <a:r>
              <a:rPr lang="en" sz="1600" dirty="0"/>
              <a:t> </a:t>
            </a:r>
            <a:r>
              <a:rPr lang="en" sz="1600" b="1" dirty="0"/>
              <a:t>scavenge </a:t>
            </a:r>
            <a:r>
              <a:rPr lang="en" sz="1600" dirty="0"/>
              <a:t>uses idle nodes from other partitions (can be preempted)</a:t>
            </a:r>
            <a:endParaRPr sz="1600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" sz="1600" b="1" dirty="0"/>
              <a:t> </a:t>
            </a:r>
            <a:r>
              <a:rPr lang="en" sz="1600" b="1" dirty="0" err="1"/>
              <a:t>scavenge_gpu</a:t>
            </a:r>
            <a:r>
              <a:rPr lang="en" sz="1600" b="1" dirty="0"/>
              <a:t> </a:t>
            </a:r>
            <a:r>
              <a:rPr lang="en" sz="1600" dirty="0"/>
              <a:t>uses idle </a:t>
            </a:r>
            <a:r>
              <a:rPr lang="en" sz="1600" dirty="0" err="1"/>
              <a:t>gpu</a:t>
            </a:r>
            <a:r>
              <a:rPr lang="en" sz="1600" dirty="0"/>
              <a:t> nodes from other partitions (can be preempted)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05517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Interactive vs. Batch</a:t>
            </a:r>
            <a:endParaRPr/>
          </a:p>
        </p:txBody>
      </p:sp>
      <p:sp>
        <p:nvSpPr>
          <p:cNvPr id="287" name="Google Shape;287;p4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Interactive jobs:</a:t>
            </a:r>
            <a:endParaRPr dirty="0"/>
          </a:p>
          <a:p>
            <a:pPr>
              <a:lnSpc>
                <a:spcPct val="150000"/>
              </a:lnSpc>
              <a:spcBef>
                <a:spcPts val="2133"/>
              </a:spcBef>
            </a:pPr>
            <a:r>
              <a:rPr lang="en" dirty="0"/>
              <a:t>For development, debugging, or interactive environments like R.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One or a few jobs at a time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dirty="0"/>
              <a:t>Batch jobs:</a:t>
            </a:r>
            <a:endParaRPr dirty="0"/>
          </a:p>
          <a:p>
            <a:pPr>
              <a:lnSpc>
                <a:spcPct val="150000"/>
              </a:lnSpc>
              <a:spcBef>
                <a:spcPts val="2133"/>
              </a:spcBef>
            </a:pPr>
            <a:r>
              <a:rPr lang="en" dirty="0"/>
              <a:t> Non-interactive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 Can run many jobs simultaneously</a:t>
            </a:r>
            <a:endParaRPr dirty="0"/>
          </a:p>
          <a:p>
            <a:pPr>
              <a:lnSpc>
                <a:spcPct val="150000"/>
              </a:lnSpc>
            </a:pPr>
            <a:r>
              <a:rPr lang="en" dirty="0"/>
              <a:t> Usually your best choice for production computing</a:t>
            </a: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47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>
                <a:sym typeface="Courier New"/>
              </a:rPr>
              <a:t>Interactive Allocation</a:t>
            </a:r>
            <a:endParaRPr dirty="0">
              <a:sym typeface="Courier New"/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dirty="0"/>
          </a:p>
        </p:txBody>
      </p:sp>
      <p:sp>
        <p:nvSpPr>
          <p:cNvPr id="293" name="Google Shape;293;p4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netID@farnam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]$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srun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--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pty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-p interactive --mem=8g bash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squeue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-u </a:t>
            </a:r>
            <a:r>
              <a:rPr lang="en" i="1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netid</a:t>
            </a:r>
            <a:endParaRPr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module load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</a:t>
            </a:r>
            <a:r>
              <a:rPr lang="en" i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try some R commands</a:t>
            </a:r>
            <a:endParaRPr i="1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quit()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[netID@c01n01]$ exit</a:t>
            </a:r>
            <a:endParaRPr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34594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Batch Jobs</a:t>
            </a:r>
            <a:endParaRPr/>
          </a:p>
        </p:txBody>
      </p:sp>
      <p:sp>
        <p:nvSpPr>
          <p:cNvPr id="299" name="Google Shape;299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Create batch script:</a:t>
            </a:r>
            <a:endParaRPr dirty="0"/>
          </a:p>
          <a:p>
            <a:pPr marL="0" indent="0">
              <a:lnSpc>
                <a:spcPct val="114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#!/bin/bash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--mail-type=ALL  #send me emails when starting and ending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-t 3:00:00       # 3 hours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#SBATCH --mem=10g        # 10 GB RAM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module load 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lnSpc>
                <a:spcPct val="114000"/>
              </a:lnSpc>
              <a:buClr>
                <a:schemeClr val="dk1"/>
              </a:buClr>
              <a:buSzPts val="1100"/>
              <a:buNone/>
            </a:pP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Rscript</a:t>
            </a:r>
            <a:r>
              <a:rPr lang="en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myscript.R</a:t>
            </a:r>
            <a:endParaRPr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78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888</Words>
  <Application>Microsoft Macintosh PowerPoint</Application>
  <PresentationFormat>Widescreen</PresentationFormat>
  <Paragraphs>184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Open Sans</vt:lpstr>
      <vt:lpstr>Source Code Pro</vt:lpstr>
      <vt:lpstr>Source Code Pro Medium</vt:lpstr>
      <vt:lpstr>Arial</vt:lpstr>
      <vt:lpstr>Calibri</vt:lpstr>
      <vt:lpstr>Calibri Light</vt:lpstr>
      <vt:lpstr>Courier New</vt:lpstr>
      <vt:lpstr>Office Theme</vt:lpstr>
      <vt:lpstr>Yale Clusters</vt:lpstr>
      <vt:lpstr>Storage Types </vt:lpstr>
      <vt:lpstr>Quotas</vt:lpstr>
      <vt:lpstr>Slurm Overview </vt:lpstr>
      <vt:lpstr>Running jobs on the cluster</vt:lpstr>
      <vt:lpstr>Partitions (cont)</vt:lpstr>
      <vt:lpstr>Interactive vs. Batch</vt:lpstr>
      <vt:lpstr>Interactive Allocation </vt:lpstr>
      <vt:lpstr>Batch Jobs</vt:lpstr>
      <vt:lpstr>Batch Jobs (cont)</vt:lpstr>
      <vt:lpstr>Summary of important sbatch/srun options</vt:lpstr>
      <vt:lpstr>Summary of important Slurm Commands</vt:lpstr>
      <vt:lpstr>Modules</vt:lpstr>
      <vt:lpstr>Module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Mingyu</dc:creator>
  <cp:lastModifiedBy>Yang, Mingyu</cp:lastModifiedBy>
  <cp:revision>16</cp:revision>
  <dcterms:created xsi:type="dcterms:W3CDTF">2020-12-22T05:04:02Z</dcterms:created>
  <dcterms:modified xsi:type="dcterms:W3CDTF">2020-12-22T14:56:58Z</dcterms:modified>
</cp:coreProperties>
</file>