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6"/>
  </p:notesMasterIdLst>
  <p:sldIdLst>
    <p:sldId id="265" r:id="rId2"/>
    <p:sldId id="273" r:id="rId3"/>
    <p:sldId id="274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7" r:id="rId12"/>
    <p:sldId id="296" r:id="rId13"/>
    <p:sldId id="304" r:id="rId14"/>
    <p:sldId id="305" r:id="rId15"/>
  </p:sldIdLst>
  <p:sldSz cx="9144000" cy="5143500" type="screen16x9"/>
  <p:notesSz cx="6858000" cy="9144000"/>
  <p:embeddedFontLst>
    <p:embeddedFont>
      <p:font typeface="IBM Plex Serif SemiBold" panose="02060703050406000203" pitchFamily="18" charset="77"/>
      <p:regular r:id="rId17"/>
      <p:bold r:id="rId18"/>
      <p:italic r:id="rId19"/>
      <p:boldItalic r:id="rId20"/>
    </p:embeddedFont>
    <p:embeddedFont>
      <p:font typeface="Open Sans" panose="020B0706030804020204" pitchFamily="3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  <p:embeddedFont>
      <p:font typeface="Source Code Pro Medium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2959D5-0B17-4467-B3D5-79F93F6C80E5}">
  <a:tblStyle styleId="{252959D5-0B17-4467-B3D5-79F93F6C80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dc12092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dc12092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c1209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dc1209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dc12092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dc12092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dc1209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dc1209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dc12092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dc12092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dc12092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dc12092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d86dc5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d86dc5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dc1209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dc1209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[Hands on]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$ getquota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dc1209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dc1209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c12092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dc12092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c1209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dc1209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c1209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dc1209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c12092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c12092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c12092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c12092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3169"/>
              </a:buClr>
              <a:buSzPts val="2800"/>
              <a:buFont typeface="IBM Plex Serif SemiBold"/>
              <a:buNone/>
              <a:defRPr sz="2800">
                <a:solidFill>
                  <a:srgbClr val="033169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50260" y="4685777"/>
            <a:ext cx="770890" cy="3484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luster.ycrc.yale.edu/ruddle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docs.ycrc.yale.edu/clusters-at-yale/clusters/grace" TargetMode="External"/><Relationship Id="rId7" Type="http://schemas.openxmlformats.org/officeDocument/2006/relationships/hyperlink" Target="https://docs.ycrc.yale.edu/clusters-at-yale/clusters/ruddle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uster.ycrc.yale.edu/farnam/" TargetMode="External"/><Relationship Id="rId11" Type="http://schemas.openxmlformats.org/officeDocument/2006/relationships/hyperlink" Target="http://monitor1.milgram.hpc.yale.internal:4001/" TargetMode="External"/><Relationship Id="rId5" Type="http://schemas.openxmlformats.org/officeDocument/2006/relationships/hyperlink" Target="https://docs.ycrc.yale.edu/clusters-at-yale/clusters/farnam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docs.ycrc.yale.edu/clusters-at-yale/clusters/milgram" TargetMode="External"/><Relationship Id="rId4" Type="http://schemas.openxmlformats.org/officeDocument/2006/relationships/hyperlink" Target="http://cluster.ycrc.yale.edu/grace/" TargetMode="External"/><Relationship Id="rId9" Type="http://schemas.openxmlformats.org/officeDocument/2006/relationships/hyperlink" Target="http://ycga.yale.edu/" TargetMode="Externa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crc.yale.edu/clusters-at-yale/applications/modu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ycrc.yale.edu/clusters-at-yale/job-schedul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Yale Clusters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220300" y="1071650"/>
          <a:ext cx="8588475" cy="2126344"/>
        </p:xfrm>
        <a:graphic>
          <a:graphicData uri="http://schemas.openxmlformats.org/drawingml/2006/table">
            <a:tbl>
              <a:tblPr>
                <a:noFill/>
                <a:tableStyleId>{252959D5-0B17-4467-B3D5-79F93F6C80E5}</a:tableStyleId>
              </a:tblPr>
              <a:tblGrid>
                <a:gridCol w="8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Address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Monitor Dashboard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Grace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20,000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grace.hpc.yale.edu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cluster.ycrc.yale.edu/grace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Farnam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5,100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farnam.hpc.yale.edu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cluster.ycrc.yale.edu/farnam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medical/life science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Ruddle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3,100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ruddle.hpc.yale.edu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cluster.ycrc.yale.edu/ruddle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Yale Center for Genome Analysis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Milgram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1,600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milgram.hpc.yale.edu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monitor1.milgram.hpc.yale.internal:4001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HIPAA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0" name="Google Shape;130;p22"/>
          <p:cNvGrpSpPr/>
          <p:nvPr/>
        </p:nvGrpSpPr>
        <p:grpSpPr>
          <a:xfrm>
            <a:off x="1645468" y="3610609"/>
            <a:ext cx="5548265" cy="1293840"/>
            <a:chOff x="904924" y="3610609"/>
            <a:chExt cx="5548265" cy="1293840"/>
          </a:xfrm>
        </p:grpSpPr>
        <p:pic>
          <p:nvPicPr>
            <p:cNvPr id="131" name="Google Shape;13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07898" y="3640934"/>
              <a:ext cx="964221" cy="1263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136244" y="3610609"/>
              <a:ext cx="902523" cy="126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519692" y="3686809"/>
              <a:ext cx="933496" cy="117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04924" y="3640925"/>
              <a:ext cx="874424" cy="12635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Jobs (cont)</a:t>
            </a:r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 the script: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sbatch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batch.sh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Submitted batch job 420010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-j 420010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JOBID PARTITION     NAME     USER ST       TIME  NODES NODELIST(REASON)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42   general   batch     rdb9  R       0:03      1 c13n10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script runs in the current directory.  Output goes to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slurm-</a:t>
            </a:r>
            <a:r>
              <a:rPr lang="en" i="1" dirty="0" err="1">
                <a:latin typeface="Source Code Pro"/>
                <a:ea typeface="Source Code Pro"/>
                <a:cs typeface="Source Code Pro"/>
                <a:sym typeface="Source Code Pro"/>
              </a:rPr>
              <a:t>jobid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.out</a:t>
            </a:r>
            <a:r>
              <a:rPr lang="en" dirty="0"/>
              <a:t> by default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important sbatch/srun options</a:t>
            </a:r>
            <a:endParaRPr/>
          </a:p>
        </p:txBody>
      </p:sp>
      <p:graphicFrame>
        <p:nvGraphicFramePr>
          <p:cNvPr id="329" name="Google Shape;329;p54"/>
          <p:cNvGraphicFramePr/>
          <p:nvPr/>
        </p:nvGraphicFramePr>
        <p:xfrm>
          <a:off x="873625" y="1241150"/>
          <a:ext cx="7220325" cy="3345575"/>
        </p:xfrm>
        <a:graphic>
          <a:graphicData uri="http://schemas.openxmlformats.org/drawingml/2006/table">
            <a:tbl>
              <a:tblPr>
                <a:noFill/>
                <a:tableStyleId>{252959D5-0B17-4467-B3D5-79F93F6C80E5}</a:tableStyleId>
              </a:tblPr>
              <a:tblGrid>
                <a:gridCol w="23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-p partition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Partition [</a:t>
                      </a:r>
                      <a:r>
                        <a:rPr lang="en" sz="11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general on Farnam/Ruddle and day on Grace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CPUs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 per task [</a:t>
                      </a:r>
                      <a:r>
                        <a:rPr lang="en" sz="11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1 cpu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-t DD-HH:MM:SS or DD-HH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limit [</a:t>
                      </a:r>
                      <a:r>
                        <a:rPr lang="en" sz="11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partition dependent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--mem=5g or --mem-per-cpu=5g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Memory limit [</a:t>
                      </a:r>
                      <a:r>
                        <a:rPr lang="en" sz="11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5G per requested cpu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-J name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name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type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Constraints on job nodes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-o outfile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 to save job output [</a:t>
                      </a:r>
                      <a:r>
                        <a:rPr lang="en" sz="11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a file called slurm-&lt;jobid&gt;.out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--mail-type=all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to notify via email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311700" y="46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important Slurm Commands</a:t>
            </a:r>
            <a:endParaRPr/>
          </a:p>
        </p:txBody>
      </p:sp>
      <p:graphicFrame>
        <p:nvGraphicFramePr>
          <p:cNvPr id="323" name="Google Shape;323;p53"/>
          <p:cNvGraphicFramePr/>
          <p:nvPr>
            <p:extLst>
              <p:ext uri="{D42A27DB-BD31-4B8C-83A1-F6EECF244321}">
                <p14:modId xmlns:p14="http://schemas.microsoft.com/office/powerpoint/2010/main" val="227078755"/>
              </p:ext>
            </p:extLst>
          </p:nvPr>
        </p:nvGraphicFramePr>
        <p:xfrm>
          <a:off x="1610338" y="1175350"/>
          <a:ext cx="5923325" cy="2613275"/>
        </p:xfrm>
        <a:graphic>
          <a:graphicData uri="http://schemas.openxmlformats.org/drawingml/2006/table">
            <a:tbl>
              <a:tblPr>
                <a:noFill/>
                <a:tableStyleId>{252959D5-0B17-4467-B3D5-79F93F6C80E5}</a:tableStyleId>
              </a:tblPr>
              <a:tblGrid>
                <a:gridCol w="304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sbatch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batch job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srun --pty -p interactive bash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simple interactive job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-j jobid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 job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-u netid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all jobs owned by a user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scancel jobid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Cancel job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sinfo -p partition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info about nodes in a partition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software we have installed is available using 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</a:t>
            </a:r>
            <a:r>
              <a:rPr lang="en" dirty="0"/>
              <a:t>.  Load a module to use the software: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QuantumESPRESSO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/6.1-intel-2018a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(loads specific version)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Perl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dirty="0"/>
              <a:t>(loads default version)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Bowtie2/2.2.9-foss-2016a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see available software, run module avail: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avail python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See also </a:t>
            </a:r>
            <a:r>
              <a:rPr lang="en" sz="11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docs.ycrc.yale.edu/clusters-at-yale/applications/modules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1895175" y="292625"/>
            <a:ext cx="693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commands</a:t>
            </a:r>
            <a:endParaRPr/>
          </a:p>
        </p:txBody>
      </p:sp>
      <p:graphicFrame>
        <p:nvGraphicFramePr>
          <p:cNvPr id="376" name="Google Shape;376;p62"/>
          <p:cNvGraphicFramePr/>
          <p:nvPr>
            <p:extLst>
              <p:ext uri="{D42A27DB-BD31-4B8C-83A1-F6EECF244321}">
                <p14:modId xmlns:p14="http://schemas.microsoft.com/office/powerpoint/2010/main" val="4288796571"/>
              </p:ext>
            </p:extLst>
          </p:nvPr>
        </p:nvGraphicFramePr>
        <p:xfrm>
          <a:off x="1895163" y="979875"/>
          <a:ext cx="5353675" cy="2613275"/>
        </p:xfrm>
        <a:graphic>
          <a:graphicData uri="http://schemas.openxmlformats.org/drawingml/2006/table">
            <a:tbl>
              <a:tblPr>
                <a:noFill/>
                <a:tableStyleId>{252959D5-0B17-4467-B3D5-79F93F6C80E5}</a:tableStyleId>
              </a:tblPr>
              <a:tblGrid>
                <a:gridCol w="21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 all modules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 </a:t>
                      </a:r>
                      <a:r>
                        <a:rPr lang="en" sz="10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endParaRPr sz="10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module with </a:t>
                      </a:r>
                      <a:r>
                        <a:rPr lang="en" sz="11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 </a:t>
                      </a: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name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load </a:t>
                      </a:r>
                      <a:r>
                        <a:rPr lang="en" sz="10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0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a module available for use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list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 loaded modules 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unload </a:t>
                      </a:r>
                      <a:r>
                        <a:rPr lang="en" sz="10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0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 module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purge</a:t>
                      </a:r>
                      <a:endParaRPr sz="10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all modules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Storage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5" name="Google Shape;185;p30"/>
          <p:cNvGraphicFramePr/>
          <p:nvPr>
            <p:extLst>
              <p:ext uri="{D42A27DB-BD31-4B8C-83A1-F6EECF244321}">
                <p14:modId xmlns:p14="http://schemas.microsoft.com/office/powerpoint/2010/main" val="2676134365"/>
              </p:ext>
            </p:extLst>
          </p:nvPr>
        </p:nvGraphicFramePr>
        <p:xfrm>
          <a:off x="192613" y="1368725"/>
          <a:ext cx="8758750" cy="2066020"/>
        </p:xfrm>
        <a:graphic>
          <a:graphicData uri="http://schemas.openxmlformats.org/drawingml/2006/table">
            <a:tbl>
              <a:tblPr>
                <a:noFill/>
                <a:tableStyleId>{252959D5-0B17-4467-B3D5-79F93F6C80E5}</a:tableStyleId>
              </a:tblPr>
              <a:tblGrid>
                <a:gridCol w="125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 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for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Quota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Backed up?</a:t>
                      </a:r>
                      <a:endParaRPr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Scripts, final results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125GiB/Person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✔️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~/project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Larger datasets (keep a copy elsewhere)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4TiB/Group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Scratch60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~/scratch60</a:t>
                      </a:r>
                      <a:endParaRPr sz="10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Temporary, shared files, purged every 60 days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20TiB/Group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/gpfs/fs/pi/group</a:t>
                      </a:r>
                      <a:endParaRPr sz="10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group-owned storage</a:t>
                      </a:r>
                      <a:endParaRPr sz="11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Varies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1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All storage areas have quotas, both size and file count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If you hit your limit, jobs fail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 check your group’s cluster quotas, run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getquota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Home quota is per user, small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Project, scratch60 has a group quota shared with your group, large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Overview	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Slurm</a:t>
            </a:r>
            <a:r>
              <a:rPr lang="en" dirty="0"/>
              <a:t> manages all the details of compute node usage: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Prioritizing and scheduling jobs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Listing running and pending jobs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Canceling jobs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Checking job resource usage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slurm.schedmd.com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docs.ycrc.yale.edu/clusters-at-yale/job-scheduling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jobs on the cluster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General workflow for jobs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You request an allocation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 err="1"/>
              <a:t>Slurm</a:t>
            </a:r>
            <a:r>
              <a:rPr lang="en" dirty="0"/>
              <a:t> finds then grants you compute resources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You run commands or execute a script on those resources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You or your script exits and system automatically releases resources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Partitions (cont)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Purpose: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 interactive </a:t>
            </a:r>
            <a:r>
              <a:rPr lang="en" sz="1200" dirty="0"/>
              <a:t>for interactive jobs (</a:t>
            </a:r>
            <a:r>
              <a:rPr lang="en" sz="1200" dirty="0" err="1"/>
              <a:t>srun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r>
              <a:rPr lang="en" sz="1200" b="1" dirty="0"/>
              <a:t>general </a:t>
            </a:r>
            <a:r>
              <a:rPr lang="en" sz="1200" dirty="0"/>
              <a:t>default on </a:t>
            </a:r>
            <a:r>
              <a:rPr lang="en" sz="1200" dirty="0" err="1"/>
              <a:t>Farnam</a:t>
            </a:r>
            <a:r>
              <a:rPr lang="en" sz="1200" dirty="0"/>
              <a:t>/</a:t>
            </a:r>
            <a:r>
              <a:rPr lang="en" sz="1200" dirty="0" err="1"/>
              <a:t>Ruddle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Special Use Cases: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r>
              <a:rPr lang="en" sz="1200" b="1" dirty="0" err="1"/>
              <a:t>gpu</a:t>
            </a:r>
            <a:r>
              <a:rPr lang="en" sz="1200" b="1" dirty="0"/>
              <a:t> </a:t>
            </a:r>
            <a:r>
              <a:rPr lang="en" sz="1200" dirty="0"/>
              <a:t>nodes with </a:t>
            </a:r>
            <a:r>
              <a:rPr lang="en" sz="1200" dirty="0" err="1"/>
              <a:t>gpus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 </a:t>
            </a:r>
            <a:r>
              <a:rPr lang="en" sz="1200" b="1" dirty="0" err="1"/>
              <a:t>gpu_devel</a:t>
            </a:r>
            <a:r>
              <a:rPr lang="en" sz="1200" b="1" dirty="0"/>
              <a:t> </a:t>
            </a:r>
            <a:r>
              <a:rPr lang="en" sz="1200" dirty="0"/>
              <a:t>for short </a:t>
            </a:r>
            <a:r>
              <a:rPr lang="en" sz="1200" dirty="0" err="1"/>
              <a:t>gpu</a:t>
            </a:r>
            <a:r>
              <a:rPr lang="en" sz="1200" dirty="0"/>
              <a:t> test jobs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r>
              <a:rPr lang="en" sz="1200" b="1" dirty="0" err="1"/>
              <a:t>bigmem</a:t>
            </a:r>
            <a:r>
              <a:rPr lang="en" sz="1200" b="1" dirty="0"/>
              <a:t> </a:t>
            </a:r>
            <a:r>
              <a:rPr lang="en" sz="1200" dirty="0"/>
              <a:t>nodes with large RAM (for jobs requiring &gt;= 100G)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/>
              <a:t>pi_</a:t>
            </a:r>
            <a:r>
              <a:rPr lang="en" sz="1200" b="1" i="1" dirty="0" err="1"/>
              <a:t>name</a:t>
            </a:r>
            <a:r>
              <a:rPr lang="en" sz="1200" dirty="0"/>
              <a:t> reserved for specific groups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Scavenge: </a:t>
            </a:r>
            <a:r>
              <a:rPr lang="en" sz="1200" dirty="0"/>
              <a:t>(very useful for short or well-checkpointed jobs)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r>
              <a:rPr lang="en" sz="1200" b="1" dirty="0"/>
              <a:t>scavenge </a:t>
            </a:r>
            <a:r>
              <a:rPr lang="en" sz="1200" dirty="0"/>
              <a:t>uses idle nodes from other partitions (can be preempted)</a:t>
            </a:r>
            <a:endParaRPr sz="12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 </a:t>
            </a:r>
            <a:r>
              <a:rPr lang="en" sz="1200" b="1" dirty="0" err="1"/>
              <a:t>scavenge_gpu</a:t>
            </a:r>
            <a:r>
              <a:rPr lang="en" sz="1200" b="1" dirty="0"/>
              <a:t> </a:t>
            </a:r>
            <a:r>
              <a:rPr lang="en" sz="1200" dirty="0"/>
              <a:t>uses idle </a:t>
            </a:r>
            <a:r>
              <a:rPr lang="en" sz="1200" dirty="0" err="1"/>
              <a:t>gpu</a:t>
            </a:r>
            <a:r>
              <a:rPr lang="en" sz="1200" dirty="0"/>
              <a:t> nodes from other partitions (can be preempted)</a:t>
            </a: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vs. Batch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Interactive jobs: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For development, debugging, or interactive environments like R and </a:t>
            </a:r>
            <a:r>
              <a:rPr lang="en" dirty="0" err="1"/>
              <a:t>Matlab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One or a few jobs at a 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Batch jobs: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Non-interactive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Can run many jobs simultaneously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 Usually your best choice for production computing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Exercise: Interactive Allocation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[netID@grace1]$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pty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-p interactive --mem=8g 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-u </a:t>
            </a:r>
            <a:r>
              <a:rPr lang="en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i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some R commands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quit()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exit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Jobs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batch script: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--mail-type=ALL  #send me emails when starting and ending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-t 3:00:00       # 3 hours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--mem=10g        # 10 GB RAM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 load R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Rscript myscript.R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906</Words>
  <Application>Microsoft Macintosh PowerPoint</Application>
  <PresentationFormat>On-screen Show (16:9)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Open Sans</vt:lpstr>
      <vt:lpstr>IBM Plex Serif SemiBold</vt:lpstr>
      <vt:lpstr>Arial</vt:lpstr>
      <vt:lpstr>Source Code Pro</vt:lpstr>
      <vt:lpstr>Courier New</vt:lpstr>
      <vt:lpstr>Source Code Pro Medium</vt:lpstr>
      <vt:lpstr>Simple Light</vt:lpstr>
      <vt:lpstr>Yale Clusters</vt:lpstr>
      <vt:lpstr>Storage Types </vt:lpstr>
      <vt:lpstr>Quotas</vt:lpstr>
      <vt:lpstr>Slurm Overview </vt:lpstr>
      <vt:lpstr>Running jobs on the cluster</vt:lpstr>
      <vt:lpstr>Partitions (cont)</vt:lpstr>
      <vt:lpstr>Interactive vs. Batch</vt:lpstr>
      <vt:lpstr>Exercise: Interactive Allocation </vt:lpstr>
      <vt:lpstr>Batch Jobs</vt:lpstr>
      <vt:lpstr>Batch Jobs (cont)</vt:lpstr>
      <vt:lpstr>Summary of important sbatch/srun options</vt:lpstr>
      <vt:lpstr>Summary of important Slurm Commands</vt:lpstr>
      <vt:lpstr>Modules</vt:lpstr>
      <vt:lpstr>Module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Clusters</dc:title>
  <cp:lastModifiedBy>Yang, Mingyu</cp:lastModifiedBy>
  <cp:revision>3</cp:revision>
  <dcterms:modified xsi:type="dcterms:W3CDTF">2020-12-22T05:03:39Z</dcterms:modified>
</cp:coreProperties>
</file>