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9144000" cy="6858000"/>
  <p:embeddedFontLst>
    <p:embeddedFont>
      <p:font typeface="FSHKSB+Wingdings-Regular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font" Target="fonts/font1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088" y="3122640"/>
            <a:ext cx="8412480" cy="1549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a5836d"/>
                </a:solidFill>
                <a:latin typeface="DengXian"/>
                <a:cs typeface="DengXian"/>
              </a:rPr>
              <a:t>第二次作业：金融分析课程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93976" y="3885762"/>
            <a:ext cx="5874715" cy="14213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a5836d"/>
                </a:solidFill>
                <a:latin typeface="DengXian"/>
                <a:cs typeface="DengXian"/>
              </a:rPr>
              <a:t>感谢大家的认真学习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9853" y="887174"/>
            <a:ext cx="3052876" cy="1033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4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DengXian"/>
                <a:cs typeface="DengXian"/>
              </a:rPr>
              <a:t>作业提交须知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3595" y="2223343"/>
            <a:ext cx="1399946" cy="646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DengXian"/>
                <a:cs typeface="DengXian"/>
              </a:rPr>
              <a:t>提交流程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3595" y="2644380"/>
            <a:ext cx="9342742" cy="2063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DengXian"/>
                <a:cs typeface="DengXian"/>
              </a:rPr>
              <a:t>（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dirty="0" sz="2000">
                <a:solidFill>
                  <a:srgbClr val="000000"/>
                </a:solidFill>
                <a:latin typeface="DengXian"/>
                <a:cs typeface="DengXian"/>
              </a:rPr>
              <a:t>）每期作业完成后，将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PPT</a:t>
            </a:r>
            <a:r>
              <a:rPr dirty="0" sz="2000">
                <a:solidFill>
                  <a:srgbClr val="000000"/>
                </a:solidFill>
                <a:latin typeface="DengXian"/>
                <a:cs typeface="DengXian"/>
              </a:rPr>
              <a:t>导出为</a:t>
            </a: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PDF</a:t>
            </a:r>
            <a:r>
              <a:rPr dirty="0" sz="2000">
                <a:solidFill>
                  <a:srgbClr val="c00000"/>
                </a:solidFill>
                <a:latin typeface="DengXian"/>
                <a:cs typeface="DengXian"/>
              </a:rPr>
              <a:t>格式</a:t>
            </a:r>
          </a:p>
          <a:p>
            <a:pPr marL="0" marR="0">
              <a:lnSpc>
                <a:spcPts val="2446"/>
              </a:lnSpc>
              <a:spcBef>
                <a:spcPts val="115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DengXian"/>
                <a:cs typeface="DengXian"/>
              </a:rPr>
              <a:t>（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dirty="0" sz="2000">
                <a:solidFill>
                  <a:srgbClr val="000000"/>
                </a:solidFill>
                <a:latin typeface="DengXian"/>
                <a:cs typeface="DengXian"/>
              </a:rPr>
              <a:t>）将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PDF</a:t>
            </a:r>
            <a:r>
              <a:rPr dirty="0" sz="2000">
                <a:solidFill>
                  <a:srgbClr val="000000"/>
                </a:solidFill>
                <a:latin typeface="DengXian"/>
                <a:cs typeface="DengXian"/>
              </a:rPr>
              <a:t>文件命名为：</a:t>
            </a:r>
            <a:r>
              <a:rPr dirty="0" sz="2000">
                <a:solidFill>
                  <a:srgbClr val="c00000"/>
                </a:solidFill>
                <a:latin typeface="DengXian"/>
                <a:cs typeface="DengXian"/>
              </a:rPr>
              <a:t>姓名</a:t>
            </a:r>
            <a:r>
              <a:rPr dirty="0" sz="2000" spc="-92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dirty="0" sz="2000" spc="-43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00000"/>
                </a:solidFill>
                <a:latin typeface="DengXian"/>
                <a:cs typeface="DengXian"/>
              </a:rPr>
              <a:t>第一</a:t>
            </a: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dirty="0" sz="2000">
                <a:solidFill>
                  <a:srgbClr val="c00000"/>
                </a:solidFill>
                <a:latin typeface="DengXian"/>
                <a:cs typeface="DengXian"/>
              </a:rPr>
              <a:t>二</a:t>
            </a: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dirty="0" sz="2000">
                <a:solidFill>
                  <a:srgbClr val="c00000"/>
                </a:solidFill>
                <a:latin typeface="DengXian"/>
                <a:cs typeface="DengXian"/>
              </a:rPr>
              <a:t>三</a:t>
            </a: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dirty="0" sz="2000">
                <a:solidFill>
                  <a:srgbClr val="c00000"/>
                </a:solidFill>
                <a:latin typeface="DengXian"/>
                <a:cs typeface="DengXian"/>
              </a:rPr>
              <a:t>四次作业</a:t>
            </a:r>
            <a:r>
              <a:rPr dirty="0" sz="2000" spc="-86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dirty="0" sz="2000" spc="-43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0510</a:t>
            </a:r>
          </a:p>
          <a:p>
            <a:pPr marL="0" marR="0">
              <a:lnSpc>
                <a:spcPts val="2446"/>
              </a:lnSpc>
              <a:spcBef>
                <a:spcPts val="1153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DengXian"/>
                <a:cs typeface="DengXian"/>
              </a:rPr>
              <a:t>（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dirty="0" sz="2000">
                <a:solidFill>
                  <a:srgbClr val="000000"/>
                </a:solidFill>
                <a:latin typeface="DengXian"/>
                <a:cs typeface="DengXian"/>
              </a:rPr>
              <a:t>）在最晚提交期限前，发送邮件至邮箱：</a:t>
            </a: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assignment_ba@carpgroup.cn</a:t>
            </a:r>
          </a:p>
          <a:p>
            <a:pPr marL="0" marR="0">
              <a:lnSpc>
                <a:spcPts val="2446"/>
              </a:lnSpc>
              <a:spcBef>
                <a:spcPts val="1153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DengXian"/>
                <a:cs typeface="DengXian"/>
              </a:rPr>
              <a:t>（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dirty="0" sz="2000">
                <a:solidFill>
                  <a:srgbClr val="000000"/>
                </a:solidFill>
                <a:latin typeface="DengXian"/>
                <a:cs typeface="DengXian"/>
              </a:rPr>
              <a:t>）邮件命名与文件命名相同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9853" y="4833473"/>
            <a:ext cx="7372215" cy="829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*5</a:t>
            </a:r>
            <a:r>
              <a:rPr dirty="0" sz="2400" b="1">
                <a:solidFill>
                  <a:srgbClr val="c00000"/>
                </a:solidFill>
                <a:latin typeface="DengXian"/>
                <a:cs typeface="DengXian"/>
              </a:rPr>
              <a:t>月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22</a:t>
            </a:r>
            <a:r>
              <a:rPr dirty="0" sz="2400" b="1">
                <a:solidFill>
                  <a:srgbClr val="c00000"/>
                </a:solidFill>
                <a:latin typeface="DengXian"/>
                <a:cs typeface="DengXian"/>
              </a:rPr>
              <a:t>日周三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24</a:t>
            </a:r>
            <a:r>
              <a:rPr dirty="0" sz="2400" b="1">
                <a:solidFill>
                  <a:srgbClr val="c00000"/>
                </a:solidFill>
                <a:latin typeface="DengXian"/>
                <a:cs typeface="DengXian"/>
              </a:rPr>
              <a:t>点截止，逾期提交助教不作点评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9853" y="887174"/>
            <a:ext cx="3052876" cy="1033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4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DengXian"/>
                <a:cs typeface="DengXian"/>
              </a:rPr>
              <a:t>本次作业任务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2897" y="2305794"/>
            <a:ext cx="3159922" cy="7747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DengXian"/>
                <a:cs typeface="DengXian"/>
              </a:rPr>
              <a:t>三、完成“行业分析”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9853" y="887174"/>
            <a:ext cx="3052876" cy="1033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4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DengXian"/>
                <a:cs typeface="DengXian"/>
              </a:rPr>
              <a:t>三、行业分析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4205" y="2366119"/>
            <a:ext cx="2590800" cy="7747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DengXian"/>
                <a:cs typeface="DengXian"/>
              </a:rPr>
              <a:t>行业市场有多大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0850" y="216551"/>
            <a:ext cx="6949233" cy="903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DengXian"/>
                <a:cs typeface="DengXian"/>
              </a:rPr>
              <a:t>标题：一句话概括，分别参照案例写法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7019" y="1081550"/>
            <a:ext cx="1115567" cy="5160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DengXian"/>
                <a:cs typeface="DengXian"/>
              </a:rPr>
              <a:t>正文要求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4219" y="1418510"/>
            <a:ext cx="8707756" cy="917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DengXian"/>
                <a:cs typeface="DengXian"/>
              </a:rPr>
              <a:t>智能手机行业市场有多大</a:t>
            </a: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：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、获取历史数据，利用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CAGR</a:t>
            </a: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分析趋势；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、利用渗透率分</a:t>
            </a:r>
          </a:p>
          <a:p>
            <a:pPr marL="0" marR="0">
              <a:lnSpc>
                <a:spcPts val="1948"/>
              </a:lnSpc>
              <a:spcBef>
                <a:spcPts val="981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析潜在空间；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、使用主流预测分析未来市场有多大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7019" y="2149463"/>
            <a:ext cx="406786" cy="14247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0000"/>
                </a:solidFill>
                <a:latin typeface="FSHKSB+Wingdings-Regular"/>
                <a:cs typeface="FSHKSB+Wingdings-Regular"/>
              </a:rPr>
              <a:t>✓</a:t>
            </a:r>
          </a:p>
          <a:p>
            <a:pPr marL="0" marR="0">
              <a:lnSpc>
                <a:spcPts val="1558"/>
              </a:lnSpc>
              <a:spcBef>
                <a:spcPts val="5951"/>
              </a:spcBef>
              <a:spcAft>
                <a:spcPts val="0"/>
              </a:spcAft>
            </a:pPr>
            <a:r>
              <a:rPr dirty="0" sz="1400">
                <a:solidFill>
                  <a:srgbClr val="ff0000"/>
                </a:solidFill>
                <a:latin typeface="FSHKSB+Wingdings-Regular"/>
                <a:cs typeface="FSHKSB+Wingdings-Regular"/>
              </a:rPr>
              <a:t>✓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4219" y="2139973"/>
            <a:ext cx="8763863" cy="1124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使用出货量数据口径分析，必须分析全球和中国市场，历史数据需要更新到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2018</a:t>
            </a: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年且计算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CAGR</a:t>
            </a: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，</a:t>
            </a:r>
          </a:p>
          <a:p>
            <a:pPr marL="0" marR="0">
              <a:lnSpc>
                <a:spcPts val="1713"/>
              </a:lnSpc>
              <a:spcBef>
                <a:spcPts val="806"/>
              </a:spcBef>
              <a:spcAft>
                <a:spcPts val="0"/>
              </a:spcAft>
            </a:pP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渗透率可使用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2017</a:t>
            </a: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年数据，主流预测可只展示全球数据，建议参考《招股说明书》“行业概览”部分</a:t>
            </a:r>
          </a:p>
          <a:p>
            <a:pPr marL="0" marR="0">
              <a:lnSpc>
                <a:spcPts val="1713"/>
              </a:lnSpc>
              <a:spcBef>
                <a:spcPts val="856"/>
              </a:spcBef>
              <a:spcAft>
                <a:spcPts val="0"/>
              </a:spcAft>
            </a:pP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P142-147</a:t>
            </a: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”，另外可通过百度关键词获得更新数据，比如“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IDC+</a:t>
            </a: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关键词”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96857" y="3046088"/>
            <a:ext cx="571804" cy="1130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DengXian"/>
                <a:cs typeface="DengXian"/>
              </a:rPr>
              <a:t>报</a:t>
            </a:r>
          </a:p>
          <a:p>
            <a:pPr marL="0" marR="0">
              <a:lnSpc>
                <a:spcPts val="1875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DengXian"/>
                <a:cs typeface="DengXian"/>
              </a:rPr>
              <a:t>告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DengXian"/>
                <a:cs typeface="DengXian"/>
              </a:rPr>
              <a:t>页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4219" y="3100093"/>
            <a:ext cx="8617883" cy="8044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建议分析印度市场，数据也需要更新到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2018</a:t>
            </a: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年，该市场为小米主要销量区域，可通过百度关键词</a:t>
            </a:r>
          </a:p>
          <a:p>
            <a:pPr marL="0" marR="0">
              <a:lnSpc>
                <a:spcPts val="1716"/>
              </a:lnSpc>
              <a:spcBef>
                <a:spcPts val="803"/>
              </a:spcBef>
              <a:spcAft>
                <a:spcPts val="0"/>
              </a:spcAft>
            </a:pP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获得数据，比如“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Canalys+</a:t>
            </a: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关键词”或者“皮尤研究中心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关键词”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4219" y="3750864"/>
            <a:ext cx="8624917" cy="5522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DengXian"/>
                <a:cs typeface="DengXian"/>
              </a:rPr>
              <a:t>消费级</a:t>
            </a:r>
            <a:r>
              <a:rPr dirty="0" sz="1600" spc="-14" b="1">
                <a:solidFill>
                  <a:srgbClr val="000000"/>
                </a:solidFill>
                <a:latin typeface="Calibri"/>
                <a:cs typeface="Calibri"/>
              </a:rPr>
              <a:t>IOT</a:t>
            </a:r>
            <a:r>
              <a:rPr dirty="0" sz="1600" b="1">
                <a:solidFill>
                  <a:srgbClr val="000000"/>
                </a:solidFill>
                <a:latin typeface="DengXian"/>
                <a:cs typeface="DengXian"/>
              </a:rPr>
              <a:t>行业市场有多大</a:t>
            </a: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：</a:t>
            </a:r>
            <a:r>
              <a:rPr dirty="0" sz="16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、获取历史数据，利用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CAGR</a:t>
            </a: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分析趋势；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、使用主流预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4219" y="4145425"/>
            <a:ext cx="2331720" cy="5160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测分析未来市场有多大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7019" y="4481564"/>
            <a:ext cx="406786" cy="4645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0000"/>
                </a:solidFill>
                <a:latin typeface="FSHKSB+Wingdings-Regular"/>
                <a:cs typeface="FSHKSB+Wingdings-Regular"/>
              </a:rPr>
              <a:t>✓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44219" y="4472074"/>
            <a:ext cx="4461534" cy="484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建议参考《招股说明书》</a:t>
            </a:r>
            <a:r>
              <a:rPr dirty="0" sz="1400" spc="-8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“行业概览”部分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P148-150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7019" y="4932317"/>
            <a:ext cx="9162113" cy="8818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DengXian"/>
                <a:cs typeface="DengXian"/>
              </a:rPr>
              <a:t>写作要求</a:t>
            </a:r>
          </a:p>
          <a:p>
            <a:pPr marL="457200" marR="0">
              <a:lnSpc>
                <a:spcPts val="1665"/>
              </a:lnSpc>
              <a:spcBef>
                <a:spcPts val="1165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同一行业的供需分析可连页，即分析完所在行业市场有多大，可接着分析公司在该行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44219" y="5635392"/>
            <a:ext cx="8289418" cy="12763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业做的怎么样，再接着分析另一个行业，建议每一个行业供需分析合计不超过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页</a:t>
            </a:r>
          </a:p>
          <a:p>
            <a:pPr marL="0" marR="0">
              <a:lnSpc>
                <a:spcPts val="1663"/>
              </a:lnSpc>
              <a:spcBef>
                <a:spcPts val="1158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参考附着案例，图片上历史数据和未来数据可分两张图画</a:t>
            </a:r>
          </a:p>
          <a:p>
            <a:pPr marL="0" marR="0">
              <a:lnSpc>
                <a:spcPts val="1663"/>
              </a:lnSpc>
              <a:spcBef>
                <a:spcPts val="1166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注意“标题”写法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4276" y="501131"/>
            <a:ext cx="8771760" cy="775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DengXian"/>
                <a:cs typeface="DengXian"/>
              </a:rPr>
              <a:t>十万亿级食品消费行业线上渗透率低，未来增长空间广阔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789" y="1021387"/>
            <a:ext cx="9221217" cy="688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DengXian"/>
                <a:cs typeface="DengXian"/>
              </a:rPr>
              <a:t>通过生活服务业电子商务平台的食品消费交易金额高速增长。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线上食品消费行业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2013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年实现交易金额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960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亿元，截至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2017</a:t>
            </a:r>
          </a:p>
          <a:p>
            <a:pPr marL="0" marR="0">
              <a:lnSpc>
                <a:spcPts val="1464"/>
              </a:lnSpc>
              <a:spcBef>
                <a:spcPts val="64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年行业实现交易金额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1166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亿元，过去四年实现了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86.9%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的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CAGR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，增速迅猛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8789" y="1570027"/>
            <a:ext cx="9247477" cy="9576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DengXian"/>
                <a:cs typeface="DengXian"/>
              </a:rPr>
              <a:t>行业当前渗透率低，未来线上化空间广阔。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食品消费行业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2013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年实现交易金额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5.4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万亿，线上渗透率为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1.8%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，截至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2017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年</a:t>
            </a:r>
          </a:p>
          <a:p>
            <a:pPr marL="0" marR="0">
              <a:lnSpc>
                <a:spcPts val="1464"/>
              </a:lnSpc>
              <a:spcBef>
                <a:spcPts val="64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食品消费行业实现交易金额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8.7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万亿，线上渗透率增长到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13.3%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，增长迅猛，行业当前渗透率尚有较大增长空间，未来增长</a:t>
            </a:r>
          </a:p>
          <a:p>
            <a:pPr marL="0" marR="0">
              <a:lnSpc>
                <a:spcPts val="1250"/>
              </a:lnSpc>
              <a:spcBef>
                <a:spcPts val="81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空间广阔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8789" y="2393241"/>
            <a:ext cx="9161629" cy="688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2023</a:t>
            </a:r>
            <a:r>
              <a:rPr dirty="0" sz="1200" b="1">
                <a:solidFill>
                  <a:srgbClr val="000000"/>
                </a:solidFill>
                <a:latin typeface="DengXian"/>
                <a:cs typeface="DengXian"/>
              </a:rPr>
              <a:t>年线上食品消费交易金额有望超过</a:t>
            </a:r>
            <a:r>
              <a:rPr dirty="0" sz="1200" b="1">
                <a:solidFill>
                  <a:srgbClr val="000000"/>
                </a:solidFill>
                <a:latin typeface="Calibri"/>
                <a:cs typeface="Calibri"/>
              </a:rPr>
              <a:t>4176</a:t>
            </a:r>
            <a:r>
              <a:rPr dirty="0" sz="1200" b="1">
                <a:solidFill>
                  <a:srgbClr val="000000"/>
                </a:solidFill>
                <a:latin typeface="DengXian"/>
                <a:cs typeface="DengXian"/>
              </a:rPr>
              <a:t>亿元。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根据艾瑞咨询预测，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2018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年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-2023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年行业的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CAGR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为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23.7%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，预计到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2023</a:t>
            </a:r>
          </a:p>
          <a:p>
            <a:pPr marL="0" marR="0">
              <a:lnSpc>
                <a:spcPts val="1464"/>
              </a:lnSpc>
              <a:spcBef>
                <a:spcPts val="64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年行业交易金额有望超过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4176</a:t>
            </a:r>
            <a:r>
              <a:rPr dirty="0" sz="1200">
                <a:solidFill>
                  <a:srgbClr val="000000"/>
                </a:solidFill>
                <a:latin typeface="DengXian"/>
                <a:cs typeface="DengXian"/>
              </a:rPr>
              <a:t>亿元，线上渗透率达到</a:t>
            </a:r>
            <a:r>
              <a:rPr dirty="0" sz="1200">
                <a:solidFill>
                  <a:srgbClr val="000000"/>
                </a:solidFill>
                <a:latin typeface="Calibri"/>
                <a:cs typeface="Calibri"/>
              </a:rPr>
              <a:t>29.5%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5377" y="3196802"/>
            <a:ext cx="5873692" cy="452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37" b="1">
                <a:solidFill>
                  <a:srgbClr val="a5836d"/>
                </a:solidFill>
                <a:latin typeface="DengXian"/>
                <a:cs typeface="DengXian"/>
              </a:rPr>
              <a:t>通过生活服务业电子商务平台的食品消费（根据交易金额计算）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1772" y="3617984"/>
            <a:ext cx="4031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4500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55152" y="3617984"/>
            <a:ext cx="455810" cy="22247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35.0%</a:t>
            </a:r>
          </a:p>
          <a:p>
            <a:pPr marL="0" marR="0">
              <a:lnSpc>
                <a:spcPts val="1098"/>
              </a:lnSpc>
              <a:spcBef>
                <a:spcPts val="1414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30.0%</a:t>
            </a:r>
          </a:p>
          <a:p>
            <a:pPr marL="0" marR="0">
              <a:lnSpc>
                <a:spcPts val="1098"/>
              </a:lnSpc>
              <a:spcBef>
                <a:spcPts val="1411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25.0%</a:t>
            </a:r>
          </a:p>
          <a:p>
            <a:pPr marL="0" marR="0">
              <a:lnSpc>
                <a:spcPts val="1098"/>
              </a:lnSpc>
              <a:spcBef>
                <a:spcPts val="1411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20.0%</a:t>
            </a:r>
          </a:p>
          <a:p>
            <a:pPr marL="0" marR="0">
              <a:lnSpc>
                <a:spcPts val="1098"/>
              </a:lnSpc>
              <a:spcBef>
                <a:spcPts val="1414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15.0%</a:t>
            </a:r>
          </a:p>
          <a:p>
            <a:pPr marL="0" marR="0">
              <a:lnSpc>
                <a:spcPts val="1098"/>
              </a:lnSpc>
              <a:spcBef>
                <a:spcPts val="1462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10.0%</a:t>
            </a:r>
          </a:p>
          <a:p>
            <a:pPr marL="0" marR="0">
              <a:lnSpc>
                <a:spcPts val="1098"/>
              </a:lnSpc>
              <a:spcBef>
                <a:spcPts val="1413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5.0%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20189" y="3829454"/>
            <a:ext cx="1220665" cy="484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CAGR=86.9%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04103" y="3835042"/>
            <a:ext cx="1220665" cy="484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CAGR=23.7%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70090" y="3815469"/>
            <a:ext cx="516273" cy="4398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3156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3748</a:t>
            </a:r>
          </a:p>
          <a:p>
            <a:pPr marL="0" marR="0">
              <a:lnSpc>
                <a:spcPts val="1014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28.3%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1772" y="3866015"/>
            <a:ext cx="403793" cy="20474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4000</a:t>
            </a:r>
          </a:p>
          <a:p>
            <a:pPr marL="0" marR="0">
              <a:lnSpc>
                <a:spcPts val="1098"/>
              </a:lnSpc>
              <a:spcBef>
                <a:spcPts val="855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3500</a:t>
            </a:r>
          </a:p>
          <a:p>
            <a:pPr marL="0" marR="0">
              <a:lnSpc>
                <a:spcPts val="1098"/>
              </a:lnSpc>
              <a:spcBef>
                <a:spcPts val="805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3000</a:t>
            </a:r>
          </a:p>
          <a:p>
            <a:pPr marL="0" marR="0">
              <a:lnSpc>
                <a:spcPts val="1098"/>
              </a:lnSpc>
              <a:spcBef>
                <a:spcPts val="854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2500</a:t>
            </a:r>
          </a:p>
          <a:p>
            <a:pPr marL="0" marR="0">
              <a:lnSpc>
                <a:spcPts val="1101"/>
              </a:lnSpc>
              <a:spcBef>
                <a:spcPts val="80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2000</a:t>
            </a:r>
          </a:p>
          <a:p>
            <a:pPr marL="0" marR="0">
              <a:lnSpc>
                <a:spcPts val="1098"/>
              </a:lnSpc>
              <a:spcBef>
                <a:spcPts val="854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1500</a:t>
            </a:r>
          </a:p>
          <a:p>
            <a:pPr marL="0" marR="0">
              <a:lnSpc>
                <a:spcPts val="1098"/>
              </a:lnSpc>
              <a:spcBef>
                <a:spcPts val="805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1000</a:t>
            </a:r>
          </a:p>
          <a:p>
            <a:pPr marL="57911" marR="0">
              <a:lnSpc>
                <a:spcPts val="1098"/>
              </a:lnSpc>
              <a:spcBef>
                <a:spcPts val="854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500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87056" y="3862713"/>
            <a:ext cx="733190" cy="844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29.5%</a:t>
            </a:r>
            <a:r>
              <a:rPr dirty="0" sz="900" spc="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4176</a:t>
            </a:r>
          </a:p>
          <a:p>
            <a:pPr marL="202945" marR="0">
              <a:lnSpc>
                <a:spcPts val="1098"/>
              </a:lnSpc>
              <a:spcBef>
                <a:spcPts val="3041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2464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66966" y="3962408"/>
            <a:ext cx="455810" cy="4011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26.8%</a:t>
            </a:r>
          </a:p>
          <a:p>
            <a:pPr marL="50546" marR="0">
              <a:lnSpc>
                <a:spcPts val="70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3317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03646" y="4116967"/>
            <a:ext cx="455810" cy="487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24.8%</a:t>
            </a:r>
          </a:p>
          <a:p>
            <a:pPr marL="27432" marR="0">
              <a:lnSpc>
                <a:spcPts val="1098"/>
              </a:lnSpc>
              <a:spcBef>
                <a:spcPts val="288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2832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117591" y="4340614"/>
            <a:ext cx="455810" cy="555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21.3%</a:t>
            </a:r>
          </a:p>
          <a:p>
            <a:pPr marL="27432" marR="0">
              <a:lnSpc>
                <a:spcPts val="1098"/>
              </a:lnSpc>
              <a:spcBef>
                <a:spcPts val="828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2243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203947" y="4554863"/>
            <a:ext cx="4031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2247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431157" y="4584835"/>
            <a:ext cx="455810" cy="5840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17.5%</a:t>
            </a:r>
          </a:p>
          <a:p>
            <a:pPr marL="27432" marR="0">
              <a:lnSpc>
                <a:spcPts val="1098"/>
              </a:lnSpc>
              <a:spcBef>
                <a:spcPts val="1001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1694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517513" y="4718947"/>
            <a:ext cx="4031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2046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744721" y="4846582"/>
            <a:ext cx="455810" cy="584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13.3%</a:t>
            </a:r>
          </a:p>
          <a:p>
            <a:pPr marL="27432" marR="0">
              <a:lnSpc>
                <a:spcPts val="1098"/>
              </a:lnSpc>
              <a:spcBef>
                <a:spcPts val="1002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1166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831078" y="4902081"/>
            <a:ext cx="4031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1815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918957" y="5049655"/>
            <a:ext cx="345244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170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087370" y="5109980"/>
            <a:ext cx="397873" cy="534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9.2%</a:t>
            </a:r>
          </a:p>
          <a:p>
            <a:pPr marL="27685" marR="0">
              <a:lnSpc>
                <a:spcPts val="1098"/>
              </a:lnSpc>
              <a:spcBef>
                <a:spcPts val="658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736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145023" y="5102324"/>
            <a:ext cx="403793" cy="3113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1446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232904" y="5152271"/>
            <a:ext cx="345244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162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546468" y="5264539"/>
            <a:ext cx="345244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154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401189" y="5304163"/>
            <a:ext cx="397873" cy="486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6.2%</a:t>
            </a:r>
          </a:p>
          <a:p>
            <a:pPr marL="27431" marR="0">
              <a:lnSpc>
                <a:spcPts val="1098"/>
              </a:lnSpc>
              <a:spcBef>
                <a:spcPts val="28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441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458589" y="5286764"/>
            <a:ext cx="4031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1089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860034" y="5388237"/>
            <a:ext cx="345244" cy="56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145</a:t>
            </a:r>
          </a:p>
          <a:p>
            <a:pPr marL="0" marR="0">
              <a:lnSpc>
                <a:spcPts val="1098"/>
              </a:lnSpc>
              <a:spcBef>
                <a:spcPts val="888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872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694433" y="5465961"/>
            <a:ext cx="397873" cy="4359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3.6%</a:t>
            </a:r>
          </a:p>
          <a:p>
            <a:pPr marL="47751" marR="0">
              <a:lnSpc>
                <a:spcPts val="98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216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801109" y="5463167"/>
            <a:ext cx="345244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745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890002" y="5474470"/>
            <a:ext cx="4031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1542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008278" y="5487906"/>
            <a:ext cx="397873" cy="473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1.8%</a:t>
            </a:r>
          </a:p>
          <a:p>
            <a:pPr marL="76809" marR="0">
              <a:lnSpc>
                <a:spcPts val="1098"/>
              </a:lnSpc>
              <a:spcBef>
                <a:spcPts val="182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96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173979" y="5494917"/>
            <a:ext cx="345244" cy="508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135</a:t>
            </a:r>
          </a:p>
          <a:p>
            <a:pPr marL="0" marR="0">
              <a:lnSpc>
                <a:spcPts val="1098"/>
              </a:lnSpc>
              <a:spcBef>
                <a:spcPts val="458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662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203947" y="5524787"/>
            <a:ext cx="4031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1339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115055" y="5564716"/>
            <a:ext cx="345244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504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517513" y="5579956"/>
            <a:ext cx="4031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1117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487545" y="5587881"/>
            <a:ext cx="345244" cy="461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126</a:t>
            </a:r>
          </a:p>
          <a:p>
            <a:pPr marL="0" marR="0">
              <a:lnSpc>
                <a:spcPts val="1098"/>
              </a:lnSpc>
              <a:spcBef>
                <a:spcPts val="84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479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801109" y="5676882"/>
            <a:ext cx="345244" cy="4152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116</a:t>
            </a:r>
          </a:p>
          <a:p>
            <a:pPr marL="0" marR="0">
              <a:lnSpc>
                <a:spcPts val="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305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3115055" y="5747291"/>
            <a:ext cx="345244" cy="389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106</a:t>
            </a:r>
          </a:p>
          <a:p>
            <a:pPr marL="0" marR="0">
              <a:lnSpc>
                <a:spcPts val="616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126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635508" y="5850618"/>
            <a:ext cx="229381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8455152" y="5850618"/>
            <a:ext cx="397873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0.0%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968654" y="6000885"/>
            <a:ext cx="5174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2013</a:t>
            </a: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年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655064" y="6000885"/>
            <a:ext cx="5174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2014</a:t>
            </a: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年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341498" y="6000885"/>
            <a:ext cx="5174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2015</a:t>
            </a: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年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027552" y="6000885"/>
            <a:ext cx="5174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2016</a:t>
            </a: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年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713988" y="6000885"/>
            <a:ext cx="5174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2017</a:t>
            </a: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年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400422" y="6000885"/>
            <a:ext cx="5174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2018</a:t>
            </a: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年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5086477" y="6000885"/>
            <a:ext cx="5174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2019</a:t>
            </a: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年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772911" y="6000885"/>
            <a:ext cx="5174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2020</a:t>
            </a: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年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459346" y="6000885"/>
            <a:ext cx="5174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2021</a:t>
            </a: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年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7145401" y="6000885"/>
            <a:ext cx="5174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2022</a:t>
            </a: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年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7831835" y="6000885"/>
            <a:ext cx="5174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2023</a:t>
            </a: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年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750820" y="6277730"/>
            <a:ext cx="62865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餐饮外卖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3639946" y="6277730"/>
            <a:ext cx="62865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到店餐饮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529073" y="6277730"/>
            <a:ext cx="120015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在线非餐饮食品零售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6421882" y="6277730"/>
            <a:ext cx="51435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渗透率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960729" y="6544474"/>
            <a:ext cx="1471422" cy="355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7f7f7f"/>
                </a:solidFill>
                <a:latin typeface="DengXian"/>
                <a:cs typeface="DengXian"/>
              </a:rPr>
              <a:t>单位：十亿元人民币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9853" y="887174"/>
            <a:ext cx="3052876" cy="1033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4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DengXian"/>
                <a:cs typeface="DengXian"/>
              </a:rPr>
              <a:t>三、行业分析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4205" y="2366119"/>
            <a:ext cx="2590800" cy="7747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DengXian"/>
                <a:cs typeface="DengXian"/>
              </a:rPr>
              <a:t>公司做的怎么样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0850" y="216551"/>
            <a:ext cx="6949233" cy="903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DengXian"/>
                <a:cs typeface="DengXian"/>
              </a:rPr>
              <a:t>标题：一句话概括，分别参照案例写法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7019" y="1272939"/>
            <a:ext cx="1115567" cy="5160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DengXian"/>
                <a:cs typeface="DengXian"/>
              </a:rPr>
              <a:t>正文要求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4219" y="1609899"/>
            <a:ext cx="8898668" cy="5522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公司做的怎么样：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、获取公司的市场排名和市占率；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、利用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</a:t>
            </a: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分析行业的竞争格局，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4219" y="2004459"/>
            <a:ext cx="2332025" cy="5160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形成企业未来基础判断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019" y="2340852"/>
            <a:ext cx="406786" cy="784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0000"/>
                </a:solidFill>
                <a:latin typeface="FSHKSB+Wingdings-Regular"/>
                <a:cs typeface="FSHKSB+Wingdings-Regular"/>
              </a:rPr>
              <a:t>✓</a:t>
            </a:r>
          </a:p>
          <a:p>
            <a:pPr marL="0" marR="0">
              <a:lnSpc>
                <a:spcPts val="1558"/>
              </a:lnSpc>
              <a:spcBef>
                <a:spcPts val="911"/>
              </a:spcBef>
              <a:spcAft>
                <a:spcPts val="0"/>
              </a:spcAft>
            </a:pPr>
            <a:r>
              <a:rPr dirty="0" sz="1400">
                <a:solidFill>
                  <a:srgbClr val="ff0000"/>
                </a:solidFill>
                <a:latin typeface="FSHKSB+Wingdings-Regular"/>
                <a:cs typeface="FSHKSB+Wingdings-Regular"/>
              </a:rPr>
              <a:t>✓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4219" y="2331362"/>
            <a:ext cx="3773276" cy="484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智能手机行业和消费级</a:t>
            </a:r>
            <a:r>
              <a:rPr dirty="0" sz="1400" spc="-14">
                <a:solidFill>
                  <a:srgbClr val="ff0000"/>
                </a:solidFill>
                <a:latin typeface="Calibri"/>
                <a:cs typeface="Calibri"/>
              </a:rPr>
              <a:t>IOT</a:t>
            </a: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行业均需要分析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4219" y="2651402"/>
            <a:ext cx="8623489" cy="80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智能手机行业，必须分析全球和中国市场，历史数据需要更新到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2018</a:t>
            </a: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年，历史数据至少为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2017</a:t>
            </a: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年</a:t>
            </a:r>
          </a:p>
          <a:p>
            <a:pPr marL="0" marR="0">
              <a:lnSpc>
                <a:spcPts val="1713"/>
              </a:lnSpc>
              <a:spcBef>
                <a:spcPts val="806"/>
              </a:spcBef>
              <a:spcAft>
                <a:spcPts val="0"/>
              </a:spcAft>
            </a:pP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和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2018</a:t>
            </a: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年，数据同样百度关键词获取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96857" y="3046088"/>
            <a:ext cx="571804" cy="1130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DengXian"/>
                <a:cs typeface="DengXian"/>
              </a:rPr>
              <a:t>报</a:t>
            </a:r>
          </a:p>
          <a:p>
            <a:pPr marL="0" marR="0">
              <a:lnSpc>
                <a:spcPts val="1875"/>
              </a:lnSpc>
              <a:spcBef>
                <a:spcPts val="235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DengXian"/>
                <a:cs typeface="DengXian"/>
              </a:rPr>
              <a:t>告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DengXian"/>
                <a:cs typeface="DengXian"/>
              </a:rPr>
              <a:t>页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7019" y="3300972"/>
            <a:ext cx="406786" cy="4645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0000"/>
                </a:solidFill>
                <a:latin typeface="FSHKSB+Wingdings-Regular"/>
                <a:cs typeface="FSHKSB+Wingdings-Regular"/>
              </a:rPr>
              <a:t>✓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44219" y="3291482"/>
            <a:ext cx="7387558" cy="484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智能手机行业，建议分析印度市场，数据同样百度关键词获取，需要更新到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2018</a:t>
            </a:r>
            <a:r>
              <a:rPr dirty="0" sz="1400">
                <a:solidFill>
                  <a:srgbClr val="ff0000"/>
                </a:solidFill>
                <a:latin typeface="DengXian"/>
                <a:cs typeface="DengXian"/>
              </a:rPr>
              <a:t>年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7019" y="4153299"/>
            <a:ext cx="9162113" cy="8818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DengXian"/>
                <a:cs typeface="DengXian"/>
              </a:rPr>
              <a:t>写作要求</a:t>
            </a:r>
          </a:p>
          <a:p>
            <a:pPr marL="457200" marR="0">
              <a:lnSpc>
                <a:spcPts val="1665"/>
              </a:lnSpc>
              <a:spcBef>
                <a:spcPts val="1165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同一行业的供需分析可连页，即分析完所在行业市场有多大，可接着分析公司在该行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44219" y="4856273"/>
            <a:ext cx="8289418" cy="5522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业做的怎么样，再接着分析另一个行业，建议每一个行业供需分析合计不超过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页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44219" y="5250833"/>
            <a:ext cx="1520952" cy="5160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参考附着案例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44219" y="5616644"/>
            <a:ext cx="1665251" cy="5160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engXian"/>
                <a:cs typeface="DengXian"/>
              </a:rPr>
              <a:t>注意“标题”写法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2272" y="468103"/>
            <a:ext cx="8763000" cy="7747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DengXian"/>
                <a:cs typeface="DengXian"/>
              </a:rPr>
              <a:t>在线食品消费领域龙头地位显著，与第二名差距逐步拉开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3518" y="1111589"/>
            <a:ext cx="8618483" cy="2053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DengXian"/>
                <a:cs typeface="DengXian"/>
              </a:rPr>
              <a:t>到店餐饮常年第一，餐饮外卖跃居龙头。</a:t>
            </a:r>
            <a:r>
              <a:rPr dirty="0" sz="1400">
                <a:solidFill>
                  <a:srgbClr val="000000"/>
                </a:solidFill>
                <a:latin typeface="DengXian"/>
                <a:cs typeface="DengXian"/>
              </a:rPr>
              <a:t>根据艾瑞咨询报告，在线上食品消费领域，美团点评到</a:t>
            </a:r>
          </a:p>
          <a:p>
            <a:pPr marL="0" marR="0">
              <a:lnSpc>
                <a:spcPts val="1713"/>
              </a:lnSpc>
              <a:spcBef>
                <a:spcPts val="80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engXian"/>
                <a:cs typeface="DengXian"/>
              </a:rPr>
              <a:t>店餐饮按交易金额计的市场份额于过往三年及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2018</a:t>
            </a:r>
            <a:r>
              <a:rPr dirty="0" sz="1400">
                <a:solidFill>
                  <a:srgbClr val="000000"/>
                </a:solidFill>
                <a:latin typeface="DengXian"/>
                <a:cs typeface="DengXian"/>
              </a:rPr>
              <a:t>年第一季度均保持第一，餐饮外卖按交易金额</a:t>
            </a:r>
          </a:p>
          <a:p>
            <a:pPr marL="0" marR="0">
              <a:lnSpc>
                <a:spcPts val="1716"/>
              </a:lnSpc>
              <a:spcBef>
                <a:spcPts val="853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engXian"/>
                <a:cs typeface="DengXian"/>
              </a:rPr>
              <a:t>计的市场份额从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2016</a:t>
            </a:r>
            <a:r>
              <a:rPr dirty="0" sz="1400">
                <a:solidFill>
                  <a:srgbClr val="000000"/>
                </a:solidFill>
                <a:latin typeface="DengXian"/>
                <a:cs typeface="DengXian"/>
              </a:rPr>
              <a:t>年开始跃居行业第一，截至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2018</a:t>
            </a:r>
            <a:r>
              <a:rPr dirty="0" sz="1400">
                <a:solidFill>
                  <a:srgbClr val="000000"/>
                </a:solidFill>
                <a:latin typeface="DengXian"/>
                <a:cs typeface="DengXian"/>
              </a:rPr>
              <a:t>年第一季度市占率达到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59.1%</a:t>
            </a:r>
          </a:p>
          <a:p>
            <a:pPr marL="0" marR="0">
              <a:lnSpc>
                <a:spcPts val="1713"/>
              </a:lnSpc>
              <a:spcBef>
                <a:spcPts val="808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DengXian"/>
                <a:cs typeface="DengXian"/>
              </a:rPr>
              <a:t>餐饮外卖领域高度集中，前两家市占率接近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100%</a:t>
            </a:r>
            <a:r>
              <a:rPr dirty="0" sz="1400" b="1">
                <a:solidFill>
                  <a:srgbClr val="000000"/>
                </a:solidFill>
                <a:latin typeface="DengXian"/>
                <a:cs typeface="DengXian"/>
              </a:rPr>
              <a:t>。</a:t>
            </a:r>
            <a:r>
              <a:rPr dirty="0" sz="1400">
                <a:solidFill>
                  <a:srgbClr val="000000"/>
                </a:solidFill>
                <a:latin typeface="DengXian"/>
                <a:cs typeface="DengXian"/>
              </a:rPr>
              <a:t>该领域从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2015</a:t>
            </a:r>
            <a:r>
              <a:rPr dirty="0" sz="1400">
                <a:solidFill>
                  <a:srgbClr val="000000"/>
                </a:solidFill>
                <a:latin typeface="DengXian"/>
                <a:cs typeface="DengXian"/>
              </a:rPr>
              <a:t>年市场集中度一直处于上升状</a:t>
            </a:r>
          </a:p>
          <a:p>
            <a:pPr marL="0" marR="0">
              <a:lnSpc>
                <a:spcPts val="1713"/>
              </a:lnSpc>
              <a:spcBef>
                <a:spcPts val="80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engXian"/>
                <a:cs typeface="DengXian"/>
              </a:rPr>
              <a:t>态，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2015</a:t>
            </a:r>
            <a:r>
              <a:rPr dirty="0" sz="1400">
                <a:solidFill>
                  <a:srgbClr val="000000"/>
                </a:solidFill>
                <a:latin typeface="DengXian"/>
                <a:cs typeface="DengXian"/>
              </a:rPr>
              <a:t>年前两名市占率为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68.5%</a:t>
            </a:r>
            <a:r>
              <a:rPr dirty="0" sz="1400">
                <a:solidFill>
                  <a:srgbClr val="000000"/>
                </a:solidFill>
                <a:latin typeface="DengXian"/>
                <a:cs typeface="DengXian"/>
              </a:rPr>
              <a:t>，截至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2018</a:t>
            </a:r>
            <a:r>
              <a:rPr dirty="0" sz="1400">
                <a:solidFill>
                  <a:srgbClr val="000000"/>
                </a:solidFill>
                <a:latin typeface="DengXian"/>
                <a:cs typeface="DengXian"/>
              </a:rPr>
              <a:t>年第一季度该两家公司合计市占率高达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95.1%</a:t>
            </a:r>
            <a:r>
              <a:rPr dirty="0" sz="1400">
                <a:solidFill>
                  <a:srgbClr val="000000"/>
                </a:solidFill>
                <a:latin typeface="DengXian"/>
                <a:cs typeface="DengXian"/>
              </a:rPr>
              <a:t>，行业</a:t>
            </a:r>
          </a:p>
          <a:p>
            <a:pPr marL="0" marR="0">
              <a:lnSpc>
                <a:spcPts val="1462"/>
              </a:lnSpc>
              <a:spcBef>
                <a:spcPts val="100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engXian"/>
                <a:cs typeface="DengXian"/>
              </a:rPr>
              <a:t>双巨头格局明显，美团点评作为龙头企业与第二名差距逐步拉开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6801" y="3293957"/>
            <a:ext cx="3075812" cy="452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a5836d"/>
                </a:solidFill>
                <a:latin typeface="DengXian"/>
                <a:cs typeface="DengXian"/>
              </a:rPr>
              <a:t>在线餐饮外卖行业市场占有率情况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0098" y="3609983"/>
            <a:ext cx="513760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70.00%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50913" y="3841377"/>
            <a:ext cx="513760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59.10%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0098" y="3932817"/>
            <a:ext cx="514648" cy="2247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60.00%</a:t>
            </a:r>
          </a:p>
          <a:p>
            <a:pPr marL="0" marR="0">
              <a:lnSpc>
                <a:spcPts val="1098"/>
              </a:lnSpc>
              <a:spcBef>
                <a:spcPts val="1443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50.00%</a:t>
            </a:r>
          </a:p>
          <a:p>
            <a:pPr marL="0" marR="0">
              <a:lnSpc>
                <a:spcPts val="1098"/>
              </a:lnSpc>
              <a:spcBef>
                <a:spcPts val="1492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40.00%</a:t>
            </a:r>
          </a:p>
          <a:p>
            <a:pPr marL="0" marR="0">
              <a:lnSpc>
                <a:spcPts val="1101"/>
              </a:lnSpc>
              <a:spcBef>
                <a:spcPts val="1438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30.00%</a:t>
            </a:r>
          </a:p>
          <a:p>
            <a:pPr marL="0" marR="0">
              <a:lnSpc>
                <a:spcPts val="1098"/>
              </a:lnSpc>
              <a:spcBef>
                <a:spcPts val="1492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20.00%</a:t>
            </a:r>
          </a:p>
          <a:p>
            <a:pPr marL="0" marR="0">
              <a:lnSpc>
                <a:spcPts val="1098"/>
              </a:lnSpc>
              <a:spcBef>
                <a:spcPts val="1442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10.00%</a:t>
            </a:r>
          </a:p>
          <a:p>
            <a:pPr marL="57911" marR="0">
              <a:lnSpc>
                <a:spcPts val="1098"/>
              </a:lnSpc>
              <a:spcBef>
                <a:spcPts val="1442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0.00%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27625" y="3941326"/>
            <a:ext cx="369019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56%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57779" y="4241554"/>
            <a:ext cx="513760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46.70%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23416" y="4560959"/>
            <a:ext cx="513760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36.80%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89702" y="4586613"/>
            <a:ext cx="369019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36%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86522" y="4586613"/>
            <a:ext cx="369019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36%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420109" y="4606171"/>
            <a:ext cx="513760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35.40%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61313" y="4725551"/>
            <a:ext cx="513760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31.70%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85873" y="5105027"/>
            <a:ext cx="513760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16.50%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221102" y="5264539"/>
            <a:ext cx="369019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15%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11270" y="5317879"/>
            <a:ext cx="455810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9.90%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807964" y="5382141"/>
            <a:ext cx="455810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4.90%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804404" y="5445260"/>
            <a:ext cx="455810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3.80%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46753" y="5490345"/>
            <a:ext cx="311087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8%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243192" y="5651584"/>
            <a:ext cx="311087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3%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364221" y="5712559"/>
            <a:ext cx="1258750" cy="617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02640" marR="0">
              <a:lnSpc>
                <a:spcPts val="1101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Calibri"/>
                <a:cs typeface="Calibri"/>
              </a:rPr>
              <a:t>1.10%</a:t>
            </a:r>
          </a:p>
          <a:p>
            <a:pPr marL="0" marR="0">
              <a:lnSpc>
                <a:spcPts val="1098"/>
              </a:lnSpc>
              <a:spcBef>
                <a:spcPts val="1312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2018</a:t>
            </a: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年第一季度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02994" y="6019173"/>
            <a:ext cx="517475" cy="3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2015</a:t>
            </a: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年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592957" y="6019173"/>
            <a:ext cx="628650" cy="5676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3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2016</a:t>
            </a: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年</a:t>
            </a:r>
          </a:p>
          <a:p>
            <a:pPr marL="0" marR="0">
              <a:lnSpc>
                <a:spcPts val="937"/>
              </a:lnSpc>
              <a:spcBef>
                <a:spcPts val="1083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美团点评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465698" y="6019173"/>
            <a:ext cx="647827" cy="5676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0429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Calibri"/>
                <a:cs typeface="Calibri"/>
              </a:rPr>
              <a:t>2017</a:t>
            </a: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年</a:t>
            </a:r>
          </a:p>
          <a:p>
            <a:pPr marL="0" marR="0">
              <a:lnSpc>
                <a:spcPts val="937"/>
              </a:lnSpc>
              <a:spcBef>
                <a:spcPts val="1083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其他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255261" y="6296323"/>
            <a:ext cx="51435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饿了么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803394" y="6296323"/>
            <a:ext cx="628650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DengXian"/>
                <a:cs typeface="DengXian"/>
              </a:rPr>
              <a:t>百度外卖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Administrator</cp:lastModifiedBy>
  <cp:revision>1</cp:revision>
  <dcterms:modified xsi:type="dcterms:W3CDTF">2019-05-21T15:27:37+08:00</dcterms:modified>
</cp:coreProperties>
</file>