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</p:sldMasterIdLst>
  <p:sldIdLst>
    <p:sldId id="259" r:id="rId16"/>
    <p:sldId id="262" r:id="rId17"/>
    <p:sldId id="265" r:id="rId18"/>
    <p:sldId id="268" r:id="rId19"/>
    <p:sldId id="271" r:id="rId20"/>
    <p:sldId id="274" r:id="rId21"/>
    <p:sldId id="277" r:id="rId22"/>
    <p:sldId id="280" r:id="rId23"/>
    <p:sldId id="289" r:id="rId24"/>
    <p:sldId id="295" r:id="rId25"/>
    <p:sldId id="283" r:id="rId26"/>
    <p:sldId id="286" r:id="rId27"/>
    <p:sldId id="292" r:id="rId28"/>
    <p:sldId id="298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2" autoAdjust="0"/>
    <p:restoredTop sz="0"/>
  </p:normalViewPr>
  <p:slideViewPr>
    <p:cSldViewPr>
      <p:cViewPr varScale="1">
        <p:scale>
          <a:sx n="88" d="100"/>
          <a:sy n="88" d="100"/>
        </p:scale>
        <p:origin x="232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E0F607-40C7-4865-8F23-4CEA4288733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6D7E6B-72AB-475A-A1A0-A052848BD0F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B065DA-4FAA-4D21-9510-2152654051F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6A0DD3-D5D7-4B67-BCFE-2D7BCDFD3F9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5B3F5F-98D1-4D55-94FB-83C516A0E9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9B0042-ADF1-4745-ACF7-8C9CB02016E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5CEEB5D-5412-4C81-AFE7-824A423E5E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E9F942B-ECE4-4154-84BF-E97DAFA7499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421C18-DF50-4F1F-820A-65DFB062415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563791C-9D7A-482D-A53A-C5A31D2209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4BFD85-A27D-4A51-B19A-6A621A04969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088" y="3122640"/>
            <a:ext cx="8413939" cy="1549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1"/>
              </a:lnSpc>
              <a:spcBef>
                <a:spcPct val="0"/>
              </a:spcBef>
              <a:spcAft>
                <a:spcPct val="0"/>
              </a:spcAft>
            </a:pPr>
            <a:r>
              <a:rPr sz="4800" b="1">
                <a:solidFill>
                  <a:srgbClr val="A5836D"/>
                </a:solidFill>
                <a:latin typeface="DengXian"/>
                <a:cs typeface="DengXian"/>
              </a:rPr>
              <a:t>第三次作业：金融分析课程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324744"/>
            <a:ext cx="1676400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 err="1">
                <a:solidFill>
                  <a:srgbClr val="000000"/>
                </a:solidFill>
                <a:latin typeface="DengXian"/>
                <a:cs typeface="DengXian"/>
              </a:rPr>
              <a:t>要点总结</a:t>
            </a:r>
            <a:endParaRPr sz="2400" b="1" dirty="0">
              <a:solidFill>
                <a:srgbClr val="000000"/>
              </a:solidFill>
              <a:latin typeface="DengXian"/>
              <a:cs typeface="DengXi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479" y="1054671"/>
            <a:ext cx="7830945" cy="89768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智能硬件与网络服务一体的互联网价格屠夫。</a:t>
            </a:r>
            <a:endParaRPr lang="en-US" altLang="zh-CN" sz="13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专注于智能硬件和电子产品研发的移动互联网公司，同时也是一家专注于高端智能手机、互联网电视以及智能家居生态链建设的创新型科技企业；</a:t>
            </a:r>
            <a:endParaRPr lang="en-US" altLang="zh-CN"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2015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年，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MIUI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月活跃用户（米粉）超过一亿；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年小米收入增长速度在互联网公司中排名第一</a:t>
            </a: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479" y="2171278"/>
            <a:ext cx="7830945" cy="89768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通过线下线上新零售与互联网模式，为粉丝提供硬件及支持。</a:t>
            </a:r>
            <a:endParaRPr lang="en-US" altLang="zh-CN" sz="13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公司的有三个经营分部：硬件、互联网、新零售；收入来源有四类，分别为智能手机、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IoT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和生活消费产品、互联网服务和其他。收入结构当中，智能手机占比最高，超过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65%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；成本结构当中，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已售存货成本占比最高，合计接近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80%</a:t>
            </a: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endParaRPr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479" y="3429000"/>
            <a:ext cx="7830945" cy="143629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十亿手机出货量行业线上渗透率高，印度市场一骑绝尘。</a:t>
            </a:r>
            <a:endParaRPr lang="en-US" altLang="zh-CN" sz="13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全球和中国市场手机出货量虽然减少，但印度手机出货量高速增。智能手机销售在印度</a:t>
            </a:r>
            <a:r>
              <a:rPr sz="13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过去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三</a:t>
            </a:r>
            <a:r>
              <a:rPr sz="13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年增长迅猛，实现了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了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10.35%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的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CAGR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，截至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2017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年线上交易金额达到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1166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亿元，行业当前线上交易渗透率为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13.3%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sz="13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潜在增长空间广阔，根据艾瑞咨询预测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出货量将会在持续一段时间的下降后，迅速反弹，预计到 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2023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年智能手机出货量将达到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15.4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亿部；</a:t>
            </a:r>
            <a:endParaRPr lang="en-US" altLang="zh-CN"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市场高度集中，其中印度市场双巨头格局明显，小米占有率增长迅猛增加，超过三星成为印度市场霸主</a:t>
            </a: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endParaRPr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479" y="5193412"/>
            <a:ext cx="7758937" cy="116980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各项业务加速增长，收入激增抢占市场，短期毛利率降低</a:t>
            </a:r>
            <a:r>
              <a:rPr sz="13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endParaRPr lang="en-US" altLang="zh-CN" sz="13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公司近年收入呈现高速增长态势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年实现营业收入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1749.15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亿元，同比增长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52.60%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，实现毛利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221.92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亿元，同比增长</a:t>
            </a:r>
            <a:r>
              <a:rPr lang="en-US" altLang="zh-CN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46.44%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sz="13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其中核心业务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智能手机收入</a:t>
            </a:r>
            <a:r>
              <a:rPr sz="13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维持高速增长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，但毛利率有所下降</a:t>
            </a:r>
            <a:r>
              <a:rPr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lang="zh-CN" altLang="en-US" sz="13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战略决策选择更高的增长率而非毛利率，来占据更高的市场份额</a:t>
            </a:r>
            <a:endParaRPr sz="13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850" y="216551"/>
            <a:ext cx="6539301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DengXian"/>
                <a:cs typeface="DengXian"/>
              </a:rPr>
              <a:t>标题：一句话概括，分别参照案例写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19" y="968393"/>
            <a:ext cx="1115567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正文要求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19" y="1305353"/>
            <a:ext cx="6480322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和竞品对比核心经营指标，资产周转率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资产负债率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销售净利率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019" y="2137682"/>
            <a:ext cx="1115567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写作要求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219" y="2474641"/>
            <a:ext cx="7963725" cy="1284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至少和苹果（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AAPL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）对比，公司数据可从官网下载财报分析或者使用雪球获取</a:t>
            </a:r>
          </a:p>
          <a:p>
            <a:pPr marL="0" marR="0">
              <a:lnSpc>
                <a:spcPts val="1951"/>
              </a:lnSpc>
              <a:spcBef>
                <a:spcPts val="929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注意事项：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、至少两年一期，分析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2016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、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和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年财务数据；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、展示绝</a:t>
            </a:r>
          </a:p>
          <a:p>
            <a:pPr marL="0" marR="0">
              <a:lnSpc>
                <a:spcPts val="1948"/>
              </a:lnSpc>
              <a:spcBef>
                <a:spcPts val="983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对额；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、比较高低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96857" y="3046088"/>
            <a:ext cx="571804" cy="113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8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DengXian"/>
                <a:cs typeface="DengXian"/>
              </a:rPr>
              <a:t>报</a:t>
            </a:r>
          </a:p>
          <a:p>
            <a:pPr marL="0" marR="0">
              <a:lnSpc>
                <a:spcPts val="1875"/>
              </a:lnSpc>
              <a:spcBef>
                <a:spcPts val="235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DengXian"/>
                <a:cs typeface="DengXian"/>
              </a:rPr>
              <a:t>告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DengXian"/>
                <a:cs typeface="DengXian"/>
              </a:rPr>
              <a:t>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4219" y="3600976"/>
            <a:ext cx="3197141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参考附着案例，注意“标题”写法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4219" y="3937936"/>
            <a:ext cx="3182659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alibri"/>
                <a:cs typeface="Calibri"/>
              </a:rPr>
              <a:t>[</a:t>
            </a: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必看</a:t>
            </a:r>
            <a:r>
              <a:rPr sz="1600" b="1">
                <a:solidFill>
                  <a:srgbClr val="000000"/>
                </a:solidFill>
                <a:latin typeface="Calibri"/>
                <a:cs typeface="Calibri"/>
              </a:rPr>
              <a:t>]</a:t>
            </a: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其他要点提示，详见后页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7019" y="4348557"/>
            <a:ext cx="1303701" cy="69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————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019" y="4815985"/>
            <a:ext cx="1115567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参考资料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7019" y="5152945"/>
            <a:ext cx="9235822" cy="128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2016-2017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年参考招股说明书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P315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、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600" b="1" spc="56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I-6 I-7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，</a:t>
            </a:r>
            <a:r>
              <a:rPr sz="1600" b="1" spc="-2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2018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年下载年报，查询路径为“官方网站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投资</a:t>
            </a: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者关系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公告通函”，使用时切记审清区间，使用“截至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600" b="1" spc="10">
                <a:solidFill>
                  <a:srgbClr val="C00000"/>
                </a:solidFill>
                <a:latin typeface="DengXian"/>
                <a:cs typeface="DengXian"/>
              </a:rPr>
              <a:t>月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日止年度”的数据，勿用“截至</a:t>
            </a:r>
          </a:p>
          <a:p>
            <a:pPr marL="0" marR="0">
              <a:lnSpc>
                <a:spcPts val="1951"/>
              </a:lnSpc>
              <a:spcBef>
                <a:spcPts val="929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月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日止三个月”的数据，官方网站为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http://www.mi.com/about/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850" y="166053"/>
            <a:ext cx="3607373" cy="9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6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Calibri"/>
                <a:cs typeface="Calibri"/>
              </a:rPr>
              <a:t>[</a:t>
            </a:r>
            <a:r>
              <a:rPr sz="2800" b="1">
                <a:solidFill>
                  <a:srgbClr val="000000"/>
                </a:solidFill>
                <a:latin typeface="DengXian"/>
                <a:cs typeface="DengXian"/>
              </a:rPr>
              <a:t>必看</a:t>
            </a:r>
            <a:r>
              <a:rPr sz="2800" b="1">
                <a:solidFill>
                  <a:srgbClr val="000000"/>
                </a:solidFill>
                <a:latin typeface="Calibri"/>
                <a:cs typeface="Calibri"/>
              </a:rPr>
              <a:t>]</a:t>
            </a:r>
            <a:r>
              <a:rPr sz="2800" b="1">
                <a:solidFill>
                  <a:srgbClr val="000000"/>
                </a:solidFill>
                <a:latin typeface="DengXian"/>
                <a:cs typeface="DengXian"/>
              </a:rPr>
              <a:t>其他要点提示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19" y="1272685"/>
            <a:ext cx="1520952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其他要点提示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19" y="1609899"/>
            <a:ext cx="8183728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计算小米公司的负债总额，需要减去可转换可赎回优先股，以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年数据举例，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4219" y="1975659"/>
            <a:ext cx="7959396" cy="201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从招股说明书附录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I-6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页与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I-7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页可以看到，小米公司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年资产总额为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899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亿，</a:t>
            </a: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负债总额为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2171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亿，如若按照该金额计算，可见资产负债率是大于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，公司资</a:t>
            </a:r>
          </a:p>
          <a:p>
            <a:pPr marL="0" marR="0">
              <a:lnSpc>
                <a:spcPts val="1663"/>
              </a:lnSpc>
              <a:spcBef>
                <a:spcPts val="1108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不抵债，实际情况不是，出现该情况是受可转换可赎回优先股科目的影响，计</a:t>
            </a:r>
          </a:p>
          <a:p>
            <a:pPr marL="0" marR="0">
              <a:lnSpc>
                <a:spcPts val="1948"/>
              </a:lnSpc>
              <a:spcBef>
                <a:spcPts val="1042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算负债总额需要减掉该科目的影响，根据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I-7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页，该金额为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1615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亿，减去之后可</a:t>
            </a: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得负债总额为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556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亿，由此计算的资产负债率为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62%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1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DengXian"/>
                <a:cs typeface="DengXian"/>
              </a:rPr>
              <a:t>四、要点总结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4205" y="2366119"/>
            <a:ext cx="4206240" cy="15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engXian"/>
                <a:cs typeface="DengXian"/>
              </a:rPr>
              <a:t>归纳提炼输出报告四个模块</a:t>
            </a:r>
          </a:p>
          <a:p>
            <a:pPr marL="0" marR="0">
              <a:lnSpc>
                <a:spcPts val="2500"/>
              </a:lnSpc>
              <a:spcBef>
                <a:spcPts val="3262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engXian"/>
                <a:cs typeface="DengXian"/>
              </a:rPr>
              <a:t>具体参考案例页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3976" y="3885762"/>
            <a:ext cx="5874715" cy="1421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 b="1">
                <a:solidFill>
                  <a:srgbClr val="A5836D"/>
                </a:solidFill>
                <a:latin typeface="DengXian"/>
                <a:cs typeface="DengXian"/>
              </a:rPr>
              <a:t>感谢大家的认真学习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1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DengXian"/>
                <a:cs typeface="DengXian"/>
              </a:rPr>
              <a:t>作业提交须知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595" y="2223343"/>
            <a:ext cx="1399946" cy="64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engXian"/>
                <a:cs typeface="DengXian"/>
              </a:rPr>
              <a:t>提交流程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595" y="2644380"/>
            <a:ext cx="9342742" cy="206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）每期作业完成后，将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PPT</a:t>
            </a: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导出为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PDF</a:t>
            </a:r>
            <a:r>
              <a:rPr sz="2000">
                <a:solidFill>
                  <a:srgbClr val="C00000"/>
                </a:solidFill>
                <a:latin typeface="DengXian"/>
                <a:cs typeface="DengXian"/>
              </a:rPr>
              <a:t>格式</a:t>
            </a:r>
          </a:p>
          <a:p>
            <a:pPr marL="0" marR="0">
              <a:lnSpc>
                <a:spcPts val="2446"/>
              </a:lnSpc>
              <a:spcBef>
                <a:spcPts val="1156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）将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PDF</a:t>
            </a: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文件命名为：</a:t>
            </a:r>
            <a:r>
              <a:rPr sz="2000">
                <a:solidFill>
                  <a:srgbClr val="C00000"/>
                </a:solidFill>
                <a:latin typeface="DengXian"/>
                <a:cs typeface="DengXian"/>
              </a:rPr>
              <a:t>姓名</a:t>
            </a:r>
            <a:r>
              <a:rPr sz="2000" spc="-92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spc="-43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0000"/>
                </a:solidFill>
                <a:latin typeface="DengXian"/>
                <a:cs typeface="DengXian"/>
              </a:rPr>
              <a:t>第一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>
                <a:solidFill>
                  <a:srgbClr val="C00000"/>
                </a:solidFill>
                <a:latin typeface="DengXian"/>
                <a:cs typeface="DengXian"/>
              </a:rPr>
              <a:t>二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>
                <a:solidFill>
                  <a:srgbClr val="C00000"/>
                </a:solidFill>
                <a:latin typeface="DengXian"/>
                <a:cs typeface="DengXian"/>
              </a:rPr>
              <a:t>三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>
                <a:solidFill>
                  <a:srgbClr val="C00000"/>
                </a:solidFill>
                <a:latin typeface="DengXian"/>
                <a:cs typeface="DengXian"/>
              </a:rPr>
              <a:t>四次作业</a:t>
            </a:r>
            <a:r>
              <a:rPr sz="2000" spc="-86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spc="-43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0510</a:t>
            </a:r>
          </a:p>
          <a:p>
            <a:pPr marL="0" marR="0">
              <a:lnSpc>
                <a:spcPts val="2446"/>
              </a:lnSpc>
              <a:spcBef>
                <a:spcPts val="1153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）在最晚提交期限前，发送邮件至邮箱：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assignment_ba@carpgroup.cn</a:t>
            </a:r>
          </a:p>
          <a:p>
            <a:pPr marL="0" marR="0">
              <a:lnSpc>
                <a:spcPts val="2446"/>
              </a:lnSpc>
              <a:spcBef>
                <a:spcPts val="1153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2000">
                <a:solidFill>
                  <a:srgbClr val="000000"/>
                </a:solidFill>
                <a:latin typeface="DengXian"/>
                <a:cs typeface="DengXian"/>
              </a:rPr>
              <a:t>）邮件命名与文件命名相同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9853" y="4833473"/>
            <a:ext cx="737221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*5</a:t>
            </a:r>
            <a:r>
              <a:rPr sz="2400" b="1">
                <a:solidFill>
                  <a:srgbClr val="C00000"/>
                </a:solidFill>
                <a:latin typeface="DengXian"/>
                <a:cs typeface="DengXian"/>
              </a:rPr>
              <a:t>月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r>
              <a:rPr sz="2400" b="1">
                <a:solidFill>
                  <a:srgbClr val="C00000"/>
                </a:solidFill>
                <a:latin typeface="DengXian"/>
                <a:cs typeface="DengXian"/>
              </a:rPr>
              <a:t>日周三</a:t>
            </a:r>
            <a:r>
              <a:rPr sz="2400" b="1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r>
              <a:rPr sz="2400" b="1">
                <a:solidFill>
                  <a:srgbClr val="C00000"/>
                </a:solidFill>
                <a:latin typeface="DengXian"/>
                <a:cs typeface="DengXian"/>
              </a:rPr>
              <a:t>点截止，逾期提交助教不作点评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1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DengXian"/>
                <a:cs typeface="DengXian"/>
              </a:rPr>
              <a:t>本次作业任务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2897" y="2305794"/>
            <a:ext cx="3159922" cy="1506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engXian"/>
                <a:cs typeface="DengXian"/>
              </a:rPr>
              <a:t>四、完成“经营分析”</a:t>
            </a:r>
          </a:p>
          <a:p>
            <a:pPr marL="0" marR="0">
              <a:lnSpc>
                <a:spcPts val="2500"/>
              </a:lnSpc>
              <a:spcBef>
                <a:spcPts val="3261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engXian"/>
                <a:cs typeface="DengXian"/>
              </a:rPr>
              <a:t>五、完成“要点总结”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1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DengXian"/>
                <a:cs typeface="DengXian"/>
              </a:rPr>
              <a:t>四、经营分析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4205" y="2366119"/>
            <a:ext cx="2286000" cy="15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engXian"/>
                <a:cs typeface="DengXian"/>
              </a:rPr>
              <a:t>公司业绩如何</a:t>
            </a:r>
          </a:p>
          <a:p>
            <a:pPr marL="0" marR="0">
              <a:lnSpc>
                <a:spcPts val="2500"/>
              </a:lnSpc>
              <a:spcBef>
                <a:spcPts val="3262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engXian"/>
                <a:cs typeface="DengXian"/>
              </a:rPr>
              <a:t>经营水平怎样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850" y="216551"/>
            <a:ext cx="6949233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DengXian"/>
                <a:cs typeface="DengXian"/>
              </a:rPr>
              <a:t>标题：一句话概括，分别参照案例写法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19" y="968393"/>
            <a:ext cx="1115567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正文要求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19" y="1334153"/>
            <a:ext cx="2801355" cy="88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从整体梳理业绩结果和质量</a:t>
            </a:r>
          </a:p>
          <a:p>
            <a:pPr marL="0" marR="0">
              <a:lnSpc>
                <a:spcPts val="1665"/>
              </a:lnSpc>
              <a:spcBef>
                <a:spcPts val="116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从分部梳理业绩结果和质量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019" y="2239409"/>
            <a:ext cx="1115567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写作要求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219" y="2576750"/>
            <a:ext cx="7324274" cy="164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 dirty="0" err="1">
                <a:solidFill>
                  <a:srgbClr val="000000"/>
                </a:solidFill>
                <a:latin typeface="DengXian"/>
                <a:cs typeface="DengXian"/>
              </a:rPr>
              <a:t>业绩结果和质量</a:t>
            </a: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：收入、毛利和净利润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亏损；毛利率、费用率、净利率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 b="1" dirty="0">
                <a:solidFill>
                  <a:srgbClr val="000000"/>
                </a:solidFill>
                <a:latin typeface="DengXian"/>
                <a:cs typeface="DengXian"/>
              </a:rPr>
              <a:t>注意事项：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16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DengXian"/>
                <a:cs typeface="DengXian"/>
              </a:rPr>
              <a:t>至少两年一期，分析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2016</a:t>
            </a:r>
            <a:r>
              <a:rPr sz="1600" dirty="0">
                <a:solidFill>
                  <a:srgbClr val="000000"/>
                </a:solidFill>
                <a:latin typeface="DengXian"/>
                <a:cs typeface="DengXian"/>
              </a:rPr>
              <a:t>、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  <a:r>
              <a:rPr sz="1600" dirty="0">
                <a:solidFill>
                  <a:srgbClr val="000000"/>
                </a:solidFill>
                <a:latin typeface="DengXian"/>
                <a:cs typeface="DengXian"/>
              </a:rPr>
              <a:t>和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sz="1600" dirty="0">
                <a:solidFill>
                  <a:srgbClr val="000000"/>
                </a:solidFill>
                <a:latin typeface="DengXian"/>
                <a:cs typeface="DengXian"/>
              </a:rPr>
              <a:t>年财务数据</a:t>
            </a:r>
          </a:p>
          <a:p>
            <a:pPr marL="1016812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2. </a:t>
            </a: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展示绝对额和同比增速，业绩质量可不用展示同比增速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  <a:p>
            <a:pPr marL="1016812" marR="0">
              <a:lnSpc>
                <a:spcPts val="1951"/>
              </a:lnSpc>
              <a:spcBef>
                <a:spcPts val="92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3. </a:t>
            </a: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表明趋势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857" y="3046088"/>
            <a:ext cx="571804" cy="113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8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DengXian"/>
                <a:cs typeface="DengXian"/>
              </a:rPr>
              <a:t>报</a:t>
            </a:r>
          </a:p>
          <a:p>
            <a:pPr marL="0" marR="0">
              <a:lnSpc>
                <a:spcPts val="1875"/>
              </a:lnSpc>
              <a:spcBef>
                <a:spcPts val="235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DengXian"/>
                <a:cs typeface="DengXian"/>
              </a:rPr>
              <a:t>告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DengXian"/>
                <a:cs typeface="DengXian"/>
              </a:rPr>
              <a:t>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4219" y="4068844"/>
            <a:ext cx="3197141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参考附着案例，注意“标题”写法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219" y="4405803"/>
            <a:ext cx="3182659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alibri"/>
                <a:cs typeface="Calibri"/>
              </a:rPr>
              <a:t>[</a:t>
            </a: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必看</a:t>
            </a:r>
            <a:r>
              <a:rPr sz="1600" b="1">
                <a:solidFill>
                  <a:srgbClr val="000000"/>
                </a:solidFill>
                <a:latin typeface="Calibri"/>
                <a:cs typeface="Calibri"/>
              </a:rPr>
              <a:t>]</a:t>
            </a: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其他要点提示，详见后页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7019" y="5025916"/>
            <a:ext cx="1115567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参考资料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019" y="5363257"/>
            <a:ext cx="9121903" cy="128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2016-2017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年参考招股说明书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P315-316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、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P320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，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2018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年下载年报，查询路径为“官方网站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投</a:t>
            </a: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资者关系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公告通函”，使用时切记审清区间，使用“截至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月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日止年度”的数据，勿用“截</a:t>
            </a: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ct val="0"/>
              </a:spcAft>
            </a:pP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至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月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r>
              <a:rPr sz="1600" b="1">
                <a:solidFill>
                  <a:srgbClr val="C00000"/>
                </a:solidFill>
                <a:latin typeface="DengXian"/>
                <a:cs typeface="DengXian"/>
              </a:rPr>
              <a:t>日止三个月”的数据，官方网站为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http://www.mi.com/about/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850" y="166053"/>
            <a:ext cx="3607373" cy="9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6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Calibri"/>
                <a:cs typeface="Calibri"/>
              </a:rPr>
              <a:t>[</a:t>
            </a:r>
            <a:r>
              <a:rPr sz="2800" b="1">
                <a:solidFill>
                  <a:srgbClr val="000000"/>
                </a:solidFill>
                <a:latin typeface="DengXian"/>
                <a:cs typeface="DengXian"/>
              </a:rPr>
              <a:t>必看</a:t>
            </a:r>
            <a:r>
              <a:rPr sz="2800" b="1">
                <a:solidFill>
                  <a:srgbClr val="000000"/>
                </a:solidFill>
                <a:latin typeface="Calibri"/>
                <a:cs typeface="Calibri"/>
              </a:rPr>
              <a:t>]</a:t>
            </a:r>
            <a:r>
              <a:rPr sz="2800" b="1">
                <a:solidFill>
                  <a:srgbClr val="000000"/>
                </a:solidFill>
                <a:latin typeface="DengXian"/>
                <a:cs typeface="DengXian"/>
              </a:rPr>
              <a:t>其他要点提示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19" y="1272685"/>
            <a:ext cx="1520952" cy="51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其他要点提示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19" y="1609899"/>
            <a:ext cx="4241642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科目对应：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1600" spc="3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销售费用</a:t>
            </a:r>
            <a:r>
              <a:rPr sz="1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= 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销售及营销开支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61032" y="1975659"/>
            <a:ext cx="3017977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2. 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管理费用</a:t>
            </a:r>
            <a:r>
              <a:rPr sz="16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= 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一般及行政开支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61032" y="2341419"/>
            <a:ext cx="232105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3. 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研发费用</a:t>
            </a:r>
            <a:r>
              <a:rPr sz="16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= </a:t>
            </a:r>
            <a:r>
              <a:rPr sz="1600">
                <a:solidFill>
                  <a:srgbClr val="000000"/>
                </a:solidFill>
                <a:latin typeface="DengXian"/>
                <a:cs typeface="DengXian"/>
              </a:rPr>
              <a:t>研发开支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4219" y="2707178"/>
            <a:ext cx="7938552" cy="1642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净利润采用，</a:t>
            </a:r>
            <a:r>
              <a:rPr sz="1600" b="1" dirty="0" err="1">
                <a:solidFill>
                  <a:srgbClr val="FF0000"/>
                </a:solidFill>
                <a:latin typeface="DengXian"/>
                <a:cs typeface="DengXian"/>
              </a:rPr>
              <a:t>非国际财务报告准则计量，经调整亏损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600" b="1" dirty="0" err="1">
                <a:solidFill>
                  <a:srgbClr val="FF0000"/>
                </a:solidFill>
                <a:latin typeface="DengXian"/>
                <a:cs typeface="DengXian"/>
              </a:rPr>
              <a:t>利润</a:t>
            </a:r>
            <a:endParaRPr sz="1600" b="1" dirty="0">
              <a:solidFill>
                <a:srgbClr val="FF0000"/>
              </a:solidFill>
              <a:latin typeface="DengXian"/>
              <a:cs typeface="DengXian"/>
            </a:endParaRPr>
          </a:p>
          <a:p>
            <a:pPr marL="0" marR="0">
              <a:lnSpc>
                <a:spcPts val="1948"/>
              </a:lnSpc>
              <a:spcBef>
                <a:spcPts val="983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sz="1600" dirty="0">
                <a:solidFill>
                  <a:srgbClr val="000000"/>
                </a:solidFill>
                <a:latin typeface="DengXian"/>
                <a:cs typeface="DengXian"/>
              </a:rPr>
              <a:t>年管理费用率有较高增幅，是股份支付影响；</a:t>
            </a:r>
          </a:p>
          <a:p>
            <a:pPr marL="3047" marR="0">
              <a:lnSpc>
                <a:spcPts val="1663"/>
              </a:lnSpc>
              <a:spcBef>
                <a:spcPts val="1158"/>
              </a:spcBef>
              <a:spcAft>
                <a:spcPct val="0"/>
              </a:spcAft>
            </a:pP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该影响是会计处理造成，对企业经营业绩不构成实质性影响，提及下为股份支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  <a:p>
            <a:pPr marL="3047" marR="0">
              <a:lnSpc>
                <a:spcPts val="1663"/>
              </a:lnSpc>
              <a:spcBef>
                <a:spcPts val="1166"/>
              </a:spcBef>
              <a:spcAft>
                <a:spcPct val="0"/>
              </a:spcAft>
            </a:pPr>
            <a:r>
              <a:rPr sz="1600" dirty="0" err="1">
                <a:solidFill>
                  <a:srgbClr val="000000"/>
                </a:solidFill>
                <a:latin typeface="DengXian"/>
                <a:cs typeface="DengXian"/>
              </a:rPr>
              <a:t>付影响，不需要认定为实质影响业绩的要素</a:t>
            </a:r>
            <a:endParaRPr sz="1600" dirty="0">
              <a:solidFill>
                <a:srgbClr val="000000"/>
              </a:solidFill>
              <a:latin typeface="DengXian"/>
              <a:cs typeface="DengXian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608" y="260648"/>
            <a:ext cx="9118312" cy="36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业务收入增长迅速，毛利率增长减缓，净利润增长较快</a:t>
            </a:r>
            <a:endParaRPr lang="en-US" altLang="zh-CN" sz="24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5536" y="3284984"/>
            <a:ext cx="4260440" cy="1720151"/>
          </a:xfrm>
          <a:prstGeom prst="rect">
            <a:avLst/>
          </a:prstGeom>
          <a:noFill/>
          <a:ln w="25400">
            <a:solidFill>
              <a:schemeClr val="bg2">
                <a:lumMod val="90000"/>
                <a:alpha val="69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收入与毛利润高速增长</a:t>
            </a:r>
            <a:r>
              <a:rPr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endParaRPr lang="en-US" altLang="zh-CN" sz="16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公司2016年实现营业收入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684.34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亿元，毛利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72.49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亿元；2017年实现营业收入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1146.25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67.50%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，实现毛利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151.54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109.04%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。公司2018年实现营业收入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1749.15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52.60%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，实现毛利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221.92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46.44%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60032" y="3289536"/>
            <a:ext cx="4032448" cy="34825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年毛利率有小幅下滑，净利率持续增加</a:t>
            </a:r>
            <a:endParaRPr lang="en-US" altLang="zh-CN" sz="16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公司2016年毛利率为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10.59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%，2017年毛利率为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13.22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%，2018年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下滑至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12.69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</a:t>
            </a:r>
            <a:r>
              <a:rPr sz="12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毛利率呈现下滑趋势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净利率上升态势良好，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年分别为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2.77%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4.68%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7.71%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，稳步增长</a:t>
            </a:r>
            <a:endParaRPr lang="en-US" altLang="zh-CN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研发费用率及消费费用率逐渐稳固</a:t>
            </a:r>
            <a:endParaRPr lang="en-US" altLang="zh-CN" sz="16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>
              <a:lnSpc>
                <a:spcPct val="150000"/>
              </a:lnSpc>
              <a:spcBef>
                <a:spcPts val="909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2016年、2017年和2018年，公司的销售费用率分别为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2.77%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4.68%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及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7.71%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研发费用率分别为管理费用率分别为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3.07%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2.75%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3.30%</a:t>
            </a:r>
          </a:p>
          <a:p>
            <a:pPr>
              <a:lnSpc>
                <a:spcPct val="150000"/>
              </a:lnSpc>
              <a:spcBef>
                <a:spcPts val="909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注：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年管理费用率有较高增幅，是股份支付影响，不实质影响业绩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2101" y="5107163"/>
            <a:ext cx="4260440" cy="16648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毛利增速持续下降，</a:t>
            </a:r>
            <a:r>
              <a:rPr lang="en-US" altLang="zh-CN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6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年收入增速有所下降</a:t>
            </a:r>
          </a:p>
          <a:p>
            <a:pPr marL="0" marR="0">
              <a:lnSpc>
                <a:spcPct val="150000"/>
              </a:lnSpc>
              <a:spcBef>
                <a:spcPts val="859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公司从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年起至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年，毛利增速持续下降，经历了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168%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的高速增长后，增速急速下降，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年仅为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46.44%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>
              <a:lnSpc>
                <a:spcPct val="150000"/>
              </a:lnSpc>
              <a:spcBef>
                <a:spcPts val="859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年收入增速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2.43%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年收入增速增加到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62.5%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年相较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年仅为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52.6%</a:t>
            </a:r>
            <a:endParaRPr lang="zh-CN" altLang="en-US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0C1FD2F-ECEF-497F-BF59-D92C85A8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80" y="918397"/>
            <a:ext cx="3817192" cy="229437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66E9FCF-28A7-4811-9B92-446DB3062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4" y="835381"/>
            <a:ext cx="3817193" cy="22943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2F85EA4-2DE0-4D8C-8F0A-64CFBCFCF531}"/>
              </a:ext>
            </a:extLst>
          </p:cNvPr>
          <p:cNvSpPr/>
          <p:nvPr/>
        </p:nvSpPr>
        <p:spPr>
          <a:xfrm>
            <a:off x="303736" y="2754370"/>
            <a:ext cx="1777380" cy="3854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D68C27D-7E8C-478B-8B60-8F56C873E25D}"/>
              </a:ext>
            </a:extLst>
          </p:cNvPr>
          <p:cNvSpPr/>
          <p:nvPr/>
        </p:nvSpPr>
        <p:spPr>
          <a:xfrm>
            <a:off x="327659" y="4678153"/>
            <a:ext cx="1753456" cy="3854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753F35F-F4B8-45D5-B2B7-43FBA79C45F4}"/>
              </a:ext>
            </a:extLst>
          </p:cNvPr>
          <p:cNvSpPr/>
          <p:nvPr/>
        </p:nvSpPr>
        <p:spPr>
          <a:xfrm>
            <a:off x="303734" y="849570"/>
            <a:ext cx="1079659" cy="3854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95071" y="320022"/>
            <a:ext cx="9113519" cy="32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各项业务加速增长</a:t>
            </a:r>
            <a:r>
              <a:rPr sz="24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收入激增抢占市场，短期毛利率降低</a:t>
            </a:r>
            <a:endParaRPr sz="24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102" y="960172"/>
            <a:ext cx="97993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FFFF"/>
                </a:solidFill>
                <a:latin typeface="DengXian"/>
                <a:cs typeface="DengXian"/>
              </a:rPr>
              <a:t>智能手机</a:t>
            </a:r>
            <a:endParaRPr sz="1400" b="1" dirty="0">
              <a:solidFill>
                <a:srgbClr val="FFFFFF"/>
              </a:solidFill>
              <a:latin typeface="DengXian"/>
              <a:cs typeface="DengXi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262" y="1382028"/>
            <a:ext cx="4488327" cy="1282402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  <a:spcBef>
                <a:spcPct val="0"/>
              </a:spcBef>
              <a:spcAft>
                <a:spcPct val="0"/>
              </a:spcAft>
            </a:pPr>
            <a:r>
              <a:rPr sz="1100" b="1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迅猛增长</a:t>
            </a:r>
            <a:r>
              <a:rPr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sz="11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收入方面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智能手机收入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537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年稍降至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487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805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亿元，同比2016年增长了296%，2018年1-6月实现了160亿元，同比增长了90%</a:t>
            </a:r>
            <a:endParaRPr lang="en-US" altLang="zh-CN" sz="11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>
              <a:lnSpc>
                <a:spcPts val="1150"/>
              </a:lnSpc>
              <a:spcBef>
                <a:spcPts val="169"/>
              </a:spcBef>
              <a:spcAft>
                <a:spcPct val="0"/>
              </a:spcAft>
            </a:pPr>
            <a:r>
              <a:rPr sz="1100" b="1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毛利率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稍有降低，毛利润趋于持平</a:t>
            </a:r>
            <a:r>
              <a:rPr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公司外卖业务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2015-2017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显著增长</a:t>
            </a:r>
            <a:endParaRPr sz="11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>
              <a:lnSpc>
                <a:spcPts val="1150"/>
              </a:lnSpc>
              <a:spcBef>
                <a:spcPts val="119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毛利率为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8.8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%，2018年毛利率有所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降低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，为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6.2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%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，但毛利与前一年变化不大，从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71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亿降至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70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亿左右。</a:t>
            </a:r>
            <a:endParaRPr lang="en-US" altLang="zh-CN" sz="11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 marL="0" marR="0">
              <a:lnSpc>
                <a:spcPts val="1150"/>
              </a:lnSpc>
              <a:spcBef>
                <a:spcPts val="119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该变化可能是由于战略决策选择更高的增长率而非毛利率，来占据更高的市场份额</a:t>
            </a:r>
            <a:endParaRPr sz="1100" b="1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3733" y="3345334"/>
            <a:ext cx="4534969" cy="1013098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b="1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持续飙升</a:t>
            </a:r>
            <a:r>
              <a:rPr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sz="11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收入方面，</a:t>
            </a:r>
            <a:r>
              <a:rPr lang="en-US" altLang="zh-CN" sz="11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IoT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和生活消费产品持续增长，特别是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年收入增长至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438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亿元，相比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134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亿元同比增长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同比增长了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227%</a:t>
            </a:r>
          </a:p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毛利</a:t>
            </a:r>
            <a:r>
              <a:rPr sz="1100" b="1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持续增长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且毛利率增长迅速</a:t>
            </a:r>
            <a:r>
              <a:rPr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该业务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5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年开始毛利率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仅为</a:t>
            </a:r>
            <a:endParaRPr sz="11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  <a:p>
            <a:pPr>
              <a:lnSpc>
                <a:spcPts val="1322"/>
              </a:lnSpc>
              <a:spcBef>
                <a:spcPts val="5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0.4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年、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即增长为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为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8.2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8.3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， 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年的毛利率取得突破增长为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10.3%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，可能为主要产品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—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电视机的毛利率增长导致；毛利因此产生激增，从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19.5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亿元增长到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年的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45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endParaRPr lang="en-US" altLang="zh-CN" sz="11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DengXi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7900" y="4803557"/>
            <a:ext cx="1693164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 b="1" dirty="0" err="1">
                <a:solidFill>
                  <a:srgbClr val="FFFFFF"/>
                </a:solidFill>
                <a:latin typeface="DengXian"/>
                <a:cs typeface="DengXian"/>
              </a:rPr>
              <a:t>新业务及其他产品</a:t>
            </a:r>
            <a:endParaRPr sz="1400" b="1" dirty="0">
              <a:solidFill>
                <a:srgbClr val="FFFFFF"/>
              </a:solidFill>
              <a:latin typeface="DengXian"/>
              <a:cs typeface="DengXi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3734" y="5221083"/>
            <a:ext cx="4534968" cy="151323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b="1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与毛利</a:t>
            </a:r>
            <a:r>
              <a:rPr sz="1100" b="1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增长迅猛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。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收入方面，该业务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2015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</a:p>
          <a:p>
            <a:pPr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32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65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99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</a:t>
            </a:r>
          </a:p>
          <a:p>
            <a:pPr>
              <a:lnSpc>
                <a:spcPts val="1319"/>
              </a:lnSpc>
              <a:spcBef>
                <a:spcPct val="0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160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61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%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；毛利方面，公司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2015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21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42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60</a:t>
            </a:r>
            <a:r>
              <a:rPr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年实现了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103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亿元，同比增长了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71%</a:t>
            </a:r>
          </a:p>
          <a:p>
            <a:pPr>
              <a:lnSpc>
                <a:spcPts val="131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lang="zh-CN" altLang="en-US" sz="1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年毛利率增长由正转负。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该业务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年和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年毛利率分别为</a:t>
            </a:r>
          </a:p>
          <a:p>
            <a:pPr lvl="0">
              <a:lnSpc>
                <a:spcPts val="1319"/>
              </a:lnSpc>
              <a:spcBef>
                <a:spcPts val="5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64%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和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60%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年该业务毛利率回升至</a:t>
            </a:r>
            <a:r>
              <a:rPr lang="en-US" altLang="zh-CN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64%</a:t>
            </a:r>
            <a:r>
              <a:rPr lang="zh-CN" altLang="en-US" sz="1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/>
              </a:rPr>
              <a:t>，是由于毛利率较高的广告业占比较大</a:t>
            </a:r>
          </a:p>
          <a:p>
            <a:pPr marL="0" marR="0">
              <a:lnSpc>
                <a:spcPts val="1319"/>
              </a:lnSpc>
              <a:spcBef>
                <a:spcPct val="0"/>
              </a:spcBef>
              <a:spcAft>
                <a:spcPct val="0"/>
              </a:spcAft>
            </a:pPr>
            <a:endParaRPr sz="11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EB93FA9C-CC61-40FB-8281-A5278194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83" y="659367"/>
            <a:ext cx="3427265" cy="206000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8099DBC1-502B-4493-A1FD-CCFAB08C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182" y="2728680"/>
            <a:ext cx="3427265" cy="206000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64AE1F19-6B38-4643-8EF9-8D5BA9421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182" y="4784240"/>
            <a:ext cx="3427266" cy="2060006"/>
          </a:xfrm>
          <a:prstGeom prst="rect">
            <a:avLst/>
          </a:prstGeom>
        </p:spPr>
      </p:pic>
      <p:sp>
        <p:nvSpPr>
          <p:cNvPr id="77" name="object 4">
            <a:extLst>
              <a:ext uri="{FF2B5EF4-FFF2-40B4-BE49-F238E27FC236}">
                <a16:creationId xmlns:a16="http://schemas.microsoft.com/office/drawing/2014/main" id="{784733DF-64BD-4867-97DE-D1554EBEC1E8}"/>
              </a:ext>
            </a:extLst>
          </p:cNvPr>
          <p:cNvSpPr txBox="1"/>
          <p:nvPr/>
        </p:nvSpPr>
        <p:spPr>
          <a:xfrm>
            <a:off x="446102" y="2886992"/>
            <a:ext cx="196565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DengXian"/>
                <a:cs typeface="DengXian"/>
              </a:rPr>
              <a:t>IoT</a:t>
            </a:r>
            <a:r>
              <a:rPr lang="zh-CN" altLang="en-US" sz="1400" b="1" dirty="0">
                <a:solidFill>
                  <a:srgbClr val="FFFFFF"/>
                </a:solidFill>
                <a:latin typeface="DengXian"/>
                <a:cs typeface="DengXian"/>
              </a:rPr>
              <a:t>和生活消费产品</a:t>
            </a:r>
            <a:endParaRPr sz="1400" b="1" dirty="0">
              <a:solidFill>
                <a:srgbClr val="FFFFFF"/>
              </a:solidFill>
              <a:latin typeface="DengXian"/>
              <a:cs typeface="DengXian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7E40BB-EA2C-4D8F-BD3D-FF296D04CA7D}"/>
              </a:ext>
            </a:extLst>
          </p:cNvPr>
          <p:cNvSpPr/>
          <p:nvPr/>
        </p:nvSpPr>
        <p:spPr>
          <a:xfrm>
            <a:off x="230491" y="4892263"/>
            <a:ext cx="1158239" cy="3498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9F7837-002A-4BB4-81AA-5702C05D2BAA}"/>
              </a:ext>
            </a:extLst>
          </p:cNvPr>
          <p:cNvSpPr/>
          <p:nvPr/>
        </p:nvSpPr>
        <p:spPr>
          <a:xfrm>
            <a:off x="252107" y="2970239"/>
            <a:ext cx="1158239" cy="3821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1F11BD-3ED8-4BF4-83AB-04DDAC553475}"/>
              </a:ext>
            </a:extLst>
          </p:cNvPr>
          <p:cNvSpPr/>
          <p:nvPr/>
        </p:nvSpPr>
        <p:spPr>
          <a:xfrm>
            <a:off x="226360" y="952341"/>
            <a:ext cx="1105280" cy="3137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95071" y="276713"/>
            <a:ext cx="8553393" cy="36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销售净利率</a:t>
            </a:r>
            <a:r>
              <a:rPr sz="24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率和业内第一企业存在差距，尚有发展空间</a:t>
            </a:r>
            <a:endParaRPr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872" y="1048598"/>
            <a:ext cx="1158240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 b="1" dirty="0" err="1">
                <a:solidFill>
                  <a:srgbClr val="FFFFFF"/>
                </a:solidFill>
                <a:latin typeface="DengXian"/>
                <a:cs typeface="DengXian"/>
              </a:rPr>
              <a:t>销售净利率</a:t>
            </a:r>
            <a:endParaRPr sz="1400" b="1" dirty="0">
              <a:solidFill>
                <a:srgbClr val="FFFFFF"/>
              </a:solidFill>
              <a:latin typeface="DengXian"/>
              <a:cs typeface="DengXi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28" y="1615926"/>
            <a:ext cx="3953485" cy="94897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0"/>
              </a:lnSpc>
              <a:spcBef>
                <a:spcPct val="0"/>
              </a:spcBef>
              <a:spcAft>
                <a:spcPct val="0"/>
              </a:spcAft>
            </a:pPr>
            <a:r>
              <a:rPr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</a:t>
            </a: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苹果</a:t>
            </a:r>
            <a:r>
              <a:rPr sz="11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公司相比公司的销售净利率</a:t>
            </a: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较低</a:t>
            </a:r>
            <a:r>
              <a:rPr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公司2016年、2017年和2018年的销售净利率分别为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2.27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4.68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7.71%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</a:t>
            </a:r>
            <a:r>
              <a:rPr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相较而言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苹果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公司2016年、2017年和2018年的销售净利率分别为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21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21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22</a:t>
            </a: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%，</a:t>
            </a:r>
          </a:p>
          <a:p>
            <a:pPr marL="0" marR="0">
              <a:lnSpc>
                <a:spcPts val="1150"/>
              </a:lnSpc>
              <a:spcBef>
                <a:spcPts val="119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苹果</a:t>
            </a:r>
            <a:r>
              <a:rPr sz="1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公司相比，公司的销售净利率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虽然显著偏低，但是增长势头良好，增加迅速</a:t>
            </a:r>
            <a:endParaRPr sz="1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873" y="3114448"/>
            <a:ext cx="1158239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 b="1" dirty="0" err="1">
                <a:solidFill>
                  <a:srgbClr val="FFFFFF"/>
                </a:solidFill>
                <a:latin typeface="DengXian"/>
                <a:cs typeface="DengXian"/>
              </a:rPr>
              <a:t>资产周转率</a:t>
            </a:r>
            <a:endParaRPr sz="1400" b="1" dirty="0">
              <a:solidFill>
                <a:srgbClr val="FFFFFF"/>
              </a:solidFill>
              <a:latin typeface="DengXian"/>
              <a:cs typeface="DengXi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72" y="3702188"/>
            <a:ext cx="3941904" cy="93615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与苹果公司相比公司的资金周转率较低。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年的资金周转率分别为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1.35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1.28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1.20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次。相较而言，苹果公司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年的资金周转率分别为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0.7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0.66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0.72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次，</a:t>
            </a:r>
          </a:p>
          <a:p>
            <a:pPr>
              <a:lnSpc>
                <a:spcPts val="1150"/>
              </a:lnSpc>
              <a:spcBef>
                <a:spcPts val="119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与苹果公司相比，公司的资金周转率更快，发展活力较高</a:t>
            </a:r>
          </a:p>
          <a:p>
            <a:pPr marL="0" marR="0">
              <a:lnSpc>
                <a:spcPts val="1150"/>
              </a:lnSpc>
              <a:spcBef>
                <a:spcPct val="0"/>
              </a:spcBef>
              <a:spcAft>
                <a:spcPct val="0"/>
              </a:spcAft>
            </a:pPr>
            <a:endParaRPr sz="11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071" y="4988138"/>
            <a:ext cx="1158239" cy="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DengXian"/>
                <a:cs typeface="DengXian"/>
              </a:rPr>
              <a:t>资产负债率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528" y="5477406"/>
            <a:ext cx="3881477" cy="94897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与苹果公司相比公司的资金负债率较低。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公司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</a:p>
          <a:p>
            <a:pPr>
              <a:lnSpc>
                <a:spcPts val="1152"/>
              </a:lnSpc>
              <a:spcBef>
                <a:spcPts val="117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年的资金负债率率分别为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253%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61%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51%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。相较而言，苹果公司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2016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2017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2018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年的资金负债率率分别为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60%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64%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和</a:t>
            </a:r>
            <a:r>
              <a:rPr lang="en-US" altLang="zh-CN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70%</a:t>
            </a: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，</a:t>
            </a:r>
          </a:p>
          <a:p>
            <a:pPr>
              <a:lnSpc>
                <a:spcPts val="1150"/>
              </a:lnSpc>
              <a:spcBef>
                <a:spcPts val="119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/>
              </a:rPr>
              <a:t>与苹果公司相比，公司的资金负债率较低，风险较小</a:t>
            </a:r>
          </a:p>
          <a:p>
            <a:pPr marL="0" marR="0">
              <a:lnSpc>
                <a:spcPts val="1150"/>
              </a:lnSpc>
              <a:spcBef>
                <a:spcPct val="0"/>
              </a:spcBef>
              <a:spcAft>
                <a:spcPct val="0"/>
              </a:spcAft>
            </a:pPr>
            <a:endParaRPr sz="11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F5C521-46AF-4BE8-82FB-6C42E545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764704"/>
            <a:ext cx="3188288" cy="19163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BDFD28-2D45-4FA7-ADE0-A1CEF560D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1" y="2808779"/>
            <a:ext cx="3188288" cy="19163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F94929B-B6DF-4A31-9F9F-905B929D4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864513"/>
            <a:ext cx="3188288" cy="1916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</Words>
  <Application>Microsoft Office PowerPoint</Application>
  <PresentationFormat>全屏显示(4:3)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等线</vt:lpstr>
      <vt:lpstr>等线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朱 明远</cp:lastModifiedBy>
  <cp:revision>37</cp:revision>
  <cp:lastPrinted>2019-05-26T17:33:21Z</cp:lastPrinted>
  <dcterms:created xsi:type="dcterms:W3CDTF">2019-05-26T09:33:21Z</dcterms:created>
  <dcterms:modified xsi:type="dcterms:W3CDTF">2019-05-29T11:19:02Z</dcterms:modified>
</cp:coreProperties>
</file>