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96" r:id="rId2"/>
    <p:sldId id="295" r:id="rId3"/>
    <p:sldId id="293" r:id="rId4"/>
    <p:sldId id="294" r:id="rId5"/>
    <p:sldId id="297" r:id="rId6"/>
    <p:sldId id="261" r:id="rId7"/>
    <p:sldId id="264" r:id="rId8"/>
    <p:sldId id="266" r:id="rId9"/>
    <p:sldId id="267" r:id="rId10"/>
    <p:sldId id="277" r:id="rId11"/>
    <p:sldId id="280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howGuides="1">
      <p:cViewPr varScale="1">
        <p:scale>
          <a:sx n="88" d="100"/>
          <a:sy n="88" d="100"/>
        </p:scale>
        <p:origin x="301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FFC75-32E9-4A65-B8FE-5D3ACD17BD6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0F2A-9057-4F0E-B50E-1E02080A4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5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>
            <a:extLst>
              <a:ext uri="{FF2B5EF4-FFF2-40B4-BE49-F238E27FC236}">
                <a16:creationId xmlns:a16="http://schemas.microsoft.com/office/drawing/2014/main" id="{60A859B7-A14A-44F1-9EFC-6C36D7D908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备注占位符 2">
            <a:extLst>
              <a:ext uri="{FF2B5EF4-FFF2-40B4-BE49-F238E27FC236}">
                <a16:creationId xmlns:a16="http://schemas.microsoft.com/office/drawing/2014/main" id="{B88AD1AF-B3CF-4FF6-BB23-52FE0B61CF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6F6E5B0B-87AE-4A04-AFE5-ADB404191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131BFDA8-51CD-440F-9F6A-22948BD3133F}" type="slidenum">
              <a:rPr lang="zh-CN" altLang="en-US" smtClean="0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62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D89AA5-C39A-4254-BBA6-C520AD30F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1F37C1-576B-40F0-B6FA-2549C2940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9180EE-5FE5-492C-8DBD-128ECD752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11BE9-C704-41E2-BA6F-E369A5AA275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493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6/4/2019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3">
            <a:extLst>
              <a:ext uri="{FF2B5EF4-FFF2-40B4-BE49-F238E27FC236}">
                <a16:creationId xmlns:a16="http://schemas.microsoft.com/office/drawing/2014/main" id="{22429BA7-1E95-4A9F-A732-301ADC92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" b="28246"/>
          <a:stretch>
            <a:fillRect/>
          </a:stretch>
        </p:blipFill>
        <p:spPr bwMode="auto">
          <a:xfrm>
            <a:off x="0" y="2233613"/>
            <a:ext cx="91440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文本框 4">
            <a:extLst>
              <a:ext uri="{FF2B5EF4-FFF2-40B4-BE49-F238E27FC236}">
                <a16:creationId xmlns:a16="http://schemas.microsoft.com/office/drawing/2014/main" id="{AFC41DAD-9925-46E6-B0D6-7E118963F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49" y="1123950"/>
            <a:ext cx="56684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3200" b="1" dirty="0"/>
              <a:t>2017-2018</a:t>
            </a:r>
            <a:r>
              <a:rPr lang="zh-CN" altLang="en-US" sz="3200" b="1" dirty="0"/>
              <a:t>年小米集团分析报告</a:t>
            </a:r>
          </a:p>
        </p:txBody>
      </p:sp>
      <p:pic>
        <p:nvPicPr>
          <p:cNvPr id="4099" name="图片 5">
            <a:extLst>
              <a:ext uri="{FF2B5EF4-FFF2-40B4-BE49-F238E27FC236}">
                <a16:creationId xmlns:a16="http://schemas.microsoft.com/office/drawing/2014/main" id="{CBE4FE99-AE1D-4799-A20B-20862F42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219551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 txBox="1"/>
          <p:nvPr/>
        </p:nvSpPr>
        <p:spPr>
          <a:xfrm>
            <a:off x="395536" y="3284984"/>
            <a:ext cx="4260440" cy="1720151"/>
          </a:xfrm>
          <a:prstGeom prst="rect">
            <a:avLst/>
          </a:prstGeom>
          <a:noFill/>
          <a:ln w="25400">
            <a:solidFill>
              <a:schemeClr val="bg2">
                <a:lumMod val="90000"/>
                <a:alpha val="69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收入与毛利润高速增长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公司2016年实现营业收入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684.34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亿元，毛利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72.49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亿元；2017年实现营业收入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1146.25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67.50%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，实现毛利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151.54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109.04%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。公司2018年实现营业收入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1749.15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52.60%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，实现毛利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221.92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46.44%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60032" y="3289536"/>
            <a:ext cx="4032448" cy="34825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年毛利率有小幅下滑，净利率持续增加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公司2016年毛利率为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10.59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%，2017年毛利率为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13.22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%，2018年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下滑至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12.69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</a:t>
            </a:r>
            <a:r>
              <a:rPr kumimoji="0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毛利率呈现下滑趋势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净利率上升态势良好，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年分别为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2.77%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4.68%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7.71%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，稳步增长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研发费用率及消费费用率逐渐稳固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90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2016年、2017年和2018年，公司的销售费用率分别为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2.77%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4.68%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及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7.71%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研发费用率分别为管理费用率分别为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3.07%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2.75%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3.30%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90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注：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年管理费用率有较高增幅，是股份支付影响，不实质影响业绩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2101" y="5107163"/>
            <a:ext cx="4260440" cy="16648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毛利增速持续下降，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年收入增速有所下降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5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年起至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年，毛利增速持续下降，经历了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168%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的高速增长后，增速急速下降，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年仅为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46.44%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5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2.43%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年收入增速增加到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62.5%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年相较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年仅为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52.6%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0C1FD2F-ECEF-497F-BF59-D92C85A8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88" y="918397"/>
            <a:ext cx="3817192" cy="229437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92D4667-5F98-49CF-A125-504726278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1" y="918397"/>
            <a:ext cx="3817193" cy="2294378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15DFF0F7-A49D-4B83-BBD5-2E4CE6F4AF4F}"/>
              </a:ext>
            </a:extLst>
          </p:cNvPr>
          <p:cNvSpPr txBox="1"/>
          <p:nvPr/>
        </p:nvSpPr>
        <p:spPr>
          <a:xfrm>
            <a:off x="611559" y="324744"/>
            <a:ext cx="7736666" cy="36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defTabSz="914400">
              <a:lnSpc>
                <a:spcPts val="292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业务收入增长迅速，毛利率增长减缓，净利润增长较快</a:t>
            </a:r>
            <a:endParaRPr lang="en-US" altLang="zh-CN" sz="2400" b="1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2F85EA4-2DE0-4D8C-8F0A-64CFBCFCF531}"/>
              </a:ext>
            </a:extLst>
          </p:cNvPr>
          <p:cNvSpPr/>
          <p:nvPr/>
        </p:nvSpPr>
        <p:spPr>
          <a:xfrm>
            <a:off x="303736" y="2754370"/>
            <a:ext cx="1777380" cy="3854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D68C27D-7E8C-478B-8B60-8F56C873E25D}"/>
              </a:ext>
            </a:extLst>
          </p:cNvPr>
          <p:cNvSpPr/>
          <p:nvPr/>
        </p:nvSpPr>
        <p:spPr>
          <a:xfrm>
            <a:off x="327659" y="4678153"/>
            <a:ext cx="1753456" cy="3854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753F35F-F4B8-45D5-B2B7-43FBA79C45F4}"/>
              </a:ext>
            </a:extLst>
          </p:cNvPr>
          <p:cNvSpPr/>
          <p:nvPr/>
        </p:nvSpPr>
        <p:spPr>
          <a:xfrm>
            <a:off x="303734" y="849570"/>
            <a:ext cx="1079659" cy="3854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102" y="960172"/>
            <a:ext cx="979932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2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宋体" panose="02010600030101010101" pitchFamily="2" charset="-122"/>
                <a:cs typeface="DengXian"/>
              </a:rPr>
              <a:t>智能手机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cs typeface="DengXi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262" y="1382028"/>
            <a:ext cx="5002695" cy="1282402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迅猛增长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kumimoji="0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收入方面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智能手机收入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537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年稍降至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487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805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亿元，同比2016年增长了296%，2018年1-6月实现了160亿元，同比增长了90%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ts val="16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毛利率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稍有降低，毛利润趋于持平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公司外卖业务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2015-2017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显著增长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ts val="11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毛利率为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8.8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%，2018年毛利率有所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降低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6.2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，但毛利与前一年变化不大，从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亿降至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亿左右。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ts val="11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该变化可能是由于战略决策选择更高的增长率而非毛利率，来占据更高的市场份额</a:t>
            </a: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3733" y="3345334"/>
            <a:ext cx="5014224" cy="1013098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4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持续飙升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kumimoji="0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收入方面，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IoT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和生活消费产品持续增长，特别是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年收入增长至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438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亿元，相比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134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亿元同比增长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同比增长了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227%</a:t>
            </a:r>
          </a:p>
          <a:p>
            <a:pPr marL="0" marR="0" lvl="0" indent="0" algn="l" defTabSz="914400" rtl="0" eaLnBrk="1" fontAlgn="auto" latinLnBrk="0" hangingPunct="1">
              <a:lnSpc>
                <a:spcPts val="134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</a:t>
            </a: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持续增长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且毛利率增长迅速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该业务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5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年开始毛利率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仅为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ts val="1322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0.4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年、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即增长为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8.2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8.3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，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年的毛利率取得突破增长为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10.3%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，可能为主要产品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—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电视机的毛利率增长导致；毛利因此产生激增，从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19.5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亿元增长到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7900" y="4803557"/>
            <a:ext cx="1693164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2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cs typeface="DengXian"/>
              </a:rPr>
              <a:t>新业务及其他产品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cs typeface="DengXi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3734" y="5221083"/>
            <a:ext cx="5014224" cy="117981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4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与毛利</a:t>
            </a: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增长迅猛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收入方面，该业务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32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99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</a:p>
          <a:p>
            <a:pPr marL="0" marR="0" lvl="0" indent="0" algn="l" defTabSz="914400" rtl="0" eaLnBrk="1" fontAlgn="auto" latinLnBrk="0" hangingPunct="1">
              <a:lnSpc>
                <a:spcPts val="131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160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61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；毛利方面，公司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42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60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103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亿元，同比增长了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71%</a:t>
            </a:r>
          </a:p>
          <a:p>
            <a:pPr marL="0" marR="0" lvl="0" indent="0" algn="l" defTabSz="914400" rtl="0" eaLnBrk="1" fontAlgn="auto" latinLnBrk="0" hangingPunct="1">
              <a:lnSpc>
                <a:spcPts val="131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年毛利率增长由正转负。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该业务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年毛利率分别为</a:t>
            </a:r>
          </a:p>
          <a:p>
            <a:pPr marL="0" marR="0" lvl="0" indent="0" algn="l" defTabSz="914400" rtl="0" eaLnBrk="1" fontAlgn="auto" latinLnBrk="0" hangingPunct="1">
              <a:lnSpc>
                <a:spcPts val="1319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64%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60%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年该业务毛利率回升至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64%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，是由于毛利率较高的广告业占比较大</a:t>
            </a:r>
          </a:p>
          <a:p>
            <a:pPr marL="0" marR="0" lvl="0" indent="0" algn="l" defTabSz="914400" rtl="0" eaLnBrk="1" fontAlgn="auto" latinLnBrk="0" hangingPunct="1">
              <a:lnSpc>
                <a:spcPts val="131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784733DF-64BD-4867-97DE-D1554EBEC1E8}"/>
              </a:ext>
            </a:extLst>
          </p:cNvPr>
          <p:cNvSpPr txBox="1"/>
          <p:nvPr/>
        </p:nvSpPr>
        <p:spPr>
          <a:xfrm>
            <a:off x="446102" y="2886992"/>
            <a:ext cx="196565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2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宋体" panose="02010600030101010101" pitchFamily="2" charset="-122"/>
                <a:cs typeface="DengXian"/>
              </a:rPr>
              <a:t>IoT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宋体" panose="02010600030101010101" pitchFamily="2" charset="-122"/>
                <a:cs typeface="DengXian"/>
              </a:rPr>
              <a:t>和生活消费产品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cs typeface="DengXi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48D43C-009C-4525-97DB-67F14B39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77" y="4788685"/>
            <a:ext cx="3427264" cy="20600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06B395-480C-4BC4-8686-81D1D58E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82" y="652995"/>
            <a:ext cx="3427265" cy="20600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8E5FCD-6A7E-41F1-B16D-1880453B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182" y="2747933"/>
            <a:ext cx="3427265" cy="2060005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AF8AED67-C698-4526-BD6F-769C3B646BD7}"/>
              </a:ext>
            </a:extLst>
          </p:cNvPr>
          <p:cNvSpPr txBox="1"/>
          <p:nvPr/>
        </p:nvSpPr>
        <p:spPr>
          <a:xfrm>
            <a:off x="611559" y="324744"/>
            <a:ext cx="7736666" cy="36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92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各项业务加速增长，收入激增抢占市场，短期毛利率降低</a:t>
            </a:r>
          </a:p>
        </p:txBody>
      </p:sp>
      <p:sp>
        <p:nvSpPr>
          <p:cNvPr id="19" name="文本框 4">
            <a:extLst>
              <a:ext uri="{FF2B5EF4-FFF2-40B4-BE49-F238E27FC236}">
                <a16:creationId xmlns:a16="http://schemas.microsoft.com/office/drawing/2014/main" id="{E906959F-1DDE-4970-84F4-DED0DC61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802" y="6581001"/>
            <a:ext cx="1714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资料来源：招股说明书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7E40BB-EA2C-4D8F-BD3D-FF296D04CA7D}"/>
              </a:ext>
            </a:extLst>
          </p:cNvPr>
          <p:cNvSpPr/>
          <p:nvPr/>
        </p:nvSpPr>
        <p:spPr>
          <a:xfrm>
            <a:off x="230491" y="4892263"/>
            <a:ext cx="1158239" cy="3498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9F7837-002A-4BB4-81AA-5702C05D2BAA}"/>
              </a:ext>
            </a:extLst>
          </p:cNvPr>
          <p:cNvSpPr/>
          <p:nvPr/>
        </p:nvSpPr>
        <p:spPr>
          <a:xfrm>
            <a:off x="252107" y="2970239"/>
            <a:ext cx="1158239" cy="3821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1F11BD-3ED8-4BF4-83AB-04DDAC553475}"/>
              </a:ext>
            </a:extLst>
          </p:cNvPr>
          <p:cNvSpPr/>
          <p:nvPr/>
        </p:nvSpPr>
        <p:spPr>
          <a:xfrm>
            <a:off x="226360" y="952341"/>
            <a:ext cx="1105280" cy="31378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872" y="1048598"/>
            <a:ext cx="1158240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2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cs typeface="DengXian"/>
              </a:rPr>
              <a:t>销售净利率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cs typeface="DengXi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28" y="1615926"/>
            <a:ext cx="3953485" cy="93615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苹果</a:t>
            </a: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公司相比公司的销售净利率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较低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公司2016年、2017年和2018年的销售净利率分别为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2.8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4.7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4.89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kumimoji="0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相较而言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苹果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公司2016年、2017年和2018年的销售净利率分别为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21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21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22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%，</a:t>
            </a: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ts val="11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苹果</a:t>
            </a:r>
            <a:r>
              <a:rPr kumimoji="0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公司相比，公司的销售净利率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虽然显著偏低，但是增长势头良好，增加迅速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873" y="3114448"/>
            <a:ext cx="1158239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2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cs typeface="DengXian"/>
              </a:rPr>
              <a:t>资产周转率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cs typeface="DengXi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72" y="3702188"/>
            <a:ext cx="3941904" cy="93615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与苹果公司相比公司的资金周转率较低。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年的资金周转率分别为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1.52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1.63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1.49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次。相较而言，苹果公司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年的资金周转率分别为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0.7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0.66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0.72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次，</a:t>
            </a: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ts val="11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与苹果公司相比，公司的资金周转率更快，发展活力较高</a:t>
            </a: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071" y="4988138"/>
            <a:ext cx="1158239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2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cs typeface="DengXian"/>
              </a:rPr>
              <a:t>资产负债率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3528" y="5477406"/>
            <a:ext cx="3881477" cy="94897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与苹果公司相比公司的资金负债率较低。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</a:p>
          <a:p>
            <a:pPr marL="0" marR="0" lvl="0" indent="0" algn="l" defTabSz="914400" rtl="0" eaLnBrk="1" fontAlgn="auto" latinLnBrk="0" hangingPunct="1">
              <a:lnSpc>
                <a:spcPts val="1152"/>
              </a:lnSpc>
              <a:spcBef>
                <a:spcPts val="11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年的资金负债率率分别为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253%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61%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51%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。相较而言，苹果公司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年的资金负债率率分别为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60%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64%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70%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ts val="11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与苹果公司相比，公司的资金负债率较低，风险较小</a:t>
            </a: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F94929B-B6DF-4A31-9F9F-905B929D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864513"/>
            <a:ext cx="3188288" cy="19163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F3448C-B78F-4DE1-A65F-E52984F1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1" y="2792450"/>
            <a:ext cx="3188290" cy="19163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018D4B-216A-4240-848C-87DC41F66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808921"/>
            <a:ext cx="3188288" cy="1916365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7A200F6D-28F7-4141-A735-33E7D32C0F72}"/>
              </a:ext>
            </a:extLst>
          </p:cNvPr>
          <p:cNvSpPr txBox="1"/>
          <p:nvPr/>
        </p:nvSpPr>
        <p:spPr>
          <a:xfrm>
            <a:off x="611559" y="324744"/>
            <a:ext cx="8065616" cy="36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defTabSz="914400">
              <a:lnSpc>
                <a:spcPts val="292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销售净利率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率和业内第一企业存在差距，尚有发展空间</a:t>
            </a: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0CE2559B-5DD3-40C5-B817-D5E2FCFB0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802" y="6581001"/>
            <a:ext cx="1714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资料来源：招股说明书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324744"/>
            <a:ext cx="1505998" cy="32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DengXian"/>
              </a:rPr>
              <a:t>要点总结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DengXi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478" y="712143"/>
            <a:ext cx="7830945" cy="869725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智能硬件与网络服务一体的互联网价格屠夫。</a:t>
            </a:r>
            <a:endParaRPr kumimoji="0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专注于智能硬件和电子产品研发的移动互联网公司，同时也是一家专注于高端智能手机、互联网电视以及智能家居生态链建设的创新型科技企业；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年小米收入增长速度在互联网公司中排名第一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7478" y="1670992"/>
            <a:ext cx="7830945" cy="82593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通过线下线上新零售与互联网模式，为粉丝提供硬件及支持。</a:t>
            </a:r>
            <a:endParaRPr kumimoji="0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公司的有三个经营分部：硬件、互联网、新零售；收入来源有四类，分别为智能手机、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IoT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和生活消费产品、互联网服务和其他。收入结构当中，智能手机占比最高，超过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65%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；成本结构当中，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2018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已售存货成本占比最高，合计接近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80%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478" y="2586048"/>
            <a:ext cx="7830945" cy="167994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十亿手机出货量行业线上渗透率高，印度市场一骑绝尘。</a:t>
            </a:r>
            <a:endParaRPr kumimoji="0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全球和中国市场手机出货量虽然减少，但印度手机出货量高速增。智能手机销售在印度</a:t>
            </a:r>
            <a:r>
              <a:rPr kumimoji="0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过去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三</a:t>
            </a:r>
            <a:r>
              <a:rPr kumimoji="0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年增长迅猛，实现了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了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10.35%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的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CAGR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，行业当前线上交易渗透率为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13.3%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kumimoji="0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潜在增长空间广阔，根据艾瑞咨询预测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出货量将会在持续一段时间的下降后，迅速反弹，预计到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2023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年智能手机出货量将达到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15.4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亿部；市场高度集中，其中印度市场双巨头格局明显，小米占有率增长迅猛增加，超过三星成为印度市场霸主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477" y="4355119"/>
            <a:ext cx="7758937" cy="116980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各项业务加速增长，收入激增抢占市场，短期毛利率降低</a:t>
            </a: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endParaRPr kumimoji="0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公司近年收入呈现高速增长态势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年实现营业收入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1749.15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亿元，同比增长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52.60%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，实现毛利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221.92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亿元，同比增长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46.44%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kumimoji="0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其中核心业务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智能手机收入</a:t>
            </a:r>
            <a:r>
              <a:rPr kumimoji="0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维持高速增长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，但毛利率有所下降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战略决策选择更高的增长率而非毛利率，来占据更高的市场份额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765B346-CE64-49B4-B336-B570A44DAC69}"/>
              </a:ext>
            </a:extLst>
          </p:cNvPr>
          <p:cNvSpPr txBox="1"/>
          <p:nvPr/>
        </p:nvSpPr>
        <p:spPr>
          <a:xfrm>
            <a:off x="557477" y="5684241"/>
            <a:ext cx="7758937" cy="849015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千亿销售额消费级</a:t>
            </a: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硬件市场增长迅猛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全球和中国消费级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销售额增长迅猛，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2017-2018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两年实现了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25.95%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的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CAGR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，增长迅猛；</a:t>
            </a:r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并且根据艾瑞咨询预测，随着新技术的出现，消费级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数量将激增，预计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2020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年将达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153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一亿个</a:t>
            </a:r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4">
            <a:extLst>
              <a:ext uri="{FF2B5EF4-FFF2-40B4-BE49-F238E27FC236}">
                <a16:creationId xmlns:a16="http://schemas.microsoft.com/office/drawing/2014/main" id="{F3FF537B-C4C0-4961-A002-8BDBDE14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977900"/>
            <a:ext cx="343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250"/>
              </a:lnSpc>
            </a:pPr>
            <a:r>
              <a:rPr lang="zh-CN" altLang="en-US" sz="1400">
                <a:solidFill>
                  <a:srgbClr val="000000"/>
                </a:solidFill>
                <a:latin typeface="等线" panose="02010600030101010101" pitchFamily="2" charset="-122"/>
              </a:rPr>
              <a:t>小米是一家专注于智能硬件和电子产品研发的移动互联网公司，同时也是一家专注于高端智能手机、互联网电视以及智能家居生态链建设的创新型科技企业</a:t>
            </a:r>
            <a:endParaRPr lang="zh-CN" altLang="en-US" sz="1400">
              <a:solidFill>
                <a:srgbClr val="000000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CED98F3A-9DDA-4410-958D-791B4ECA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933450"/>
            <a:ext cx="28082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463"/>
              </a:lnSpc>
            </a:pPr>
            <a:r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</a:rPr>
              <a:t>雷军在互联网行业拥有近</a:t>
            </a:r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</a:rPr>
              <a:t>25</a:t>
            </a:r>
            <a:r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</a:rPr>
              <a:t>年的创业管理经验</a:t>
            </a:r>
            <a:endParaRPr lang="zh-CN" altLang="zh-CN" sz="1200">
              <a:solidFill>
                <a:srgbClr val="000000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4" name="object 6">
            <a:extLst>
              <a:ext uri="{FF2B5EF4-FFF2-40B4-BE49-F238E27FC236}">
                <a16:creationId xmlns:a16="http://schemas.microsoft.com/office/drawing/2014/main" id="{00E30929-F763-4760-8B81-6A5D1C62B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1389063"/>
            <a:ext cx="2811463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463"/>
              </a:lnSpc>
            </a:pP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1992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年参与创办金山软件，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1998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年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-2007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年出任金山软件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CEO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。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2011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年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月，重返金山继续担任金山软件公司董事长</a:t>
            </a:r>
          </a:p>
          <a:p>
            <a:pPr eaLnBrk="0" hangingPunct="0">
              <a:lnSpc>
                <a:spcPts val="1463"/>
              </a:lnSpc>
            </a:pP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2000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年创办了卓越网，并于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2004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年出售给亚马逊。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2010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年</a:t>
            </a:r>
            <a:r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与五人联合创办了小米科技公司</a:t>
            </a:r>
            <a:r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</a:rPr>
              <a:t>，并</a:t>
            </a:r>
            <a:r>
              <a:rPr lang="zh-CN" altLang="en-US" sz="1200">
                <a:solidFill>
                  <a:srgbClr val="000000"/>
                </a:solidFill>
              </a:rPr>
              <a:t>于</a:t>
            </a:r>
            <a:r>
              <a:rPr lang="en-US" altLang="zh-CN" sz="1200">
                <a:solidFill>
                  <a:srgbClr val="000000"/>
                </a:solidFill>
              </a:rPr>
              <a:t>2018</a:t>
            </a:r>
            <a:r>
              <a:rPr lang="zh-CN" altLang="en-US" sz="1200">
                <a:solidFill>
                  <a:srgbClr val="000000"/>
                </a:solidFill>
              </a:rPr>
              <a:t>年港交所上市</a:t>
            </a:r>
            <a:endParaRPr lang="en-US" altLang="zh-CN" sz="120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eaLnBrk="0" hangingPunct="0">
              <a:lnSpc>
                <a:spcPts val="1463"/>
              </a:lnSpc>
              <a:spcBef>
                <a:spcPts val="650"/>
              </a:spcBef>
            </a:pPr>
            <a:r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</a:rPr>
              <a:t>雷军</a:t>
            </a:r>
            <a:r>
              <a:rPr lang="zh-CN" altLang="zh-CN" sz="1200">
                <a:solidFill>
                  <a:srgbClr val="000000"/>
                </a:solidFill>
                <a:latin typeface="等线" panose="02010600030101010101" pitchFamily="2" charset="-122"/>
              </a:rPr>
              <a:t>于</a:t>
            </a:r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</a:rPr>
              <a:t>1987</a:t>
            </a:r>
            <a:r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</a:rPr>
              <a:t>年进入</a:t>
            </a:r>
            <a:r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武汉大学计算机系</a:t>
            </a:r>
            <a:r>
              <a:rPr lang="zh-CN" altLang="zh-CN" sz="1200">
                <a:solidFill>
                  <a:srgbClr val="000000"/>
                </a:solidFill>
                <a:latin typeface="等线" panose="02010600030101010101" pitchFamily="2" charset="-122"/>
              </a:rPr>
              <a:t>，</a:t>
            </a:r>
            <a:r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</a:rPr>
              <a:t>两年修完大学所有课程</a:t>
            </a:r>
            <a:endParaRPr lang="en-US" altLang="zh-CN" sz="1200">
              <a:solidFill>
                <a:srgbClr val="000000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5" name="object 7">
            <a:extLst>
              <a:ext uri="{FF2B5EF4-FFF2-40B4-BE49-F238E27FC236}">
                <a16:creationId xmlns:a16="http://schemas.microsoft.com/office/drawing/2014/main" id="{03A64CE1-9198-4BB9-97FF-5E1AC2521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854200"/>
            <a:ext cx="3365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250"/>
              </a:lnSpc>
            </a:pPr>
            <a:r>
              <a:rPr lang="zh-CN" altLang="zh-CN" sz="1400">
                <a:solidFill>
                  <a:srgbClr val="000000"/>
                </a:solidFill>
                <a:latin typeface="等线" panose="02010600030101010101" pitchFamily="2" charset="-122"/>
              </a:rPr>
              <a:t>公司的使命是</a:t>
            </a:r>
            <a:r>
              <a:rPr lang="zh-CN" altLang="en-US" sz="1400">
                <a:solidFill>
                  <a:srgbClr val="000000"/>
                </a:solidFill>
                <a:latin typeface="等线" panose="02010600030101010101" pitchFamily="2" charset="-122"/>
              </a:rPr>
              <a:t>坚持做</a:t>
            </a:r>
            <a:r>
              <a:rPr lang="zh-CN" altLang="zh-CN" sz="1400">
                <a:solidFill>
                  <a:srgbClr val="000000"/>
                </a:solidFill>
                <a:latin typeface="等线" panose="02010600030101010101" pitchFamily="2" charset="-122"/>
              </a:rPr>
              <a:t>“</a:t>
            </a:r>
            <a:r>
              <a:rPr lang="zh-CN" altLang="en-US" sz="1400">
                <a:solidFill>
                  <a:srgbClr val="000000"/>
                </a:solidFill>
                <a:latin typeface="等线" panose="02010600030101010101" pitchFamily="2" charset="-122"/>
              </a:rPr>
              <a:t>感动人心，价格厚道</a:t>
            </a:r>
            <a:r>
              <a:rPr lang="zh-CN" altLang="zh-CN" sz="1400">
                <a:solidFill>
                  <a:srgbClr val="000000"/>
                </a:solidFill>
                <a:latin typeface="等线" panose="02010600030101010101" pitchFamily="2" charset="-122"/>
              </a:rPr>
              <a:t>”</a:t>
            </a:r>
            <a:r>
              <a:rPr lang="zh-CN" altLang="en-US" sz="1400">
                <a:solidFill>
                  <a:srgbClr val="000000"/>
                </a:solidFill>
                <a:latin typeface="等线" panose="02010600030101010101" pitchFamily="2" charset="-122"/>
              </a:rPr>
              <a:t>的好产品，让全球每个人都能享受科技带来的美好生活，并做出小米硬件服务利润不超过</a:t>
            </a:r>
            <a:r>
              <a:rPr lang="en-US" altLang="zh-CN" sz="1400">
                <a:solidFill>
                  <a:srgbClr val="000000"/>
                </a:solidFill>
                <a:latin typeface="等线" panose="02010600030101010101" pitchFamily="2" charset="-122"/>
              </a:rPr>
              <a:t>5%</a:t>
            </a:r>
            <a:r>
              <a:rPr lang="zh-CN" altLang="en-US" sz="1400">
                <a:solidFill>
                  <a:srgbClr val="000000"/>
                </a:solidFill>
                <a:latin typeface="等线" panose="02010600030101010101" pitchFamily="2" charset="-122"/>
              </a:rPr>
              <a:t>的承诺</a:t>
            </a:r>
            <a:endParaRPr lang="en-US" altLang="zh-CN" sz="140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eaLnBrk="0" hangingPunct="0">
              <a:lnSpc>
                <a:spcPts val="1250"/>
              </a:lnSpc>
            </a:pPr>
            <a:endParaRPr lang="zh-CN" altLang="zh-CN" sz="140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eaLnBrk="0" hangingPunct="0">
              <a:lnSpc>
                <a:spcPts val="1463"/>
              </a:lnSpc>
              <a:spcBef>
                <a:spcPts val="650"/>
              </a:spcBef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</a:rPr>
              <a:t>2015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年，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</a:rPr>
              <a:t>MIUI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月活跃用户（米粉）超过一亿；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</a:rPr>
              <a:t>2017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年小米收入增长速度在互联网公司中排名第一</a:t>
            </a: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6" name="object 10">
            <a:extLst>
              <a:ext uri="{FF2B5EF4-FFF2-40B4-BE49-F238E27FC236}">
                <a16:creationId xmlns:a16="http://schemas.microsoft.com/office/drawing/2014/main" id="{64BD5BCF-7D98-46E2-84B1-A2E8AAB86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50" y="3046413"/>
            <a:ext cx="5730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875"/>
              </a:lnSpc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示</a:t>
            </a:r>
          </a:p>
          <a:p>
            <a:pPr eaLnBrk="0" hangingPunct="0">
              <a:lnSpc>
                <a:spcPts val="1875"/>
              </a:lnSpc>
              <a:spcBef>
                <a:spcPts val="238"/>
              </a:spcBef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例</a:t>
            </a:r>
          </a:p>
          <a:p>
            <a:pPr eaLnBrk="0" hangingPunct="0">
              <a:lnSpc>
                <a:spcPts val="1875"/>
              </a:lnSpc>
              <a:spcBef>
                <a:spcPts val="288"/>
              </a:spcBef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页</a:t>
            </a:r>
            <a:endParaRPr lang="zh-CN" altLang="zh-CN">
              <a:solidFill>
                <a:srgbClr val="FFFFFF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127" name="图片 11" descr="图片包含 人员, 墙壁, 室内, 男士&#10;&#10;描述已自动生成">
            <a:extLst>
              <a:ext uri="{FF2B5EF4-FFF2-40B4-BE49-F238E27FC236}">
                <a16:creationId xmlns:a16="http://schemas.microsoft.com/office/drawing/2014/main" id="{C9CC72C0-381C-4867-ACC5-BA98659CE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r="15024" b="2103"/>
          <a:stretch>
            <a:fillRect/>
          </a:stretch>
        </p:blipFill>
        <p:spPr bwMode="auto">
          <a:xfrm>
            <a:off x="4427538" y="889000"/>
            <a:ext cx="116046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405A764-475A-48B5-8C1D-1770DF24C0D1}"/>
              </a:ext>
            </a:extLst>
          </p:cNvPr>
          <p:cNvSpPr/>
          <p:nvPr/>
        </p:nvSpPr>
        <p:spPr>
          <a:xfrm>
            <a:off x="4389438" y="2608263"/>
            <a:ext cx="1190625" cy="43815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>
              <a:lnSpc>
                <a:spcPts val="1715"/>
              </a:lnSpc>
            </a:pPr>
            <a:r>
              <a:rPr lang="zh-CN" altLang="en-US" sz="1400" noProof="1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创始人，</a:t>
            </a:r>
            <a:r>
              <a:rPr lang="en-US" altLang="zh-CN" sz="1400" noProof="1">
                <a:solidFill>
                  <a:srgbClr val="FFFFFF"/>
                </a:solidFill>
              </a:rPr>
              <a:t>CEO</a:t>
            </a:r>
            <a:endParaRPr lang="en-US" altLang="zh-CN" sz="1400" noProof="1">
              <a:solidFill>
                <a:srgbClr val="FFFFFF"/>
              </a:solidFill>
              <a:ea typeface="Calibri" panose="020F050202020403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713D76-C2C3-451C-A783-349D1300245F}"/>
              </a:ext>
            </a:extLst>
          </p:cNvPr>
          <p:cNvSpPr/>
          <p:nvPr/>
        </p:nvSpPr>
        <p:spPr>
          <a:xfrm>
            <a:off x="4059238" y="725488"/>
            <a:ext cx="4848225" cy="2473325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8742403-5873-46C3-8A0A-3F0575C33315}"/>
              </a:ext>
            </a:extLst>
          </p:cNvPr>
          <p:cNvCxnSpPr/>
          <p:nvPr/>
        </p:nvCxnSpPr>
        <p:spPr>
          <a:xfrm>
            <a:off x="250825" y="889000"/>
            <a:ext cx="0" cy="208597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1" name="图片 1">
            <a:extLst>
              <a:ext uri="{FF2B5EF4-FFF2-40B4-BE49-F238E27FC236}">
                <a16:creationId xmlns:a16="http://schemas.microsoft.com/office/drawing/2014/main" id="{F162AC70-8BA6-49BF-8ED0-1B36CC8A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6" r="2576" b="4756"/>
          <a:stretch>
            <a:fillRect/>
          </a:stretch>
        </p:blipFill>
        <p:spPr bwMode="auto">
          <a:xfrm>
            <a:off x="250825" y="3438525"/>
            <a:ext cx="83566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AA446BB9-DBA3-4A51-ABBE-516E9F942F84}"/>
              </a:ext>
            </a:extLst>
          </p:cNvPr>
          <p:cNvSpPr txBox="1"/>
          <p:nvPr/>
        </p:nvSpPr>
        <p:spPr>
          <a:xfrm>
            <a:off x="611559" y="324744"/>
            <a:ext cx="678545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>
              <a:lnSpc>
                <a:spcPts val="245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小米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智能硬件与网络服务一体的互联网价格屠夫</a:t>
            </a:r>
            <a:endParaRPr lang="zh-CN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82C9EE58-DA6E-47B6-8570-ED95D70B2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802" y="6581001"/>
            <a:ext cx="1714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资料来源：招股说明书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10">
            <a:extLst>
              <a:ext uri="{FF2B5EF4-FFF2-40B4-BE49-F238E27FC236}">
                <a16:creationId xmlns:a16="http://schemas.microsoft.com/office/drawing/2014/main" id="{E0FAC084-60DD-4E4F-B3FA-58AB85F5D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86" b="5103"/>
          <a:stretch>
            <a:fillRect/>
          </a:stretch>
        </p:blipFill>
        <p:spPr bwMode="auto">
          <a:xfrm>
            <a:off x="2231105" y="1002506"/>
            <a:ext cx="4824413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object 4">
            <a:extLst>
              <a:ext uri="{FF2B5EF4-FFF2-40B4-BE49-F238E27FC236}">
                <a16:creationId xmlns:a16="http://schemas.microsoft.com/office/drawing/2014/main" id="{34573AB3-09AF-4D55-915A-7248598C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50" y="3046413"/>
            <a:ext cx="5730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875"/>
              </a:lnSpc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示</a:t>
            </a:r>
          </a:p>
          <a:p>
            <a:pPr eaLnBrk="0" hangingPunct="0">
              <a:lnSpc>
                <a:spcPts val="1875"/>
              </a:lnSpc>
              <a:spcBef>
                <a:spcPts val="238"/>
              </a:spcBef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例</a:t>
            </a:r>
          </a:p>
          <a:p>
            <a:pPr eaLnBrk="0" hangingPunct="0">
              <a:lnSpc>
                <a:spcPts val="1875"/>
              </a:lnSpc>
              <a:spcBef>
                <a:spcPts val="288"/>
              </a:spcBef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页</a:t>
            </a:r>
            <a:endParaRPr lang="zh-CN" altLang="zh-CN">
              <a:solidFill>
                <a:srgbClr val="FFFFFF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8" name="object 5">
            <a:extLst>
              <a:ext uri="{FF2B5EF4-FFF2-40B4-BE49-F238E27FC236}">
                <a16:creationId xmlns:a16="http://schemas.microsoft.com/office/drawing/2014/main" id="{5204612F-D9B0-48C0-AB85-606FEDC7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848225"/>
            <a:ext cx="3690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463"/>
              </a:lnSpc>
            </a:pPr>
            <a:r>
              <a:rPr lang="zh-CN" altLang="zh-CN" sz="1400" b="1" dirty="0">
                <a:solidFill>
                  <a:srgbClr val="000000"/>
                </a:solidFill>
                <a:latin typeface="等线" panose="02010600030101010101" pitchFamily="2" charset="-122"/>
              </a:rPr>
              <a:t>上图展示公司主要服务品类和核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</a:rPr>
              <a:t>心参与者</a:t>
            </a:r>
            <a:endParaRPr lang="zh-CN" altLang="zh-CN" sz="1400" b="1" dirty="0">
              <a:solidFill>
                <a:srgbClr val="000000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9" name="object 6">
            <a:extLst>
              <a:ext uri="{FF2B5EF4-FFF2-40B4-BE49-F238E27FC236}">
                <a16:creationId xmlns:a16="http://schemas.microsoft.com/office/drawing/2014/main" id="{E608EE6A-6E98-4FD1-8C3F-918AED0C7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5108575"/>
            <a:ext cx="45100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463"/>
              </a:lnSpc>
            </a:pPr>
            <a:r>
              <a:rPr lang="zh-CN" altLang="en-US" sz="1400">
                <a:solidFill>
                  <a:srgbClr val="000000"/>
                </a:solidFill>
                <a:latin typeface="等线" panose="02010600030101010101" pitchFamily="2" charset="-122"/>
              </a:rPr>
              <a:t>“铁人三项”提供优质硬件与厚道价格</a:t>
            </a:r>
            <a:endParaRPr lang="zh-CN" altLang="zh-CN" sz="1400">
              <a:solidFill>
                <a:srgbClr val="000000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50" name="object 7">
            <a:extLst>
              <a:ext uri="{FF2B5EF4-FFF2-40B4-BE49-F238E27FC236}">
                <a16:creationId xmlns:a16="http://schemas.microsoft.com/office/drawing/2014/main" id="{DD64AAA7-B697-432B-AE52-E553DE8C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514975"/>
            <a:ext cx="48244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463"/>
              </a:lnSpc>
            </a:pP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（1）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硬件：自主生态链企业，研发创新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）新零售：在线直销，数字化互动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）互联网服务：用户社群、开放平台、软件</a:t>
            </a:r>
          </a:p>
          <a:p>
            <a:pPr eaLnBrk="0" hangingPunct="0">
              <a:lnSpc>
                <a:spcPts val="1463"/>
              </a:lnSpc>
            </a:pPr>
            <a:endParaRPr lang="zh-CN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8E64348-7D59-4DCA-BB77-34E1244C8C76}"/>
              </a:ext>
            </a:extLst>
          </p:cNvPr>
          <p:cNvSpPr txBox="1"/>
          <p:nvPr/>
        </p:nvSpPr>
        <p:spPr>
          <a:xfrm>
            <a:off x="611559" y="324744"/>
            <a:ext cx="7127153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>
              <a:lnSpc>
                <a:spcPts val="2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通过线下线上新零售与互联网模式，为粉丝提供硬件及支持；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硬件收入和互联网服务是主要收入</a:t>
            </a:r>
            <a:endParaRPr lang="zh-CN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28EB8830-89BB-4FF8-9C06-12A3F755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802" y="6581001"/>
            <a:ext cx="1714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资料来源：招股说明书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4">
            <a:extLst>
              <a:ext uri="{FF2B5EF4-FFF2-40B4-BE49-F238E27FC236}">
                <a16:creationId xmlns:a16="http://schemas.microsoft.com/office/drawing/2014/main" id="{2E710F3A-2F09-4283-9B77-EA08D6E05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814388"/>
            <a:ext cx="368617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250"/>
              </a:lnSpc>
            </a:pPr>
            <a:r>
              <a:rPr lang="zh-CN" altLang="zh-CN" sz="1400" b="1" dirty="0">
                <a:solidFill>
                  <a:srgbClr val="000000"/>
                </a:solidFill>
                <a:latin typeface="等线" panose="02010600030101010101" pitchFamily="2" charset="-122"/>
              </a:rPr>
              <a:t>下图展示公司收入来源与成本结构</a:t>
            </a:r>
            <a:endParaRPr lang="zh-CN" altLang="zh-CN" sz="1400" b="1" dirty="0">
              <a:solidFill>
                <a:srgbClr val="000000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5" name="object 5">
            <a:extLst>
              <a:ext uri="{FF2B5EF4-FFF2-40B4-BE49-F238E27FC236}">
                <a16:creationId xmlns:a16="http://schemas.microsoft.com/office/drawing/2014/main" id="{1C1BA93C-2AB2-4314-98B3-B0851565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069975"/>
            <a:ext cx="8242943" cy="305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</a:rPr>
              <a:t>公司的有三个经营分部：硬件、互联网、新零售；收入来源有四类，分别为智能手机、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</a:rPr>
              <a:t>IoT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</a:rPr>
              <a:t>和生活消费产品、互联网服务和其他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（1）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智能手机分部的收入来自智能手机销售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IoT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和生活消费产品收入来自销售其他自家产品，例如智能电视、笔记本电脑及生态链产品，包括部分物联网及其他智能硬件产品和生活消费品；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）互联网服务分部的收入来自于广告分部及互联网增值服务；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）其他分部收入来自硬件产品维修服务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销售成本包括：已售存货成本、许可费、保修开支、向游戏开放商和视频供应商支付的内容费、云服务、带宽、及服务器托管费、存货减值拨备、其他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</a:rPr>
              <a:t>（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</a:rPr>
              <a:t>收入结构当中，智能手机占比最高，超过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65%</a:t>
            </a: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</a:rPr>
              <a:t>；成本结构当中，2018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</a:rPr>
              <a:t>已售存货成本占比最高，合计接近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r>
              <a:rPr lang="zh-CN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</a:p>
          <a:p>
            <a:pPr eaLnBrk="0" hangingPunct="0">
              <a:lnSpc>
                <a:spcPts val="1463"/>
              </a:lnSpc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463"/>
              </a:lnSpc>
            </a:pP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ts val="1250"/>
              </a:lnSpc>
            </a:pPr>
            <a:endParaRPr lang="zh-CN" altLang="en-US" sz="1400" dirty="0">
              <a:solidFill>
                <a:srgbClr val="000000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8" name="object 9">
            <a:extLst>
              <a:ext uri="{FF2B5EF4-FFF2-40B4-BE49-F238E27FC236}">
                <a16:creationId xmlns:a16="http://schemas.microsoft.com/office/drawing/2014/main" id="{96A85819-F683-48BF-913A-BE6BFB7C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50" y="3046413"/>
            <a:ext cx="5730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875"/>
              </a:lnSpc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示</a:t>
            </a:r>
          </a:p>
          <a:p>
            <a:pPr eaLnBrk="0" hangingPunct="0">
              <a:lnSpc>
                <a:spcPts val="1875"/>
              </a:lnSpc>
              <a:spcBef>
                <a:spcPts val="238"/>
              </a:spcBef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例</a:t>
            </a:r>
          </a:p>
          <a:p>
            <a:pPr eaLnBrk="0" hangingPunct="0">
              <a:lnSpc>
                <a:spcPts val="1875"/>
              </a:lnSpc>
              <a:spcBef>
                <a:spcPts val="288"/>
              </a:spcBef>
            </a:pPr>
            <a:r>
              <a:rPr lang="zh-CN" altLang="zh-CN">
                <a:solidFill>
                  <a:srgbClr val="FFFFFF"/>
                </a:solidFill>
                <a:latin typeface="等线" panose="02010600030101010101" pitchFamily="2" charset="-122"/>
              </a:rPr>
              <a:t>页</a:t>
            </a:r>
            <a:endParaRPr lang="zh-CN" altLang="zh-CN">
              <a:solidFill>
                <a:srgbClr val="FFFFFF"/>
              </a:solidFill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199" name="图片 6">
            <a:extLst>
              <a:ext uri="{FF2B5EF4-FFF2-40B4-BE49-F238E27FC236}">
                <a16:creationId xmlns:a16="http://schemas.microsoft.com/office/drawing/2014/main" id="{60E84063-D381-49BD-B178-27BAA6A9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4795837"/>
            <a:ext cx="3141663" cy="184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9">
            <a:extLst>
              <a:ext uri="{FF2B5EF4-FFF2-40B4-BE49-F238E27FC236}">
                <a16:creationId xmlns:a16="http://schemas.microsoft.com/office/drawing/2014/main" id="{62D1DCE9-8A9B-4E9A-BFE0-FCF667E7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56" y="4795837"/>
            <a:ext cx="3192462" cy="19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图片 2">
            <a:extLst>
              <a:ext uri="{FF2B5EF4-FFF2-40B4-BE49-F238E27FC236}">
                <a16:creationId xmlns:a16="http://schemas.microsoft.com/office/drawing/2014/main" id="{803177A2-5F46-469B-BFEB-4548D30F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56" y="2794234"/>
            <a:ext cx="31924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图片 3">
            <a:extLst>
              <a:ext uri="{FF2B5EF4-FFF2-40B4-BE49-F238E27FC236}">
                <a16:creationId xmlns:a16="http://schemas.microsoft.com/office/drawing/2014/main" id="{8F84DAEB-6FC0-49BA-9329-04595D83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834094"/>
            <a:ext cx="3141663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文本框 4">
            <a:extLst>
              <a:ext uri="{FF2B5EF4-FFF2-40B4-BE49-F238E27FC236}">
                <a16:creationId xmlns:a16="http://schemas.microsoft.com/office/drawing/2014/main" id="{CE9DFF6E-403E-4CD8-B6EB-3F93EE964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802" y="6581001"/>
            <a:ext cx="1714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资料来源：招股说明书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99007B1-2871-4592-9923-6E0E7062C5C0}"/>
              </a:ext>
            </a:extLst>
          </p:cNvPr>
          <p:cNvSpPr txBox="1"/>
          <p:nvPr/>
        </p:nvSpPr>
        <p:spPr>
          <a:xfrm>
            <a:off x="611559" y="79301"/>
            <a:ext cx="7127153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>
              <a:lnSpc>
                <a:spcPts val="2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</a:rPr>
              <a:t>通过线下线上新零售与互联网模式，为粉丝提供硬件及支持；</a:t>
            </a:r>
            <a:r>
              <a:rPr lang="zh-CN" altLang="en-US" sz="2400" b="1" dirty="0">
                <a:sym typeface="宋体" panose="02010600030101010101" pitchFamily="2" charset="-122"/>
              </a:rPr>
              <a:t>硬件收入和互联网服务是主要收入</a:t>
            </a:r>
            <a:endParaRPr lang="zh-CN" altLang="zh-CN" sz="2400" b="1" dirty="0">
              <a:solidFill>
                <a:srgbClr val="000000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674" y="667090"/>
            <a:ext cx="7566668" cy="3521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全球和中国市场手机出货量减少，印度手机出货量高速增长</a:t>
            </a:r>
            <a:r>
              <a:rPr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全球和中国手机出货量截至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2018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年总数为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1404.9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及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397.7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百万台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，过去三年出现了</a:t>
            </a:r>
            <a:r>
              <a:rPr lang="en-US" altLang="zh-CN" sz="14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-0.76%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及</a:t>
            </a:r>
            <a:r>
              <a:rPr lang="en-US" altLang="zh-CN" sz="14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-2.56%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的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CAGR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，出货量缓慢减少。但印度市场出货量截至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2018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年总数为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1404.9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及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397.7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百万台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，过去三年实现了</a:t>
            </a:r>
            <a:r>
              <a:rPr lang="en-US" altLang="zh-CN" sz="14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10.35%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的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CAGR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，增长迅猛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以印度为代表的新兴市场渗透率低，未来市场空间广阔，成熟市场目前出现瓶颈。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智能手机设备总数量有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20152871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百万部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，线上渗透率为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39%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，增长到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3665.7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百万部，线上渗透率增长到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48.7%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，增长稳定，中国智能手机用户数将达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13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亿，渗透率几乎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100%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。印度的智能手机渗透率最低，只有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24%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，市场广阔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2019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年出货量将会在持续一段时间的下降后，迅速反弹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根据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IDC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预测，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认为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2019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年智能手机市场将经历连续第三年的出货量下滑。 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DC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预计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2019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年全球手机出货量将下滑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0.8%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，降至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13.9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亿部。不过其后会加速增长，预计到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2023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年智能手机出货量将达到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15.4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亿部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33F87152-DAB8-4097-A215-BAC8586D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4" y="4382337"/>
            <a:ext cx="3698674" cy="220800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92BA58D6-CDA1-45BE-BA96-36B38083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45" y="4397701"/>
            <a:ext cx="3652097" cy="2177279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CD7ACD6B-D0A8-4236-8FEB-EC43ECF3B5B1}"/>
              </a:ext>
            </a:extLst>
          </p:cNvPr>
          <p:cNvSpPr txBox="1"/>
          <p:nvPr/>
        </p:nvSpPr>
        <p:spPr>
          <a:xfrm>
            <a:off x="598304" y="6621074"/>
            <a:ext cx="229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数据来源：艾瑞咨询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D3BF26C-DACB-411D-8FD1-70119F91B7F8}"/>
              </a:ext>
            </a:extLst>
          </p:cNvPr>
          <p:cNvSpPr txBox="1"/>
          <p:nvPr/>
        </p:nvSpPr>
        <p:spPr>
          <a:xfrm>
            <a:off x="611559" y="324744"/>
            <a:ext cx="8277372" cy="264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77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十亿手机出货量行业线上渗透率高，未来尚存较大增长空间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53597" y="919964"/>
            <a:ext cx="5003832" cy="529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地区差异显著，高度集中：</a:t>
            </a:r>
            <a:endParaRPr lang="en-US" altLang="zh-CN" sz="1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根据艾瑞咨询报告，在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智能手机不同地区的市场中</a:t>
            </a:r>
            <a:r>
              <a:rPr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几家巨头所占份额及位次有明显差异，但总的来说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CR5&gt;50%,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高度集中于几所大型企业，并且市场集中度处于上升状态，中国及世界市场行业多足鼎立格局明显，并且差距逐渐拉大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在此格局下，小米在截止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年底，在世界与中国市场的占有率分别增长到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8.1%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12%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印度市场双巨头格局明显，两家占有率合计过半：</a:t>
            </a:r>
            <a:endParaRPr lang="en-US" altLang="zh-CN" sz="1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和世界与中国手机市场不同的是，印度手机市场两家外来公司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-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小米和三星在截止到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年底合计占有率过半，并与之后的企业有加大差距；其中小米增长迅猛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至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年底占有率增加了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9%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，超过三星成为印度市场霸主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  <a:spcBef>
                <a:spcPts val="640"/>
              </a:spcBef>
            </a:pPr>
            <a:endParaRPr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/>
            </a:endParaRPr>
          </a:p>
          <a:p>
            <a:pPr>
              <a:lnSpc>
                <a:spcPct val="150000"/>
              </a:lnSpc>
              <a:spcBef>
                <a:spcPts val="606"/>
              </a:spcBef>
            </a:pPr>
            <a:endParaRPr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A68D713-F0B7-4980-9F10-F640E6FC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7" y="916993"/>
            <a:ext cx="2775430" cy="154113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CD8A648-1FF0-4003-A3FC-E26854B1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7" y="2791654"/>
            <a:ext cx="2805410" cy="170318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9FB15A6-EA16-4445-80B2-4B333FF06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67" y="4721846"/>
            <a:ext cx="2842212" cy="170318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9D7471F-3CE4-416D-8879-417A30D6A6B7}"/>
              </a:ext>
            </a:extLst>
          </p:cNvPr>
          <p:cNvSpPr txBox="1"/>
          <p:nvPr/>
        </p:nvSpPr>
        <p:spPr>
          <a:xfrm>
            <a:off x="6943008" y="6186537"/>
            <a:ext cx="1682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数据来源：艾瑞咨询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550BF8E-BB47-4DF7-82E0-9846A44FD14F}"/>
              </a:ext>
            </a:extLst>
          </p:cNvPr>
          <p:cNvSpPr txBox="1"/>
          <p:nvPr/>
        </p:nvSpPr>
        <p:spPr>
          <a:xfrm>
            <a:off x="611559" y="324744"/>
            <a:ext cx="7127153" cy="25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5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DengXian"/>
                <a:cs typeface="DengXian"/>
              </a:rPr>
              <a:t>智能手机市场群雄争霸，小米印度市场一骑绝尘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200309D8-7574-40F5-B392-F0FF96A28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802" y="6581001"/>
            <a:ext cx="1714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资料来源：招股说明书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48897" y="875469"/>
            <a:ext cx="6915913" cy="255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全球和中国消费级</a:t>
            </a: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销售额增长迅猛：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全球消费级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硬件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2015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年实现销售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3065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亿美元，销售金额截至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年总数为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4859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亿美元，过去两年实现了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25.95%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的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CAGR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，增长迅猛。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并且根据艾瑞咨询预测，随着新技术的出现，消费级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数量将激增，预计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2020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年将达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153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一亿个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2020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年线上食品消费交易金额有望超过</a:t>
            </a: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5819.3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亿元：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根据艾瑞咨询预测，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-2020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年行业的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CAGR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为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26%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，预计到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2020 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年行业交易金额有望超过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5819.3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亿元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549B1A3-726F-4D4E-9410-AEF7476F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97" y="3364287"/>
            <a:ext cx="5071669" cy="301196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BD02A643-FD44-4789-8B7C-3EC495B96035}"/>
              </a:ext>
            </a:extLst>
          </p:cNvPr>
          <p:cNvSpPr txBox="1"/>
          <p:nvPr/>
        </p:nvSpPr>
        <p:spPr>
          <a:xfrm>
            <a:off x="7532131" y="6581001"/>
            <a:ext cx="229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数据来源：艾瑞咨询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1D556F4-E091-4B2A-B5AD-6E3C823C24D4}"/>
              </a:ext>
            </a:extLst>
          </p:cNvPr>
          <p:cNvSpPr txBox="1"/>
          <p:nvPr/>
        </p:nvSpPr>
        <p:spPr>
          <a:xfrm>
            <a:off x="611559" y="324744"/>
            <a:ext cx="7127153" cy="25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7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DengXian"/>
                <a:cs typeface="DengXian"/>
              </a:rPr>
              <a:t>千亿销售额消费级</a:t>
            </a:r>
            <a:r>
              <a:rPr lang="en-US" altLang="zh-CN" sz="2400" b="1" dirty="0">
                <a:solidFill>
                  <a:srgbClr val="000000"/>
                </a:solidFill>
                <a:latin typeface="DengXian"/>
                <a:cs typeface="DengXian"/>
              </a:rPr>
              <a:t>IoT</a:t>
            </a:r>
            <a:r>
              <a:rPr lang="zh-CN" altLang="en-US" sz="2400" b="1" dirty="0">
                <a:solidFill>
                  <a:srgbClr val="000000"/>
                </a:solidFill>
                <a:latin typeface="DengXian"/>
                <a:cs typeface="DengXian"/>
              </a:rPr>
              <a:t>硬件市场增长迅猛</a:t>
            </a:r>
          </a:p>
        </p:txBody>
      </p:sp>
    </p:spTree>
    <p:extLst>
      <p:ext uri="{BB962C8B-B14F-4D97-AF65-F5344CB8AC3E}">
        <p14:creationId xmlns:p14="http://schemas.microsoft.com/office/powerpoint/2010/main" val="4912423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1976" y="956017"/>
            <a:ext cx="6318474" cy="2060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小米在消费级</a:t>
            </a: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领域处于主导地位：</a:t>
            </a:r>
            <a:endParaRPr lang="en-US" altLang="zh-CN" sz="1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</a:pPr>
            <a:r>
              <a:rPr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根据艾瑞咨询报告，在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消费级</a:t>
            </a:r>
            <a:r>
              <a:rPr lang="en-US" altLang="zh-CN"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领域</a:t>
            </a:r>
            <a:r>
              <a:rPr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小米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年占有率排名</a:t>
            </a:r>
            <a:r>
              <a:rPr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第一</a:t>
            </a:r>
            <a:r>
              <a:rPr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领先第二名近一倍的比例</a:t>
            </a:r>
            <a:endParaRPr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/>
            </a:endParaRPr>
          </a:p>
          <a:p>
            <a:pPr>
              <a:lnSpc>
                <a:spcPct val="150000"/>
              </a:lnSpc>
              <a:spcBef>
                <a:spcPts val="606"/>
              </a:spcBef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消费级</a:t>
            </a: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领域集中度较小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  <a:spcBef>
                <a:spcPts val="606"/>
              </a:spcBef>
            </a:pPr>
            <a:r>
              <a:rPr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截至</a:t>
            </a:r>
            <a:r>
              <a:rPr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7</a:t>
            </a:r>
            <a:r>
              <a:rPr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底排名前五公司</a:t>
            </a:r>
            <a:r>
              <a:rPr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合计市占率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不足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5</a:t>
            </a:r>
            <a:r>
              <a:rPr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%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IOT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行业公司虽排名第一，但是优势不明显，地位不稳固，当前竞争格局较为分散，小米面临激烈的市场竞争</a:t>
            </a:r>
            <a:endParaRPr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0E822EA-F423-4F8B-8C3C-59911338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76" y="3388616"/>
            <a:ext cx="4799484" cy="289222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CF951D0-50D3-4F73-9996-396B78F022AE}"/>
              </a:ext>
            </a:extLst>
          </p:cNvPr>
          <p:cNvSpPr txBox="1"/>
          <p:nvPr/>
        </p:nvSpPr>
        <p:spPr>
          <a:xfrm>
            <a:off x="7511580" y="6506320"/>
            <a:ext cx="229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数据来源：艾瑞咨询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03C701B-02F5-4C4E-8C32-6F10E17550FD}"/>
              </a:ext>
            </a:extLst>
          </p:cNvPr>
          <p:cNvSpPr txBox="1"/>
          <p:nvPr/>
        </p:nvSpPr>
        <p:spPr>
          <a:xfrm>
            <a:off x="611559" y="324744"/>
            <a:ext cx="7127153" cy="25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5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DengXian"/>
                <a:cs typeface="DengXian"/>
              </a:rPr>
              <a:t>消费级</a:t>
            </a:r>
            <a:r>
              <a:rPr lang="en-US" altLang="zh-CN" sz="2400" b="1" dirty="0">
                <a:solidFill>
                  <a:srgbClr val="000000"/>
                </a:solidFill>
                <a:latin typeface="DengXian"/>
                <a:cs typeface="DengXian"/>
              </a:rPr>
              <a:t>IoT</a:t>
            </a:r>
            <a:r>
              <a:rPr lang="zh-CN" altLang="en-US" sz="2400" b="1" dirty="0">
                <a:solidFill>
                  <a:srgbClr val="000000"/>
                </a:solidFill>
                <a:latin typeface="DengXian"/>
                <a:cs typeface="DengXian"/>
              </a:rPr>
              <a:t>市场行业领先，市场竞争激烈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EE8E08B8-5FC8-4D4E-9E85-282959993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802" y="6581001"/>
            <a:ext cx="1714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资料来源：招股说明书</a:t>
            </a:r>
          </a:p>
        </p:txBody>
      </p:sp>
    </p:spTree>
    <p:extLst>
      <p:ext uri="{BB962C8B-B14F-4D97-AF65-F5344CB8AC3E}">
        <p14:creationId xmlns:p14="http://schemas.microsoft.com/office/powerpoint/2010/main" val="28247739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2448</Words>
  <Application>Microsoft Office PowerPoint</Application>
  <PresentationFormat>全屏显示(4:3)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DengXian</vt:lpstr>
      <vt:lpstr>黑体</vt:lpstr>
      <vt:lpstr>宋体</vt:lpstr>
      <vt:lpstr>Arial</vt:lpstr>
      <vt:lpstr>Calibri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明远</dc:creator>
  <cp:lastModifiedBy>朱 明远</cp:lastModifiedBy>
  <cp:revision>16</cp:revision>
  <dcterms:created xsi:type="dcterms:W3CDTF">2019-06-02T14:41:03Z</dcterms:created>
  <dcterms:modified xsi:type="dcterms:W3CDTF">2019-06-04T12:35:43Z</dcterms:modified>
</cp:coreProperties>
</file>