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64" r:id="rId5"/>
    <p:sldId id="304" r:id="rId6"/>
    <p:sldId id="303" r:id="rId7"/>
    <p:sldId id="306" r:id="rId8"/>
    <p:sldId id="307" r:id="rId9"/>
    <p:sldId id="305" r:id="rId10"/>
    <p:sldId id="266" r:id="rId11"/>
    <p:sldId id="270" r:id="rId12"/>
    <p:sldId id="267" r:id="rId13"/>
    <p:sldId id="299" r:id="rId14"/>
    <p:sldId id="294" r:id="rId15"/>
    <p:sldId id="284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E2E5E81-0D49-4686-8B88-03DC9726FD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5182" r="-330" b="17408"/>
          <a:stretch/>
        </p:blipFill>
        <p:spPr bwMode="auto">
          <a:xfrm>
            <a:off x="0" y="0"/>
            <a:ext cx="12243104" cy="688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396289" y="1907920"/>
            <a:ext cx="7893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 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年百威校园挑战赛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350"/>
            <a:ext cx="12181840" cy="6844665"/>
          </a:xfrm>
          <a:prstGeom prst="rect">
            <a:avLst/>
          </a:prstGeom>
        </p:spPr>
      </p:pic>
      <p:sp>
        <p:nvSpPr>
          <p:cNvPr id="190" name=" 190"/>
          <p:cNvSpPr/>
          <p:nvPr/>
        </p:nvSpPr>
        <p:spPr>
          <a:xfrm>
            <a:off x="4648200" y="2178050"/>
            <a:ext cx="2534920" cy="25019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3020" y="31673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pic>
        <p:nvPicPr>
          <p:cNvPr id="6" name="Picture 4" descr="全球啤酒龙头：百威英博Anheuser-Busch InBev(BUD) | 美股之家- 港美股 ...">
            <a:extLst>
              <a:ext uri="{FF2B5EF4-FFF2-40B4-BE49-F238E27FC236}">
                <a16:creationId xmlns:a16="http://schemas.microsoft.com/office/drawing/2014/main" id="{068EADCD-C31F-4B3E-82D4-01C45941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16" y="5625308"/>
            <a:ext cx="1917058" cy="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350"/>
            <a:ext cx="12181840" cy="6844665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>
            <a:off x="1073991" y="287528"/>
            <a:ext cx="6109097" cy="604044"/>
          </a:xfrm>
          <a:prstGeom prst="rect">
            <a:avLst/>
          </a:prstGeom>
        </p:spPr>
        <p:txBody>
          <a:bodyPr/>
          <a:lstStyle>
            <a:lvl1pPr algn="l" defTabSz="28879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</a:p>
        </p:txBody>
      </p:sp>
      <p:sp>
        <p:nvSpPr>
          <p:cNvPr id="22" name="直接连接符 4"/>
          <p:cNvSpPr>
            <a:spLocks noChangeShapeType="1"/>
          </p:cNvSpPr>
          <p:nvPr/>
        </p:nvSpPr>
        <p:spPr bwMode="auto">
          <a:xfrm>
            <a:off x="476" y="1054255"/>
            <a:ext cx="12191207" cy="0"/>
          </a:xfrm>
          <a:prstGeom prst="line">
            <a:avLst/>
          </a:prstGeom>
          <a:noFill/>
          <a:ln w="6350">
            <a:solidFill>
              <a:srgbClr val="3AC4C4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90495" y="1299845"/>
            <a:ext cx="5080000" cy="280076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基础特征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：原始特征（广告信息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媒体信息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上下文信息）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缺失值填充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对不同类型的数据填充不同类型的值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indent="0"/>
            <a:endParaRPr 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：将类别特征离散化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外部数据：季节，温度，节假日，温度，天气还有股市（消费指数股？反应消费情况）</a:t>
            </a:r>
          </a:p>
          <a:p>
            <a:pPr indent="0"/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 167"/>
          <p:cNvSpPr/>
          <p:nvPr/>
        </p:nvSpPr>
        <p:spPr>
          <a:xfrm>
            <a:off x="1318895" y="4194810"/>
            <a:ext cx="1322070" cy="5314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9225" y="4262120"/>
            <a:ext cx="1221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</a:p>
        </p:txBody>
      </p:sp>
      <p:sp>
        <p:nvSpPr>
          <p:cNvPr id="6" name=" 167"/>
          <p:cNvSpPr/>
          <p:nvPr/>
        </p:nvSpPr>
        <p:spPr>
          <a:xfrm>
            <a:off x="3099435" y="4194810"/>
            <a:ext cx="1684020" cy="5314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8853" y="4267573"/>
            <a:ext cx="1838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null</a:t>
            </a:r>
          </a:p>
        </p:txBody>
      </p:sp>
      <p:sp>
        <p:nvSpPr>
          <p:cNvPr id="8" name="右箭头 7"/>
          <p:cNvSpPr/>
          <p:nvPr/>
        </p:nvSpPr>
        <p:spPr>
          <a:xfrm>
            <a:off x="2733675" y="4380230"/>
            <a:ext cx="25590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011344" y="4389120"/>
            <a:ext cx="226060" cy="143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124374" y="4977110"/>
            <a:ext cx="445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特征重要性进行分析</a:t>
            </a:r>
          </a:p>
        </p:txBody>
      </p:sp>
      <p:sp>
        <p:nvSpPr>
          <p:cNvPr id="24" name="右箭头 23"/>
          <p:cNvSpPr/>
          <p:nvPr/>
        </p:nvSpPr>
        <p:spPr>
          <a:xfrm>
            <a:off x="8706794" y="4380230"/>
            <a:ext cx="255905" cy="143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 167"/>
          <p:cNvSpPr/>
          <p:nvPr/>
        </p:nvSpPr>
        <p:spPr>
          <a:xfrm>
            <a:off x="9060489" y="4180205"/>
            <a:ext cx="1322070" cy="5314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160819" y="4247515"/>
            <a:ext cx="1221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重要特征</a:t>
            </a:r>
          </a:p>
        </p:txBody>
      </p:sp>
      <p:sp>
        <p:nvSpPr>
          <p:cNvPr id="30" name=" 167"/>
          <p:cNvSpPr/>
          <p:nvPr/>
        </p:nvSpPr>
        <p:spPr>
          <a:xfrm>
            <a:off x="7323129" y="4186555"/>
            <a:ext cx="1268095" cy="5314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81244" y="4284345"/>
            <a:ext cx="11677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</a:p>
        </p:txBody>
      </p:sp>
      <p:sp>
        <p:nvSpPr>
          <p:cNvPr id="33" name="右箭头 15">
            <a:extLst>
              <a:ext uri="{FF2B5EF4-FFF2-40B4-BE49-F238E27FC236}">
                <a16:creationId xmlns:a16="http://schemas.microsoft.com/office/drawing/2014/main" id="{F941FDE9-9875-4DE4-B07D-CE44406AD50B}"/>
              </a:ext>
            </a:extLst>
          </p:cNvPr>
          <p:cNvSpPr/>
          <p:nvPr/>
        </p:nvSpPr>
        <p:spPr>
          <a:xfrm>
            <a:off x="4804037" y="4374766"/>
            <a:ext cx="226060" cy="143510"/>
          </a:xfrm>
          <a:prstGeom prst="rightArrow">
            <a:avLst>
              <a:gd name="adj1" fmla="val 5762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 167">
            <a:extLst>
              <a:ext uri="{FF2B5EF4-FFF2-40B4-BE49-F238E27FC236}">
                <a16:creationId xmlns:a16="http://schemas.microsoft.com/office/drawing/2014/main" id="{5847B910-7E5B-4841-92C4-13F8A01D3814}"/>
              </a:ext>
            </a:extLst>
          </p:cNvPr>
          <p:cNvSpPr/>
          <p:nvPr/>
        </p:nvSpPr>
        <p:spPr>
          <a:xfrm>
            <a:off x="5517256" y="4149725"/>
            <a:ext cx="1268095" cy="5314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8B7171B-10E3-47BC-B4FE-E3CD1258DC23}"/>
              </a:ext>
            </a:extLst>
          </p:cNvPr>
          <p:cNvSpPr txBox="1"/>
          <p:nvPr/>
        </p:nvSpPr>
        <p:spPr>
          <a:xfrm>
            <a:off x="5675371" y="4247515"/>
            <a:ext cx="1167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</a:t>
            </a:r>
          </a:p>
        </p:txBody>
      </p:sp>
      <p:pic>
        <p:nvPicPr>
          <p:cNvPr id="37" name="Picture 4" descr="全球啤酒龙头：百威英博Anheuser-Busch InBev(BUD) | 美股之家- 港美股 ...">
            <a:extLst>
              <a:ext uri="{FF2B5EF4-FFF2-40B4-BE49-F238E27FC236}">
                <a16:creationId xmlns:a16="http://schemas.microsoft.com/office/drawing/2014/main" id="{73FF31AF-3F45-4B61-84E4-5616224B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16" y="5625308"/>
            <a:ext cx="1917058" cy="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350"/>
            <a:ext cx="12181840" cy="6844665"/>
          </a:xfrm>
          <a:prstGeom prst="rect">
            <a:avLst/>
          </a:prstGeom>
        </p:spPr>
      </p:pic>
      <p:sp>
        <p:nvSpPr>
          <p:cNvPr id="190" name=" 190"/>
          <p:cNvSpPr/>
          <p:nvPr/>
        </p:nvSpPr>
        <p:spPr>
          <a:xfrm>
            <a:off x="4648200" y="2178050"/>
            <a:ext cx="2534920" cy="25019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3020" y="31673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算法模型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350"/>
            <a:ext cx="12181840" cy="6844665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>
            <a:off x="1073991" y="287528"/>
            <a:ext cx="6109097" cy="604044"/>
          </a:xfrm>
          <a:prstGeom prst="rect">
            <a:avLst/>
          </a:prstGeom>
        </p:spPr>
        <p:txBody>
          <a:bodyPr/>
          <a:lstStyle>
            <a:lvl1pPr algn="l" defTabSz="28879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</a:p>
        </p:txBody>
      </p:sp>
      <p:sp>
        <p:nvSpPr>
          <p:cNvPr id="22" name="直接连接符 4"/>
          <p:cNvSpPr>
            <a:spLocks noChangeShapeType="1"/>
          </p:cNvSpPr>
          <p:nvPr/>
        </p:nvSpPr>
        <p:spPr bwMode="auto">
          <a:xfrm>
            <a:off x="476" y="1054255"/>
            <a:ext cx="12191207" cy="0"/>
          </a:xfrm>
          <a:prstGeom prst="line">
            <a:avLst/>
          </a:prstGeom>
          <a:noFill/>
          <a:ln w="6350">
            <a:solidFill>
              <a:srgbClr val="3AC4C4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 167"/>
          <p:cNvSpPr/>
          <p:nvPr/>
        </p:nvSpPr>
        <p:spPr>
          <a:xfrm>
            <a:off x="1212215" y="2322830"/>
            <a:ext cx="1205865" cy="27495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Training Data</a:t>
            </a:r>
          </a:p>
        </p:txBody>
      </p:sp>
      <p:sp>
        <p:nvSpPr>
          <p:cNvPr id="3" name=" 167"/>
          <p:cNvSpPr/>
          <p:nvPr/>
        </p:nvSpPr>
        <p:spPr>
          <a:xfrm>
            <a:off x="1212215" y="5422900"/>
            <a:ext cx="1205865" cy="3956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Test Data</a:t>
            </a:r>
          </a:p>
        </p:txBody>
      </p:sp>
      <p:sp>
        <p:nvSpPr>
          <p:cNvPr id="10" name=" 167"/>
          <p:cNvSpPr/>
          <p:nvPr/>
        </p:nvSpPr>
        <p:spPr>
          <a:xfrm>
            <a:off x="3253105" y="5422900"/>
            <a:ext cx="1205230" cy="3956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Predict1</a:t>
            </a:r>
          </a:p>
        </p:txBody>
      </p:sp>
      <p:sp>
        <p:nvSpPr>
          <p:cNvPr id="14" name=" 167"/>
          <p:cNvSpPr/>
          <p:nvPr/>
        </p:nvSpPr>
        <p:spPr>
          <a:xfrm>
            <a:off x="3253105" y="4666615"/>
            <a:ext cx="1205865" cy="395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5" name=" 167"/>
          <p:cNvSpPr/>
          <p:nvPr/>
        </p:nvSpPr>
        <p:spPr>
          <a:xfrm>
            <a:off x="3253105" y="288798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Train2</a:t>
            </a:r>
          </a:p>
        </p:txBody>
      </p:sp>
      <p:sp>
        <p:nvSpPr>
          <p:cNvPr id="16" name=" 167"/>
          <p:cNvSpPr/>
          <p:nvPr/>
        </p:nvSpPr>
        <p:spPr>
          <a:xfrm>
            <a:off x="3253105" y="409194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Train4</a:t>
            </a:r>
          </a:p>
        </p:txBody>
      </p:sp>
      <p:sp>
        <p:nvSpPr>
          <p:cNvPr id="20" name=" 167"/>
          <p:cNvSpPr/>
          <p:nvPr/>
        </p:nvSpPr>
        <p:spPr>
          <a:xfrm>
            <a:off x="3253105" y="349504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Trian3</a:t>
            </a:r>
          </a:p>
        </p:txBody>
      </p:sp>
      <p:sp>
        <p:nvSpPr>
          <p:cNvPr id="21" name=" 167"/>
          <p:cNvSpPr/>
          <p:nvPr/>
        </p:nvSpPr>
        <p:spPr>
          <a:xfrm>
            <a:off x="4636770" y="4666615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Train4</a:t>
            </a:r>
          </a:p>
        </p:txBody>
      </p:sp>
      <p:sp>
        <p:nvSpPr>
          <p:cNvPr id="34" name=" 167"/>
          <p:cNvSpPr/>
          <p:nvPr/>
        </p:nvSpPr>
        <p:spPr>
          <a:xfrm>
            <a:off x="7315200" y="4666615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Train4</a:t>
            </a:r>
          </a:p>
        </p:txBody>
      </p:sp>
      <p:sp>
        <p:nvSpPr>
          <p:cNvPr id="36" name=" 167"/>
          <p:cNvSpPr/>
          <p:nvPr/>
        </p:nvSpPr>
        <p:spPr>
          <a:xfrm>
            <a:off x="7315200" y="2898140"/>
            <a:ext cx="1205865" cy="395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 167"/>
          <p:cNvSpPr/>
          <p:nvPr/>
        </p:nvSpPr>
        <p:spPr>
          <a:xfrm>
            <a:off x="7315200" y="408178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Train3</a:t>
            </a:r>
          </a:p>
        </p:txBody>
      </p:sp>
      <p:sp>
        <p:nvSpPr>
          <p:cNvPr id="38" name=" 167"/>
          <p:cNvSpPr/>
          <p:nvPr/>
        </p:nvSpPr>
        <p:spPr>
          <a:xfrm>
            <a:off x="7315200" y="348488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Trian2</a:t>
            </a:r>
          </a:p>
        </p:txBody>
      </p:sp>
      <p:sp>
        <p:nvSpPr>
          <p:cNvPr id="39" name=" 167"/>
          <p:cNvSpPr/>
          <p:nvPr/>
        </p:nvSpPr>
        <p:spPr>
          <a:xfrm>
            <a:off x="8693785" y="4676775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Train4</a:t>
            </a:r>
          </a:p>
        </p:txBody>
      </p:sp>
      <p:sp>
        <p:nvSpPr>
          <p:cNvPr id="40" name=" 167"/>
          <p:cNvSpPr/>
          <p:nvPr/>
        </p:nvSpPr>
        <p:spPr>
          <a:xfrm>
            <a:off x="8693785" y="289814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Train1</a:t>
            </a:r>
          </a:p>
        </p:txBody>
      </p:sp>
      <p:sp>
        <p:nvSpPr>
          <p:cNvPr id="41" name=" 167"/>
          <p:cNvSpPr/>
          <p:nvPr/>
        </p:nvSpPr>
        <p:spPr>
          <a:xfrm>
            <a:off x="8693785" y="408178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Train3</a:t>
            </a:r>
          </a:p>
        </p:txBody>
      </p:sp>
      <p:sp>
        <p:nvSpPr>
          <p:cNvPr id="42" name=" 167"/>
          <p:cNvSpPr/>
          <p:nvPr/>
        </p:nvSpPr>
        <p:spPr>
          <a:xfrm>
            <a:off x="8693785" y="349504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Trian2</a:t>
            </a:r>
          </a:p>
        </p:txBody>
      </p:sp>
      <p:sp>
        <p:nvSpPr>
          <p:cNvPr id="43" name=" 167"/>
          <p:cNvSpPr/>
          <p:nvPr/>
        </p:nvSpPr>
        <p:spPr>
          <a:xfrm>
            <a:off x="4636770" y="289814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Train2</a:t>
            </a:r>
          </a:p>
        </p:txBody>
      </p:sp>
      <p:sp>
        <p:nvSpPr>
          <p:cNvPr id="44" name=" 167"/>
          <p:cNvSpPr/>
          <p:nvPr/>
        </p:nvSpPr>
        <p:spPr>
          <a:xfrm>
            <a:off x="4636770" y="4091940"/>
            <a:ext cx="1205865" cy="395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5" name=" 167"/>
          <p:cNvSpPr/>
          <p:nvPr/>
        </p:nvSpPr>
        <p:spPr>
          <a:xfrm>
            <a:off x="4636770" y="349504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Trian3</a:t>
            </a:r>
          </a:p>
        </p:txBody>
      </p:sp>
      <p:sp>
        <p:nvSpPr>
          <p:cNvPr id="46" name=" 167"/>
          <p:cNvSpPr/>
          <p:nvPr/>
        </p:nvSpPr>
        <p:spPr>
          <a:xfrm>
            <a:off x="5977255" y="4676775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Trian4</a:t>
            </a:r>
          </a:p>
        </p:txBody>
      </p:sp>
      <p:sp>
        <p:nvSpPr>
          <p:cNvPr id="47" name=" 167"/>
          <p:cNvSpPr/>
          <p:nvPr/>
        </p:nvSpPr>
        <p:spPr>
          <a:xfrm>
            <a:off x="5977255" y="289814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Train2</a:t>
            </a:r>
          </a:p>
        </p:txBody>
      </p:sp>
      <p:sp>
        <p:nvSpPr>
          <p:cNvPr id="48" name=" 167"/>
          <p:cNvSpPr/>
          <p:nvPr/>
        </p:nvSpPr>
        <p:spPr>
          <a:xfrm>
            <a:off x="5977255" y="409194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Train3</a:t>
            </a:r>
          </a:p>
        </p:txBody>
      </p:sp>
      <p:sp>
        <p:nvSpPr>
          <p:cNvPr id="49" name=" 167"/>
          <p:cNvSpPr/>
          <p:nvPr/>
        </p:nvSpPr>
        <p:spPr>
          <a:xfrm>
            <a:off x="5977255" y="3495040"/>
            <a:ext cx="1205865" cy="395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0" name=" 167"/>
          <p:cNvSpPr/>
          <p:nvPr/>
        </p:nvSpPr>
        <p:spPr>
          <a:xfrm>
            <a:off x="3253105" y="232283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Train1</a:t>
            </a:r>
          </a:p>
        </p:txBody>
      </p:sp>
      <p:sp>
        <p:nvSpPr>
          <p:cNvPr id="51" name=" 167"/>
          <p:cNvSpPr/>
          <p:nvPr/>
        </p:nvSpPr>
        <p:spPr>
          <a:xfrm>
            <a:off x="4636770" y="232283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Train1</a:t>
            </a:r>
          </a:p>
        </p:txBody>
      </p:sp>
      <p:sp>
        <p:nvSpPr>
          <p:cNvPr id="52" name=" 167"/>
          <p:cNvSpPr/>
          <p:nvPr/>
        </p:nvSpPr>
        <p:spPr>
          <a:xfrm>
            <a:off x="5977255" y="232283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Train1</a:t>
            </a:r>
          </a:p>
        </p:txBody>
      </p:sp>
      <p:sp>
        <p:nvSpPr>
          <p:cNvPr id="53" name=" 167"/>
          <p:cNvSpPr/>
          <p:nvPr/>
        </p:nvSpPr>
        <p:spPr>
          <a:xfrm>
            <a:off x="7315200" y="2322830"/>
            <a:ext cx="1205865" cy="3956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Train1</a:t>
            </a:r>
          </a:p>
        </p:txBody>
      </p:sp>
      <p:sp>
        <p:nvSpPr>
          <p:cNvPr id="54" name=" 167"/>
          <p:cNvSpPr/>
          <p:nvPr/>
        </p:nvSpPr>
        <p:spPr>
          <a:xfrm>
            <a:off x="8693785" y="2322830"/>
            <a:ext cx="1205865" cy="395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5" name=" 167"/>
          <p:cNvSpPr/>
          <p:nvPr/>
        </p:nvSpPr>
        <p:spPr>
          <a:xfrm>
            <a:off x="4637405" y="5422900"/>
            <a:ext cx="1205230" cy="3956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Predict2</a:t>
            </a:r>
          </a:p>
        </p:txBody>
      </p:sp>
      <p:sp>
        <p:nvSpPr>
          <p:cNvPr id="56" name=" 167"/>
          <p:cNvSpPr/>
          <p:nvPr/>
        </p:nvSpPr>
        <p:spPr>
          <a:xfrm>
            <a:off x="5977890" y="5422900"/>
            <a:ext cx="1205230" cy="3956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Predict3</a:t>
            </a:r>
          </a:p>
        </p:txBody>
      </p:sp>
      <p:sp>
        <p:nvSpPr>
          <p:cNvPr id="57" name=" 167"/>
          <p:cNvSpPr/>
          <p:nvPr/>
        </p:nvSpPr>
        <p:spPr>
          <a:xfrm>
            <a:off x="7315835" y="5422900"/>
            <a:ext cx="1205230" cy="3956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Predict4</a:t>
            </a:r>
          </a:p>
        </p:txBody>
      </p:sp>
      <p:sp>
        <p:nvSpPr>
          <p:cNvPr id="58" name=" 167"/>
          <p:cNvSpPr/>
          <p:nvPr/>
        </p:nvSpPr>
        <p:spPr>
          <a:xfrm>
            <a:off x="8694420" y="5422900"/>
            <a:ext cx="1205230" cy="3956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Predict5</a:t>
            </a:r>
          </a:p>
        </p:txBody>
      </p:sp>
      <p:sp>
        <p:nvSpPr>
          <p:cNvPr id="60" name="矩形 59"/>
          <p:cNvSpPr/>
          <p:nvPr/>
        </p:nvSpPr>
        <p:spPr>
          <a:xfrm>
            <a:off x="3007995" y="2210435"/>
            <a:ext cx="7113905" cy="374142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>
            <a:off x="2484755" y="3533140"/>
            <a:ext cx="522605" cy="32004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>
            <a:off x="2484755" y="5460365"/>
            <a:ext cx="522605" cy="32004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014730" y="1090295"/>
            <a:ext cx="5501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对于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Lightgbm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Xgboost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均进行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折交叉构造出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个模型，将预测出来的结果进行加权平均作为单模型最终结果，保证模型训练结果的稳定性。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90285" y="1811655"/>
            <a:ext cx="1092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Model</a:t>
            </a:r>
          </a:p>
        </p:txBody>
      </p:sp>
      <p:sp>
        <p:nvSpPr>
          <p:cNvPr id="65" name="右箭头 64"/>
          <p:cNvSpPr/>
          <p:nvPr/>
        </p:nvSpPr>
        <p:spPr>
          <a:xfrm>
            <a:off x="9969500" y="5461000"/>
            <a:ext cx="930910" cy="32004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 167"/>
          <p:cNvSpPr/>
          <p:nvPr/>
        </p:nvSpPr>
        <p:spPr>
          <a:xfrm>
            <a:off x="10900410" y="5423535"/>
            <a:ext cx="1205230" cy="3956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Predict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10121900" y="5092065"/>
            <a:ext cx="104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Avergae</a:t>
            </a:r>
          </a:p>
        </p:txBody>
      </p:sp>
      <p:pic>
        <p:nvPicPr>
          <p:cNvPr id="59" name="Picture 4" descr="全球啤酒龙头：百威英博Anheuser-Busch InBev(BUD) | 美股之家- 港美股 ...">
            <a:extLst>
              <a:ext uri="{FF2B5EF4-FFF2-40B4-BE49-F238E27FC236}">
                <a16:creationId xmlns:a16="http://schemas.microsoft.com/office/drawing/2014/main" id="{002929F6-C6CB-4E84-8D82-C28C4FA0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16" y="5625308"/>
            <a:ext cx="1917058" cy="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" y="6350"/>
            <a:ext cx="12181840" cy="6844665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>
            <a:off x="1073991" y="287528"/>
            <a:ext cx="6109097" cy="604044"/>
          </a:xfrm>
          <a:prstGeom prst="rect">
            <a:avLst/>
          </a:prstGeom>
        </p:spPr>
        <p:txBody>
          <a:bodyPr/>
          <a:lstStyle>
            <a:lvl1pPr algn="l" defTabSz="28879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</a:p>
        </p:txBody>
      </p:sp>
      <p:sp>
        <p:nvSpPr>
          <p:cNvPr id="22" name="直接连接符 4"/>
          <p:cNvSpPr>
            <a:spLocks noChangeShapeType="1"/>
          </p:cNvSpPr>
          <p:nvPr/>
        </p:nvSpPr>
        <p:spPr bwMode="auto">
          <a:xfrm>
            <a:off x="476" y="1054255"/>
            <a:ext cx="12191207" cy="0"/>
          </a:xfrm>
          <a:prstGeom prst="line">
            <a:avLst/>
          </a:prstGeom>
          <a:noFill/>
          <a:ln w="6350">
            <a:solidFill>
              <a:srgbClr val="3AC4C4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10029" y="1159511"/>
            <a:ext cx="913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差异性特征训练出来的模型，最终根据线上得分进行加权融合（算法层面，结果层面）    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B1D07D8-5312-4524-AE14-2BD743ACB5E1}"/>
              </a:ext>
            </a:extLst>
          </p:cNvPr>
          <p:cNvGrpSpPr/>
          <p:nvPr/>
        </p:nvGrpSpPr>
        <p:grpSpPr>
          <a:xfrm>
            <a:off x="1510030" y="1716088"/>
            <a:ext cx="8863185" cy="4349543"/>
            <a:chOff x="118635" y="270569"/>
            <a:chExt cx="8863185" cy="434954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D1AEF34-DC9E-4485-8A6B-5255B028AE9D}"/>
                </a:ext>
              </a:extLst>
            </p:cNvPr>
            <p:cNvSpPr/>
            <p:nvPr/>
          </p:nvSpPr>
          <p:spPr>
            <a:xfrm>
              <a:off x="477337" y="416584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模型融合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7BD2107F-DFAB-49EC-8B88-16CA92418553}"/>
                    </a:ext>
                  </a:extLst>
                </p:cNvPr>
                <p:cNvSpPr/>
                <p:nvPr/>
              </p:nvSpPr>
              <p:spPr>
                <a:xfrm>
                  <a:off x="118635" y="3860498"/>
                  <a:ext cx="565258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6858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（验证集）</m:t>
                        </m:r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7BD2107F-DFAB-49EC-8B88-16CA92418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35" y="3860498"/>
                  <a:ext cx="565258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8A7905F0-82C5-4C4B-9B02-BDDDFE9BE806}"/>
                    </a:ext>
                  </a:extLst>
                </p:cNvPr>
                <p:cNvSpPr/>
                <p:nvPr/>
              </p:nvSpPr>
              <p:spPr>
                <a:xfrm>
                  <a:off x="162180" y="4250780"/>
                  <a:ext cx="55654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6858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（测试集）</m:t>
                        </m:r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8A7905F0-82C5-4C4B-9B02-BDDDFE9BE8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180" y="4250780"/>
                  <a:ext cx="556549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980683D-6574-4414-9E94-64C459F7A490}"/>
                </a:ext>
              </a:extLst>
            </p:cNvPr>
            <p:cNvSpPr txBox="1"/>
            <p:nvPr/>
          </p:nvSpPr>
          <p:spPr>
            <a:xfrm>
              <a:off x="2893421" y="149219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第一层：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0518076-A111-4009-A2DD-5F8CB3CADD84}"/>
                </a:ext>
              </a:extLst>
            </p:cNvPr>
            <p:cNvSpPr txBox="1"/>
            <p:nvPr/>
          </p:nvSpPr>
          <p:spPr>
            <a:xfrm>
              <a:off x="2830904" y="2913789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第二层：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9016111-E199-4983-A170-CA4B8B0685A5}"/>
                </a:ext>
              </a:extLst>
            </p:cNvPr>
            <p:cNvSpPr txBox="1"/>
            <p:nvPr/>
          </p:nvSpPr>
          <p:spPr>
            <a:xfrm>
              <a:off x="268966" y="2278086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线性回归拟合验证集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4A6F32E6-2281-49C3-A52A-35C1FAAA3B60}"/>
                    </a:ext>
                  </a:extLst>
                </p:cNvPr>
                <p:cNvSpPr/>
                <p:nvPr/>
              </p:nvSpPr>
              <p:spPr>
                <a:xfrm>
                  <a:off x="366568" y="2860866"/>
                  <a:ext cx="182469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6858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zh-CN" alt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𝑋𝑖</m:t>
                        </m:r>
                        <m:r>
                          <a:rPr lang="zh-CN" alt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zh-CN" altLang="en-US" sz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zh-CN" altLang="en-US" sz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4A6F32E6-2281-49C3-A52A-35C1FAAA3B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68" y="2860866"/>
                  <a:ext cx="182469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EA75F89-C768-4E64-93C0-8A2938676526}"/>
                </a:ext>
              </a:extLst>
            </p:cNvPr>
            <p:cNvSpPr txBox="1"/>
            <p:nvPr/>
          </p:nvSpPr>
          <p:spPr>
            <a:xfrm>
              <a:off x="5033670" y="270569"/>
              <a:ext cx="258755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Stacking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模型融合流程</a:t>
              </a: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A77D1851-5D81-4286-A919-0E343509C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0047" y="751629"/>
              <a:ext cx="4971773" cy="3593417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6BFB9B05-A05F-454D-B767-B777E7752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717" y="1108583"/>
              <a:ext cx="849837" cy="863327"/>
            </a:xfrm>
            <a:prstGeom prst="rect">
              <a:avLst/>
            </a:prstGeom>
          </p:spPr>
        </p:pic>
      </p:grpSp>
      <p:pic>
        <p:nvPicPr>
          <p:cNvPr id="44" name="Picture 4" descr="全球啤酒龙头：百威英博Anheuser-Busch InBev(BUD) | 美股之家- 港美股 ...">
            <a:extLst>
              <a:ext uri="{FF2B5EF4-FFF2-40B4-BE49-F238E27FC236}">
                <a16:creationId xmlns:a16="http://schemas.microsoft.com/office/drawing/2014/main" id="{2E25EBB9-F560-4BFE-82F6-642CC2D7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16" y="5625308"/>
            <a:ext cx="1917058" cy="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350"/>
            <a:ext cx="12181840" cy="68446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537460" y="3148330"/>
            <a:ext cx="9088120" cy="2646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6600" dirty="0">
                <a:solidFill>
                  <a:schemeClr val="accent2">
                    <a:lumMod val="75000"/>
                  </a:schemeClr>
                </a:solidFill>
              </a:rPr>
              <a:t>THANKS</a:t>
            </a:r>
          </a:p>
        </p:txBody>
      </p:sp>
      <p:pic>
        <p:nvPicPr>
          <p:cNvPr id="6" name="Picture 4" descr="全球啤酒龙头：百威英博Anheuser-Busch InBev(BUD) | 美股之家- 港美股 ...">
            <a:extLst>
              <a:ext uri="{FF2B5EF4-FFF2-40B4-BE49-F238E27FC236}">
                <a16:creationId xmlns:a16="http://schemas.microsoft.com/office/drawing/2014/main" id="{19F328FB-A66E-4B65-A397-E3C7CC160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16" y="5625308"/>
            <a:ext cx="1917058" cy="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15875"/>
            <a:ext cx="12181840" cy="6844665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>
            <a:off x="1073991" y="287528"/>
            <a:ext cx="6109097" cy="604044"/>
          </a:xfrm>
          <a:prstGeom prst="rect">
            <a:avLst/>
          </a:prstGeom>
        </p:spPr>
        <p:txBody>
          <a:bodyPr/>
          <a:lstStyle>
            <a:lvl1pPr algn="l" defTabSz="28879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团队及分工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GB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UNNC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小分队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148646" y="1735897"/>
            <a:ext cx="83693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队长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   宇（研一） 宁波诺丁汉大学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数据探索，根据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反馈进一步数据清理；业务层面。想到可能有用的稍微有一点业务含义的特征就添加，哪怕不太确定，或者觉得和已有特征关联较大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队员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朱明远（研一）宁波诺丁汉大学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模型框架搭建；外部数据的更新；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白诗琪（研一）宁波诺丁汉大学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主要模型的调试以及参数更新，销售商用户画像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直接连接符 4"/>
          <p:cNvSpPr>
            <a:spLocks noChangeShapeType="1"/>
          </p:cNvSpPr>
          <p:nvPr/>
        </p:nvSpPr>
        <p:spPr bwMode="auto">
          <a:xfrm>
            <a:off x="476" y="1054255"/>
            <a:ext cx="12191207" cy="0"/>
          </a:xfrm>
          <a:prstGeom prst="line">
            <a:avLst/>
          </a:prstGeom>
          <a:noFill/>
          <a:ln w="6350">
            <a:solidFill>
              <a:srgbClr val="3AC4C4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全球啤酒龙头：百威英博Anheuser-Busch InBev(BUD) | 美股之家- 港美股 ...">
            <a:extLst>
              <a:ext uri="{FF2B5EF4-FFF2-40B4-BE49-F238E27FC236}">
                <a16:creationId xmlns:a16="http://schemas.microsoft.com/office/drawing/2014/main" id="{88CA2ECB-94A4-46E4-8FB0-77013900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354" y="5669112"/>
            <a:ext cx="1917058" cy="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全球啤酒龙头：百威英博Anheuser-Busch InBev(BUD) | 美股之家- 港美股 ...">
            <a:extLst>
              <a:ext uri="{FF2B5EF4-FFF2-40B4-BE49-F238E27FC236}">
                <a16:creationId xmlns:a16="http://schemas.microsoft.com/office/drawing/2014/main" id="{C3AA9823-F2D8-48EF-A0AC-93D4DC25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16" y="5625308"/>
            <a:ext cx="1917058" cy="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350"/>
            <a:ext cx="12181840" cy="6844665"/>
          </a:xfrm>
          <a:prstGeom prst="rect">
            <a:avLst/>
          </a:prstGeom>
        </p:spPr>
      </p:pic>
      <p:sp>
        <p:nvSpPr>
          <p:cNvPr id="190" name=" 190"/>
          <p:cNvSpPr/>
          <p:nvPr/>
        </p:nvSpPr>
        <p:spPr>
          <a:xfrm>
            <a:off x="4648200" y="2178050"/>
            <a:ext cx="2534920" cy="2501900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05181" y="2951628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</a:p>
        </p:txBody>
      </p:sp>
      <p:pic>
        <p:nvPicPr>
          <p:cNvPr id="6" name="Picture 4" descr="全球啤酒龙头：百威英博Anheuser-Busch InBev(BUD) | 美股之家- 港美股 ...">
            <a:extLst>
              <a:ext uri="{FF2B5EF4-FFF2-40B4-BE49-F238E27FC236}">
                <a16:creationId xmlns:a16="http://schemas.microsoft.com/office/drawing/2014/main" id="{265782D4-907A-418A-BA26-09158D1F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16" y="5625308"/>
            <a:ext cx="1917058" cy="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350"/>
            <a:ext cx="12181840" cy="6844665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>
            <a:off x="1073991" y="278003"/>
            <a:ext cx="6109097" cy="604044"/>
          </a:xfrm>
          <a:prstGeom prst="rect">
            <a:avLst/>
          </a:prstGeom>
        </p:spPr>
        <p:txBody>
          <a:bodyPr/>
          <a:lstStyle>
            <a:lvl1pPr algn="l" defTabSz="28879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赛题分析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数据信息</a:t>
            </a:r>
          </a:p>
        </p:txBody>
      </p:sp>
      <p:sp>
        <p:nvSpPr>
          <p:cNvPr id="22" name="直接连接符 4"/>
          <p:cNvSpPr>
            <a:spLocks noChangeShapeType="1"/>
          </p:cNvSpPr>
          <p:nvPr/>
        </p:nvSpPr>
        <p:spPr bwMode="auto">
          <a:xfrm>
            <a:off x="476" y="1054255"/>
            <a:ext cx="12191207" cy="0"/>
          </a:xfrm>
          <a:prstGeom prst="line">
            <a:avLst/>
          </a:prstGeom>
          <a:noFill/>
          <a:ln w="6350">
            <a:solidFill>
              <a:srgbClr val="3AC4C4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54EE57BD-D044-410B-9E75-2B61D22A9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74057"/>
              </p:ext>
            </p:extLst>
          </p:nvPr>
        </p:nvGraphicFramePr>
        <p:xfrm>
          <a:off x="1077914" y="1914238"/>
          <a:ext cx="1611890" cy="1243015"/>
        </p:xfrm>
        <a:graphic>
          <a:graphicData uri="http://schemas.openxmlformats.org/drawingml/2006/table">
            <a:tbl>
              <a:tblPr/>
              <a:tblGrid>
                <a:gridCol w="1611890">
                  <a:extLst>
                    <a:ext uri="{9D8B030D-6E8A-4147-A177-3AD203B41FA5}">
                      <a16:colId xmlns:a16="http://schemas.microsoft.com/office/drawing/2014/main" val="3268050411"/>
                    </a:ext>
                  </a:extLst>
                </a:gridCol>
              </a:tblGrid>
              <a:tr h="969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销售日期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348838"/>
                  </a:ext>
                </a:extLst>
              </a:tr>
              <a:tr h="969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销售区域名称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9097"/>
                  </a:ext>
                </a:extLst>
              </a:tr>
              <a:tr h="969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产品代码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919431"/>
                  </a:ext>
                </a:extLst>
              </a:tr>
              <a:tr h="969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销量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百升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72172"/>
                  </a:ext>
                </a:extLst>
              </a:tr>
              <a:tr h="1887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年月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08050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4E08CD8F-DB63-4087-A1A3-3795F28F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73980"/>
              </p:ext>
            </p:extLst>
          </p:nvPr>
        </p:nvGraphicFramePr>
        <p:xfrm>
          <a:off x="3478213" y="1887249"/>
          <a:ext cx="2070100" cy="1735458"/>
        </p:xfrm>
        <a:graphic>
          <a:graphicData uri="http://schemas.openxmlformats.org/drawingml/2006/table">
            <a:tbl>
              <a:tblPr/>
              <a:tblGrid>
                <a:gridCol w="2070100">
                  <a:extLst>
                    <a:ext uri="{9D8B030D-6E8A-4147-A177-3AD203B41FA5}">
                      <a16:colId xmlns:a16="http://schemas.microsoft.com/office/drawing/2014/main" val="416212174"/>
                    </a:ext>
                  </a:extLst>
                </a:gridCol>
              </a:tblGrid>
              <a:tr h="1772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年月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584900"/>
                  </a:ext>
                </a:extLst>
              </a:tr>
              <a:tr h="1772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销售区域名称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130720"/>
                  </a:ext>
                </a:extLst>
              </a:tr>
              <a:tr h="1772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产品代码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72653"/>
                  </a:ext>
                </a:extLst>
              </a:tr>
              <a:tr h="1772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每箱单价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人民币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355639"/>
                  </a:ext>
                </a:extLst>
              </a:tr>
              <a:tr h="1772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预估返利金额投入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人民币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40708"/>
                  </a:ext>
                </a:extLst>
              </a:tr>
              <a:tr h="1772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预估促销量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百升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67712"/>
                  </a:ext>
                </a:extLst>
              </a:tr>
            </a:tbl>
          </a:graphicData>
        </a:graphic>
      </p:graphicFrame>
      <p:sp>
        <p:nvSpPr>
          <p:cNvPr id="60" name="文本框 13">
            <a:extLst>
              <a:ext uri="{FF2B5EF4-FFF2-40B4-BE49-F238E27FC236}">
                <a16:creationId xmlns:a16="http://schemas.microsoft.com/office/drawing/2014/main" id="{6B20138E-F284-49F1-B920-116026A0C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1590387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 商务计划表</a:t>
            </a:r>
          </a:p>
        </p:txBody>
      </p:sp>
      <p:sp>
        <p:nvSpPr>
          <p:cNvPr id="61" name="文本框 15">
            <a:extLst>
              <a:ext uri="{FF2B5EF4-FFF2-40B4-BE49-F238E27FC236}">
                <a16:creationId xmlns:a16="http://schemas.microsoft.com/office/drawing/2014/main" id="{F1557F7E-4634-45BB-84F1-855204DFB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1590387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历史销量数据表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9857DCA-BC03-45F8-B730-0775EE277577}"/>
              </a:ext>
            </a:extLst>
          </p:cNvPr>
          <p:cNvCxnSpPr>
            <a:cxnSpLocks/>
          </p:cNvCxnSpPr>
          <p:nvPr/>
        </p:nvCxnSpPr>
        <p:spPr bwMode="auto">
          <a:xfrm>
            <a:off x="863043" y="1590387"/>
            <a:ext cx="0" cy="207816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08D0258-0F6A-43FF-AE7C-35D803B2B1AA}"/>
              </a:ext>
            </a:extLst>
          </p:cNvPr>
          <p:cNvCxnSpPr>
            <a:cxnSpLocks/>
          </p:cNvCxnSpPr>
          <p:nvPr/>
        </p:nvCxnSpPr>
        <p:spPr bwMode="auto">
          <a:xfrm>
            <a:off x="5795963" y="1590387"/>
            <a:ext cx="0" cy="214697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2F4A3E9-9AF6-4F94-98AB-CB49AB2B099A}"/>
              </a:ext>
            </a:extLst>
          </p:cNvPr>
          <p:cNvCxnSpPr/>
          <p:nvPr/>
        </p:nvCxnSpPr>
        <p:spPr bwMode="auto">
          <a:xfrm>
            <a:off x="900113" y="1590387"/>
            <a:ext cx="489585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964655C-5F72-4D4A-BF89-1B0749D3A609}"/>
              </a:ext>
            </a:extLst>
          </p:cNvPr>
          <p:cNvCxnSpPr>
            <a:cxnSpLocks/>
          </p:cNvCxnSpPr>
          <p:nvPr/>
        </p:nvCxnSpPr>
        <p:spPr bwMode="auto">
          <a:xfrm flipV="1">
            <a:off x="900113" y="3661647"/>
            <a:ext cx="4895850" cy="690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7D5C05EA-93D9-4F53-A0CA-3FB39D264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99998"/>
              </p:ext>
            </p:extLst>
          </p:nvPr>
        </p:nvGraphicFramePr>
        <p:xfrm>
          <a:off x="2444299" y="4558455"/>
          <a:ext cx="1257300" cy="1090727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1611564420"/>
                    </a:ext>
                  </a:extLst>
                </a:gridCol>
              </a:tblGrid>
              <a:tr h="1772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产品编号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930229"/>
                  </a:ext>
                </a:extLst>
              </a:tr>
              <a:tr h="1772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品牌名称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349090"/>
                  </a:ext>
                </a:extLst>
              </a:tr>
              <a:tr h="344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包装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327942"/>
                  </a:ext>
                </a:extLst>
              </a:tr>
              <a:tr h="1772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档次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16491"/>
                  </a:ext>
                </a:extLst>
              </a:tr>
            </a:tbl>
          </a:graphicData>
        </a:graphic>
      </p:graphicFrame>
      <p:sp>
        <p:nvSpPr>
          <p:cNvPr id="67" name="文本框 17">
            <a:extLst>
              <a:ext uri="{FF2B5EF4-FFF2-40B4-BE49-F238E27FC236}">
                <a16:creationId xmlns:a16="http://schemas.microsoft.com/office/drawing/2014/main" id="{34704D2B-AD01-4BD3-96BF-B12B2B872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401" y="4017449"/>
            <a:ext cx="17287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产品主数据表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EB36163-5962-4DF7-9886-55F0420C84F1}"/>
              </a:ext>
            </a:extLst>
          </p:cNvPr>
          <p:cNvCxnSpPr/>
          <p:nvPr/>
        </p:nvCxnSpPr>
        <p:spPr bwMode="auto">
          <a:xfrm>
            <a:off x="2154176" y="3960304"/>
            <a:ext cx="28575" cy="244792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21B82BF-296E-4703-AD50-68FD9A0D1AE3}"/>
              </a:ext>
            </a:extLst>
          </p:cNvPr>
          <p:cNvCxnSpPr/>
          <p:nvPr/>
        </p:nvCxnSpPr>
        <p:spPr bwMode="auto">
          <a:xfrm>
            <a:off x="3944876" y="3960304"/>
            <a:ext cx="30162" cy="244792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E464A54-A24E-428B-BC43-67C503153BFA}"/>
              </a:ext>
            </a:extLst>
          </p:cNvPr>
          <p:cNvCxnSpPr/>
          <p:nvPr/>
        </p:nvCxnSpPr>
        <p:spPr bwMode="auto">
          <a:xfrm>
            <a:off x="2168463" y="3960304"/>
            <a:ext cx="1776413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FE5DD2A-E9B1-4C76-9894-1093149ABC25}"/>
              </a:ext>
            </a:extLst>
          </p:cNvPr>
          <p:cNvCxnSpPr/>
          <p:nvPr/>
        </p:nvCxnSpPr>
        <p:spPr bwMode="auto">
          <a:xfrm>
            <a:off x="2182751" y="6408229"/>
            <a:ext cx="17780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076040E7-A435-4E4C-A3AD-EDA792482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70" y="1942433"/>
            <a:ext cx="5026047" cy="3861303"/>
          </a:xfrm>
          <a:prstGeom prst="rect">
            <a:avLst/>
          </a:prstGeom>
        </p:spPr>
      </p:pic>
      <p:pic>
        <p:nvPicPr>
          <p:cNvPr id="79" name="Picture 4" descr="全球啤酒龙头：百威英博Anheuser-Busch InBev(BUD) | 美股之家- 港美股 ...">
            <a:extLst>
              <a:ext uri="{FF2B5EF4-FFF2-40B4-BE49-F238E27FC236}">
                <a16:creationId xmlns:a16="http://schemas.microsoft.com/office/drawing/2014/main" id="{8772FC1F-54CF-4267-A0A6-D7B314DD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16" y="5625308"/>
            <a:ext cx="1917058" cy="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350"/>
            <a:ext cx="12181840" cy="6844665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>
            <a:off x="1073991" y="278003"/>
            <a:ext cx="6109097" cy="604044"/>
          </a:xfrm>
          <a:prstGeom prst="rect">
            <a:avLst/>
          </a:prstGeom>
        </p:spPr>
        <p:txBody>
          <a:bodyPr/>
          <a:lstStyle>
            <a:lvl1pPr algn="l" defTabSz="28879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赛题分析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时序关系</a:t>
            </a:r>
          </a:p>
        </p:txBody>
      </p:sp>
      <p:sp>
        <p:nvSpPr>
          <p:cNvPr id="22" name="直接连接符 4"/>
          <p:cNvSpPr>
            <a:spLocks noChangeShapeType="1"/>
          </p:cNvSpPr>
          <p:nvPr/>
        </p:nvSpPr>
        <p:spPr bwMode="auto">
          <a:xfrm>
            <a:off x="476" y="1054255"/>
            <a:ext cx="12191207" cy="0"/>
          </a:xfrm>
          <a:prstGeom prst="line">
            <a:avLst/>
          </a:prstGeom>
          <a:noFill/>
          <a:ln w="6350">
            <a:solidFill>
              <a:srgbClr val="3AC4C4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下箭头 25">
            <a:extLst>
              <a:ext uri="{FF2B5EF4-FFF2-40B4-BE49-F238E27FC236}">
                <a16:creationId xmlns:a16="http://schemas.microsoft.com/office/drawing/2014/main" id="{004FF0BE-4387-4DA1-B590-F8DFD52E21F3}"/>
              </a:ext>
            </a:extLst>
          </p:cNvPr>
          <p:cNvSpPr/>
          <p:nvPr/>
        </p:nvSpPr>
        <p:spPr>
          <a:xfrm>
            <a:off x="3120645" y="2210282"/>
            <a:ext cx="381000" cy="457200"/>
          </a:xfrm>
          <a:prstGeom prst="down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957993-A244-4CDC-B9A8-9082EF0D843B}"/>
              </a:ext>
            </a:extLst>
          </p:cNvPr>
          <p:cNvSpPr/>
          <p:nvPr/>
        </p:nvSpPr>
        <p:spPr>
          <a:xfrm>
            <a:off x="7611864" y="3651265"/>
            <a:ext cx="2992562" cy="30480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年相比其他年份年趋势有明显不一致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D7921CC-F157-414E-B3F1-FCE347CA6092}"/>
              </a:ext>
            </a:extLst>
          </p:cNvPr>
          <p:cNvSpPr/>
          <p:nvPr/>
        </p:nvSpPr>
        <p:spPr>
          <a:xfrm>
            <a:off x="7611864" y="1777552"/>
            <a:ext cx="2992562" cy="30480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销量的规律性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09E7FF3-EB5B-46C3-A702-7B4ADB11D6BA}"/>
              </a:ext>
            </a:extLst>
          </p:cNvPr>
          <p:cNvSpPr/>
          <p:nvPr/>
        </p:nvSpPr>
        <p:spPr>
          <a:xfrm>
            <a:off x="1860954" y="1777552"/>
            <a:ext cx="2943434" cy="3048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/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销量与时序关系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下箭头 8">
            <a:extLst>
              <a:ext uri="{FF2B5EF4-FFF2-40B4-BE49-F238E27FC236}">
                <a16:creationId xmlns:a16="http://schemas.microsoft.com/office/drawing/2014/main" id="{39F29690-D183-4F60-BC14-36F3E305089C}"/>
              </a:ext>
            </a:extLst>
          </p:cNvPr>
          <p:cNvSpPr/>
          <p:nvPr/>
        </p:nvSpPr>
        <p:spPr>
          <a:xfrm rot="1929823">
            <a:off x="8152954" y="2259527"/>
            <a:ext cx="381000" cy="4572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9">
            <a:extLst>
              <a:ext uri="{FF2B5EF4-FFF2-40B4-BE49-F238E27FC236}">
                <a16:creationId xmlns:a16="http://schemas.microsoft.com/office/drawing/2014/main" id="{B45E8821-B8FE-46AA-AFD5-982F3F29E82C}"/>
              </a:ext>
            </a:extLst>
          </p:cNvPr>
          <p:cNvSpPr/>
          <p:nvPr/>
        </p:nvSpPr>
        <p:spPr>
          <a:xfrm rot="19365897">
            <a:off x="9889996" y="2249315"/>
            <a:ext cx="381000" cy="457200"/>
          </a:xfrm>
          <a:prstGeom prst="down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4D747AD-63B1-4D4D-8223-06E241EDA53F}"/>
              </a:ext>
            </a:extLst>
          </p:cNvPr>
          <p:cNvSpPr/>
          <p:nvPr/>
        </p:nvSpPr>
        <p:spPr>
          <a:xfrm>
            <a:off x="7387614" y="2775957"/>
            <a:ext cx="1521755" cy="5334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总体历史数据中呈现季节性波动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687E16-B601-4680-A7BA-48C7C8007B7D}"/>
              </a:ext>
            </a:extLst>
          </p:cNvPr>
          <p:cNvSpPr/>
          <p:nvPr/>
        </p:nvSpPr>
        <p:spPr>
          <a:xfrm>
            <a:off x="9396710" y="2783055"/>
            <a:ext cx="1521755" cy="5334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不同地区销量差异</a:t>
            </a:r>
          </a:p>
        </p:txBody>
      </p:sp>
      <p:sp>
        <p:nvSpPr>
          <p:cNvPr id="31" name="下箭头 13">
            <a:extLst>
              <a:ext uri="{FF2B5EF4-FFF2-40B4-BE49-F238E27FC236}">
                <a16:creationId xmlns:a16="http://schemas.microsoft.com/office/drawing/2014/main" id="{95FC0D92-F96C-406F-900F-19264B5AD0C7}"/>
              </a:ext>
            </a:extLst>
          </p:cNvPr>
          <p:cNvSpPr/>
          <p:nvPr/>
        </p:nvSpPr>
        <p:spPr>
          <a:xfrm rot="1929823">
            <a:off x="8142639" y="4095648"/>
            <a:ext cx="381000" cy="4572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14">
            <a:extLst>
              <a:ext uri="{FF2B5EF4-FFF2-40B4-BE49-F238E27FC236}">
                <a16:creationId xmlns:a16="http://schemas.microsoft.com/office/drawing/2014/main" id="{199D8E2D-133A-48FA-9893-AF18D6C2896B}"/>
              </a:ext>
            </a:extLst>
          </p:cNvPr>
          <p:cNvSpPr/>
          <p:nvPr/>
        </p:nvSpPr>
        <p:spPr>
          <a:xfrm rot="19365897">
            <a:off x="9967088" y="4097991"/>
            <a:ext cx="381000" cy="457200"/>
          </a:xfrm>
          <a:prstGeom prst="down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DBB6693-E292-4A50-98F4-2ACBC3F19B92}"/>
              </a:ext>
            </a:extLst>
          </p:cNvPr>
          <p:cNvSpPr/>
          <p:nvPr/>
        </p:nvSpPr>
        <p:spPr>
          <a:xfrm>
            <a:off x="7439897" y="4624836"/>
            <a:ext cx="1521755" cy="5334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突发波动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1BB7F92-B944-41A7-9B6E-773E5961F7B5}"/>
              </a:ext>
            </a:extLst>
          </p:cNvPr>
          <p:cNvSpPr/>
          <p:nvPr/>
        </p:nvSpPr>
        <p:spPr>
          <a:xfrm>
            <a:off x="9448993" y="4631934"/>
            <a:ext cx="1521755" cy="5334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年存在异常突出的数据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5DD9CE-923D-4557-8129-DCB271303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98" y="2849451"/>
            <a:ext cx="5523493" cy="2469674"/>
          </a:xfrm>
          <a:prstGeom prst="rect">
            <a:avLst/>
          </a:prstGeom>
        </p:spPr>
      </p:pic>
      <p:pic>
        <p:nvPicPr>
          <p:cNvPr id="35" name="Picture 4" descr="全球啤酒龙头：百威英博Anheuser-Busch InBev(BUD) | 美股之家- 港美股 ...">
            <a:extLst>
              <a:ext uri="{FF2B5EF4-FFF2-40B4-BE49-F238E27FC236}">
                <a16:creationId xmlns:a16="http://schemas.microsoft.com/office/drawing/2014/main" id="{89F7C904-412C-4E72-BEDD-DFBB3E082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16" y="5625308"/>
            <a:ext cx="1917058" cy="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01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350"/>
            <a:ext cx="12181840" cy="6844665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>
            <a:off x="1073991" y="278003"/>
            <a:ext cx="6109097" cy="604044"/>
          </a:xfrm>
          <a:prstGeom prst="rect">
            <a:avLst/>
          </a:prstGeom>
        </p:spPr>
        <p:txBody>
          <a:bodyPr/>
          <a:lstStyle>
            <a:lvl1pPr algn="l" defTabSz="28879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赛题分析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解题思路</a:t>
            </a:r>
          </a:p>
        </p:txBody>
      </p:sp>
      <p:sp>
        <p:nvSpPr>
          <p:cNvPr id="22" name="直接连接符 4"/>
          <p:cNvSpPr>
            <a:spLocks noChangeShapeType="1"/>
          </p:cNvSpPr>
          <p:nvPr/>
        </p:nvSpPr>
        <p:spPr bwMode="auto">
          <a:xfrm>
            <a:off x="476" y="1054255"/>
            <a:ext cx="12191207" cy="0"/>
          </a:xfrm>
          <a:prstGeom prst="line">
            <a:avLst/>
          </a:prstGeom>
          <a:noFill/>
          <a:ln w="6350">
            <a:solidFill>
              <a:srgbClr val="3AC4C4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Picture 4" descr="全球啤酒龙头：百威英博Anheuser-Busch InBev(BUD) | 美股之家- 港美股 ...">
            <a:extLst>
              <a:ext uri="{FF2B5EF4-FFF2-40B4-BE49-F238E27FC236}">
                <a16:creationId xmlns:a16="http://schemas.microsoft.com/office/drawing/2014/main" id="{923AC1FF-E79D-48BD-8C74-45249FAFB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16" y="5625308"/>
            <a:ext cx="1917058" cy="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1A833A-444F-42D0-8193-6B05E595E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4" y="1400255"/>
            <a:ext cx="11490770" cy="18551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8935B2-9C91-4FDB-A1A3-800F0D839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63" y="3309078"/>
            <a:ext cx="11847501" cy="4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8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350"/>
            <a:ext cx="12181840" cy="6844665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>
            <a:off x="1073991" y="278003"/>
            <a:ext cx="6109097" cy="604044"/>
          </a:xfrm>
          <a:prstGeom prst="rect">
            <a:avLst/>
          </a:prstGeom>
        </p:spPr>
        <p:txBody>
          <a:bodyPr/>
          <a:lstStyle>
            <a:lvl1pPr algn="l" defTabSz="28879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赛题分析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解题思路</a:t>
            </a:r>
          </a:p>
        </p:txBody>
      </p:sp>
      <p:sp>
        <p:nvSpPr>
          <p:cNvPr id="22" name="直接连接符 4"/>
          <p:cNvSpPr>
            <a:spLocks noChangeShapeType="1"/>
          </p:cNvSpPr>
          <p:nvPr/>
        </p:nvSpPr>
        <p:spPr bwMode="auto">
          <a:xfrm>
            <a:off x="476" y="1054255"/>
            <a:ext cx="12191207" cy="0"/>
          </a:xfrm>
          <a:prstGeom prst="line">
            <a:avLst/>
          </a:prstGeom>
          <a:noFill/>
          <a:ln w="6350">
            <a:solidFill>
              <a:srgbClr val="3AC4C4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Picture 4" descr="全球啤酒龙头：百威英博Anheuser-Busch InBev(BUD) | 美股之家- 港美股 ...">
            <a:extLst>
              <a:ext uri="{FF2B5EF4-FFF2-40B4-BE49-F238E27FC236}">
                <a16:creationId xmlns:a16="http://schemas.microsoft.com/office/drawing/2014/main" id="{923AC1FF-E79D-48BD-8C74-45249FAFB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16" y="5625308"/>
            <a:ext cx="1917058" cy="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63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350"/>
            <a:ext cx="12181840" cy="6844665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>
            <a:off x="1073991" y="278003"/>
            <a:ext cx="6109097" cy="604044"/>
          </a:xfrm>
          <a:prstGeom prst="rect">
            <a:avLst/>
          </a:prstGeom>
        </p:spPr>
        <p:txBody>
          <a:bodyPr/>
          <a:lstStyle>
            <a:lvl1pPr algn="l" defTabSz="28879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赛题分析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解题思路</a:t>
            </a:r>
          </a:p>
        </p:txBody>
      </p:sp>
      <p:sp>
        <p:nvSpPr>
          <p:cNvPr id="22" name="直接连接符 4"/>
          <p:cNvSpPr>
            <a:spLocks noChangeShapeType="1"/>
          </p:cNvSpPr>
          <p:nvPr/>
        </p:nvSpPr>
        <p:spPr bwMode="auto">
          <a:xfrm>
            <a:off x="476" y="1054255"/>
            <a:ext cx="12191207" cy="0"/>
          </a:xfrm>
          <a:prstGeom prst="line">
            <a:avLst/>
          </a:prstGeom>
          <a:noFill/>
          <a:ln w="6350">
            <a:solidFill>
              <a:srgbClr val="3AC4C4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Picture 4" descr="全球啤酒龙头：百威英博Anheuser-Busch InBev(BUD) | 美股之家- 港美股 ...">
            <a:extLst>
              <a:ext uri="{FF2B5EF4-FFF2-40B4-BE49-F238E27FC236}">
                <a16:creationId xmlns:a16="http://schemas.microsoft.com/office/drawing/2014/main" id="{923AC1FF-E79D-48BD-8C74-45249FAFB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16" y="5625308"/>
            <a:ext cx="1917058" cy="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39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350"/>
            <a:ext cx="12181840" cy="6844665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>
            <a:off x="1073991" y="278003"/>
            <a:ext cx="6109097" cy="604044"/>
          </a:xfrm>
          <a:prstGeom prst="rect">
            <a:avLst/>
          </a:prstGeom>
        </p:spPr>
        <p:txBody>
          <a:bodyPr/>
          <a:lstStyle>
            <a:lvl1pPr algn="l" defTabSz="28879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赛题分析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解题思路</a:t>
            </a:r>
          </a:p>
        </p:txBody>
      </p:sp>
      <p:sp>
        <p:nvSpPr>
          <p:cNvPr id="22" name="直接连接符 4"/>
          <p:cNvSpPr>
            <a:spLocks noChangeShapeType="1"/>
          </p:cNvSpPr>
          <p:nvPr/>
        </p:nvSpPr>
        <p:spPr bwMode="auto">
          <a:xfrm>
            <a:off x="476" y="1054255"/>
            <a:ext cx="12191207" cy="0"/>
          </a:xfrm>
          <a:prstGeom prst="line">
            <a:avLst/>
          </a:prstGeom>
          <a:noFill/>
          <a:ln w="6350">
            <a:solidFill>
              <a:srgbClr val="3AC4C4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 219"/>
          <p:cNvSpPr/>
          <p:nvPr/>
        </p:nvSpPr>
        <p:spPr>
          <a:xfrm>
            <a:off x="4614545" y="1233170"/>
            <a:ext cx="2266315" cy="6667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98894" y="1382395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探索性分析（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 219"/>
          <p:cNvSpPr/>
          <p:nvPr/>
        </p:nvSpPr>
        <p:spPr>
          <a:xfrm>
            <a:off x="4614545" y="2363470"/>
            <a:ext cx="2266315" cy="6667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1865" y="2512695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sp>
        <p:nvSpPr>
          <p:cNvPr id="8" name=" 219"/>
          <p:cNvSpPr/>
          <p:nvPr/>
        </p:nvSpPr>
        <p:spPr>
          <a:xfrm>
            <a:off x="4690427" y="5456555"/>
            <a:ext cx="2266315" cy="6667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5067" y="5615305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</a:p>
        </p:txBody>
      </p:sp>
      <p:sp>
        <p:nvSpPr>
          <p:cNvPr id="15" name="下箭头 14"/>
          <p:cNvSpPr/>
          <p:nvPr/>
        </p:nvSpPr>
        <p:spPr>
          <a:xfrm>
            <a:off x="5671185" y="1993900"/>
            <a:ext cx="152400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14625" y="3450590"/>
            <a:ext cx="6067425" cy="1710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671185" y="3111500"/>
            <a:ext cx="152400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5671184" y="5161280"/>
            <a:ext cx="152400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 219"/>
          <p:cNvSpPr/>
          <p:nvPr/>
        </p:nvSpPr>
        <p:spPr>
          <a:xfrm>
            <a:off x="2942590" y="3518559"/>
            <a:ext cx="2266315" cy="6667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55950" y="3642995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0" name=" 219"/>
          <p:cNvSpPr/>
          <p:nvPr/>
        </p:nvSpPr>
        <p:spPr>
          <a:xfrm>
            <a:off x="6313170" y="3493770"/>
            <a:ext cx="2266315" cy="6667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65900" y="3642995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LightGBM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cxnSp>
        <p:nvCxnSpPr>
          <p:cNvPr id="21" name="直接连接符 20"/>
          <p:cNvCxnSpPr>
            <a:cxnSpLocks/>
          </p:cNvCxnSpPr>
          <p:nvPr/>
        </p:nvCxnSpPr>
        <p:spPr>
          <a:xfrm flipV="1">
            <a:off x="6956742" y="5262338"/>
            <a:ext cx="1806775" cy="52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928417" y="4766455"/>
            <a:ext cx="2809875" cy="83871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156542" y="4892451"/>
            <a:ext cx="25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异构模型</a:t>
            </a:r>
            <a:r>
              <a:rPr lang="zh-CN" altLang="en-US" sz="1800" b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的融合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提高性能，降低损失</a:t>
            </a: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6880860" y="2694940"/>
            <a:ext cx="158051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436610" y="2425065"/>
            <a:ext cx="2809875" cy="54292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579485" y="2512060"/>
            <a:ext cx="253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特征决定上限</a:t>
            </a: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6880860" y="1565275"/>
            <a:ext cx="158051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8461375" y="1295400"/>
            <a:ext cx="2809875" cy="88138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04250" y="1382395"/>
            <a:ext cx="25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分析，理解数据内在特征，模型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insight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Picture 4" descr="全球啤酒龙头：百威英博Anheuser-Busch InBev(BUD) | 美股之家- 港美股 ...">
            <a:extLst>
              <a:ext uri="{FF2B5EF4-FFF2-40B4-BE49-F238E27FC236}">
                <a16:creationId xmlns:a16="http://schemas.microsoft.com/office/drawing/2014/main" id="{923AC1FF-E79D-48BD-8C74-45249FAFB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16" y="5625308"/>
            <a:ext cx="1917058" cy="8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 219">
            <a:extLst>
              <a:ext uri="{FF2B5EF4-FFF2-40B4-BE49-F238E27FC236}">
                <a16:creationId xmlns:a16="http://schemas.microsoft.com/office/drawing/2014/main" id="{2E20958B-D996-4A1F-8AB2-66F195B85A5D}"/>
              </a:ext>
            </a:extLst>
          </p:cNvPr>
          <p:cNvSpPr/>
          <p:nvPr/>
        </p:nvSpPr>
        <p:spPr>
          <a:xfrm>
            <a:off x="2995381" y="4359322"/>
            <a:ext cx="2266315" cy="6667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3D26E7C-843E-4729-A406-053AF3851843}"/>
              </a:ext>
            </a:extLst>
          </p:cNvPr>
          <p:cNvSpPr txBox="1"/>
          <p:nvPr/>
        </p:nvSpPr>
        <p:spPr>
          <a:xfrm>
            <a:off x="3155950" y="4524151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LSTM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35" name="圆角矩形 25">
            <a:extLst>
              <a:ext uri="{FF2B5EF4-FFF2-40B4-BE49-F238E27FC236}">
                <a16:creationId xmlns:a16="http://schemas.microsoft.com/office/drawing/2014/main" id="{7DD042FC-A580-43F4-B114-381C8F8A6675}"/>
              </a:ext>
            </a:extLst>
          </p:cNvPr>
          <p:cNvSpPr/>
          <p:nvPr/>
        </p:nvSpPr>
        <p:spPr>
          <a:xfrm>
            <a:off x="8880316" y="3816397"/>
            <a:ext cx="2809875" cy="54292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3E8E67-6756-4135-B19D-AD87C9A2038D}"/>
              </a:ext>
            </a:extLst>
          </p:cNvPr>
          <p:cNvSpPr txBox="1"/>
          <p:nvPr/>
        </p:nvSpPr>
        <p:spPr>
          <a:xfrm>
            <a:off x="9156542" y="3903193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优化后</a:t>
            </a:r>
          </a:p>
        </p:txBody>
      </p:sp>
      <p:sp>
        <p:nvSpPr>
          <p:cNvPr id="34" name=" 219">
            <a:extLst>
              <a:ext uri="{FF2B5EF4-FFF2-40B4-BE49-F238E27FC236}">
                <a16:creationId xmlns:a16="http://schemas.microsoft.com/office/drawing/2014/main" id="{AFC4DBBD-5F4A-4169-B5AD-51FE450A87A7}"/>
              </a:ext>
            </a:extLst>
          </p:cNvPr>
          <p:cNvSpPr/>
          <p:nvPr/>
        </p:nvSpPr>
        <p:spPr>
          <a:xfrm>
            <a:off x="6341910" y="4415619"/>
            <a:ext cx="2266315" cy="6667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25A0A1E-8FC4-4FC4-A6F9-4D3951A3A149}"/>
              </a:ext>
            </a:extLst>
          </p:cNvPr>
          <p:cNvSpPr txBox="1"/>
          <p:nvPr/>
        </p:nvSpPr>
        <p:spPr>
          <a:xfrm>
            <a:off x="6394854" y="4562965"/>
            <a:ext cx="20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Randomforest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80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562</Words>
  <Application>Microsoft Office PowerPoint</Application>
  <PresentationFormat>宽屏</PresentationFormat>
  <Paragraphs>119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bette</dc:creator>
  <cp:lastModifiedBy>Mingyuan ZHU (20219292)</cp:lastModifiedBy>
  <cp:revision>59</cp:revision>
  <dcterms:created xsi:type="dcterms:W3CDTF">2018-10-19T08:08:00Z</dcterms:created>
  <dcterms:modified xsi:type="dcterms:W3CDTF">2020-07-05T08:28:51Z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