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8"/>
  </p:notesMasterIdLst>
  <p:sldIdLst>
    <p:sldId id="256" r:id="rId2"/>
    <p:sldId id="421" r:id="rId3"/>
    <p:sldId id="454" r:id="rId4"/>
    <p:sldId id="422" r:id="rId5"/>
    <p:sldId id="435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04" r:id="rId19"/>
    <p:sldId id="414" r:id="rId20"/>
    <p:sldId id="436" r:id="rId21"/>
    <p:sldId id="437" r:id="rId22"/>
    <p:sldId id="450" r:id="rId23"/>
    <p:sldId id="451" r:id="rId24"/>
    <p:sldId id="452" r:id="rId25"/>
    <p:sldId id="453" r:id="rId26"/>
    <p:sldId id="284" r:id="rId2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9"/>
      <p:bold r:id="rId30"/>
      <p:italic r:id="rId31"/>
      <p:boldItalic r:id="rId32"/>
    </p:embeddedFont>
    <p:embeddedFont>
      <p:font typeface="Barlow Semi Condensed Light" panose="00000406000000000000" pitchFamily="2" charset="0"/>
      <p:regular r:id="rId33"/>
      <p:bold r:id="rId34"/>
      <p:italic r:id="rId35"/>
      <p:boldItalic r:id="rId36"/>
    </p:embeddedFont>
    <p:embeddedFont>
      <p:font typeface="Barlow Semi Condensed Medium" panose="00000606000000000000" pitchFamily="2" charset="0"/>
      <p:regular r:id="rId37"/>
      <p:bold r:id="rId38"/>
      <p:italic r:id="rId39"/>
      <p:boldItalic r:id="rId40"/>
    </p:embeddedFont>
    <p:embeddedFont>
      <p:font typeface="Fjalla One" panose="02000506040000020004" pitchFamily="2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6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99A6BE-4E09-41D4-ACC1-FDD0F153D5C2}">
  <a:tblStyle styleId="{A299A6BE-4E09-41D4-ACC1-FDD0F153D5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57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0" name="Google Shape;3540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37495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37495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37495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5880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1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learninganalyticsforall/data-sets/lix-dataset" TargetMode="External"/><Relationship Id="rId2" Type="http://schemas.openxmlformats.org/officeDocument/2006/relationships/hyperlink" Target="https://analyse.kmi.open.ac.uk/open_dataset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google.com/spreadsheets/d/1h3K_5VAAT3vdFIX1sHsxWR-6PS78W5jTNRwzyO3I4AA/edit#gid=0" TargetMode="External"/><Relationship Id="rId4" Type="http://schemas.openxmlformats.org/officeDocument/2006/relationships/hyperlink" Target="https://sites.google.com/site/learninganalyticsforall/data-sets/epm-datas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zazueta/pisa-scores-2015" TargetMode="External"/><Relationship Id="rId2" Type="http://schemas.openxmlformats.org/officeDocument/2006/relationships/hyperlink" Target="https://data.cityofnewyork.us/Education/2019-DOE-High-School-Directory/uq7m-95z8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nces.ed.gov/ccd/drp7yr.ASP" TargetMode="External"/><Relationship Id="rId4" Type="http://schemas.openxmlformats.org/officeDocument/2006/relationships/hyperlink" Target="https://data.cityofnewyork.us/Education/2006-2012-School-Demographics-and-Accountability-S/ihfw-zy9j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User+Knowledge+Modeling" TargetMode="External"/><Relationship Id="rId2" Type="http://schemas.openxmlformats.org/officeDocument/2006/relationships/hyperlink" Target="https://archive.ics.uci.edu/ml/datasets/teaching+assistant+evaluation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tudentlife.cs.dartmouth.edu/dataset.html" TargetMode="External"/><Relationship Id="rId4" Type="http://schemas.openxmlformats.org/officeDocument/2006/relationships/hyperlink" Target="https://data.mendeley.com/datasets/68mt8gms4j/3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02">
            <a:extLst>
              <a:ext uri="{FF2B5EF4-FFF2-40B4-BE49-F238E27FC236}">
                <a16:creationId xmlns:a16="http://schemas.microsoft.com/office/drawing/2014/main" id="{FDF8324E-A0AD-3B46-A7A8-ACE950A95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0678" t="5836" r="11643" b="65647"/>
          <a:stretch/>
        </p:blipFill>
        <p:spPr>
          <a:xfrm>
            <a:off x="7633252" y="4446105"/>
            <a:ext cx="1437861" cy="605836"/>
          </a:xfrm>
          <a:prstGeom prst="rect">
            <a:avLst/>
          </a:prstGeom>
        </p:spPr>
      </p:pic>
      <p:grpSp>
        <p:nvGrpSpPr>
          <p:cNvPr id="1627" name="Google Shape;1627;p34"/>
          <p:cNvGrpSpPr/>
          <p:nvPr/>
        </p:nvGrpSpPr>
        <p:grpSpPr>
          <a:xfrm>
            <a:off x="-723834" y="1069087"/>
            <a:ext cx="5343540" cy="4183680"/>
            <a:chOff x="469775" y="238125"/>
            <a:chExt cx="6679425" cy="5229600"/>
          </a:xfrm>
        </p:grpSpPr>
        <p:sp>
          <p:nvSpPr>
            <p:cNvPr id="1628" name="Google Shape;1628;p34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4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4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4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4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4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4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4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4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4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4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4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4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4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4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4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4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4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4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4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4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4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4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4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4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4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4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4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4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4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4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4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4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4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4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4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4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4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4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4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4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4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4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4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4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4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4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4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4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4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4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4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4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4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4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4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4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4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4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4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4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4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4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4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4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4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4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4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4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4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4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4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4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4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4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4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4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4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4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4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4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4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4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8" name="Picture 197">
            <a:extLst>
              <a:ext uri="{FF2B5EF4-FFF2-40B4-BE49-F238E27FC236}">
                <a16:creationId xmlns:a16="http://schemas.microsoft.com/office/drawing/2014/main" id="{8671D545-121E-BD46-B15F-4579DB395C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49946" y="1329580"/>
            <a:ext cx="5676762" cy="1799626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FDF8324E-A0AD-3B46-A7A8-ACE950A95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06" t="64984" r="11539" b="6946"/>
          <a:stretch/>
        </p:blipFill>
        <p:spPr>
          <a:xfrm>
            <a:off x="6228932" y="4493967"/>
            <a:ext cx="1424609" cy="596347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FDF8324E-A0AD-3B46-A7A8-ACE950A95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7175" t="33945" r="7662" b="37050"/>
          <a:stretch/>
        </p:blipFill>
        <p:spPr>
          <a:xfrm>
            <a:off x="4618866" y="4480714"/>
            <a:ext cx="1596888" cy="6162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App to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90687-6365-043E-23BB-F90C1747A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365" y="1129937"/>
            <a:ext cx="1887154" cy="38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7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App to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2FEE0-2D5A-5BD3-1AB0-76904538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919" y="2062091"/>
            <a:ext cx="2048161" cy="1019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35FDD3-0D47-0914-DCC1-61BFDFD82CBD}"/>
              </a:ext>
            </a:extLst>
          </p:cNvPr>
          <p:cNvSpPr txBox="1"/>
          <p:nvPr/>
        </p:nvSpPr>
        <p:spPr>
          <a:xfrm>
            <a:off x="2788921" y="3409406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 + Push</a:t>
            </a:r>
          </a:p>
        </p:txBody>
      </p:sp>
    </p:spTree>
    <p:extLst>
      <p:ext uri="{BB962C8B-B14F-4D97-AF65-F5344CB8AC3E}">
        <p14:creationId xmlns:p14="http://schemas.microsoft.com/office/powerpoint/2010/main" val="404056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</a:t>
            </a:r>
            <a:r>
              <a:rPr lang="en-US" dirty="0" err="1"/>
              <a:t>Streamlit</a:t>
            </a:r>
            <a:r>
              <a:rPr lang="en-US" dirty="0"/>
              <a:t>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D0-EA66-A190-6FA7-0B5693EF6F88}"/>
              </a:ext>
            </a:extLst>
          </p:cNvPr>
          <p:cNvSpPr txBox="1"/>
          <p:nvPr/>
        </p:nvSpPr>
        <p:spPr>
          <a:xfrm>
            <a:off x="3159579" y="1230775"/>
            <a:ext cx="3646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https://share.streamlit.io/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0F433-8672-BA2F-222C-2CE1B32F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19" y="1734591"/>
            <a:ext cx="3030361" cy="328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3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</a:t>
            </a:r>
            <a:r>
              <a:rPr lang="en-US" dirty="0" err="1"/>
              <a:t>Streamlit</a:t>
            </a:r>
            <a:r>
              <a:rPr lang="en-US" dirty="0"/>
              <a:t>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D0-EA66-A190-6FA7-0B5693EF6F88}"/>
              </a:ext>
            </a:extLst>
          </p:cNvPr>
          <p:cNvSpPr txBox="1"/>
          <p:nvPr/>
        </p:nvSpPr>
        <p:spPr>
          <a:xfrm>
            <a:off x="135528" y="1250369"/>
            <a:ext cx="3646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https://share.streamlit.io/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813EE-6C2E-44B1-D980-8960E6747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401" y="986245"/>
            <a:ext cx="2459047" cy="39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7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D0-EA66-A190-6FA7-0B5693EF6F88}"/>
              </a:ext>
            </a:extLst>
          </p:cNvPr>
          <p:cNvSpPr txBox="1"/>
          <p:nvPr/>
        </p:nvSpPr>
        <p:spPr>
          <a:xfrm>
            <a:off x="135528" y="1250369"/>
            <a:ext cx="3646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https://share.streamlit.io/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440E5-D16C-83EF-D0D2-37CB7764D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27" y="1650479"/>
            <a:ext cx="4131960" cy="314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4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D0-EA66-A190-6FA7-0B5693EF6F88}"/>
              </a:ext>
            </a:extLst>
          </p:cNvPr>
          <p:cNvSpPr txBox="1"/>
          <p:nvPr/>
        </p:nvSpPr>
        <p:spPr>
          <a:xfrm>
            <a:off x="135528" y="1250369"/>
            <a:ext cx="3646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https://share.streamlit.io/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3D818-8307-5683-61D6-3C2462FA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58" y="1123405"/>
            <a:ext cx="2687733" cy="36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5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D0-EA66-A190-6FA7-0B5693EF6F88}"/>
              </a:ext>
            </a:extLst>
          </p:cNvPr>
          <p:cNvSpPr txBox="1"/>
          <p:nvPr/>
        </p:nvSpPr>
        <p:spPr>
          <a:xfrm>
            <a:off x="135528" y="1250369"/>
            <a:ext cx="3646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https://share.streamlit.io/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BCE5E-1910-7C8C-703E-FFA6F62AE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512" y="1038150"/>
            <a:ext cx="5166213" cy="41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8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0860E-7CF3-6101-3163-5AB9EC857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02" y="1371600"/>
            <a:ext cx="6503694" cy="36228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0688D0-EA66-A190-6FA7-0B5693EF6F88}"/>
              </a:ext>
            </a:extLst>
          </p:cNvPr>
          <p:cNvSpPr txBox="1"/>
          <p:nvPr/>
        </p:nvSpPr>
        <p:spPr>
          <a:xfrm>
            <a:off x="135528" y="1250369"/>
            <a:ext cx="3646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https://share.streamlit.io/</a:t>
            </a:r>
          </a:p>
        </p:txBody>
      </p:sp>
    </p:spTree>
    <p:extLst>
      <p:ext uri="{BB962C8B-B14F-4D97-AF65-F5344CB8AC3E}">
        <p14:creationId xmlns:p14="http://schemas.microsoft.com/office/powerpoint/2010/main" val="269706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1205345" y="2129605"/>
            <a:ext cx="6733309" cy="1069800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23797" y="984226"/>
            <a:ext cx="3980911" cy="804600"/>
          </a:xfrm>
        </p:spPr>
        <p:txBody>
          <a:bodyPr/>
          <a:lstStyle/>
          <a:p>
            <a:r>
              <a:rPr lang="en-US" sz="5400" dirty="0"/>
              <a:t>Data</a:t>
            </a:r>
          </a:p>
        </p:txBody>
      </p:sp>
      <p:sp>
        <p:nvSpPr>
          <p:cNvPr id="272" name="Google Shape;2170;p40"/>
          <p:cNvSpPr txBox="1"/>
          <p:nvPr/>
        </p:nvSpPr>
        <p:spPr>
          <a:xfrm>
            <a:off x="1241367" y="65049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rgbClr val="77C6F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AF1499E5-310D-D2ED-C9A3-06B277F0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32" y="2812471"/>
            <a:ext cx="2414155" cy="24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23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977B43-3CC8-1DFF-D5D7-94029DEC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2860FF-6629-C570-823B-0C7A5445C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Open University Learning Analytics dataset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CD131E-D8BC-8D4B-543C-C2E8EA80834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730689" y="1997964"/>
            <a:ext cx="1945200" cy="759000"/>
          </a:xfrm>
        </p:spPr>
        <p:txBody>
          <a:bodyPr/>
          <a:lstStyle/>
          <a:p>
            <a:r>
              <a:rPr lang="en-US" dirty="0"/>
              <a:t>Students’ activities in several courses at an online University (LARGE)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E6AB1EE-D822-D53E-C0DF-28960487AD9F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LIX Dataset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E5E9C1-6F39-ADCF-2B36-92690C91899D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Data captured from an Educational Game (MEDIUM)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C113A45-CC56-4A3A-DE7B-022ECAA20DA7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EPM Data Set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7A934EC-6BD6-7482-7D1E-C2899B518122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Clicks made by students in an online system (SMALL)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DAA12DD-D0B8-7F70-9A39-098C32B45D61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LARC Mock Dataset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E71C21B-C62B-320C-9EDE-A96CED97DE55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/>
              <a:t>Academic Records from University of Michigan (simulated) (SMALL)</a:t>
            </a:r>
          </a:p>
        </p:txBody>
      </p:sp>
    </p:spTree>
    <p:extLst>
      <p:ext uri="{BB962C8B-B14F-4D97-AF65-F5344CB8AC3E}">
        <p14:creationId xmlns:p14="http://schemas.microsoft.com/office/powerpoint/2010/main" val="31169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40"/>
          <p:cNvSpPr txBox="1">
            <a:spLocks noGrp="1"/>
          </p:cNvSpPr>
          <p:nvPr>
            <p:ph type="title"/>
          </p:nvPr>
        </p:nvSpPr>
        <p:spPr>
          <a:xfrm>
            <a:off x="1568775" y="337864"/>
            <a:ext cx="6006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 for Today</a:t>
            </a:r>
            <a:endParaRPr dirty="0"/>
          </a:p>
        </p:txBody>
      </p:sp>
      <p:sp>
        <p:nvSpPr>
          <p:cNvPr id="2162" name="Google Shape;2162;p40"/>
          <p:cNvSpPr txBox="1">
            <a:spLocks noGrp="1"/>
          </p:cNvSpPr>
          <p:nvPr>
            <p:ph type="subTitle" idx="1"/>
          </p:nvPr>
        </p:nvSpPr>
        <p:spPr>
          <a:xfrm>
            <a:off x="1709927" y="1549884"/>
            <a:ext cx="2166333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Apps Presentation</a:t>
            </a:r>
            <a:endParaRPr dirty="0"/>
          </a:p>
        </p:txBody>
      </p:sp>
      <p:sp>
        <p:nvSpPr>
          <p:cNvPr id="2163" name="Google Shape;2163;p40"/>
          <p:cNvSpPr txBox="1">
            <a:spLocks noGrp="1"/>
          </p:cNvSpPr>
          <p:nvPr>
            <p:ph type="subTitle" idx="2"/>
          </p:nvPr>
        </p:nvSpPr>
        <p:spPr>
          <a:xfrm>
            <a:off x="1709928" y="1939671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Show your app!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64" name="Google Shape;2164;p40"/>
          <p:cNvSpPr txBox="1">
            <a:spLocks noGrp="1"/>
          </p:cNvSpPr>
          <p:nvPr>
            <p:ph type="subTitle" idx="3"/>
          </p:nvPr>
        </p:nvSpPr>
        <p:spPr>
          <a:xfrm>
            <a:off x="5468111" y="1549884"/>
            <a:ext cx="2556057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Publishing your App</a:t>
            </a:r>
            <a:endParaRPr dirty="0"/>
          </a:p>
        </p:txBody>
      </p:sp>
      <p:sp>
        <p:nvSpPr>
          <p:cNvPr id="2165" name="Google Shape;2165;p40"/>
          <p:cNvSpPr txBox="1">
            <a:spLocks noGrp="1"/>
          </p:cNvSpPr>
          <p:nvPr>
            <p:ph type="subTitle" idx="4"/>
          </p:nvPr>
        </p:nvSpPr>
        <p:spPr>
          <a:xfrm>
            <a:off x="5468112" y="1939671"/>
            <a:ext cx="2231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Making it available to everybody</a:t>
            </a:r>
          </a:p>
        </p:txBody>
      </p:sp>
      <p:sp>
        <p:nvSpPr>
          <p:cNvPr id="2168" name="Google Shape;2168;p40"/>
          <p:cNvSpPr txBox="1">
            <a:spLocks noGrp="1"/>
          </p:cNvSpPr>
          <p:nvPr>
            <p:ph type="subTitle" idx="7"/>
          </p:nvPr>
        </p:nvSpPr>
        <p:spPr>
          <a:xfrm>
            <a:off x="6464800" y="3201375"/>
            <a:ext cx="2078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Your Project</a:t>
            </a:r>
            <a:endParaRPr dirty="0"/>
          </a:p>
        </p:txBody>
      </p:sp>
      <p:sp>
        <p:nvSpPr>
          <p:cNvPr id="2169" name="Google Shape;2169;p40"/>
          <p:cNvSpPr txBox="1">
            <a:spLocks noGrp="1"/>
          </p:cNvSpPr>
          <p:nvPr>
            <p:ph type="subTitle" idx="8"/>
          </p:nvPr>
        </p:nvSpPr>
        <p:spPr>
          <a:xfrm>
            <a:off x="6464800" y="3591175"/>
            <a:ext cx="2078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What is coming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70" name="Google Shape;2170;p40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rgbClr val="77C6F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72" name="Google Shape;2172;p40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rgbClr val="77C6F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73" name="Google Shape;2173;p40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rgbClr val="77C6F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" name="Google Shape;2168;p40">
            <a:extLst>
              <a:ext uri="{FF2B5EF4-FFF2-40B4-BE49-F238E27FC236}">
                <a16:creationId xmlns:a16="http://schemas.microsoft.com/office/drawing/2014/main" id="{3B041EDC-9D6C-DBEF-6D6F-61FF9CCE63C2}"/>
              </a:ext>
            </a:extLst>
          </p:cNvPr>
          <p:cNvSpPr txBox="1">
            <a:spLocks/>
          </p:cNvSpPr>
          <p:nvPr/>
        </p:nvSpPr>
        <p:spPr>
          <a:xfrm>
            <a:off x="2189716" y="3201375"/>
            <a:ext cx="20784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Data for your Project</a:t>
            </a:r>
            <a:endParaRPr lang="en-US" dirty="0"/>
          </a:p>
        </p:txBody>
      </p:sp>
      <p:sp>
        <p:nvSpPr>
          <p:cNvPr id="3" name="Google Shape;2169;p40">
            <a:extLst>
              <a:ext uri="{FF2B5EF4-FFF2-40B4-BE49-F238E27FC236}">
                <a16:creationId xmlns:a16="http://schemas.microsoft.com/office/drawing/2014/main" id="{DC91A8B1-0255-222E-17D4-2E9174507B37}"/>
              </a:ext>
            </a:extLst>
          </p:cNvPr>
          <p:cNvSpPr txBox="1">
            <a:spLocks/>
          </p:cNvSpPr>
          <p:nvPr/>
        </p:nvSpPr>
        <p:spPr>
          <a:xfrm>
            <a:off x="2189716" y="3591175"/>
            <a:ext cx="2078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600" dirty="0"/>
              <a:t>Educational Datasets</a:t>
            </a:r>
            <a:endParaRPr lang="en-US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" name="Google Shape;2172;p40">
            <a:extLst>
              <a:ext uri="{FF2B5EF4-FFF2-40B4-BE49-F238E27FC236}">
                <a16:creationId xmlns:a16="http://schemas.microsoft.com/office/drawing/2014/main" id="{A967D1A1-93BD-2FBD-8364-823F02907341}"/>
              </a:ext>
            </a:extLst>
          </p:cNvPr>
          <p:cNvSpPr txBox="1"/>
          <p:nvPr/>
        </p:nvSpPr>
        <p:spPr>
          <a:xfrm>
            <a:off x="988214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rgbClr val="77C6F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1970240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977B43-3CC8-1DFF-D5D7-94029DEC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2860FF-6629-C570-823B-0C7A5445C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New York City School Directory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CD131E-D8BC-8D4B-543C-C2E8EA80834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730689" y="1997964"/>
            <a:ext cx="1945200" cy="759000"/>
          </a:xfrm>
        </p:spPr>
        <p:txBody>
          <a:bodyPr/>
          <a:lstStyle/>
          <a:p>
            <a:r>
              <a:rPr lang="en-US" dirty="0"/>
              <a:t>Information about all public schools in NYC (LARGE)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E6AB1EE-D822-D53E-C0DF-28960487AD9F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PISA Scores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E5E9C1-6F39-ADCF-2B36-92690C91899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465711" y="1801368"/>
            <a:ext cx="1947600" cy="759000"/>
          </a:xfrm>
        </p:spPr>
        <p:txBody>
          <a:bodyPr/>
          <a:lstStyle/>
          <a:p>
            <a:r>
              <a:rPr lang="en-US" dirty="0"/>
              <a:t>Large standardized test for students around the Globe (SMALL)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C113A45-CC56-4A3A-DE7B-022ECAA20DA7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New York City Historical School Demographics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7A934EC-6BD6-7482-7D1E-C2899B518122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2825496" y="3703086"/>
            <a:ext cx="1945200" cy="759000"/>
          </a:xfrm>
        </p:spPr>
        <p:txBody>
          <a:bodyPr/>
          <a:lstStyle/>
          <a:p>
            <a:r>
              <a:rPr lang="en-US" dirty="0"/>
              <a:t>Race/Ethnicity populations at NYC public schools (MEDIUM)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DAA12DD-D0B8-7F70-9A39-098C32B45D61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Dropout Data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E71C21B-C62B-320C-9EDE-A96CED97DE55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/>
              <a:t>Academic Records from University of Michigan (simulated) (LARGE)</a:t>
            </a:r>
          </a:p>
        </p:txBody>
      </p:sp>
    </p:spTree>
    <p:extLst>
      <p:ext uri="{BB962C8B-B14F-4D97-AF65-F5344CB8AC3E}">
        <p14:creationId xmlns:p14="http://schemas.microsoft.com/office/powerpoint/2010/main" val="1872481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977B43-3CC8-1DFF-D5D7-94029DEC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2860FF-6629-C570-823B-0C7A5445C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Teacher Assistant Evaluation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CD131E-D8BC-8D4B-543C-C2E8EA80834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730689" y="1997964"/>
            <a:ext cx="1945200" cy="759000"/>
          </a:xfrm>
        </p:spPr>
        <p:txBody>
          <a:bodyPr/>
          <a:lstStyle/>
          <a:p>
            <a:r>
              <a:rPr lang="en-US" dirty="0"/>
              <a:t>Survey data about TA performance (SMALL)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E6AB1EE-D822-D53E-C0DF-28960487AD9F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User Knowledge Model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E5E9C1-6F39-ADCF-2B36-92690C91899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465711" y="1801368"/>
            <a:ext cx="1947600" cy="759000"/>
          </a:xfrm>
        </p:spPr>
        <p:txBody>
          <a:bodyPr/>
          <a:lstStyle/>
          <a:p>
            <a:r>
              <a:rPr lang="en-US" dirty="0"/>
              <a:t>Information about study time and knowledge (SMALL)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C113A45-CC56-4A3A-DE7B-022ECAA20DA7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Flip Classroom Performance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7A934EC-6BD6-7482-7D1E-C2899B518122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2825496" y="3703086"/>
            <a:ext cx="1945200" cy="759000"/>
          </a:xfrm>
        </p:spPr>
        <p:txBody>
          <a:bodyPr/>
          <a:lstStyle/>
          <a:p>
            <a:r>
              <a:rPr lang="en-US" dirty="0"/>
              <a:t>Grades for Students in Flip and Traditional Physics classes (SMALL)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DAA12DD-D0B8-7F70-9A39-098C32B45D61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Student Life 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E71C21B-C62B-320C-9EDE-A96CED97DE55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/>
              <a:t>Tracking of Students activities (LARGE)</a:t>
            </a:r>
          </a:p>
        </p:txBody>
      </p:sp>
    </p:spTree>
    <p:extLst>
      <p:ext uri="{BB962C8B-B14F-4D97-AF65-F5344CB8AC3E}">
        <p14:creationId xmlns:p14="http://schemas.microsoft.com/office/powerpoint/2010/main" val="514286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1205345" y="2129605"/>
            <a:ext cx="6733309" cy="1069800"/>
          </a:xfrm>
        </p:spPr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23797" y="984226"/>
            <a:ext cx="3980911" cy="804600"/>
          </a:xfrm>
        </p:spPr>
        <p:txBody>
          <a:bodyPr/>
          <a:lstStyle/>
          <a:p>
            <a:r>
              <a:rPr lang="en-US" sz="5400" dirty="0"/>
              <a:t>Your</a:t>
            </a:r>
          </a:p>
        </p:txBody>
      </p:sp>
      <p:sp>
        <p:nvSpPr>
          <p:cNvPr id="272" name="Google Shape;2170;p40"/>
          <p:cNvSpPr txBox="1"/>
          <p:nvPr/>
        </p:nvSpPr>
        <p:spPr>
          <a:xfrm>
            <a:off x="1241367" y="65049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 dirty="0">
              <a:solidFill>
                <a:srgbClr val="77C6F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9B4804-1DAD-AD69-3526-3F1E8506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159" y="2571750"/>
            <a:ext cx="2728375" cy="27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06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094FA-FDC9-D962-A1DB-11F1AD5F67E9}"/>
              </a:ext>
            </a:extLst>
          </p:cNvPr>
          <p:cNvSpPr txBox="1"/>
          <p:nvPr/>
        </p:nvSpPr>
        <p:spPr>
          <a:xfrm>
            <a:off x="1884405" y="1263407"/>
            <a:ext cx="5375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Objective and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D3CB3-5F9A-8147-B3AA-E5655FB9E3C6}"/>
              </a:ext>
            </a:extLst>
          </p:cNvPr>
          <p:cNvSpPr txBox="1"/>
          <p:nvPr/>
        </p:nvSpPr>
        <p:spPr>
          <a:xfrm>
            <a:off x="1508759" y="2002657"/>
            <a:ext cx="66489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will be the objective of your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/>
                </a:solidFill>
              </a:rPr>
              <a:t>Decisions to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/>
                </a:solidFill>
              </a:rPr>
              <a:t>Stakeholders / Users</a:t>
            </a:r>
            <a:br>
              <a:rPr lang="en-US" sz="1800" dirty="0">
                <a:solidFill>
                  <a:schemeClr val="accent5"/>
                </a:solidFill>
              </a:rPr>
            </a:b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400" dirty="0"/>
              <a:t>What part of the data you will you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/>
                </a:solidFill>
              </a:rPr>
              <a:t>General overview of the data</a:t>
            </a:r>
            <a:br>
              <a:rPr lang="en-US" sz="1800" dirty="0">
                <a:solidFill>
                  <a:schemeClr val="accent5"/>
                </a:solidFill>
              </a:rPr>
            </a:b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400" dirty="0"/>
              <a:t>Interface Mockup</a:t>
            </a:r>
          </a:p>
        </p:txBody>
      </p:sp>
    </p:spTree>
    <p:extLst>
      <p:ext uri="{BB962C8B-B14F-4D97-AF65-F5344CB8AC3E}">
        <p14:creationId xmlns:p14="http://schemas.microsoft.com/office/powerpoint/2010/main" val="705692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094FA-FDC9-D962-A1DB-11F1AD5F67E9}"/>
              </a:ext>
            </a:extLst>
          </p:cNvPr>
          <p:cNvSpPr txBox="1"/>
          <p:nvPr/>
        </p:nvSpPr>
        <p:spPr>
          <a:xfrm>
            <a:off x="1292822" y="1228016"/>
            <a:ext cx="6558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Analysis and Visualizations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D3CB3-5F9A-8147-B3AA-E5655FB9E3C6}"/>
              </a:ext>
            </a:extLst>
          </p:cNvPr>
          <p:cNvSpPr txBox="1"/>
          <p:nvPr/>
        </p:nvSpPr>
        <p:spPr>
          <a:xfrm>
            <a:off x="1508759" y="2002657"/>
            <a:ext cx="6648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loaded into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/>
                </a:solidFill>
              </a:rPr>
              <a:t>Cleaned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/>
                </a:solidFill>
              </a:rPr>
              <a:t>Wrangled</a:t>
            </a:r>
            <a:br>
              <a:rPr lang="en-US" sz="1800" dirty="0">
                <a:solidFill>
                  <a:schemeClr val="accent5"/>
                </a:solidFill>
              </a:rPr>
            </a:b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400" dirty="0"/>
              <a:t>Main visualizations ready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/>
                </a:solidFill>
              </a:rPr>
              <a:t>Static is ok</a:t>
            </a:r>
          </a:p>
        </p:txBody>
      </p:sp>
    </p:spTree>
    <p:extLst>
      <p:ext uri="{BB962C8B-B14F-4D97-AF65-F5344CB8AC3E}">
        <p14:creationId xmlns:p14="http://schemas.microsoft.com/office/powerpoint/2010/main" val="1032225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094FA-FDC9-D962-A1DB-11F1AD5F67E9}"/>
              </a:ext>
            </a:extLst>
          </p:cNvPr>
          <p:cNvSpPr txBox="1"/>
          <p:nvPr/>
        </p:nvSpPr>
        <p:spPr>
          <a:xfrm>
            <a:off x="2988799" y="1228016"/>
            <a:ext cx="3166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Final Prototype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D3CB3-5F9A-8147-B3AA-E5655FB9E3C6}"/>
              </a:ext>
            </a:extLst>
          </p:cNvPr>
          <p:cNvSpPr txBox="1"/>
          <p:nvPr/>
        </p:nvSpPr>
        <p:spPr>
          <a:xfrm>
            <a:off x="1508759" y="2002657"/>
            <a:ext cx="66489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Controls and Filters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/>
                </a:solidFill>
              </a:rPr>
              <a:t>Users can manipulate visualization</a:t>
            </a:r>
          </a:p>
          <a:p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400" dirty="0"/>
              <a:t>Explanations and Polish</a:t>
            </a:r>
          </a:p>
          <a:p>
            <a:endParaRPr lang="en-US" sz="2400" dirty="0"/>
          </a:p>
          <a:p>
            <a:r>
              <a:rPr lang="en-US" sz="2400" dirty="0"/>
              <a:t>App Published</a:t>
            </a:r>
          </a:p>
        </p:txBody>
      </p:sp>
    </p:spTree>
    <p:extLst>
      <p:ext uri="{BB962C8B-B14F-4D97-AF65-F5344CB8AC3E}">
        <p14:creationId xmlns:p14="http://schemas.microsoft.com/office/powerpoint/2010/main" val="2829466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p62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543" name="Google Shape;3543;p62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77C6F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dirty="0">
              <a:solidFill>
                <a:srgbClr val="77C6FC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595959"/>
                </a:solidFill>
              </a:rPr>
              <a:t>x</a:t>
            </a:r>
            <a:r>
              <a:rPr lang="en-US" dirty="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avier.ochoa@nyu.edu</a:t>
            </a: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Slack Channel</a:t>
            </a:r>
            <a:endParaRPr dirty="0">
              <a:solidFill>
                <a:srgbClr val="595959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1205345" y="2129605"/>
            <a:ext cx="6733309" cy="1069800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23797" y="984226"/>
            <a:ext cx="3980911" cy="804600"/>
          </a:xfrm>
        </p:spPr>
        <p:txBody>
          <a:bodyPr/>
          <a:lstStyle/>
          <a:p>
            <a:r>
              <a:rPr lang="en-US" sz="5400" dirty="0"/>
              <a:t>Group App</a:t>
            </a:r>
          </a:p>
        </p:txBody>
      </p:sp>
      <p:sp>
        <p:nvSpPr>
          <p:cNvPr id="272" name="Google Shape;2170;p40"/>
          <p:cNvSpPr txBox="1"/>
          <p:nvPr/>
        </p:nvSpPr>
        <p:spPr>
          <a:xfrm>
            <a:off x="1241367" y="65049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rgbClr val="77C6F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AF1499E5-310D-D2ED-C9A3-06B277F0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32" y="2812471"/>
            <a:ext cx="2414155" cy="24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2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1205345" y="2129605"/>
            <a:ext cx="6733309" cy="1069800"/>
          </a:xfrm>
        </p:spPr>
        <p:txBody>
          <a:bodyPr/>
          <a:lstStyle/>
          <a:p>
            <a:r>
              <a:rPr lang="en-US" dirty="0"/>
              <a:t>Your App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23797" y="984226"/>
            <a:ext cx="3980911" cy="804600"/>
          </a:xfrm>
        </p:spPr>
        <p:txBody>
          <a:bodyPr/>
          <a:lstStyle/>
          <a:p>
            <a:r>
              <a:rPr lang="en-US" sz="5400" dirty="0"/>
              <a:t>Publishing</a:t>
            </a:r>
          </a:p>
        </p:txBody>
      </p:sp>
      <p:sp>
        <p:nvSpPr>
          <p:cNvPr id="272" name="Google Shape;2170;p40"/>
          <p:cNvSpPr txBox="1"/>
          <p:nvPr/>
        </p:nvSpPr>
        <p:spPr>
          <a:xfrm>
            <a:off x="1241367" y="65049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rgbClr val="77C6F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9B4804-1DAD-AD69-3526-3F1E8506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159" y="2571750"/>
            <a:ext cx="2728375" cy="27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9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Requirements.txt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B481D-0E0C-4665-8588-F797FD48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31" y="1120945"/>
            <a:ext cx="6924398" cy="36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8677B-34B9-14EB-0C87-00F52ED2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06" y="1475728"/>
            <a:ext cx="6182588" cy="3419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92F739-9EE5-28D0-A8E5-11F112AB7057}"/>
              </a:ext>
            </a:extLst>
          </p:cNvPr>
          <p:cNvSpPr/>
          <p:nvPr/>
        </p:nvSpPr>
        <p:spPr>
          <a:xfrm>
            <a:off x="4467497" y="3037114"/>
            <a:ext cx="1587137" cy="195943"/>
          </a:xfrm>
          <a:prstGeom prst="rect">
            <a:avLst/>
          </a:prstGeom>
          <a:solidFill>
            <a:srgbClr val="FFC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4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Requirements.txt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D9BA6-8DA7-18B1-7317-8EC14C3B6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75" y="1309336"/>
            <a:ext cx="592537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9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App to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E5532-5257-FD19-36A1-E3625A6A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55" y="1269657"/>
            <a:ext cx="7011473" cy="35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7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App to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F570E-5E9F-F115-452F-098AFB34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29" y="1471459"/>
            <a:ext cx="388674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2272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BE3FE"/>
      </a:accent4>
      <a:accent5>
        <a:srgbClr val="595959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22153</TotalTime>
  <Words>407</Words>
  <Application>Microsoft Office PowerPoint</Application>
  <PresentationFormat>On-screen Show (16:9)</PresentationFormat>
  <Paragraphs>100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Barlow Semi Condensed Light</vt:lpstr>
      <vt:lpstr>Fjalla One</vt:lpstr>
      <vt:lpstr>Barlow Semi Condensed</vt:lpstr>
      <vt:lpstr>Barlow Semi Condensed Medium</vt:lpstr>
      <vt:lpstr>Arial</vt:lpstr>
      <vt:lpstr>Technology Consulting by Slidesgo</vt:lpstr>
      <vt:lpstr>PowerPoint Presentation</vt:lpstr>
      <vt:lpstr>Agenda for Today</vt:lpstr>
      <vt:lpstr>Presentation</vt:lpstr>
      <vt:lpstr>Your App</vt:lpstr>
      <vt:lpstr>Requirements.txt</vt:lpstr>
      <vt:lpstr>Requirements.txt</vt:lpstr>
      <vt:lpstr>Requirements.txt</vt:lpstr>
      <vt:lpstr>Add your App to Github</vt:lpstr>
      <vt:lpstr>Add your App to Github</vt:lpstr>
      <vt:lpstr>Add your App to Github</vt:lpstr>
      <vt:lpstr>Add your App to Github</vt:lpstr>
      <vt:lpstr>Sign in Streamlit Cloud</vt:lpstr>
      <vt:lpstr>Sign in Streamlit Cloud</vt:lpstr>
      <vt:lpstr>Create an App</vt:lpstr>
      <vt:lpstr>Create an App</vt:lpstr>
      <vt:lpstr>Create an App</vt:lpstr>
      <vt:lpstr>Create an App</vt:lpstr>
      <vt:lpstr>Sources</vt:lpstr>
      <vt:lpstr>Data Sources</vt:lpstr>
      <vt:lpstr>Data Sources</vt:lpstr>
      <vt:lpstr>Data Sources</vt:lpstr>
      <vt:lpstr>Project</vt:lpstr>
      <vt:lpstr>Session 12</vt:lpstr>
      <vt:lpstr>Session 13</vt:lpstr>
      <vt:lpstr>Session 14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Xavier Ochoa</dc:creator>
  <cp:lastModifiedBy>Xavier Ochoa</cp:lastModifiedBy>
  <cp:revision>45</cp:revision>
  <dcterms:modified xsi:type="dcterms:W3CDTF">2023-11-15T21:43:19Z</dcterms:modified>
</cp:coreProperties>
</file>