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9" r:id="rId2"/>
    <p:sldId id="260" r:id="rId3"/>
    <p:sldId id="256" r:id="rId4"/>
    <p:sldId id="257" r:id="rId5"/>
    <p:sldId id="258"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0"/>
    <p:restoredTop sz="84247"/>
  </p:normalViewPr>
  <p:slideViewPr>
    <p:cSldViewPr snapToGrid="0" snapToObjects="1">
      <p:cViewPr varScale="1">
        <p:scale>
          <a:sx n="95" d="100"/>
          <a:sy n="95" d="100"/>
        </p:scale>
        <p:origin x="1344"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4FFCF-106E-E24D-9F56-B69ACF4F07AC}" type="datetimeFigureOut">
              <a:rPr kumimoji="1" lang="zh-CN" altLang="en-US" smtClean="0"/>
              <a:t>2023/12/11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2165B-C25E-2849-B282-32A44048791E}" type="slidenum">
              <a:rPr kumimoji="1" lang="zh-CN" altLang="en-US" smtClean="0"/>
              <a:t>‹#›</a:t>
            </a:fld>
            <a:endParaRPr kumimoji="1" lang="zh-CN" altLang="en-US"/>
          </a:p>
        </p:txBody>
      </p:sp>
    </p:spTree>
    <p:extLst>
      <p:ext uri="{BB962C8B-B14F-4D97-AF65-F5344CB8AC3E}">
        <p14:creationId xmlns:p14="http://schemas.microsoft.com/office/powerpoint/2010/main" val="183069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Local educational institutions or the education departments of the government</a:t>
            </a:r>
          </a:p>
          <a:p>
            <a:r>
              <a:rPr lang="en" altLang="zh-CN" b="0" i="0" dirty="0">
                <a:solidFill>
                  <a:srgbClr val="374151"/>
                </a:solidFill>
                <a:effectLst/>
                <a:latin typeface="Söhne"/>
              </a:rPr>
              <a:t>They can gain insights into the student demographics of schools in each district. These insights enable them to provide targeted support or development recommendations to various districts or specific schools in the future.</a:t>
            </a:r>
            <a:endParaRPr kumimoji="1" lang="zh-CN" altLang="en-US" dirty="0"/>
          </a:p>
        </p:txBody>
      </p:sp>
      <p:sp>
        <p:nvSpPr>
          <p:cNvPr id="4" name="灯片编号占位符 3"/>
          <p:cNvSpPr>
            <a:spLocks noGrp="1"/>
          </p:cNvSpPr>
          <p:nvPr>
            <p:ph type="sldNum" sz="quarter" idx="5"/>
          </p:nvPr>
        </p:nvSpPr>
        <p:spPr/>
        <p:txBody>
          <a:bodyPr/>
          <a:lstStyle/>
          <a:p>
            <a:fld id="{CF22165B-C25E-2849-B282-32A44048791E}" type="slidenum">
              <a:rPr kumimoji="1" lang="zh-CN" altLang="en-US" smtClean="0"/>
              <a:t>2</a:t>
            </a:fld>
            <a:endParaRPr kumimoji="1" lang="zh-CN" altLang="en-US"/>
          </a:p>
        </p:txBody>
      </p:sp>
    </p:spTree>
    <p:extLst>
      <p:ext uri="{BB962C8B-B14F-4D97-AF65-F5344CB8AC3E}">
        <p14:creationId xmlns:p14="http://schemas.microsoft.com/office/powerpoint/2010/main" val="161349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Arrange the value of percentage in ascending order </a:t>
            </a:r>
          </a:p>
          <a:p>
            <a:r>
              <a:rPr kumimoji="1" lang="en" altLang="zh-CN" dirty="0"/>
              <a:t>If the percentage of subsidized students is high, it may indicate that these schools have a higher number of poverty students. Therefore, these schools could be considered for increased financial support aimed at assisting poverty students.</a:t>
            </a:r>
            <a:endParaRPr kumimoji="1" lang="zh-CN" altLang="en-US" dirty="0"/>
          </a:p>
        </p:txBody>
      </p:sp>
      <p:sp>
        <p:nvSpPr>
          <p:cNvPr id="4" name="灯片编号占位符 3"/>
          <p:cNvSpPr>
            <a:spLocks noGrp="1"/>
          </p:cNvSpPr>
          <p:nvPr>
            <p:ph type="sldNum" sz="quarter" idx="5"/>
          </p:nvPr>
        </p:nvSpPr>
        <p:spPr/>
        <p:txBody>
          <a:bodyPr/>
          <a:lstStyle/>
          <a:p>
            <a:fld id="{CF22165B-C25E-2849-B282-32A44048791E}" type="slidenum">
              <a:rPr kumimoji="1" lang="zh-CN" altLang="en-US" smtClean="0"/>
              <a:t>3</a:t>
            </a:fld>
            <a:endParaRPr kumimoji="1" lang="zh-CN" altLang="en-US"/>
          </a:p>
        </p:txBody>
      </p:sp>
    </p:spTree>
    <p:extLst>
      <p:ext uri="{BB962C8B-B14F-4D97-AF65-F5344CB8AC3E}">
        <p14:creationId xmlns:p14="http://schemas.microsoft.com/office/powerpoint/2010/main" val="517010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After reviewing the racial distribution of students in public schools across various districts, governments can offer enrollment suggestions to schools in areas where racial diversity is uneven. This guidance encourages these schools to enroll a more diverse student population in the following year, promoting the establishment of a diverse and inclusive learning atmosphere</a:t>
            </a:r>
            <a:endParaRPr kumimoji="1" lang="zh-CN" altLang="en-US" dirty="0"/>
          </a:p>
        </p:txBody>
      </p:sp>
      <p:sp>
        <p:nvSpPr>
          <p:cNvPr id="4" name="灯片编号占位符 3"/>
          <p:cNvSpPr>
            <a:spLocks noGrp="1"/>
          </p:cNvSpPr>
          <p:nvPr>
            <p:ph type="sldNum" sz="quarter" idx="5"/>
          </p:nvPr>
        </p:nvSpPr>
        <p:spPr/>
        <p:txBody>
          <a:bodyPr/>
          <a:lstStyle/>
          <a:p>
            <a:fld id="{CF22165B-C25E-2849-B282-32A44048791E}" type="slidenum">
              <a:rPr kumimoji="1" lang="zh-CN" altLang="en-US" smtClean="0"/>
              <a:t>4</a:t>
            </a:fld>
            <a:endParaRPr kumimoji="1" lang="zh-CN" altLang="en-US"/>
          </a:p>
        </p:txBody>
      </p:sp>
    </p:spTree>
    <p:extLst>
      <p:ext uri="{BB962C8B-B14F-4D97-AF65-F5344CB8AC3E}">
        <p14:creationId xmlns:p14="http://schemas.microsoft.com/office/powerpoint/2010/main" val="3059341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0ED6E-FEE2-FA49-9A89-D89A5173BC7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D26B82D-B11E-A34E-BB93-C4850ED78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EB6FDD9-0CD7-1B44-B428-AFDEB701F840}"/>
              </a:ext>
            </a:extLst>
          </p:cNvPr>
          <p:cNvSpPr>
            <a:spLocks noGrp="1"/>
          </p:cNvSpPr>
          <p:nvPr>
            <p:ph type="dt" sz="half" idx="10"/>
          </p:nvPr>
        </p:nvSpPr>
        <p:spPr/>
        <p:txBody>
          <a:bodyPr/>
          <a:lstStyle/>
          <a:p>
            <a:fld id="{1CAEAE27-ADE5-3E45-8275-D80251332FE0}" type="datetimeFigureOut">
              <a:rPr kumimoji="1" lang="zh-CN" altLang="en-US" smtClean="0"/>
              <a:t>2023/12/11</a:t>
            </a:fld>
            <a:endParaRPr kumimoji="1" lang="zh-CN" altLang="en-US"/>
          </a:p>
        </p:txBody>
      </p:sp>
      <p:sp>
        <p:nvSpPr>
          <p:cNvPr id="5" name="页脚占位符 4">
            <a:extLst>
              <a:ext uri="{FF2B5EF4-FFF2-40B4-BE49-F238E27FC236}">
                <a16:creationId xmlns:a16="http://schemas.microsoft.com/office/drawing/2014/main" id="{45443627-7D67-BF4C-AA4A-5B2C2DBC628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998CE19-8C86-3C42-B8DA-8EC6772A79C6}"/>
              </a:ext>
            </a:extLst>
          </p:cNvPr>
          <p:cNvSpPr>
            <a:spLocks noGrp="1"/>
          </p:cNvSpPr>
          <p:nvPr>
            <p:ph type="sldNum" sz="quarter" idx="12"/>
          </p:nvPr>
        </p:nvSpPr>
        <p:spPr/>
        <p:txBody>
          <a:bodyPr/>
          <a:lstStyle/>
          <a:p>
            <a:fld id="{7E670FF2-F383-7E41-AC57-7D1809506FBA}" type="slidenum">
              <a:rPr kumimoji="1" lang="zh-CN" altLang="en-US" smtClean="0"/>
              <a:t>‹#›</a:t>
            </a:fld>
            <a:endParaRPr kumimoji="1" lang="zh-CN" altLang="en-US"/>
          </a:p>
        </p:txBody>
      </p:sp>
    </p:spTree>
    <p:extLst>
      <p:ext uri="{BB962C8B-B14F-4D97-AF65-F5344CB8AC3E}">
        <p14:creationId xmlns:p14="http://schemas.microsoft.com/office/powerpoint/2010/main" val="225866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FF046-5239-6B47-8D59-9995525095E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55FA632-F2FE-3249-AF4C-A31592A99D9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C4BE55F-F4E7-A74B-9185-AFDD6496869A}"/>
              </a:ext>
            </a:extLst>
          </p:cNvPr>
          <p:cNvSpPr>
            <a:spLocks noGrp="1"/>
          </p:cNvSpPr>
          <p:nvPr>
            <p:ph type="dt" sz="half" idx="10"/>
          </p:nvPr>
        </p:nvSpPr>
        <p:spPr/>
        <p:txBody>
          <a:bodyPr/>
          <a:lstStyle/>
          <a:p>
            <a:fld id="{1CAEAE27-ADE5-3E45-8275-D80251332FE0}" type="datetimeFigureOut">
              <a:rPr kumimoji="1" lang="zh-CN" altLang="en-US" smtClean="0"/>
              <a:t>2023/12/11</a:t>
            </a:fld>
            <a:endParaRPr kumimoji="1" lang="zh-CN" altLang="en-US"/>
          </a:p>
        </p:txBody>
      </p:sp>
      <p:sp>
        <p:nvSpPr>
          <p:cNvPr id="5" name="页脚占位符 4">
            <a:extLst>
              <a:ext uri="{FF2B5EF4-FFF2-40B4-BE49-F238E27FC236}">
                <a16:creationId xmlns:a16="http://schemas.microsoft.com/office/drawing/2014/main" id="{FB1D5D97-C5DF-6349-8F27-587FF0C404F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46532B9-8323-7F4D-BE7A-4D97000CEC55}"/>
              </a:ext>
            </a:extLst>
          </p:cNvPr>
          <p:cNvSpPr>
            <a:spLocks noGrp="1"/>
          </p:cNvSpPr>
          <p:nvPr>
            <p:ph type="sldNum" sz="quarter" idx="12"/>
          </p:nvPr>
        </p:nvSpPr>
        <p:spPr/>
        <p:txBody>
          <a:bodyPr/>
          <a:lstStyle/>
          <a:p>
            <a:fld id="{7E670FF2-F383-7E41-AC57-7D1809506FBA}" type="slidenum">
              <a:rPr kumimoji="1" lang="zh-CN" altLang="en-US" smtClean="0"/>
              <a:t>‹#›</a:t>
            </a:fld>
            <a:endParaRPr kumimoji="1" lang="zh-CN" altLang="en-US"/>
          </a:p>
        </p:txBody>
      </p:sp>
    </p:spTree>
    <p:extLst>
      <p:ext uri="{BB962C8B-B14F-4D97-AF65-F5344CB8AC3E}">
        <p14:creationId xmlns:p14="http://schemas.microsoft.com/office/powerpoint/2010/main" val="338468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2DC021-8520-9342-A1FA-E4C9DC87ECF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E5D1C56-B633-B942-8BF4-CD3249B84B4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8804CE7-D14E-DB44-A44E-F9D05E00A3A2}"/>
              </a:ext>
            </a:extLst>
          </p:cNvPr>
          <p:cNvSpPr>
            <a:spLocks noGrp="1"/>
          </p:cNvSpPr>
          <p:nvPr>
            <p:ph type="dt" sz="half" idx="10"/>
          </p:nvPr>
        </p:nvSpPr>
        <p:spPr/>
        <p:txBody>
          <a:bodyPr/>
          <a:lstStyle/>
          <a:p>
            <a:fld id="{1CAEAE27-ADE5-3E45-8275-D80251332FE0}" type="datetimeFigureOut">
              <a:rPr kumimoji="1" lang="zh-CN" altLang="en-US" smtClean="0"/>
              <a:t>2023/12/11</a:t>
            </a:fld>
            <a:endParaRPr kumimoji="1" lang="zh-CN" altLang="en-US"/>
          </a:p>
        </p:txBody>
      </p:sp>
      <p:sp>
        <p:nvSpPr>
          <p:cNvPr id="5" name="页脚占位符 4">
            <a:extLst>
              <a:ext uri="{FF2B5EF4-FFF2-40B4-BE49-F238E27FC236}">
                <a16:creationId xmlns:a16="http://schemas.microsoft.com/office/drawing/2014/main" id="{2BAA763E-7F03-A745-A23B-39D5146FFF2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F97B46E-B28B-8242-80D4-1758D3AF18A5}"/>
              </a:ext>
            </a:extLst>
          </p:cNvPr>
          <p:cNvSpPr>
            <a:spLocks noGrp="1"/>
          </p:cNvSpPr>
          <p:nvPr>
            <p:ph type="sldNum" sz="quarter" idx="12"/>
          </p:nvPr>
        </p:nvSpPr>
        <p:spPr/>
        <p:txBody>
          <a:bodyPr/>
          <a:lstStyle/>
          <a:p>
            <a:fld id="{7E670FF2-F383-7E41-AC57-7D1809506FBA}" type="slidenum">
              <a:rPr kumimoji="1" lang="zh-CN" altLang="en-US" smtClean="0"/>
              <a:t>‹#›</a:t>
            </a:fld>
            <a:endParaRPr kumimoji="1" lang="zh-CN" altLang="en-US"/>
          </a:p>
        </p:txBody>
      </p:sp>
    </p:spTree>
    <p:extLst>
      <p:ext uri="{BB962C8B-B14F-4D97-AF65-F5344CB8AC3E}">
        <p14:creationId xmlns:p14="http://schemas.microsoft.com/office/powerpoint/2010/main" val="210194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F67FF-0A9E-B34E-AD6D-467B6031533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88D7C05-B42C-3D4E-9F64-550AD26F296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39223DD-AF35-B54C-B35C-9AE23EEDAD7A}"/>
              </a:ext>
            </a:extLst>
          </p:cNvPr>
          <p:cNvSpPr>
            <a:spLocks noGrp="1"/>
          </p:cNvSpPr>
          <p:nvPr>
            <p:ph type="dt" sz="half" idx="10"/>
          </p:nvPr>
        </p:nvSpPr>
        <p:spPr/>
        <p:txBody>
          <a:bodyPr/>
          <a:lstStyle/>
          <a:p>
            <a:fld id="{1CAEAE27-ADE5-3E45-8275-D80251332FE0}" type="datetimeFigureOut">
              <a:rPr kumimoji="1" lang="zh-CN" altLang="en-US" smtClean="0"/>
              <a:t>2023/12/11</a:t>
            </a:fld>
            <a:endParaRPr kumimoji="1" lang="zh-CN" altLang="en-US"/>
          </a:p>
        </p:txBody>
      </p:sp>
      <p:sp>
        <p:nvSpPr>
          <p:cNvPr id="5" name="页脚占位符 4">
            <a:extLst>
              <a:ext uri="{FF2B5EF4-FFF2-40B4-BE49-F238E27FC236}">
                <a16:creationId xmlns:a16="http://schemas.microsoft.com/office/drawing/2014/main" id="{A2F877D2-5B22-4D4E-96BF-C7CE7D4F062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60C92B1-5063-204B-AC5D-CF07FD74BEAB}"/>
              </a:ext>
            </a:extLst>
          </p:cNvPr>
          <p:cNvSpPr>
            <a:spLocks noGrp="1"/>
          </p:cNvSpPr>
          <p:nvPr>
            <p:ph type="sldNum" sz="quarter" idx="12"/>
          </p:nvPr>
        </p:nvSpPr>
        <p:spPr/>
        <p:txBody>
          <a:bodyPr/>
          <a:lstStyle/>
          <a:p>
            <a:fld id="{7E670FF2-F383-7E41-AC57-7D1809506FBA}" type="slidenum">
              <a:rPr kumimoji="1" lang="zh-CN" altLang="en-US" smtClean="0"/>
              <a:t>‹#›</a:t>
            </a:fld>
            <a:endParaRPr kumimoji="1" lang="zh-CN" altLang="en-US"/>
          </a:p>
        </p:txBody>
      </p:sp>
    </p:spTree>
    <p:extLst>
      <p:ext uri="{BB962C8B-B14F-4D97-AF65-F5344CB8AC3E}">
        <p14:creationId xmlns:p14="http://schemas.microsoft.com/office/powerpoint/2010/main" val="300798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61FCB-0657-5043-BC1E-B9AEE9EE354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9E07E2B-36E2-C74D-B02F-959552A47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ACD814D-EB1C-2C48-9EE1-1C163714C166}"/>
              </a:ext>
            </a:extLst>
          </p:cNvPr>
          <p:cNvSpPr>
            <a:spLocks noGrp="1"/>
          </p:cNvSpPr>
          <p:nvPr>
            <p:ph type="dt" sz="half" idx="10"/>
          </p:nvPr>
        </p:nvSpPr>
        <p:spPr/>
        <p:txBody>
          <a:bodyPr/>
          <a:lstStyle/>
          <a:p>
            <a:fld id="{1CAEAE27-ADE5-3E45-8275-D80251332FE0}" type="datetimeFigureOut">
              <a:rPr kumimoji="1" lang="zh-CN" altLang="en-US" smtClean="0"/>
              <a:t>2023/12/11</a:t>
            </a:fld>
            <a:endParaRPr kumimoji="1" lang="zh-CN" altLang="en-US"/>
          </a:p>
        </p:txBody>
      </p:sp>
      <p:sp>
        <p:nvSpPr>
          <p:cNvPr id="5" name="页脚占位符 4">
            <a:extLst>
              <a:ext uri="{FF2B5EF4-FFF2-40B4-BE49-F238E27FC236}">
                <a16:creationId xmlns:a16="http://schemas.microsoft.com/office/drawing/2014/main" id="{9A7BEE5B-2725-5E43-9EB7-5A9D7E9261D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0E559E1-FF3A-E44B-AA40-C257A7410477}"/>
              </a:ext>
            </a:extLst>
          </p:cNvPr>
          <p:cNvSpPr>
            <a:spLocks noGrp="1"/>
          </p:cNvSpPr>
          <p:nvPr>
            <p:ph type="sldNum" sz="quarter" idx="12"/>
          </p:nvPr>
        </p:nvSpPr>
        <p:spPr/>
        <p:txBody>
          <a:bodyPr/>
          <a:lstStyle/>
          <a:p>
            <a:fld id="{7E670FF2-F383-7E41-AC57-7D1809506FBA}" type="slidenum">
              <a:rPr kumimoji="1" lang="zh-CN" altLang="en-US" smtClean="0"/>
              <a:t>‹#›</a:t>
            </a:fld>
            <a:endParaRPr kumimoji="1" lang="zh-CN" altLang="en-US"/>
          </a:p>
        </p:txBody>
      </p:sp>
    </p:spTree>
    <p:extLst>
      <p:ext uri="{BB962C8B-B14F-4D97-AF65-F5344CB8AC3E}">
        <p14:creationId xmlns:p14="http://schemas.microsoft.com/office/powerpoint/2010/main" val="183652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83053-02DC-E145-9928-04B5B9D4074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8178853-CF1A-6C45-B0BA-31EBB1E7868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77FDCE20-9C7E-E44D-98FA-9D2803829E0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40616C3-EAA2-D84C-A918-43B1F759773A}"/>
              </a:ext>
            </a:extLst>
          </p:cNvPr>
          <p:cNvSpPr>
            <a:spLocks noGrp="1"/>
          </p:cNvSpPr>
          <p:nvPr>
            <p:ph type="dt" sz="half" idx="10"/>
          </p:nvPr>
        </p:nvSpPr>
        <p:spPr/>
        <p:txBody>
          <a:bodyPr/>
          <a:lstStyle/>
          <a:p>
            <a:fld id="{1CAEAE27-ADE5-3E45-8275-D80251332FE0}" type="datetimeFigureOut">
              <a:rPr kumimoji="1" lang="zh-CN" altLang="en-US" smtClean="0"/>
              <a:t>2023/12/11</a:t>
            </a:fld>
            <a:endParaRPr kumimoji="1" lang="zh-CN" altLang="en-US"/>
          </a:p>
        </p:txBody>
      </p:sp>
      <p:sp>
        <p:nvSpPr>
          <p:cNvPr id="6" name="页脚占位符 5">
            <a:extLst>
              <a:ext uri="{FF2B5EF4-FFF2-40B4-BE49-F238E27FC236}">
                <a16:creationId xmlns:a16="http://schemas.microsoft.com/office/drawing/2014/main" id="{3BF36466-9A23-8745-A5EE-477F68A0293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065A380-4522-3A40-B24B-1330902041E8}"/>
              </a:ext>
            </a:extLst>
          </p:cNvPr>
          <p:cNvSpPr>
            <a:spLocks noGrp="1"/>
          </p:cNvSpPr>
          <p:nvPr>
            <p:ph type="sldNum" sz="quarter" idx="12"/>
          </p:nvPr>
        </p:nvSpPr>
        <p:spPr/>
        <p:txBody>
          <a:bodyPr/>
          <a:lstStyle/>
          <a:p>
            <a:fld id="{7E670FF2-F383-7E41-AC57-7D1809506FBA}" type="slidenum">
              <a:rPr kumimoji="1" lang="zh-CN" altLang="en-US" smtClean="0"/>
              <a:t>‹#›</a:t>
            </a:fld>
            <a:endParaRPr kumimoji="1" lang="zh-CN" altLang="en-US"/>
          </a:p>
        </p:txBody>
      </p:sp>
    </p:spTree>
    <p:extLst>
      <p:ext uri="{BB962C8B-B14F-4D97-AF65-F5344CB8AC3E}">
        <p14:creationId xmlns:p14="http://schemas.microsoft.com/office/powerpoint/2010/main" val="2954689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1E354-2378-4F48-978C-126D43581E4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AA6792B-7F91-6244-87A7-2176AC3ADA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497C370-C25F-B940-80D3-896E795F677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A468332-EE26-DB4A-80C0-4D33B30DF5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E4CADEED-5D1A-5445-83B2-7834F8E0B87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87D0655-F8B8-E148-AD77-8E7C05303910}"/>
              </a:ext>
            </a:extLst>
          </p:cNvPr>
          <p:cNvSpPr>
            <a:spLocks noGrp="1"/>
          </p:cNvSpPr>
          <p:nvPr>
            <p:ph type="dt" sz="half" idx="10"/>
          </p:nvPr>
        </p:nvSpPr>
        <p:spPr/>
        <p:txBody>
          <a:bodyPr/>
          <a:lstStyle/>
          <a:p>
            <a:fld id="{1CAEAE27-ADE5-3E45-8275-D80251332FE0}" type="datetimeFigureOut">
              <a:rPr kumimoji="1" lang="zh-CN" altLang="en-US" smtClean="0"/>
              <a:t>2023/12/11</a:t>
            </a:fld>
            <a:endParaRPr kumimoji="1" lang="zh-CN" altLang="en-US"/>
          </a:p>
        </p:txBody>
      </p:sp>
      <p:sp>
        <p:nvSpPr>
          <p:cNvPr id="8" name="页脚占位符 7">
            <a:extLst>
              <a:ext uri="{FF2B5EF4-FFF2-40B4-BE49-F238E27FC236}">
                <a16:creationId xmlns:a16="http://schemas.microsoft.com/office/drawing/2014/main" id="{97088DC9-5A9C-1340-A21A-B2A3619E581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C5EF99C-CFC6-7E4D-A170-685DE54796FE}"/>
              </a:ext>
            </a:extLst>
          </p:cNvPr>
          <p:cNvSpPr>
            <a:spLocks noGrp="1"/>
          </p:cNvSpPr>
          <p:nvPr>
            <p:ph type="sldNum" sz="quarter" idx="12"/>
          </p:nvPr>
        </p:nvSpPr>
        <p:spPr/>
        <p:txBody>
          <a:bodyPr/>
          <a:lstStyle/>
          <a:p>
            <a:fld id="{7E670FF2-F383-7E41-AC57-7D1809506FBA}" type="slidenum">
              <a:rPr kumimoji="1" lang="zh-CN" altLang="en-US" smtClean="0"/>
              <a:t>‹#›</a:t>
            </a:fld>
            <a:endParaRPr kumimoji="1" lang="zh-CN" altLang="en-US"/>
          </a:p>
        </p:txBody>
      </p:sp>
    </p:spTree>
    <p:extLst>
      <p:ext uri="{BB962C8B-B14F-4D97-AF65-F5344CB8AC3E}">
        <p14:creationId xmlns:p14="http://schemas.microsoft.com/office/powerpoint/2010/main" val="6165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B6491-D3BE-D640-BFE1-FD48E4178BE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A345BCA-6992-C149-9DE2-0C804077BFCB}"/>
              </a:ext>
            </a:extLst>
          </p:cNvPr>
          <p:cNvSpPr>
            <a:spLocks noGrp="1"/>
          </p:cNvSpPr>
          <p:nvPr>
            <p:ph type="dt" sz="half" idx="10"/>
          </p:nvPr>
        </p:nvSpPr>
        <p:spPr/>
        <p:txBody>
          <a:bodyPr/>
          <a:lstStyle/>
          <a:p>
            <a:fld id="{1CAEAE27-ADE5-3E45-8275-D80251332FE0}" type="datetimeFigureOut">
              <a:rPr kumimoji="1" lang="zh-CN" altLang="en-US" smtClean="0"/>
              <a:t>2023/12/11</a:t>
            </a:fld>
            <a:endParaRPr kumimoji="1" lang="zh-CN" altLang="en-US"/>
          </a:p>
        </p:txBody>
      </p:sp>
      <p:sp>
        <p:nvSpPr>
          <p:cNvPr id="4" name="页脚占位符 3">
            <a:extLst>
              <a:ext uri="{FF2B5EF4-FFF2-40B4-BE49-F238E27FC236}">
                <a16:creationId xmlns:a16="http://schemas.microsoft.com/office/drawing/2014/main" id="{062F22AD-9B1C-6745-96B7-AACD2775ACF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5C9D273-8957-9945-9C8E-47D0B6725486}"/>
              </a:ext>
            </a:extLst>
          </p:cNvPr>
          <p:cNvSpPr>
            <a:spLocks noGrp="1"/>
          </p:cNvSpPr>
          <p:nvPr>
            <p:ph type="sldNum" sz="quarter" idx="12"/>
          </p:nvPr>
        </p:nvSpPr>
        <p:spPr/>
        <p:txBody>
          <a:bodyPr/>
          <a:lstStyle/>
          <a:p>
            <a:fld id="{7E670FF2-F383-7E41-AC57-7D1809506FBA}" type="slidenum">
              <a:rPr kumimoji="1" lang="zh-CN" altLang="en-US" smtClean="0"/>
              <a:t>‹#›</a:t>
            </a:fld>
            <a:endParaRPr kumimoji="1" lang="zh-CN" altLang="en-US"/>
          </a:p>
        </p:txBody>
      </p:sp>
    </p:spTree>
    <p:extLst>
      <p:ext uri="{BB962C8B-B14F-4D97-AF65-F5344CB8AC3E}">
        <p14:creationId xmlns:p14="http://schemas.microsoft.com/office/powerpoint/2010/main" val="331449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981A00-BCC5-1E42-AC40-D70F881F0454}"/>
              </a:ext>
            </a:extLst>
          </p:cNvPr>
          <p:cNvSpPr>
            <a:spLocks noGrp="1"/>
          </p:cNvSpPr>
          <p:nvPr>
            <p:ph type="dt" sz="half" idx="10"/>
          </p:nvPr>
        </p:nvSpPr>
        <p:spPr/>
        <p:txBody>
          <a:bodyPr/>
          <a:lstStyle/>
          <a:p>
            <a:fld id="{1CAEAE27-ADE5-3E45-8275-D80251332FE0}" type="datetimeFigureOut">
              <a:rPr kumimoji="1" lang="zh-CN" altLang="en-US" smtClean="0"/>
              <a:t>2023/12/11</a:t>
            </a:fld>
            <a:endParaRPr kumimoji="1" lang="zh-CN" altLang="en-US"/>
          </a:p>
        </p:txBody>
      </p:sp>
      <p:sp>
        <p:nvSpPr>
          <p:cNvPr id="3" name="页脚占位符 2">
            <a:extLst>
              <a:ext uri="{FF2B5EF4-FFF2-40B4-BE49-F238E27FC236}">
                <a16:creationId xmlns:a16="http://schemas.microsoft.com/office/drawing/2014/main" id="{D85CB969-F4FF-5B4D-9739-CA9854C2824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DC8D89E7-9DD3-7747-8D9E-516D2AFB5603}"/>
              </a:ext>
            </a:extLst>
          </p:cNvPr>
          <p:cNvSpPr>
            <a:spLocks noGrp="1"/>
          </p:cNvSpPr>
          <p:nvPr>
            <p:ph type="sldNum" sz="quarter" idx="12"/>
          </p:nvPr>
        </p:nvSpPr>
        <p:spPr/>
        <p:txBody>
          <a:bodyPr/>
          <a:lstStyle/>
          <a:p>
            <a:fld id="{7E670FF2-F383-7E41-AC57-7D1809506FBA}" type="slidenum">
              <a:rPr kumimoji="1" lang="zh-CN" altLang="en-US" smtClean="0"/>
              <a:t>‹#›</a:t>
            </a:fld>
            <a:endParaRPr kumimoji="1" lang="zh-CN" altLang="en-US"/>
          </a:p>
        </p:txBody>
      </p:sp>
    </p:spTree>
    <p:extLst>
      <p:ext uri="{BB962C8B-B14F-4D97-AF65-F5344CB8AC3E}">
        <p14:creationId xmlns:p14="http://schemas.microsoft.com/office/powerpoint/2010/main" val="179409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F0696-3622-F44B-9D66-C29AA3FD16D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DD4BFDF-7879-DF42-9285-59C6082FE6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3A4DA8E-BEEB-1F41-95AF-47225F1F4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8366A93-0ACD-6142-926F-FBD2A7371983}"/>
              </a:ext>
            </a:extLst>
          </p:cNvPr>
          <p:cNvSpPr>
            <a:spLocks noGrp="1"/>
          </p:cNvSpPr>
          <p:nvPr>
            <p:ph type="dt" sz="half" idx="10"/>
          </p:nvPr>
        </p:nvSpPr>
        <p:spPr/>
        <p:txBody>
          <a:bodyPr/>
          <a:lstStyle/>
          <a:p>
            <a:fld id="{1CAEAE27-ADE5-3E45-8275-D80251332FE0}" type="datetimeFigureOut">
              <a:rPr kumimoji="1" lang="zh-CN" altLang="en-US" smtClean="0"/>
              <a:t>2023/12/11</a:t>
            </a:fld>
            <a:endParaRPr kumimoji="1" lang="zh-CN" altLang="en-US"/>
          </a:p>
        </p:txBody>
      </p:sp>
      <p:sp>
        <p:nvSpPr>
          <p:cNvPr id="6" name="页脚占位符 5">
            <a:extLst>
              <a:ext uri="{FF2B5EF4-FFF2-40B4-BE49-F238E27FC236}">
                <a16:creationId xmlns:a16="http://schemas.microsoft.com/office/drawing/2014/main" id="{62999DB3-0DDD-6E45-9D9F-23FF1992A0F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DBEB606-85A5-F249-8713-7AB732DE7FA5}"/>
              </a:ext>
            </a:extLst>
          </p:cNvPr>
          <p:cNvSpPr>
            <a:spLocks noGrp="1"/>
          </p:cNvSpPr>
          <p:nvPr>
            <p:ph type="sldNum" sz="quarter" idx="12"/>
          </p:nvPr>
        </p:nvSpPr>
        <p:spPr/>
        <p:txBody>
          <a:bodyPr/>
          <a:lstStyle/>
          <a:p>
            <a:fld id="{7E670FF2-F383-7E41-AC57-7D1809506FBA}" type="slidenum">
              <a:rPr kumimoji="1" lang="zh-CN" altLang="en-US" smtClean="0"/>
              <a:t>‹#›</a:t>
            </a:fld>
            <a:endParaRPr kumimoji="1" lang="zh-CN" altLang="en-US"/>
          </a:p>
        </p:txBody>
      </p:sp>
    </p:spTree>
    <p:extLst>
      <p:ext uri="{BB962C8B-B14F-4D97-AF65-F5344CB8AC3E}">
        <p14:creationId xmlns:p14="http://schemas.microsoft.com/office/powerpoint/2010/main" val="2543830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376D6-3D57-5140-B916-7B865C92EF0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49EB220-51AD-1249-80FB-ACB67F8C0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FA8075B3-A1DD-AF46-AF6B-21B15B00F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60621A4-15AD-C74E-8433-6849A95B6155}"/>
              </a:ext>
            </a:extLst>
          </p:cNvPr>
          <p:cNvSpPr>
            <a:spLocks noGrp="1"/>
          </p:cNvSpPr>
          <p:nvPr>
            <p:ph type="dt" sz="half" idx="10"/>
          </p:nvPr>
        </p:nvSpPr>
        <p:spPr/>
        <p:txBody>
          <a:bodyPr/>
          <a:lstStyle/>
          <a:p>
            <a:fld id="{1CAEAE27-ADE5-3E45-8275-D80251332FE0}" type="datetimeFigureOut">
              <a:rPr kumimoji="1" lang="zh-CN" altLang="en-US" smtClean="0"/>
              <a:t>2023/12/11</a:t>
            </a:fld>
            <a:endParaRPr kumimoji="1" lang="zh-CN" altLang="en-US"/>
          </a:p>
        </p:txBody>
      </p:sp>
      <p:sp>
        <p:nvSpPr>
          <p:cNvPr id="6" name="页脚占位符 5">
            <a:extLst>
              <a:ext uri="{FF2B5EF4-FFF2-40B4-BE49-F238E27FC236}">
                <a16:creationId xmlns:a16="http://schemas.microsoft.com/office/drawing/2014/main" id="{5E977F29-7D70-EA48-8020-8BD27451D90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CB3E8A2-BE48-1547-A7C7-265B1A3EDBD0}"/>
              </a:ext>
            </a:extLst>
          </p:cNvPr>
          <p:cNvSpPr>
            <a:spLocks noGrp="1"/>
          </p:cNvSpPr>
          <p:nvPr>
            <p:ph type="sldNum" sz="quarter" idx="12"/>
          </p:nvPr>
        </p:nvSpPr>
        <p:spPr/>
        <p:txBody>
          <a:bodyPr/>
          <a:lstStyle/>
          <a:p>
            <a:fld id="{7E670FF2-F383-7E41-AC57-7D1809506FBA}" type="slidenum">
              <a:rPr kumimoji="1" lang="zh-CN" altLang="en-US" smtClean="0"/>
              <a:t>‹#›</a:t>
            </a:fld>
            <a:endParaRPr kumimoji="1" lang="zh-CN" altLang="en-US"/>
          </a:p>
        </p:txBody>
      </p:sp>
    </p:spTree>
    <p:extLst>
      <p:ext uri="{BB962C8B-B14F-4D97-AF65-F5344CB8AC3E}">
        <p14:creationId xmlns:p14="http://schemas.microsoft.com/office/powerpoint/2010/main" val="228371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4BD20D-02CC-8546-896E-EEBCB26C04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4CF7FC7-E533-5940-AF11-A146AADCC7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C2CEA75-37B3-7A4B-AA82-C67671AB89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EAE27-ADE5-3E45-8275-D80251332FE0}" type="datetimeFigureOut">
              <a:rPr kumimoji="1" lang="zh-CN" altLang="en-US" smtClean="0"/>
              <a:t>2023/12/11</a:t>
            </a:fld>
            <a:endParaRPr kumimoji="1" lang="zh-CN" altLang="en-US"/>
          </a:p>
        </p:txBody>
      </p:sp>
      <p:sp>
        <p:nvSpPr>
          <p:cNvPr id="5" name="页脚占位符 4">
            <a:extLst>
              <a:ext uri="{FF2B5EF4-FFF2-40B4-BE49-F238E27FC236}">
                <a16:creationId xmlns:a16="http://schemas.microsoft.com/office/drawing/2014/main" id="{B177708E-9720-9545-AEE1-39738E503B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D679AF9-B7A5-954D-8C10-26494383C0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70FF2-F383-7E41-AC57-7D1809506FBA}" type="slidenum">
              <a:rPr kumimoji="1" lang="zh-CN" altLang="en-US" smtClean="0"/>
              <a:t>‹#›</a:t>
            </a:fld>
            <a:endParaRPr kumimoji="1" lang="zh-CN" altLang="en-US"/>
          </a:p>
        </p:txBody>
      </p:sp>
    </p:spTree>
    <p:extLst>
      <p:ext uri="{BB962C8B-B14F-4D97-AF65-F5344CB8AC3E}">
        <p14:creationId xmlns:p14="http://schemas.microsoft.com/office/powerpoint/2010/main" val="2553532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F852648C-130F-704A-85B3-B294EA7A9206}"/>
              </a:ext>
            </a:extLst>
          </p:cNvPr>
          <p:cNvSpPr txBox="1"/>
          <p:nvPr/>
        </p:nvSpPr>
        <p:spPr>
          <a:xfrm>
            <a:off x="2391937" y="2073902"/>
            <a:ext cx="7677614" cy="523220"/>
          </a:xfrm>
          <a:prstGeom prst="rect">
            <a:avLst/>
          </a:prstGeom>
          <a:noFill/>
        </p:spPr>
        <p:txBody>
          <a:bodyPr wrap="square">
            <a:spAutoFit/>
          </a:bodyPr>
          <a:lstStyle/>
          <a:p>
            <a:r>
              <a:rPr lang="en" altLang="zh-CN" sz="2800" dirty="0">
                <a:latin typeface="Arial" panose="020B0604020202020204" pitchFamily="34" charset="0"/>
                <a:cs typeface="Arial" panose="020B0604020202020204" pitchFamily="34" charset="0"/>
              </a:rPr>
              <a:t>New York City Historical School Demographics</a:t>
            </a:r>
            <a:endParaRPr lang="zh-CN" altLang="en-US" sz="280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1CC553DF-0843-4644-B8AD-00C1D23F2417}"/>
              </a:ext>
            </a:extLst>
          </p:cNvPr>
          <p:cNvSpPr txBox="1"/>
          <p:nvPr/>
        </p:nvSpPr>
        <p:spPr>
          <a:xfrm>
            <a:off x="2113156" y="2844225"/>
            <a:ext cx="8435897" cy="584775"/>
          </a:xfrm>
          <a:prstGeom prst="rect">
            <a:avLst/>
          </a:prstGeom>
          <a:noFill/>
        </p:spPr>
        <p:txBody>
          <a:bodyPr wrap="square">
            <a:spAutoFit/>
          </a:bodyPr>
          <a:lstStyle/>
          <a:p>
            <a:r>
              <a:rPr lang="zh-CN" altLang="en-US" sz="1600" i="1" dirty="0">
                <a:latin typeface="Arial" panose="020B0604020202020204" pitchFamily="34" charset="0"/>
                <a:cs typeface="Arial" panose="020B0604020202020204" pitchFamily="34" charset="0"/>
              </a:rPr>
              <a:t>Annual school accounts of NYC public school student populations served by grade, special programs, ethnicity, gender and Title I funded programs</a:t>
            </a:r>
          </a:p>
        </p:txBody>
      </p:sp>
    </p:spTree>
    <p:extLst>
      <p:ext uri="{BB962C8B-B14F-4D97-AF65-F5344CB8AC3E}">
        <p14:creationId xmlns:p14="http://schemas.microsoft.com/office/powerpoint/2010/main" val="126337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CB03B88-6F2C-7F42-86C7-9BE3C774261B}"/>
              </a:ext>
            </a:extLst>
          </p:cNvPr>
          <p:cNvPicPr>
            <a:picLocks noChangeAspect="1"/>
          </p:cNvPicPr>
          <p:nvPr/>
        </p:nvPicPr>
        <p:blipFill>
          <a:blip r:embed="rId3"/>
          <a:stretch>
            <a:fillRect/>
          </a:stretch>
        </p:blipFill>
        <p:spPr>
          <a:xfrm>
            <a:off x="892956" y="1534573"/>
            <a:ext cx="7358088" cy="4386798"/>
          </a:xfrm>
          <a:prstGeom prst="rect">
            <a:avLst/>
          </a:prstGeom>
        </p:spPr>
      </p:pic>
      <p:pic>
        <p:nvPicPr>
          <p:cNvPr id="4" name="图片 3">
            <a:extLst>
              <a:ext uri="{FF2B5EF4-FFF2-40B4-BE49-F238E27FC236}">
                <a16:creationId xmlns:a16="http://schemas.microsoft.com/office/drawing/2014/main" id="{B979E8B0-ED24-EE4D-8972-71861DEAD7F5}"/>
              </a:ext>
            </a:extLst>
          </p:cNvPr>
          <p:cNvPicPr>
            <a:picLocks noChangeAspect="1"/>
          </p:cNvPicPr>
          <p:nvPr/>
        </p:nvPicPr>
        <p:blipFill>
          <a:blip r:embed="rId4"/>
          <a:stretch>
            <a:fillRect/>
          </a:stretch>
        </p:blipFill>
        <p:spPr>
          <a:xfrm>
            <a:off x="3769532" y="1928793"/>
            <a:ext cx="7658100" cy="4814907"/>
          </a:xfrm>
          <a:prstGeom prst="rect">
            <a:avLst/>
          </a:prstGeom>
        </p:spPr>
      </p:pic>
      <p:sp>
        <p:nvSpPr>
          <p:cNvPr id="7" name="文本框 6">
            <a:extLst>
              <a:ext uri="{FF2B5EF4-FFF2-40B4-BE49-F238E27FC236}">
                <a16:creationId xmlns:a16="http://schemas.microsoft.com/office/drawing/2014/main" id="{B9B4EBEE-C959-9A42-91DA-DA602298116B}"/>
              </a:ext>
            </a:extLst>
          </p:cNvPr>
          <p:cNvSpPr txBox="1"/>
          <p:nvPr/>
        </p:nvSpPr>
        <p:spPr>
          <a:xfrm>
            <a:off x="1026772" y="536519"/>
            <a:ext cx="9977114" cy="400110"/>
          </a:xfrm>
          <a:prstGeom prst="rect">
            <a:avLst/>
          </a:prstGeom>
          <a:noFill/>
        </p:spPr>
        <p:txBody>
          <a:bodyPr wrap="square">
            <a:spAutoFit/>
          </a:bodyPr>
          <a:lstStyle/>
          <a:p>
            <a:r>
              <a:rPr lang="en" altLang="zh-CN" sz="2000" i="0" dirty="0">
                <a:effectLst/>
                <a:latin typeface="Arial" panose="020B0604020202020204" pitchFamily="34" charset="0"/>
                <a:cs typeface="Arial" panose="020B0604020202020204" pitchFamily="34" charset="0"/>
              </a:rPr>
              <a:t>By considering the regional dimension, assess the performance of each public schools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996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7290C24-2D6D-2845-87A9-ABF3A37E6975}"/>
              </a:ext>
            </a:extLst>
          </p:cNvPr>
          <p:cNvSpPr txBox="1"/>
          <p:nvPr/>
        </p:nvSpPr>
        <p:spPr>
          <a:xfrm>
            <a:off x="2084480" y="468224"/>
            <a:ext cx="8665295" cy="707886"/>
          </a:xfrm>
          <a:prstGeom prst="rect">
            <a:avLst/>
          </a:prstGeom>
          <a:noFill/>
        </p:spPr>
        <p:txBody>
          <a:bodyPr wrap="square">
            <a:spAutoFit/>
          </a:bodyPr>
          <a:lstStyle/>
          <a:p>
            <a:r>
              <a:rPr lang="en-US" altLang="zh-CN" sz="2000" dirty="0">
                <a:latin typeface="Arial" panose="020B0604020202020204" pitchFamily="34" charset="0"/>
                <a:cs typeface="Arial" panose="020B0604020202020204" pitchFamily="34" charset="0"/>
              </a:rPr>
              <a:t>Question1: </a:t>
            </a:r>
            <a:r>
              <a:rPr lang="zh-CN" altLang="en-US" sz="2000" dirty="0">
                <a:latin typeface="Arial" panose="020B0604020202020204" pitchFamily="34" charset="0"/>
                <a:cs typeface="Arial" panose="020B0604020202020204" pitchFamily="34" charset="0"/>
              </a:rPr>
              <a:t>In different years, </a:t>
            </a:r>
            <a:r>
              <a:rPr lang="en-US" altLang="zh-CN" sz="2000" dirty="0">
                <a:latin typeface="Arial" panose="020B0604020202020204" pitchFamily="34" charset="0"/>
                <a:cs typeface="Arial" panose="020B0604020202020204" pitchFamily="34" charset="0"/>
              </a:rPr>
              <a:t>what</a:t>
            </a:r>
            <a:r>
              <a:rPr lang="zh-CN" altLang="en-US" sz="2000" dirty="0">
                <a:latin typeface="Arial" panose="020B0604020202020204" pitchFamily="34" charset="0"/>
                <a:cs typeface="Arial" panose="020B0604020202020204" pitchFamily="34" charset="0"/>
              </a:rPr>
              <a:t> is the </a:t>
            </a:r>
            <a:r>
              <a:rPr lang="en-US" altLang="zh-CN" sz="2000" dirty="0">
                <a:latin typeface="Arial" panose="020B0604020202020204" pitchFamily="34" charset="0"/>
                <a:cs typeface="Arial" panose="020B0604020202020204" pitchFamily="34" charset="0"/>
              </a:rPr>
              <a:t>percentage</a:t>
            </a:r>
            <a:r>
              <a:rPr lang="zh-CN" altLang="en-US" sz="2000" dirty="0">
                <a:latin typeface="Arial" panose="020B0604020202020204" pitchFamily="34" charset="0"/>
                <a:cs typeface="Arial" panose="020B0604020202020204" pitchFamily="34" charset="0"/>
              </a:rPr>
              <a:t> of subsidized students in various public schools across different districts?</a:t>
            </a:r>
          </a:p>
        </p:txBody>
      </p:sp>
      <p:sp>
        <p:nvSpPr>
          <p:cNvPr id="6" name="矩形 5">
            <a:extLst>
              <a:ext uri="{FF2B5EF4-FFF2-40B4-BE49-F238E27FC236}">
                <a16:creationId xmlns:a16="http://schemas.microsoft.com/office/drawing/2014/main" id="{7DE4EDE8-97FE-074B-9595-7408671D43F0}"/>
              </a:ext>
            </a:extLst>
          </p:cNvPr>
          <p:cNvSpPr/>
          <p:nvPr/>
        </p:nvSpPr>
        <p:spPr>
          <a:xfrm>
            <a:off x="2245109" y="1483112"/>
            <a:ext cx="1895707" cy="38917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F1359DD9-D1AD-5B4B-AA8E-3B61541BEA60}"/>
              </a:ext>
            </a:extLst>
          </p:cNvPr>
          <p:cNvSpPr/>
          <p:nvPr/>
        </p:nvSpPr>
        <p:spPr>
          <a:xfrm>
            <a:off x="2438398" y="1957384"/>
            <a:ext cx="1509131" cy="2394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6B1A0AAC-3F31-4D40-909F-6A1EED9B4AF4}"/>
              </a:ext>
            </a:extLst>
          </p:cNvPr>
          <p:cNvSpPr/>
          <p:nvPr/>
        </p:nvSpPr>
        <p:spPr>
          <a:xfrm>
            <a:off x="2438397" y="2695979"/>
            <a:ext cx="1509131" cy="2394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2012C3D6-B96B-A246-BFD6-23468740D7DA}"/>
              </a:ext>
            </a:extLst>
          </p:cNvPr>
          <p:cNvSpPr/>
          <p:nvPr/>
        </p:nvSpPr>
        <p:spPr>
          <a:xfrm>
            <a:off x="4140816" y="1483112"/>
            <a:ext cx="4702101" cy="38917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cxnSp>
        <p:nvCxnSpPr>
          <p:cNvPr id="11" name="直线箭头连接符 10">
            <a:extLst>
              <a:ext uri="{FF2B5EF4-FFF2-40B4-BE49-F238E27FC236}">
                <a16:creationId xmlns:a16="http://schemas.microsoft.com/office/drawing/2014/main" id="{94F32383-1041-614D-B048-FAAA62F717E5}"/>
              </a:ext>
            </a:extLst>
          </p:cNvPr>
          <p:cNvCxnSpPr>
            <a:cxnSpLocks/>
          </p:cNvCxnSpPr>
          <p:nvPr/>
        </p:nvCxnSpPr>
        <p:spPr>
          <a:xfrm flipV="1">
            <a:off x="5196468" y="2274850"/>
            <a:ext cx="0" cy="192620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线箭头连接符 12">
            <a:extLst>
              <a:ext uri="{FF2B5EF4-FFF2-40B4-BE49-F238E27FC236}">
                <a16:creationId xmlns:a16="http://schemas.microsoft.com/office/drawing/2014/main" id="{292A85DD-95DA-7144-9643-A01A4B6A7769}"/>
              </a:ext>
            </a:extLst>
          </p:cNvPr>
          <p:cNvCxnSpPr>
            <a:cxnSpLocks/>
          </p:cNvCxnSpPr>
          <p:nvPr/>
        </p:nvCxnSpPr>
        <p:spPr>
          <a:xfrm>
            <a:off x="5196468" y="4201050"/>
            <a:ext cx="2903034"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 name="矩形 14">
            <a:extLst>
              <a:ext uri="{FF2B5EF4-FFF2-40B4-BE49-F238E27FC236}">
                <a16:creationId xmlns:a16="http://schemas.microsoft.com/office/drawing/2014/main" id="{B8AA0C29-EC32-5046-BE0F-1EBFF8D639F1}"/>
              </a:ext>
            </a:extLst>
          </p:cNvPr>
          <p:cNvSpPr/>
          <p:nvPr/>
        </p:nvSpPr>
        <p:spPr>
          <a:xfrm>
            <a:off x="5491975" y="2609386"/>
            <a:ext cx="284356" cy="1591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6" name="矩形 15">
            <a:extLst>
              <a:ext uri="{FF2B5EF4-FFF2-40B4-BE49-F238E27FC236}">
                <a16:creationId xmlns:a16="http://schemas.microsoft.com/office/drawing/2014/main" id="{739D11CA-6D09-F14B-811B-FA893104365B}"/>
              </a:ext>
            </a:extLst>
          </p:cNvPr>
          <p:cNvSpPr/>
          <p:nvPr/>
        </p:nvSpPr>
        <p:spPr>
          <a:xfrm>
            <a:off x="5931520" y="2932771"/>
            <a:ext cx="284356" cy="12682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85E1CFF8-BCE8-2B42-A88C-82A8F669DEE7}"/>
              </a:ext>
            </a:extLst>
          </p:cNvPr>
          <p:cNvSpPr/>
          <p:nvPr/>
        </p:nvSpPr>
        <p:spPr>
          <a:xfrm>
            <a:off x="6409163" y="3507059"/>
            <a:ext cx="284356" cy="6939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2E0318CF-A4E8-6844-B66C-B544668CE8ED}"/>
              </a:ext>
            </a:extLst>
          </p:cNvPr>
          <p:cNvSpPr/>
          <p:nvPr/>
        </p:nvSpPr>
        <p:spPr>
          <a:xfrm>
            <a:off x="6891454" y="3813719"/>
            <a:ext cx="284356" cy="38732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6CEB0EE5-BC40-6047-9CD1-B69447374789}"/>
              </a:ext>
            </a:extLst>
          </p:cNvPr>
          <p:cNvSpPr txBox="1"/>
          <p:nvPr/>
        </p:nvSpPr>
        <p:spPr>
          <a:xfrm>
            <a:off x="4334102" y="1997849"/>
            <a:ext cx="1121575"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percentage</a:t>
            </a:r>
            <a:endParaRPr kumimoji="1" lang="zh-CN" altLang="en-US" sz="1200" dirty="0">
              <a:latin typeface="Arial" panose="020B0604020202020204" pitchFamily="34" charset="0"/>
              <a:cs typeface="Arial" panose="020B0604020202020204" pitchFamily="34" charset="0"/>
            </a:endParaRPr>
          </a:p>
        </p:txBody>
      </p:sp>
      <p:sp>
        <p:nvSpPr>
          <p:cNvPr id="20" name="矩形 19">
            <a:extLst>
              <a:ext uri="{FF2B5EF4-FFF2-40B4-BE49-F238E27FC236}">
                <a16:creationId xmlns:a16="http://schemas.microsoft.com/office/drawing/2014/main" id="{D90C6ADA-F848-BE4D-884A-2E4A4408DD7B}"/>
              </a:ext>
            </a:extLst>
          </p:cNvPr>
          <p:cNvSpPr/>
          <p:nvPr/>
        </p:nvSpPr>
        <p:spPr>
          <a:xfrm>
            <a:off x="7369097" y="3894048"/>
            <a:ext cx="284356" cy="3069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FD0D997E-754D-7A4C-9804-8888BB6C76DF}"/>
              </a:ext>
            </a:extLst>
          </p:cNvPr>
          <p:cNvSpPr txBox="1"/>
          <p:nvPr/>
        </p:nvSpPr>
        <p:spPr>
          <a:xfrm>
            <a:off x="7869040" y="4223350"/>
            <a:ext cx="959928"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school</a:t>
            </a:r>
            <a:endParaRPr kumimoji="1" lang="zh-CN" altLang="en-US" sz="1200" dirty="0">
              <a:latin typeface="Arial" panose="020B0604020202020204" pitchFamily="34" charset="0"/>
              <a:cs typeface="Arial" panose="020B0604020202020204" pitchFamily="34" charset="0"/>
            </a:endParaRPr>
          </a:p>
        </p:txBody>
      </p:sp>
      <p:sp>
        <p:nvSpPr>
          <p:cNvPr id="22" name="文本框 21">
            <a:extLst>
              <a:ext uri="{FF2B5EF4-FFF2-40B4-BE49-F238E27FC236}">
                <a16:creationId xmlns:a16="http://schemas.microsoft.com/office/drawing/2014/main" id="{B0070EF5-A511-6442-85C2-893814FC492B}"/>
              </a:ext>
            </a:extLst>
          </p:cNvPr>
          <p:cNvSpPr txBox="1"/>
          <p:nvPr/>
        </p:nvSpPr>
        <p:spPr>
          <a:xfrm>
            <a:off x="5491974" y="4231053"/>
            <a:ext cx="4739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s1</a:t>
            </a:r>
            <a:endParaRPr kumimoji="1" lang="zh-CN" altLang="en-US" sz="1200" dirty="0">
              <a:latin typeface="Arial" panose="020B0604020202020204" pitchFamily="34" charset="0"/>
              <a:cs typeface="Arial" panose="020B0604020202020204" pitchFamily="34" charset="0"/>
            </a:endParaRPr>
          </a:p>
        </p:txBody>
      </p:sp>
      <p:sp>
        <p:nvSpPr>
          <p:cNvPr id="24" name="文本框 23">
            <a:extLst>
              <a:ext uri="{FF2B5EF4-FFF2-40B4-BE49-F238E27FC236}">
                <a16:creationId xmlns:a16="http://schemas.microsoft.com/office/drawing/2014/main" id="{6EC039E2-8C0E-0247-90B0-AF0F495B6A25}"/>
              </a:ext>
            </a:extLst>
          </p:cNvPr>
          <p:cNvSpPr txBox="1"/>
          <p:nvPr/>
        </p:nvSpPr>
        <p:spPr>
          <a:xfrm>
            <a:off x="5920343" y="4231053"/>
            <a:ext cx="4739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s2</a:t>
            </a:r>
            <a:endParaRPr kumimoji="1" lang="zh-CN" altLang="en-US" sz="1200" dirty="0">
              <a:latin typeface="Arial" panose="020B0604020202020204" pitchFamily="34" charset="0"/>
              <a:cs typeface="Arial" panose="020B0604020202020204" pitchFamily="34" charset="0"/>
            </a:endParaRPr>
          </a:p>
        </p:txBody>
      </p:sp>
      <p:sp>
        <p:nvSpPr>
          <p:cNvPr id="25" name="文本框 24">
            <a:extLst>
              <a:ext uri="{FF2B5EF4-FFF2-40B4-BE49-F238E27FC236}">
                <a16:creationId xmlns:a16="http://schemas.microsoft.com/office/drawing/2014/main" id="{92A7B5E4-F839-7E4C-A726-AC5690978084}"/>
              </a:ext>
            </a:extLst>
          </p:cNvPr>
          <p:cNvSpPr txBox="1"/>
          <p:nvPr/>
        </p:nvSpPr>
        <p:spPr>
          <a:xfrm>
            <a:off x="6394290" y="4231051"/>
            <a:ext cx="4739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s3</a:t>
            </a:r>
            <a:endParaRPr kumimoji="1" lang="zh-CN" altLang="en-US" sz="1200" dirty="0">
              <a:latin typeface="Arial" panose="020B0604020202020204" pitchFamily="34" charset="0"/>
              <a:cs typeface="Arial" panose="020B0604020202020204" pitchFamily="34" charset="0"/>
            </a:endParaRPr>
          </a:p>
        </p:txBody>
      </p:sp>
      <p:sp>
        <p:nvSpPr>
          <p:cNvPr id="26" name="文本框 25">
            <a:extLst>
              <a:ext uri="{FF2B5EF4-FFF2-40B4-BE49-F238E27FC236}">
                <a16:creationId xmlns:a16="http://schemas.microsoft.com/office/drawing/2014/main" id="{D4917F08-84E8-FF48-B912-CF6C1E561B9A}"/>
              </a:ext>
            </a:extLst>
          </p:cNvPr>
          <p:cNvSpPr txBox="1"/>
          <p:nvPr/>
        </p:nvSpPr>
        <p:spPr>
          <a:xfrm>
            <a:off x="6885399" y="4231048"/>
            <a:ext cx="4739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s4</a:t>
            </a:r>
            <a:endParaRPr kumimoji="1" lang="zh-CN" altLang="en-US" sz="1200" dirty="0">
              <a:latin typeface="Arial" panose="020B0604020202020204" pitchFamily="34" charset="0"/>
              <a:cs typeface="Arial" panose="020B0604020202020204" pitchFamily="34" charset="0"/>
            </a:endParaRPr>
          </a:p>
        </p:txBody>
      </p:sp>
      <p:sp>
        <p:nvSpPr>
          <p:cNvPr id="27" name="文本框 26">
            <a:extLst>
              <a:ext uri="{FF2B5EF4-FFF2-40B4-BE49-F238E27FC236}">
                <a16:creationId xmlns:a16="http://schemas.microsoft.com/office/drawing/2014/main" id="{73EB6B22-E705-0646-9837-E13D55269D62}"/>
              </a:ext>
            </a:extLst>
          </p:cNvPr>
          <p:cNvSpPr txBox="1"/>
          <p:nvPr/>
        </p:nvSpPr>
        <p:spPr>
          <a:xfrm>
            <a:off x="7342184" y="4225072"/>
            <a:ext cx="4739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s5</a:t>
            </a:r>
            <a:endParaRPr kumimoji="1" lang="zh-CN" altLang="en-US" sz="1200" dirty="0">
              <a:latin typeface="Arial" panose="020B060402020202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47645C04-E868-EA4A-8139-32D01AEA8872}"/>
              </a:ext>
            </a:extLst>
          </p:cNvPr>
          <p:cNvSpPr txBox="1"/>
          <p:nvPr/>
        </p:nvSpPr>
        <p:spPr>
          <a:xfrm>
            <a:off x="5455692" y="2332386"/>
            <a:ext cx="5083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80%</a:t>
            </a:r>
            <a:endParaRPr kumimoji="1" lang="zh-CN" altLang="en-US" sz="1200" dirty="0">
              <a:latin typeface="Arial" panose="020B0604020202020204" pitchFamily="34" charset="0"/>
              <a:cs typeface="Arial" panose="020B0604020202020204" pitchFamily="34" charset="0"/>
            </a:endParaRPr>
          </a:p>
        </p:txBody>
      </p:sp>
      <p:sp>
        <p:nvSpPr>
          <p:cNvPr id="29" name="文本框 28">
            <a:extLst>
              <a:ext uri="{FF2B5EF4-FFF2-40B4-BE49-F238E27FC236}">
                <a16:creationId xmlns:a16="http://schemas.microsoft.com/office/drawing/2014/main" id="{A184CEEF-2EA3-5843-98C4-9824AFCDDAAA}"/>
              </a:ext>
            </a:extLst>
          </p:cNvPr>
          <p:cNvSpPr txBox="1"/>
          <p:nvPr/>
        </p:nvSpPr>
        <p:spPr>
          <a:xfrm>
            <a:off x="5885943" y="2656950"/>
            <a:ext cx="5083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70%</a:t>
            </a:r>
            <a:endParaRPr kumimoji="1" lang="zh-CN" altLang="en-US" sz="1200" dirty="0">
              <a:latin typeface="Arial" panose="020B0604020202020204" pitchFamily="34" charset="0"/>
              <a:cs typeface="Arial" panose="020B0604020202020204" pitchFamily="34" charset="0"/>
            </a:endParaRPr>
          </a:p>
        </p:txBody>
      </p:sp>
      <p:sp>
        <p:nvSpPr>
          <p:cNvPr id="30" name="文本框 29">
            <a:extLst>
              <a:ext uri="{FF2B5EF4-FFF2-40B4-BE49-F238E27FC236}">
                <a16:creationId xmlns:a16="http://schemas.microsoft.com/office/drawing/2014/main" id="{0833E287-0513-FE49-B195-5B2F2F17E1D8}"/>
              </a:ext>
            </a:extLst>
          </p:cNvPr>
          <p:cNvSpPr txBox="1"/>
          <p:nvPr/>
        </p:nvSpPr>
        <p:spPr>
          <a:xfrm>
            <a:off x="6358051" y="3243867"/>
            <a:ext cx="5083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60%</a:t>
            </a:r>
            <a:endParaRPr kumimoji="1" lang="zh-CN" altLang="en-US" sz="1200" dirty="0">
              <a:latin typeface="Arial" panose="020B0604020202020204" pitchFamily="34" charset="0"/>
              <a:cs typeface="Arial" panose="020B0604020202020204" pitchFamily="34" charset="0"/>
            </a:endParaRPr>
          </a:p>
        </p:txBody>
      </p:sp>
      <p:sp>
        <p:nvSpPr>
          <p:cNvPr id="31" name="文本框 30">
            <a:extLst>
              <a:ext uri="{FF2B5EF4-FFF2-40B4-BE49-F238E27FC236}">
                <a16:creationId xmlns:a16="http://schemas.microsoft.com/office/drawing/2014/main" id="{64BE3FFB-7EBA-114E-B2DF-0EB03F29DB00}"/>
              </a:ext>
            </a:extLst>
          </p:cNvPr>
          <p:cNvSpPr txBox="1"/>
          <p:nvPr/>
        </p:nvSpPr>
        <p:spPr>
          <a:xfrm>
            <a:off x="6850565" y="3566910"/>
            <a:ext cx="5083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50%</a:t>
            </a:r>
            <a:endParaRPr kumimoji="1" lang="zh-CN" altLang="en-US" sz="1200" dirty="0">
              <a:latin typeface="Arial" panose="020B0604020202020204" pitchFamily="34" charset="0"/>
              <a:cs typeface="Arial" panose="020B0604020202020204" pitchFamily="34" charset="0"/>
            </a:endParaRPr>
          </a:p>
        </p:txBody>
      </p:sp>
      <p:sp>
        <p:nvSpPr>
          <p:cNvPr id="32" name="文本框 31">
            <a:extLst>
              <a:ext uri="{FF2B5EF4-FFF2-40B4-BE49-F238E27FC236}">
                <a16:creationId xmlns:a16="http://schemas.microsoft.com/office/drawing/2014/main" id="{F05438C5-F039-4C41-A4F2-C9EF570A1BE0}"/>
              </a:ext>
            </a:extLst>
          </p:cNvPr>
          <p:cNvSpPr txBox="1"/>
          <p:nvPr/>
        </p:nvSpPr>
        <p:spPr>
          <a:xfrm>
            <a:off x="7312410" y="3656073"/>
            <a:ext cx="5083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45%</a:t>
            </a:r>
            <a:endParaRPr kumimoji="1" lang="zh-CN" altLang="en-US" sz="1200" dirty="0">
              <a:latin typeface="Arial" panose="020B0604020202020204" pitchFamily="34" charset="0"/>
              <a:cs typeface="Arial" panose="020B0604020202020204" pitchFamily="34" charset="0"/>
            </a:endParaRPr>
          </a:p>
        </p:txBody>
      </p:sp>
      <p:sp>
        <p:nvSpPr>
          <p:cNvPr id="33" name="文本框 32">
            <a:extLst>
              <a:ext uri="{FF2B5EF4-FFF2-40B4-BE49-F238E27FC236}">
                <a16:creationId xmlns:a16="http://schemas.microsoft.com/office/drawing/2014/main" id="{6F02F364-A370-984A-91BB-F466D9E72ED2}"/>
              </a:ext>
            </a:extLst>
          </p:cNvPr>
          <p:cNvSpPr txBox="1"/>
          <p:nvPr/>
        </p:nvSpPr>
        <p:spPr>
          <a:xfrm>
            <a:off x="2345870" y="1674047"/>
            <a:ext cx="1794946"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Choose the school year</a:t>
            </a:r>
            <a:endParaRPr kumimoji="1" lang="zh-CN" altLang="en-US" sz="1200" dirty="0">
              <a:latin typeface="Arial" panose="020B0604020202020204" pitchFamily="34" charset="0"/>
              <a:cs typeface="Arial" panose="020B0604020202020204" pitchFamily="34" charset="0"/>
            </a:endParaRPr>
          </a:p>
        </p:txBody>
      </p:sp>
      <p:sp>
        <p:nvSpPr>
          <p:cNvPr id="34" name="文本框 33">
            <a:extLst>
              <a:ext uri="{FF2B5EF4-FFF2-40B4-BE49-F238E27FC236}">
                <a16:creationId xmlns:a16="http://schemas.microsoft.com/office/drawing/2014/main" id="{C351C9DA-A41B-9646-B6B1-9A12A4838DD5}"/>
              </a:ext>
            </a:extLst>
          </p:cNvPr>
          <p:cNvSpPr txBox="1"/>
          <p:nvPr/>
        </p:nvSpPr>
        <p:spPr>
          <a:xfrm>
            <a:off x="2356296" y="2418980"/>
            <a:ext cx="1794946"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Choose the district</a:t>
            </a:r>
            <a:endParaRPr kumimoji="1" lang="zh-CN" altLang="en-US" sz="1200" dirty="0">
              <a:latin typeface="Arial" panose="020B0604020202020204" pitchFamily="34" charset="0"/>
              <a:cs typeface="Arial" panose="020B0604020202020204" pitchFamily="34" charset="0"/>
            </a:endParaRPr>
          </a:p>
        </p:txBody>
      </p:sp>
      <p:sp>
        <p:nvSpPr>
          <p:cNvPr id="35" name="文本框 34">
            <a:extLst>
              <a:ext uri="{FF2B5EF4-FFF2-40B4-BE49-F238E27FC236}">
                <a16:creationId xmlns:a16="http://schemas.microsoft.com/office/drawing/2014/main" id="{6ADC81AF-C1D5-3343-BCFA-6D83B1CBC3D0}"/>
              </a:ext>
            </a:extLst>
          </p:cNvPr>
          <p:cNvSpPr txBox="1"/>
          <p:nvPr/>
        </p:nvSpPr>
        <p:spPr>
          <a:xfrm>
            <a:off x="9386103" y="1866996"/>
            <a:ext cx="2088502" cy="738664"/>
          </a:xfrm>
          <a:prstGeom prst="rect">
            <a:avLst/>
          </a:prstGeom>
          <a:noFill/>
        </p:spPr>
        <p:txBody>
          <a:bodyPr wrap="square" rtlCol="0">
            <a:spAutoFit/>
          </a:bodyPr>
          <a:lstStyle/>
          <a:p>
            <a:r>
              <a:rPr kumimoji="1" lang="en-US" altLang="zh-CN" sz="1400" dirty="0">
                <a:latin typeface="Arial" panose="020B0604020202020204" pitchFamily="34" charset="0"/>
                <a:cs typeface="Arial" panose="020B0604020202020204" pitchFamily="34" charset="0"/>
              </a:rPr>
              <a:t>Data</a:t>
            </a:r>
            <a:r>
              <a:rPr kumimoji="1" lang="zh-CN" altLang="en-US" sz="1400" dirty="0">
                <a:latin typeface="Arial" panose="020B0604020202020204" pitchFamily="34" charset="0"/>
                <a:cs typeface="Arial" panose="020B0604020202020204" pitchFamily="34" charset="0"/>
              </a:rPr>
              <a:t>：</a:t>
            </a:r>
            <a:r>
              <a:rPr kumimoji="1" lang="en-US" altLang="zh-CN" sz="1400" dirty="0">
                <a:latin typeface="Arial" panose="020B0604020202020204" pitchFamily="34" charset="0"/>
                <a:cs typeface="Arial" panose="020B0604020202020204" pitchFamily="34" charset="0"/>
              </a:rPr>
              <a:t>DBN</a:t>
            </a:r>
            <a:r>
              <a:rPr kumimoji="1" lang="zh-CN" altLang="en-US" sz="1400" dirty="0">
                <a:latin typeface="Arial" panose="020B0604020202020204" pitchFamily="34" charset="0"/>
                <a:cs typeface="Arial" panose="020B0604020202020204" pitchFamily="34" charset="0"/>
              </a:rPr>
              <a:t>、</a:t>
            </a:r>
            <a:r>
              <a:rPr kumimoji="1" lang="en-US" altLang="zh-CN" sz="1400" dirty="0">
                <a:latin typeface="Arial" panose="020B0604020202020204" pitchFamily="34" charset="0"/>
                <a:cs typeface="Arial" panose="020B0604020202020204" pitchFamily="34" charset="0"/>
              </a:rPr>
              <a:t>schoolyear</a:t>
            </a:r>
            <a:r>
              <a:rPr kumimoji="1" lang="zh-CN" altLang="en-US" sz="1400" dirty="0">
                <a:latin typeface="Arial" panose="020B0604020202020204" pitchFamily="34" charset="0"/>
                <a:cs typeface="Arial" panose="020B0604020202020204" pitchFamily="34" charset="0"/>
              </a:rPr>
              <a:t>、</a:t>
            </a:r>
            <a:r>
              <a:rPr kumimoji="1" lang="en" altLang="zh-CN" sz="1400" dirty="0" err="1">
                <a:latin typeface="Arial" panose="020B0604020202020204" pitchFamily="34" charset="0"/>
                <a:cs typeface="Arial" panose="020B0604020202020204" pitchFamily="34" charset="0"/>
              </a:rPr>
              <a:t>fl_percent</a:t>
            </a:r>
            <a:r>
              <a:rPr kumimoji="1" lang="zh-CN" altLang="en" sz="1400" dirty="0">
                <a:latin typeface="Arial" panose="020B0604020202020204" pitchFamily="34" charset="0"/>
                <a:cs typeface="Arial" panose="020B0604020202020204" pitchFamily="34" charset="0"/>
              </a:rPr>
              <a:t>、</a:t>
            </a:r>
            <a:r>
              <a:rPr kumimoji="1" lang="en" altLang="zh-CN" sz="1400" dirty="0" err="1">
                <a:latin typeface="Arial" panose="020B0604020202020204" pitchFamily="34" charset="0"/>
                <a:cs typeface="Arial" panose="020B0604020202020204" pitchFamily="34" charset="0"/>
              </a:rPr>
              <a:t>frl_percent</a:t>
            </a:r>
            <a:r>
              <a:rPr kumimoji="1" lang="en-US" altLang="zh-CN" sz="1400" dirty="0">
                <a:latin typeface="Arial" panose="020B0604020202020204" pitchFamily="34" charset="0"/>
                <a:cs typeface="Arial" panose="020B0604020202020204" pitchFamily="34" charset="0"/>
              </a:rPr>
              <a:t> </a:t>
            </a:r>
            <a:endParaRPr kumimoji="1"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1822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7290C24-2D6D-2845-87A9-ABF3A37E6975}"/>
              </a:ext>
            </a:extLst>
          </p:cNvPr>
          <p:cNvSpPr txBox="1"/>
          <p:nvPr/>
        </p:nvSpPr>
        <p:spPr>
          <a:xfrm>
            <a:off x="2051027" y="546281"/>
            <a:ext cx="8587235" cy="707886"/>
          </a:xfrm>
          <a:prstGeom prst="rect">
            <a:avLst/>
          </a:prstGeom>
          <a:noFill/>
        </p:spPr>
        <p:txBody>
          <a:bodyPr wrap="square">
            <a:spAutoFit/>
          </a:bodyPr>
          <a:lstStyle/>
          <a:p>
            <a:r>
              <a:rPr lang="en-US" altLang="zh-CN" sz="2000" dirty="0">
                <a:latin typeface="Arial" panose="020B0604020202020204" pitchFamily="34" charset="0"/>
                <a:cs typeface="Arial" panose="020B0604020202020204" pitchFamily="34" charset="0"/>
              </a:rPr>
              <a:t>Question2: </a:t>
            </a:r>
            <a:r>
              <a:rPr lang="zh-CN" altLang="en-US" sz="2000" dirty="0">
                <a:latin typeface="Arial" panose="020B0604020202020204" pitchFamily="34" charset="0"/>
                <a:cs typeface="Arial" panose="020B0604020202020204" pitchFamily="34" charset="0"/>
              </a:rPr>
              <a:t>In different years, how is the racial distribution among students in public schools across various districs?</a:t>
            </a:r>
          </a:p>
        </p:txBody>
      </p:sp>
      <p:sp>
        <p:nvSpPr>
          <p:cNvPr id="3" name="矩形 2">
            <a:extLst>
              <a:ext uri="{FF2B5EF4-FFF2-40B4-BE49-F238E27FC236}">
                <a16:creationId xmlns:a16="http://schemas.microsoft.com/office/drawing/2014/main" id="{AF55D3F7-BB09-0D48-9FB0-86CE4BD3B8C4}"/>
              </a:ext>
            </a:extLst>
          </p:cNvPr>
          <p:cNvSpPr/>
          <p:nvPr/>
        </p:nvSpPr>
        <p:spPr>
          <a:xfrm>
            <a:off x="2222807" y="1572322"/>
            <a:ext cx="1895707" cy="38917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E259C94D-2017-1048-95B9-F42134699E14}"/>
              </a:ext>
            </a:extLst>
          </p:cNvPr>
          <p:cNvSpPr/>
          <p:nvPr/>
        </p:nvSpPr>
        <p:spPr>
          <a:xfrm>
            <a:off x="2416096" y="2046594"/>
            <a:ext cx="1509131" cy="2394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D91E4AFE-E5F4-AC4A-91A7-1FEBBFBABF67}"/>
              </a:ext>
            </a:extLst>
          </p:cNvPr>
          <p:cNvSpPr/>
          <p:nvPr/>
        </p:nvSpPr>
        <p:spPr>
          <a:xfrm>
            <a:off x="2416095" y="2785189"/>
            <a:ext cx="1509131" cy="2394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48F9D489-0D04-B342-A60A-87EB375E6C01}"/>
              </a:ext>
            </a:extLst>
          </p:cNvPr>
          <p:cNvSpPr/>
          <p:nvPr/>
        </p:nvSpPr>
        <p:spPr>
          <a:xfrm>
            <a:off x="4118514" y="1572322"/>
            <a:ext cx="4702101" cy="38917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27" name="文本框 26">
            <a:extLst>
              <a:ext uri="{FF2B5EF4-FFF2-40B4-BE49-F238E27FC236}">
                <a16:creationId xmlns:a16="http://schemas.microsoft.com/office/drawing/2014/main" id="{7538883C-2D01-3344-A5C3-25E02C4B41AF}"/>
              </a:ext>
            </a:extLst>
          </p:cNvPr>
          <p:cNvSpPr txBox="1"/>
          <p:nvPr/>
        </p:nvSpPr>
        <p:spPr>
          <a:xfrm>
            <a:off x="2323568" y="1763257"/>
            <a:ext cx="1794946"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Choose the school year</a:t>
            </a:r>
            <a:endParaRPr kumimoji="1" lang="zh-CN" altLang="en-US" sz="1200" dirty="0">
              <a:latin typeface="Arial" panose="020B060402020202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B257938D-C386-7140-9586-711F095F334F}"/>
              </a:ext>
            </a:extLst>
          </p:cNvPr>
          <p:cNvSpPr txBox="1"/>
          <p:nvPr/>
        </p:nvSpPr>
        <p:spPr>
          <a:xfrm>
            <a:off x="2333994" y="2508190"/>
            <a:ext cx="1794946"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Choose the district</a:t>
            </a:r>
            <a:endParaRPr kumimoji="1" lang="zh-CN" altLang="en-US" sz="1200" dirty="0">
              <a:latin typeface="Arial" panose="020B0604020202020204" pitchFamily="34" charset="0"/>
              <a:cs typeface="Arial" panose="020B0604020202020204" pitchFamily="34" charset="0"/>
            </a:endParaRPr>
          </a:p>
        </p:txBody>
      </p:sp>
      <p:sp>
        <p:nvSpPr>
          <p:cNvPr id="2" name="椭圆 1">
            <a:extLst>
              <a:ext uri="{FF2B5EF4-FFF2-40B4-BE49-F238E27FC236}">
                <a16:creationId xmlns:a16="http://schemas.microsoft.com/office/drawing/2014/main" id="{C23EB134-827B-FB46-9876-EF97075DFD98}"/>
              </a:ext>
            </a:extLst>
          </p:cNvPr>
          <p:cNvSpPr/>
          <p:nvPr/>
        </p:nvSpPr>
        <p:spPr>
          <a:xfrm>
            <a:off x="5110756" y="2093396"/>
            <a:ext cx="2467776" cy="2467776"/>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31" name="直线连接符 30">
            <a:extLst>
              <a:ext uri="{FF2B5EF4-FFF2-40B4-BE49-F238E27FC236}">
                <a16:creationId xmlns:a16="http://schemas.microsoft.com/office/drawing/2014/main" id="{5C98185F-AD8F-C541-8DE5-28B88BEE59E9}"/>
              </a:ext>
            </a:extLst>
          </p:cNvPr>
          <p:cNvCxnSpPr>
            <a:cxnSpLocks/>
            <a:stCxn id="2" idx="0"/>
          </p:cNvCxnSpPr>
          <p:nvPr/>
        </p:nvCxnSpPr>
        <p:spPr>
          <a:xfrm>
            <a:off x="6344644" y="2093396"/>
            <a:ext cx="0" cy="1233888"/>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直线连接符 32">
            <a:extLst>
              <a:ext uri="{FF2B5EF4-FFF2-40B4-BE49-F238E27FC236}">
                <a16:creationId xmlns:a16="http://schemas.microsoft.com/office/drawing/2014/main" id="{AC277526-6456-4D46-AE0F-8C1BEEB5709A}"/>
              </a:ext>
            </a:extLst>
          </p:cNvPr>
          <p:cNvCxnSpPr>
            <a:stCxn id="2" idx="7"/>
          </p:cNvCxnSpPr>
          <p:nvPr/>
        </p:nvCxnSpPr>
        <p:spPr>
          <a:xfrm flipH="1">
            <a:off x="6344644" y="2454793"/>
            <a:ext cx="872491" cy="872491"/>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直线连接符 34">
            <a:extLst>
              <a:ext uri="{FF2B5EF4-FFF2-40B4-BE49-F238E27FC236}">
                <a16:creationId xmlns:a16="http://schemas.microsoft.com/office/drawing/2014/main" id="{EC216072-6522-3A4A-AEB7-FB9A14998843}"/>
              </a:ext>
            </a:extLst>
          </p:cNvPr>
          <p:cNvCxnSpPr>
            <a:endCxn id="2" idx="2"/>
          </p:cNvCxnSpPr>
          <p:nvPr/>
        </p:nvCxnSpPr>
        <p:spPr>
          <a:xfrm flipH="1">
            <a:off x="5110756" y="3327284"/>
            <a:ext cx="123388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直线连接符 36">
            <a:extLst>
              <a:ext uri="{FF2B5EF4-FFF2-40B4-BE49-F238E27FC236}">
                <a16:creationId xmlns:a16="http://schemas.microsoft.com/office/drawing/2014/main" id="{E794641E-F383-A440-A136-37C9E6D09322}"/>
              </a:ext>
            </a:extLst>
          </p:cNvPr>
          <p:cNvCxnSpPr>
            <a:cxnSpLocks/>
            <a:stCxn id="2" idx="5"/>
          </p:cNvCxnSpPr>
          <p:nvPr/>
        </p:nvCxnSpPr>
        <p:spPr>
          <a:xfrm flipH="1" flipV="1">
            <a:off x="6344644" y="3327284"/>
            <a:ext cx="872491" cy="872491"/>
          </a:xfrm>
          <a:prstGeom prst="line">
            <a:avLst/>
          </a:prstGeom>
          <a:ln w="12700"/>
        </p:spPr>
        <p:style>
          <a:lnRef idx="1">
            <a:schemeClr val="dk1"/>
          </a:lnRef>
          <a:fillRef idx="0">
            <a:schemeClr val="dk1"/>
          </a:fillRef>
          <a:effectRef idx="0">
            <a:schemeClr val="dk1"/>
          </a:effectRef>
          <a:fontRef idx="minor">
            <a:schemeClr val="tx1"/>
          </a:fontRef>
        </p:style>
      </p:cxnSp>
      <p:sp>
        <p:nvSpPr>
          <p:cNvPr id="40" name="文本框 39">
            <a:extLst>
              <a:ext uri="{FF2B5EF4-FFF2-40B4-BE49-F238E27FC236}">
                <a16:creationId xmlns:a16="http://schemas.microsoft.com/office/drawing/2014/main" id="{32F9CCA8-6D70-B94C-9A3D-97BCE329CD36}"/>
              </a:ext>
            </a:extLst>
          </p:cNvPr>
          <p:cNvSpPr txBox="1"/>
          <p:nvPr/>
        </p:nvSpPr>
        <p:spPr>
          <a:xfrm>
            <a:off x="6344643" y="2326609"/>
            <a:ext cx="932203"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Black10%</a:t>
            </a:r>
            <a:endParaRPr kumimoji="1" lang="zh-CN" altLang="en-US" sz="1200" dirty="0">
              <a:latin typeface="Arial" panose="020B0604020202020204" pitchFamily="34" charset="0"/>
              <a:cs typeface="Arial" panose="020B0604020202020204" pitchFamily="34" charset="0"/>
            </a:endParaRPr>
          </a:p>
        </p:txBody>
      </p:sp>
      <p:sp>
        <p:nvSpPr>
          <p:cNvPr id="42" name="文本框 41">
            <a:extLst>
              <a:ext uri="{FF2B5EF4-FFF2-40B4-BE49-F238E27FC236}">
                <a16:creationId xmlns:a16="http://schemas.microsoft.com/office/drawing/2014/main" id="{93D14B07-05F5-B14C-8BA1-8EEF6A4367A3}"/>
              </a:ext>
            </a:extLst>
          </p:cNvPr>
          <p:cNvSpPr txBox="1"/>
          <p:nvPr/>
        </p:nvSpPr>
        <p:spPr>
          <a:xfrm>
            <a:off x="5288002" y="2691987"/>
            <a:ext cx="1118710"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Hispanic 25%</a:t>
            </a:r>
            <a:endParaRPr kumimoji="1" lang="zh-CN" altLang="en-US" sz="1200" dirty="0">
              <a:latin typeface="Arial" panose="020B0604020202020204" pitchFamily="34" charset="0"/>
              <a:cs typeface="Arial" panose="020B0604020202020204" pitchFamily="34" charset="0"/>
            </a:endParaRPr>
          </a:p>
        </p:txBody>
      </p:sp>
      <p:sp>
        <p:nvSpPr>
          <p:cNvPr id="43" name="文本框 42">
            <a:extLst>
              <a:ext uri="{FF2B5EF4-FFF2-40B4-BE49-F238E27FC236}">
                <a16:creationId xmlns:a16="http://schemas.microsoft.com/office/drawing/2014/main" id="{DCFF7BA4-4643-DC47-8ACE-65F4458B59DE}"/>
              </a:ext>
            </a:extLst>
          </p:cNvPr>
          <p:cNvSpPr txBox="1"/>
          <p:nvPr/>
        </p:nvSpPr>
        <p:spPr>
          <a:xfrm>
            <a:off x="5629898" y="3754837"/>
            <a:ext cx="932203"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White 40%</a:t>
            </a:r>
            <a:endParaRPr kumimoji="1" lang="zh-CN" altLang="en-US" sz="1200" dirty="0">
              <a:latin typeface="Arial" panose="020B0604020202020204" pitchFamily="34" charset="0"/>
              <a:cs typeface="Arial" panose="020B0604020202020204" pitchFamily="34" charset="0"/>
            </a:endParaRPr>
          </a:p>
        </p:txBody>
      </p:sp>
      <p:sp>
        <p:nvSpPr>
          <p:cNvPr id="44" name="文本框 43">
            <a:extLst>
              <a:ext uri="{FF2B5EF4-FFF2-40B4-BE49-F238E27FC236}">
                <a16:creationId xmlns:a16="http://schemas.microsoft.com/office/drawing/2014/main" id="{08573174-9C3D-D547-9AAE-48700653C6F5}"/>
              </a:ext>
            </a:extLst>
          </p:cNvPr>
          <p:cNvSpPr txBox="1"/>
          <p:nvPr/>
        </p:nvSpPr>
        <p:spPr>
          <a:xfrm>
            <a:off x="6676184" y="3124682"/>
            <a:ext cx="932203"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Asian 25%</a:t>
            </a:r>
            <a:endParaRPr kumimoji="1" lang="zh-CN" altLang="en-US" sz="1200" dirty="0">
              <a:latin typeface="Arial" panose="020B0604020202020204" pitchFamily="34" charset="0"/>
              <a:cs typeface="Arial" panose="020B0604020202020204" pitchFamily="34" charset="0"/>
            </a:endParaRPr>
          </a:p>
        </p:txBody>
      </p:sp>
      <p:sp>
        <p:nvSpPr>
          <p:cNvPr id="45" name="文本框 44">
            <a:extLst>
              <a:ext uri="{FF2B5EF4-FFF2-40B4-BE49-F238E27FC236}">
                <a16:creationId xmlns:a16="http://schemas.microsoft.com/office/drawing/2014/main" id="{4E628CDB-83AE-0D4F-A369-26E4D2A69FCF}"/>
              </a:ext>
            </a:extLst>
          </p:cNvPr>
          <p:cNvSpPr txBox="1"/>
          <p:nvPr/>
        </p:nvSpPr>
        <p:spPr>
          <a:xfrm>
            <a:off x="9386102" y="1866996"/>
            <a:ext cx="2356131" cy="738664"/>
          </a:xfrm>
          <a:prstGeom prst="rect">
            <a:avLst/>
          </a:prstGeom>
          <a:noFill/>
        </p:spPr>
        <p:txBody>
          <a:bodyPr wrap="square" rtlCol="0">
            <a:spAutoFit/>
          </a:bodyPr>
          <a:lstStyle/>
          <a:p>
            <a:r>
              <a:rPr kumimoji="1" lang="en-US" altLang="zh-CN" sz="1400" dirty="0">
                <a:latin typeface="Arial" panose="020B0604020202020204" pitchFamily="34" charset="0"/>
                <a:cs typeface="Arial" panose="020B0604020202020204" pitchFamily="34" charset="0"/>
              </a:rPr>
              <a:t>Data</a:t>
            </a:r>
            <a:r>
              <a:rPr kumimoji="1" lang="zh-CN" altLang="en-US" sz="1400" dirty="0">
                <a:latin typeface="Arial" panose="020B0604020202020204" pitchFamily="34" charset="0"/>
                <a:cs typeface="Arial" panose="020B0604020202020204" pitchFamily="34" charset="0"/>
              </a:rPr>
              <a:t>：</a:t>
            </a:r>
            <a:r>
              <a:rPr kumimoji="1" lang="en-US" altLang="zh-CN" sz="1400" dirty="0">
                <a:latin typeface="Arial" panose="020B0604020202020204" pitchFamily="34" charset="0"/>
                <a:cs typeface="Arial" panose="020B0604020202020204" pitchFamily="34" charset="0"/>
              </a:rPr>
              <a:t>DBN</a:t>
            </a:r>
            <a:r>
              <a:rPr kumimoji="1" lang="zh-CN" altLang="en-US" sz="1400" dirty="0">
                <a:latin typeface="Arial" panose="020B0604020202020204" pitchFamily="34" charset="0"/>
                <a:cs typeface="Arial" panose="020B0604020202020204" pitchFamily="34" charset="0"/>
              </a:rPr>
              <a:t>、</a:t>
            </a:r>
            <a:r>
              <a:rPr kumimoji="1" lang="en-US" altLang="zh-CN" sz="1400" dirty="0">
                <a:latin typeface="Arial" panose="020B0604020202020204" pitchFamily="34" charset="0"/>
                <a:cs typeface="Arial" panose="020B0604020202020204" pitchFamily="34" charset="0"/>
              </a:rPr>
              <a:t>schoolyear</a:t>
            </a:r>
            <a:r>
              <a:rPr kumimoji="1" lang="zh-CN" altLang="en-US" sz="1400" dirty="0">
                <a:latin typeface="Arial" panose="020B0604020202020204" pitchFamily="34" charset="0"/>
                <a:cs typeface="Arial" panose="020B0604020202020204" pitchFamily="34" charset="0"/>
              </a:rPr>
              <a:t>、</a:t>
            </a:r>
            <a:r>
              <a:rPr kumimoji="1" lang="en" altLang="zh-CN" sz="1400" dirty="0" err="1">
                <a:latin typeface="Arial" panose="020B0604020202020204" pitchFamily="34" charset="0"/>
                <a:cs typeface="Arial" panose="020B0604020202020204" pitchFamily="34" charset="0"/>
              </a:rPr>
              <a:t>asian_num</a:t>
            </a:r>
            <a:r>
              <a:rPr kumimoji="1" lang="zh-CN" altLang="en" sz="1400" dirty="0">
                <a:latin typeface="Arial" panose="020B0604020202020204" pitchFamily="34" charset="0"/>
                <a:cs typeface="Arial" panose="020B0604020202020204" pitchFamily="34" charset="0"/>
              </a:rPr>
              <a:t>、</a:t>
            </a:r>
            <a:r>
              <a:rPr kumimoji="1" lang="en" altLang="zh-CN" sz="1400" dirty="0" err="1">
                <a:latin typeface="Arial" panose="020B0604020202020204" pitchFamily="34" charset="0"/>
                <a:cs typeface="Arial" panose="020B0604020202020204" pitchFamily="34" charset="0"/>
              </a:rPr>
              <a:t>black_num</a:t>
            </a:r>
            <a:r>
              <a:rPr kumimoji="1" lang="zh-CN" altLang="en" sz="1400" dirty="0">
                <a:latin typeface="Arial" panose="020B0604020202020204" pitchFamily="34" charset="0"/>
                <a:cs typeface="Arial" panose="020B0604020202020204" pitchFamily="34" charset="0"/>
              </a:rPr>
              <a:t>、</a:t>
            </a:r>
            <a:r>
              <a:rPr kumimoji="1" lang="en" altLang="zh-CN" sz="1400" dirty="0" err="1">
                <a:latin typeface="Arial" panose="020B0604020202020204" pitchFamily="34" charset="0"/>
                <a:cs typeface="Arial" panose="020B0604020202020204" pitchFamily="34" charset="0"/>
              </a:rPr>
              <a:t>hispanic_num</a:t>
            </a:r>
            <a:r>
              <a:rPr kumimoji="1" lang="zh-CN" altLang="en" sz="1400" dirty="0">
                <a:latin typeface="Arial" panose="020B0604020202020204" pitchFamily="34" charset="0"/>
                <a:cs typeface="Arial" panose="020B0604020202020204" pitchFamily="34" charset="0"/>
              </a:rPr>
              <a:t>、</a:t>
            </a:r>
            <a:r>
              <a:rPr kumimoji="1" lang="en" altLang="zh-CN" sz="1400" dirty="0" err="1">
                <a:latin typeface="Arial" panose="020B0604020202020204" pitchFamily="34" charset="0"/>
                <a:cs typeface="Arial" panose="020B0604020202020204" pitchFamily="34" charset="0"/>
              </a:rPr>
              <a:t>white_num</a:t>
            </a:r>
            <a:endParaRPr kumimoji="1"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833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7290C24-2D6D-2845-87A9-ABF3A37E6975}"/>
              </a:ext>
            </a:extLst>
          </p:cNvPr>
          <p:cNvSpPr txBox="1"/>
          <p:nvPr/>
        </p:nvSpPr>
        <p:spPr>
          <a:xfrm>
            <a:off x="1582676" y="624341"/>
            <a:ext cx="8832563" cy="707886"/>
          </a:xfrm>
          <a:prstGeom prst="rect">
            <a:avLst/>
          </a:prstGeom>
          <a:noFill/>
        </p:spPr>
        <p:txBody>
          <a:bodyPr wrap="square">
            <a:spAutoFit/>
          </a:bodyPr>
          <a:lstStyle/>
          <a:p>
            <a:r>
              <a:rPr lang="en-US" altLang="zh-CN" sz="2000" dirty="0">
                <a:latin typeface="Arial" panose="020B0604020202020204" pitchFamily="34" charset="0"/>
                <a:cs typeface="Arial" panose="020B0604020202020204" pitchFamily="34" charset="0"/>
              </a:rPr>
              <a:t>Question3: </a:t>
            </a:r>
            <a:r>
              <a:rPr lang="zh-CN" altLang="en-US" sz="2000" dirty="0">
                <a:latin typeface="Arial" panose="020B0604020202020204" pitchFamily="34" charset="0"/>
                <a:cs typeface="Arial" panose="020B0604020202020204" pitchFamily="34" charset="0"/>
              </a:rPr>
              <a:t>In different years, which district has the highest percentage of special education student</a:t>
            </a:r>
            <a:r>
              <a:rPr lang="en-US" altLang="zh-CN" sz="2000" dirty="0">
                <a:latin typeface="Arial" panose="020B0604020202020204" pitchFamily="34" charset="0"/>
                <a:cs typeface="Arial" panose="020B0604020202020204" pitchFamily="34" charset="0"/>
              </a:rPr>
              <a:t>s?</a:t>
            </a:r>
            <a:endParaRPr lang="zh-CN" altLang="en-US" sz="2000" dirty="0">
              <a:latin typeface="Arial" panose="020B0604020202020204" pitchFamily="34" charset="0"/>
              <a:cs typeface="Arial" panose="020B0604020202020204" pitchFamily="34" charset="0"/>
            </a:endParaRPr>
          </a:p>
        </p:txBody>
      </p:sp>
      <p:sp>
        <p:nvSpPr>
          <p:cNvPr id="3" name="矩形 2">
            <a:extLst>
              <a:ext uri="{FF2B5EF4-FFF2-40B4-BE49-F238E27FC236}">
                <a16:creationId xmlns:a16="http://schemas.microsoft.com/office/drawing/2014/main" id="{7998AFA4-4BE6-D845-9ED8-AF8E8915C515}"/>
              </a:ext>
            </a:extLst>
          </p:cNvPr>
          <p:cNvSpPr/>
          <p:nvPr/>
        </p:nvSpPr>
        <p:spPr>
          <a:xfrm>
            <a:off x="2122446" y="1616926"/>
            <a:ext cx="1895707" cy="38917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F2F6E87D-A0B8-2248-AEF2-4300FC9AD1BB}"/>
              </a:ext>
            </a:extLst>
          </p:cNvPr>
          <p:cNvSpPr/>
          <p:nvPr/>
        </p:nvSpPr>
        <p:spPr>
          <a:xfrm>
            <a:off x="2315735" y="2091198"/>
            <a:ext cx="1509131" cy="2394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DA35E16B-FD61-9B44-A65C-D2DE257488F0}"/>
              </a:ext>
            </a:extLst>
          </p:cNvPr>
          <p:cNvSpPr/>
          <p:nvPr/>
        </p:nvSpPr>
        <p:spPr>
          <a:xfrm>
            <a:off x="4018153" y="1616926"/>
            <a:ext cx="4702101" cy="38917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cxnSp>
        <p:nvCxnSpPr>
          <p:cNvPr id="8" name="直线箭头连接符 7">
            <a:extLst>
              <a:ext uri="{FF2B5EF4-FFF2-40B4-BE49-F238E27FC236}">
                <a16:creationId xmlns:a16="http://schemas.microsoft.com/office/drawing/2014/main" id="{707BAA85-34CB-DD4B-AC8E-C400E10BE1C6}"/>
              </a:ext>
            </a:extLst>
          </p:cNvPr>
          <p:cNvCxnSpPr>
            <a:cxnSpLocks/>
          </p:cNvCxnSpPr>
          <p:nvPr/>
        </p:nvCxnSpPr>
        <p:spPr>
          <a:xfrm flipV="1">
            <a:off x="5073805" y="2408664"/>
            <a:ext cx="0" cy="192620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 name="直线箭头连接符 8">
            <a:extLst>
              <a:ext uri="{FF2B5EF4-FFF2-40B4-BE49-F238E27FC236}">
                <a16:creationId xmlns:a16="http://schemas.microsoft.com/office/drawing/2014/main" id="{86761DB3-F6DC-284F-A00C-33F7F1A445AC}"/>
              </a:ext>
            </a:extLst>
          </p:cNvPr>
          <p:cNvCxnSpPr>
            <a:cxnSpLocks/>
          </p:cNvCxnSpPr>
          <p:nvPr/>
        </p:nvCxnSpPr>
        <p:spPr>
          <a:xfrm>
            <a:off x="5073805" y="4334864"/>
            <a:ext cx="2903034"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矩形 9">
            <a:extLst>
              <a:ext uri="{FF2B5EF4-FFF2-40B4-BE49-F238E27FC236}">
                <a16:creationId xmlns:a16="http://schemas.microsoft.com/office/drawing/2014/main" id="{1DDDA328-216E-4A48-BDA4-438F36E837E0}"/>
              </a:ext>
            </a:extLst>
          </p:cNvPr>
          <p:cNvSpPr/>
          <p:nvPr/>
        </p:nvSpPr>
        <p:spPr>
          <a:xfrm>
            <a:off x="5369312" y="2743200"/>
            <a:ext cx="284356" cy="1591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BA3A88E8-187B-4644-8AFC-5AE50064D9D0}"/>
              </a:ext>
            </a:extLst>
          </p:cNvPr>
          <p:cNvSpPr/>
          <p:nvPr/>
        </p:nvSpPr>
        <p:spPr>
          <a:xfrm>
            <a:off x="5808857" y="2918167"/>
            <a:ext cx="284356" cy="14166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9D6924BC-8FBF-0C43-BA90-EBF6CE245A66}"/>
              </a:ext>
            </a:extLst>
          </p:cNvPr>
          <p:cNvSpPr/>
          <p:nvPr/>
        </p:nvSpPr>
        <p:spPr>
          <a:xfrm>
            <a:off x="6286500" y="3217127"/>
            <a:ext cx="284356" cy="11177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A61858A6-CDE2-0143-A4EF-F6FEB73DB49A}"/>
              </a:ext>
            </a:extLst>
          </p:cNvPr>
          <p:cNvSpPr/>
          <p:nvPr/>
        </p:nvSpPr>
        <p:spPr>
          <a:xfrm>
            <a:off x="6768791" y="3498023"/>
            <a:ext cx="284356" cy="8368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249F6C0B-AD1D-D44F-A84E-2911E9B2B5AB}"/>
              </a:ext>
            </a:extLst>
          </p:cNvPr>
          <p:cNvSpPr txBox="1"/>
          <p:nvPr/>
        </p:nvSpPr>
        <p:spPr>
          <a:xfrm>
            <a:off x="4211440" y="2131663"/>
            <a:ext cx="959928"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percentage</a:t>
            </a:r>
            <a:endParaRPr kumimoji="1" lang="zh-CN" altLang="en-US" sz="1200" dirty="0">
              <a:latin typeface="Arial" panose="020B0604020202020204" pitchFamily="34" charset="0"/>
              <a:cs typeface="Arial" panose="020B0604020202020204" pitchFamily="34" charset="0"/>
            </a:endParaRPr>
          </a:p>
        </p:txBody>
      </p:sp>
      <p:sp>
        <p:nvSpPr>
          <p:cNvPr id="15" name="矩形 14">
            <a:extLst>
              <a:ext uri="{FF2B5EF4-FFF2-40B4-BE49-F238E27FC236}">
                <a16:creationId xmlns:a16="http://schemas.microsoft.com/office/drawing/2014/main" id="{A18D44A0-6451-6E41-BA37-C9A7EF08C958}"/>
              </a:ext>
            </a:extLst>
          </p:cNvPr>
          <p:cNvSpPr/>
          <p:nvPr/>
        </p:nvSpPr>
        <p:spPr>
          <a:xfrm>
            <a:off x="7246434" y="4027862"/>
            <a:ext cx="284356" cy="3069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478E7ABE-A422-C84D-8BDB-2D4BA8906084}"/>
              </a:ext>
            </a:extLst>
          </p:cNvPr>
          <p:cNvSpPr txBox="1"/>
          <p:nvPr/>
        </p:nvSpPr>
        <p:spPr>
          <a:xfrm>
            <a:off x="7746377" y="4357164"/>
            <a:ext cx="959928"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district</a:t>
            </a:r>
            <a:endParaRPr kumimoji="1" lang="zh-CN" altLang="en-US" sz="1200" dirty="0">
              <a:latin typeface="Arial" panose="020B0604020202020204" pitchFamily="34" charset="0"/>
              <a:cs typeface="Arial" panose="020B0604020202020204" pitchFamily="34" charset="0"/>
            </a:endParaRPr>
          </a:p>
        </p:txBody>
      </p:sp>
      <p:sp>
        <p:nvSpPr>
          <p:cNvPr id="17" name="文本框 16">
            <a:extLst>
              <a:ext uri="{FF2B5EF4-FFF2-40B4-BE49-F238E27FC236}">
                <a16:creationId xmlns:a16="http://schemas.microsoft.com/office/drawing/2014/main" id="{433DA18E-B548-134A-8CE6-6FB9F323A9CE}"/>
              </a:ext>
            </a:extLst>
          </p:cNvPr>
          <p:cNvSpPr txBox="1"/>
          <p:nvPr/>
        </p:nvSpPr>
        <p:spPr>
          <a:xfrm>
            <a:off x="5369311" y="4364867"/>
            <a:ext cx="4739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d1</a:t>
            </a:r>
            <a:endParaRPr kumimoji="1" lang="zh-CN" altLang="en-US" sz="1200" dirty="0">
              <a:latin typeface="Arial" panose="020B0604020202020204" pitchFamily="34" charset="0"/>
              <a:cs typeface="Arial" panose="020B0604020202020204" pitchFamily="34" charset="0"/>
            </a:endParaRPr>
          </a:p>
        </p:txBody>
      </p:sp>
      <p:sp>
        <p:nvSpPr>
          <p:cNvPr id="18" name="文本框 17">
            <a:extLst>
              <a:ext uri="{FF2B5EF4-FFF2-40B4-BE49-F238E27FC236}">
                <a16:creationId xmlns:a16="http://schemas.microsoft.com/office/drawing/2014/main" id="{CC698375-6F08-8344-B8F3-BAE9EEE5C4BF}"/>
              </a:ext>
            </a:extLst>
          </p:cNvPr>
          <p:cNvSpPr txBox="1"/>
          <p:nvPr/>
        </p:nvSpPr>
        <p:spPr>
          <a:xfrm>
            <a:off x="5797680" y="4364867"/>
            <a:ext cx="4739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d2</a:t>
            </a:r>
            <a:endParaRPr kumimoji="1" lang="zh-CN" altLang="en-US" sz="1200" dirty="0">
              <a:latin typeface="Arial" panose="020B060402020202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D476E78D-301A-6049-A8B2-0B28D390EEF9}"/>
              </a:ext>
            </a:extLst>
          </p:cNvPr>
          <p:cNvSpPr txBox="1"/>
          <p:nvPr/>
        </p:nvSpPr>
        <p:spPr>
          <a:xfrm>
            <a:off x="6271627" y="4364865"/>
            <a:ext cx="4739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d3</a:t>
            </a:r>
            <a:endParaRPr kumimoji="1" lang="zh-CN" altLang="en-US" sz="1200" dirty="0">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id="{8B2D4696-0546-6546-98A0-F7229F8233B7}"/>
              </a:ext>
            </a:extLst>
          </p:cNvPr>
          <p:cNvSpPr txBox="1"/>
          <p:nvPr/>
        </p:nvSpPr>
        <p:spPr>
          <a:xfrm>
            <a:off x="6762736" y="4364862"/>
            <a:ext cx="4739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d4</a:t>
            </a:r>
            <a:endParaRPr kumimoji="1" lang="zh-CN" altLang="en-US" sz="1200" dirty="0">
              <a:latin typeface="Arial" panose="020B0604020202020204" pitchFamily="34" charset="0"/>
              <a:cs typeface="Arial" panose="020B0604020202020204" pitchFamily="34" charset="0"/>
            </a:endParaRPr>
          </a:p>
        </p:txBody>
      </p:sp>
      <p:sp>
        <p:nvSpPr>
          <p:cNvPr id="21" name="文本框 20">
            <a:extLst>
              <a:ext uri="{FF2B5EF4-FFF2-40B4-BE49-F238E27FC236}">
                <a16:creationId xmlns:a16="http://schemas.microsoft.com/office/drawing/2014/main" id="{15A6276F-B488-8348-834C-8FD0A2F6E027}"/>
              </a:ext>
            </a:extLst>
          </p:cNvPr>
          <p:cNvSpPr txBox="1"/>
          <p:nvPr/>
        </p:nvSpPr>
        <p:spPr>
          <a:xfrm>
            <a:off x="7219521" y="4358886"/>
            <a:ext cx="4739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d5</a:t>
            </a:r>
            <a:endParaRPr kumimoji="1" lang="zh-CN" altLang="en-US" sz="1200" dirty="0">
              <a:latin typeface="Arial" panose="020B0604020202020204" pitchFamily="34" charset="0"/>
              <a:cs typeface="Arial" panose="020B0604020202020204" pitchFamily="34" charset="0"/>
            </a:endParaRPr>
          </a:p>
        </p:txBody>
      </p:sp>
      <p:sp>
        <p:nvSpPr>
          <p:cNvPr id="22" name="文本框 21">
            <a:extLst>
              <a:ext uri="{FF2B5EF4-FFF2-40B4-BE49-F238E27FC236}">
                <a16:creationId xmlns:a16="http://schemas.microsoft.com/office/drawing/2014/main" id="{9A8E650C-65F7-0F4C-AF23-BFC18AD8C75F}"/>
              </a:ext>
            </a:extLst>
          </p:cNvPr>
          <p:cNvSpPr txBox="1"/>
          <p:nvPr/>
        </p:nvSpPr>
        <p:spPr>
          <a:xfrm>
            <a:off x="5333029" y="2466200"/>
            <a:ext cx="5083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70%</a:t>
            </a:r>
            <a:endParaRPr kumimoji="1" lang="zh-CN" altLang="en-US" sz="1200" dirty="0">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C5E84A60-712E-7D40-9406-B51CF347950C}"/>
              </a:ext>
            </a:extLst>
          </p:cNvPr>
          <p:cNvSpPr txBox="1"/>
          <p:nvPr/>
        </p:nvSpPr>
        <p:spPr>
          <a:xfrm>
            <a:off x="5763280" y="2553684"/>
            <a:ext cx="5083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76%</a:t>
            </a:r>
            <a:endParaRPr kumimoji="1" lang="zh-CN" altLang="en-US" sz="1200" dirty="0">
              <a:latin typeface="Arial" panose="020B0604020202020204" pitchFamily="34" charset="0"/>
              <a:cs typeface="Arial" panose="020B0604020202020204" pitchFamily="34" charset="0"/>
            </a:endParaRPr>
          </a:p>
        </p:txBody>
      </p:sp>
      <p:sp>
        <p:nvSpPr>
          <p:cNvPr id="24" name="文本框 23">
            <a:extLst>
              <a:ext uri="{FF2B5EF4-FFF2-40B4-BE49-F238E27FC236}">
                <a16:creationId xmlns:a16="http://schemas.microsoft.com/office/drawing/2014/main" id="{4E8D29A3-25BC-E74B-A11D-F76D366093FA}"/>
              </a:ext>
            </a:extLst>
          </p:cNvPr>
          <p:cNvSpPr txBox="1"/>
          <p:nvPr/>
        </p:nvSpPr>
        <p:spPr>
          <a:xfrm>
            <a:off x="6219555" y="2955332"/>
            <a:ext cx="5083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66%</a:t>
            </a:r>
            <a:endParaRPr kumimoji="1" lang="zh-CN" altLang="en-US" sz="1200" dirty="0">
              <a:latin typeface="Arial" panose="020B0604020202020204" pitchFamily="34" charset="0"/>
              <a:cs typeface="Arial" panose="020B0604020202020204" pitchFamily="34" charset="0"/>
            </a:endParaRPr>
          </a:p>
        </p:txBody>
      </p:sp>
      <p:sp>
        <p:nvSpPr>
          <p:cNvPr id="25" name="文本框 24">
            <a:extLst>
              <a:ext uri="{FF2B5EF4-FFF2-40B4-BE49-F238E27FC236}">
                <a16:creationId xmlns:a16="http://schemas.microsoft.com/office/drawing/2014/main" id="{1BA44888-86FF-1B49-AB0B-FDDFB30F4FEA}"/>
              </a:ext>
            </a:extLst>
          </p:cNvPr>
          <p:cNvSpPr txBox="1"/>
          <p:nvPr/>
        </p:nvSpPr>
        <p:spPr>
          <a:xfrm>
            <a:off x="6701405" y="3240031"/>
            <a:ext cx="5083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50%</a:t>
            </a:r>
            <a:endParaRPr kumimoji="1" lang="zh-CN" altLang="en-US" sz="1200" dirty="0">
              <a:latin typeface="Arial" panose="020B0604020202020204" pitchFamily="34" charset="0"/>
              <a:cs typeface="Arial" panose="020B0604020202020204" pitchFamily="34" charset="0"/>
            </a:endParaRPr>
          </a:p>
        </p:txBody>
      </p:sp>
      <p:sp>
        <p:nvSpPr>
          <p:cNvPr id="26" name="文本框 25">
            <a:extLst>
              <a:ext uri="{FF2B5EF4-FFF2-40B4-BE49-F238E27FC236}">
                <a16:creationId xmlns:a16="http://schemas.microsoft.com/office/drawing/2014/main" id="{3A43C95F-4FCC-4D4E-B3B1-1DFC8C641D6D}"/>
              </a:ext>
            </a:extLst>
          </p:cNvPr>
          <p:cNvSpPr txBox="1"/>
          <p:nvPr/>
        </p:nvSpPr>
        <p:spPr>
          <a:xfrm>
            <a:off x="7189747" y="3789887"/>
            <a:ext cx="508347"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20%</a:t>
            </a:r>
            <a:endParaRPr kumimoji="1" lang="zh-CN" altLang="en-US" sz="1200" dirty="0">
              <a:latin typeface="Arial" panose="020B0604020202020204" pitchFamily="34" charset="0"/>
              <a:cs typeface="Arial" panose="020B0604020202020204" pitchFamily="34" charset="0"/>
            </a:endParaRPr>
          </a:p>
        </p:txBody>
      </p:sp>
      <p:sp>
        <p:nvSpPr>
          <p:cNvPr id="27" name="文本框 26">
            <a:extLst>
              <a:ext uri="{FF2B5EF4-FFF2-40B4-BE49-F238E27FC236}">
                <a16:creationId xmlns:a16="http://schemas.microsoft.com/office/drawing/2014/main" id="{5CC418B7-7AF1-5C4E-968A-87F2E105EEFF}"/>
              </a:ext>
            </a:extLst>
          </p:cNvPr>
          <p:cNvSpPr txBox="1"/>
          <p:nvPr/>
        </p:nvSpPr>
        <p:spPr>
          <a:xfrm>
            <a:off x="2223207" y="1807861"/>
            <a:ext cx="1794946" cy="276999"/>
          </a:xfrm>
          <a:prstGeom prst="rect">
            <a:avLst/>
          </a:prstGeom>
          <a:noFill/>
        </p:spPr>
        <p:txBody>
          <a:bodyPr wrap="square" rtlCol="0">
            <a:spAutoFit/>
          </a:bodyPr>
          <a:lstStyle/>
          <a:p>
            <a:r>
              <a:rPr kumimoji="1" lang="en-US" altLang="zh-CN" sz="1200" dirty="0">
                <a:latin typeface="Arial" panose="020B0604020202020204" pitchFamily="34" charset="0"/>
                <a:cs typeface="Arial" panose="020B0604020202020204" pitchFamily="34" charset="0"/>
              </a:rPr>
              <a:t>Choose the school year</a:t>
            </a:r>
            <a:endParaRPr kumimoji="1" lang="zh-CN" altLang="en-US" sz="1200" dirty="0">
              <a:latin typeface="Arial" panose="020B0604020202020204" pitchFamily="34" charset="0"/>
              <a:cs typeface="Arial" panose="020B0604020202020204" pitchFamily="34" charset="0"/>
            </a:endParaRPr>
          </a:p>
        </p:txBody>
      </p:sp>
      <p:sp>
        <p:nvSpPr>
          <p:cNvPr id="29" name="文本框 28">
            <a:extLst>
              <a:ext uri="{FF2B5EF4-FFF2-40B4-BE49-F238E27FC236}">
                <a16:creationId xmlns:a16="http://schemas.microsoft.com/office/drawing/2014/main" id="{740F2AED-3325-1945-83A4-286465D374E2}"/>
              </a:ext>
            </a:extLst>
          </p:cNvPr>
          <p:cNvSpPr txBox="1"/>
          <p:nvPr/>
        </p:nvSpPr>
        <p:spPr>
          <a:xfrm>
            <a:off x="9386102" y="1866996"/>
            <a:ext cx="2523399" cy="523220"/>
          </a:xfrm>
          <a:prstGeom prst="rect">
            <a:avLst/>
          </a:prstGeom>
          <a:noFill/>
        </p:spPr>
        <p:txBody>
          <a:bodyPr wrap="square" rtlCol="0">
            <a:spAutoFit/>
          </a:bodyPr>
          <a:lstStyle/>
          <a:p>
            <a:r>
              <a:rPr kumimoji="1" lang="en-US" altLang="zh-CN" sz="1400" dirty="0">
                <a:latin typeface="Arial" panose="020B0604020202020204" pitchFamily="34" charset="0"/>
                <a:cs typeface="Arial" panose="020B0604020202020204" pitchFamily="34" charset="0"/>
              </a:rPr>
              <a:t>Data</a:t>
            </a:r>
            <a:r>
              <a:rPr kumimoji="1" lang="zh-CN" altLang="en-US" sz="1400" dirty="0">
                <a:latin typeface="Arial" panose="020B0604020202020204" pitchFamily="34" charset="0"/>
                <a:cs typeface="Arial" panose="020B0604020202020204" pitchFamily="34" charset="0"/>
              </a:rPr>
              <a:t>：</a:t>
            </a:r>
            <a:r>
              <a:rPr kumimoji="1" lang="en-US" altLang="zh-CN" sz="1400" dirty="0">
                <a:latin typeface="Arial" panose="020B0604020202020204" pitchFamily="34" charset="0"/>
                <a:cs typeface="Arial" panose="020B0604020202020204" pitchFamily="34" charset="0"/>
              </a:rPr>
              <a:t>DBN</a:t>
            </a:r>
            <a:r>
              <a:rPr kumimoji="1" lang="zh-CN" altLang="en-US" sz="1400" dirty="0">
                <a:latin typeface="Arial" panose="020B0604020202020204" pitchFamily="34" charset="0"/>
                <a:cs typeface="Arial" panose="020B0604020202020204" pitchFamily="34" charset="0"/>
              </a:rPr>
              <a:t>、</a:t>
            </a:r>
            <a:r>
              <a:rPr kumimoji="1" lang="en-US" altLang="zh-CN" sz="1400" dirty="0">
                <a:latin typeface="Arial" panose="020B0604020202020204" pitchFamily="34" charset="0"/>
                <a:cs typeface="Arial" panose="020B0604020202020204" pitchFamily="34" charset="0"/>
              </a:rPr>
              <a:t>schoolyear</a:t>
            </a:r>
            <a:r>
              <a:rPr kumimoji="1" lang="zh-CN" altLang="en-US" sz="1400" dirty="0">
                <a:latin typeface="Arial" panose="020B0604020202020204" pitchFamily="34" charset="0"/>
                <a:cs typeface="Arial" panose="020B0604020202020204" pitchFamily="34" charset="0"/>
              </a:rPr>
              <a:t>、</a:t>
            </a:r>
            <a:r>
              <a:rPr kumimoji="1" lang="en" altLang="zh-CN" sz="1400">
                <a:latin typeface="Arial" panose="020B0604020202020204" pitchFamily="34" charset="0"/>
                <a:cs typeface="Arial" panose="020B0604020202020204" pitchFamily="34" charset="0"/>
              </a:rPr>
              <a:t>sped_</a:t>
            </a:r>
            <a:r>
              <a:rPr kumimoji="1" lang="en" altLang="zh-CN" sz="1400" dirty="0" err="1">
                <a:latin typeface="Arial" panose="020B0604020202020204" pitchFamily="34" charset="0"/>
                <a:cs typeface="Arial" panose="020B0604020202020204" pitchFamily="34" charset="0"/>
              </a:rPr>
              <a:t>percent</a:t>
            </a:r>
            <a:endParaRPr kumimoji="1"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50767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958</TotalTime>
  <Words>356</Words>
  <Application>Microsoft Macintosh PowerPoint</Application>
  <PresentationFormat>宽屏</PresentationFormat>
  <Paragraphs>50</Paragraphs>
  <Slides>5</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Söhne</vt:lpstr>
      <vt:lpstr>Arial</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mlpb</dc:creator>
  <cp:lastModifiedBy>mlpb</cp:lastModifiedBy>
  <cp:revision>3</cp:revision>
  <dcterms:created xsi:type="dcterms:W3CDTF">2023-11-29T19:58:42Z</dcterms:created>
  <dcterms:modified xsi:type="dcterms:W3CDTF">2023-12-12T05:02:48Z</dcterms:modified>
</cp:coreProperties>
</file>