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891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</p:sldIdLst>
  <p:sldSz cx="12192000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Open Sans" panose="020B0606030504020204" pitchFamily="34" charset="0"/>
      <p:regular r:id="rId15"/>
      <p:bold r:id="rId16"/>
      <p:italic r:id="rId17"/>
      <p:boldItalic r:id="rId18"/>
    </p:embeddedFont>
  </p:embeddedFontLst>
  <p:defaultTextStyle>
    <a:defPPr>
      <a:defRPr lang="de-DE"/>
    </a:defPPr>
    <a:lvl1pPr marL="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nöfel,Anja" initials="K" lastIdx="10" clrIdx="0">
    <p:extLst>
      <p:ext uri="{19B8F6BF-5375-455C-9EA6-DF929625EA0E}">
        <p15:presenceInfo xmlns:p15="http://schemas.microsoft.com/office/powerpoint/2012/main" userId="S-1-5-21-1982228756-150042506-1537001085-18851" providerId="AD"/>
      </p:ext>
    </p:extLst>
  </p:cmAuthor>
  <p:cmAuthor id="2" name="明宇 马" initials="明宇" lastIdx="1" clrIdx="1">
    <p:extLst>
      <p:ext uri="{19B8F6BF-5375-455C-9EA6-DF929625EA0E}">
        <p15:presenceInfo xmlns:p15="http://schemas.microsoft.com/office/powerpoint/2012/main" userId="e684ae08ea7dd7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2D8A"/>
    <a:srgbClr val="13A983"/>
    <a:srgbClr val="009BA4"/>
    <a:srgbClr val="93C356"/>
    <a:srgbClr val="BCCF02"/>
    <a:srgbClr val="28618C"/>
    <a:srgbClr val="539DC5"/>
    <a:srgbClr val="02ACA8"/>
    <a:srgbClr val="F07D00"/>
    <a:srgbClr val="00A1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4" autoAdjust="0"/>
    <p:restoredTop sz="85089" autoAdjust="0"/>
  </p:normalViewPr>
  <p:slideViewPr>
    <p:cSldViewPr snapToGrid="0" snapToObjects="1">
      <p:cViewPr varScale="1">
        <p:scale>
          <a:sx n="133" d="100"/>
          <a:sy n="133" d="100"/>
        </p:scale>
        <p:origin x="159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C6211-610F-44E5-BF19-D3CDF6EDD281}" type="datetimeFigureOut">
              <a:rPr lang="de-DE" smtClean="0"/>
              <a:t>04.01.2023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61AA8-FB04-42D1-9939-D1A1356F80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1560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435D3-23A6-45D3-8DFA-7317DC1E7A64}" type="datetimeFigureOut">
              <a:rPr lang="de-DE" smtClean="0"/>
              <a:t>04.01.2023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9AC09-DF60-43F4-96BF-67D4D9A7409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182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5815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elfolie_T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1025526"/>
            <a:ext cx="12192000" cy="5832476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4" y="4494775"/>
            <a:ext cx="10438871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 baseline="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Deutsche Telekom Chair for Communication Networks</a:t>
            </a:r>
          </a:p>
          <a:p>
            <a:pPr lvl="0"/>
            <a:r>
              <a:rPr lang="de-DE" dirty="0"/>
              <a:t>TU Dresden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1025525"/>
            <a:ext cx="12192000" cy="17145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738" y="306991"/>
            <a:ext cx="2170933" cy="55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912023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0" y="1030288"/>
            <a:ext cx="12192000" cy="50990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895653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6"/>
            <a:ext cx="12192000" cy="612933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9611084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_T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2" y="4494775"/>
            <a:ext cx="10438873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2"/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1026000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4"/>
          <p:cNvCxnSpPr/>
          <p:nvPr/>
        </p:nvCxnSpPr>
        <p:spPr>
          <a:xfrm>
            <a:off x="0" y="1206000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738" y="306991"/>
            <a:ext cx="2170933" cy="55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98478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580688" cy="4344987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3pPr>
              <a:spcBef>
                <a:spcPts val="1200"/>
              </a:spcBef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E5070F0-A818-4ED9-9BA3-21B664B6E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19933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2"/>
            <a:ext cx="12192000" cy="6129336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387259"/>
            <a:ext cx="10580687" cy="1198491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7067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65749" y="1484313"/>
            <a:ext cx="6089649" cy="43449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74711" y="1484313"/>
            <a:ext cx="4300539" cy="1332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4"/>
          </p:nvPr>
        </p:nvSpPr>
        <p:spPr>
          <a:xfrm>
            <a:off x="874712" y="2943181"/>
            <a:ext cx="4300537" cy="1332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/>
          </p:nvPr>
        </p:nvSpPr>
        <p:spPr>
          <a:xfrm>
            <a:off x="874710" y="4402050"/>
            <a:ext cx="4300537" cy="142724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1138792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6267449" y="1484314"/>
            <a:ext cx="5187950" cy="434498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0242763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6267449" y="1484315"/>
            <a:ext cx="5187950" cy="43449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661984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2" y="1484314"/>
            <a:ext cx="3399576" cy="43449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8070849" y="1484315"/>
            <a:ext cx="3384550" cy="43449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4457700" y="1484315"/>
            <a:ext cx="3416300" cy="43449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3359633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847689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Das ist eine Überschrift</a:t>
            </a:r>
            <a:br>
              <a:rPr lang="de-DE" dirty="0"/>
            </a:br>
            <a:r>
              <a:rPr lang="de-DE" dirty="0"/>
              <a:t>in zwei Zeilen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74712" y="1481138"/>
            <a:ext cx="10580687" cy="436086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Erste Textebene (16pt)</a:t>
            </a:r>
          </a:p>
          <a:p>
            <a:pPr lvl="1"/>
            <a:r>
              <a:rPr lang="de-DE" dirty="0"/>
              <a:t>Zweite Textebene für Aufzählungen</a:t>
            </a:r>
          </a:p>
          <a:p>
            <a:pPr lvl="2"/>
            <a:r>
              <a:rPr lang="de-DE" dirty="0"/>
              <a:t>Dritte Textebene bei viel Text (14pt)</a:t>
            </a:r>
          </a:p>
          <a:p>
            <a:pPr lvl="3"/>
            <a:r>
              <a:rPr lang="de-DE" dirty="0"/>
              <a:t>Vierte Textebene für Aufzählungen bei viel Text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Zwischenseite</a:t>
            </a:r>
          </a:p>
          <a:p>
            <a:pPr lvl="6"/>
            <a:r>
              <a:rPr lang="de-DE" dirty="0"/>
              <a:t>Für den nächsten Präsentationsabschnitt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575050" y="6213596"/>
            <a:ext cx="5187950" cy="24622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l"/>
            <a:r>
              <a:rPr lang="en-US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Deutsche Telekom Chair for Communication Networks</a:t>
            </a:r>
            <a:r>
              <a:rPr lang="en-US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 / </a:t>
            </a:r>
            <a:r>
              <a:rPr lang="en-US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TU Dresden</a:t>
            </a:r>
          </a:p>
          <a:p>
            <a:pPr algn="l"/>
            <a:r>
              <a:rPr lang="en-US" altLang="zh-CN" sz="800" dirty="0"/>
              <a:t>Network slicing with programmable switches</a:t>
            </a:r>
            <a:endParaRPr lang="en-US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Wingdings" panose="05000000000000000000" pitchFamily="2" charset="2"/>
            </a:endParaRP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6123216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8966200" y="6306444"/>
            <a:ext cx="70485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Folie</a:t>
            </a:r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de-DE" sz="800" baseline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9142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de-DE" sz="8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93" y="6336706"/>
            <a:ext cx="1115691" cy="3244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062" y="6292849"/>
            <a:ext cx="2010392" cy="42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9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1" r:id="rId9"/>
    <p:sldLayoutId id="2147483902" r:id="rId10"/>
    <p:sldLayoutId id="2147483903" r:id="rId11"/>
  </p:sldLayoutIdLst>
  <p:hf hdr="0"/>
  <p:txStyles>
    <p:titleStyle>
      <a:lvl1pPr algn="l" defTabSz="914269" rtl="0" eaLnBrk="1" latinLnBrk="0" hangingPunct="1">
        <a:spcBef>
          <a:spcPct val="0"/>
        </a:spcBef>
        <a:buNone/>
        <a:defRPr sz="2400" b="1" kern="1200" baseline="0">
          <a:solidFill>
            <a:schemeClr val="tx2"/>
          </a:solidFill>
          <a:latin typeface="Open Sans" panose="020B0606030504020204" pitchFamily="34" charset="0"/>
          <a:ea typeface="+mj-ea"/>
          <a:cs typeface="+mj-cs"/>
        </a:defRPr>
      </a:lvl1pPr>
    </p:titleStyle>
    <p:bodyStyle>
      <a:lvl1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6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1pPr>
      <a:lvl2pPr marL="395942" indent="-323953" algn="l" defTabSz="914269" rtl="0" eaLnBrk="1" latinLnBrk="0" hangingPunct="1">
        <a:spcBef>
          <a:spcPts val="300"/>
        </a:spcBef>
        <a:buFont typeface="Open Sans" panose="020B0606030504020204" pitchFamily="34" charset="0"/>
        <a:buChar char="—"/>
        <a:defRPr sz="16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2pPr>
      <a:lvl3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4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3pPr>
      <a:lvl4pPr marL="395942" indent="-215969" algn="l" defTabSz="914269" rtl="0" eaLnBrk="1" latinLnBrk="0" hangingPunct="1">
        <a:spcBef>
          <a:spcPts val="300"/>
        </a:spcBef>
        <a:buFont typeface="Symbol" panose="05050102010706020507" pitchFamily="18" charset="2"/>
        <a:buChar char="-"/>
        <a:defRPr sz="14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4pPr>
      <a:lvl5pPr marL="575916" indent="-179362" algn="l" defTabSz="914269" rtl="0" eaLnBrk="1" latinLnBrk="0" hangingPunct="1">
        <a:spcBef>
          <a:spcPts val="300"/>
        </a:spcBef>
        <a:buFont typeface="Symbol" panose="05050102010706020507" pitchFamily="18" charset="2"/>
        <a:buChar char="-"/>
        <a:defRPr sz="1400" kern="1200" baseline="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5pPr>
      <a:lvl6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b="1" kern="1200">
          <a:solidFill>
            <a:schemeClr val="bg1"/>
          </a:solidFill>
          <a:latin typeface="+mn-lt"/>
          <a:ea typeface="+mn-ea"/>
          <a:cs typeface="+mn-cs"/>
        </a:defRPr>
      </a:lvl6pPr>
      <a:lvl7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kern="1200">
          <a:solidFill>
            <a:schemeClr val="bg1"/>
          </a:solidFill>
          <a:latin typeface="+mn-lt"/>
          <a:ea typeface="+mn-ea"/>
          <a:cs typeface="+mn-cs"/>
        </a:defRPr>
      </a:lvl7pPr>
      <a:lvl8pPr marL="3428502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35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5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2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3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03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36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6" pos="992">
          <p15:clr>
            <a:srgbClr val="F26B43"/>
          </p15:clr>
        </p15:guide>
        <p15:guide id="7" pos="1120">
          <p15:clr>
            <a:srgbClr val="F26B43"/>
          </p15:clr>
        </p15:guide>
        <p15:guide id="8" pos="1676">
          <p15:clr>
            <a:srgbClr val="F26B43"/>
          </p15:clr>
        </p15:guide>
        <p15:guide id="9" pos="1556">
          <p15:clr>
            <a:srgbClr val="F26B43"/>
          </p15:clr>
        </p15:guide>
        <p15:guide id="10" pos="2252">
          <p15:clr>
            <a:srgbClr val="F26B43"/>
          </p15:clr>
        </p15:guide>
        <p15:guide id="11" pos="2128">
          <p15:clr>
            <a:srgbClr val="F26B43"/>
          </p15:clr>
        </p15:guide>
        <p15:guide id="16" pos="3824">
          <p15:clr>
            <a:srgbClr val="F26B43"/>
          </p15:clr>
        </p15:guide>
        <p15:guide id="17" pos="3948">
          <p15:clr>
            <a:srgbClr val="F26B43"/>
          </p15:clr>
        </p15:guide>
        <p15:guide id="20" pos="4384">
          <p15:clr>
            <a:srgbClr val="F26B43"/>
          </p15:clr>
        </p15:guide>
        <p15:guide id="21" pos="4508">
          <p15:clr>
            <a:srgbClr val="F26B43"/>
          </p15:clr>
        </p15:guide>
        <p15:guide id="22" pos="6780">
          <p15:clr>
            <a:srgbClr val="F26B43"/>
          </p15:clr>
        </p15:guide>
        <p15:guide id="23" pos="6656">
          <p15:clr>
            <a:srgbClr val="F26B43"/>
          </p15:clr>
        </p15:guide>
        <p15:guide id="24" pos="4960">
          <p15:clr>
            <a:srgbClr val="F26B43"/>
          </p15:clr>
        </p15:guide>
        <p15:guide id="25" pos="5084">
          <p15:clr>
            <a:srgbClr val="F26B43"/>
          </p15:clr>
        </p15:guide>
        <p15:guide id="30" orient="horz" pos="538">
          <p15:clr>
            <a:srgbClr val="F26B43"/>
          </p15:clr>
        </p15:guide>
        <p15:guide id="31" pos="551">
          <p15:clr>
            <a:srgbClr val="F26B43"/>
          </p15:clr>
        </p15:guide>
        <p15:guide id="39" pos="6092">
          <p15:clr>
            <a:srgbClr val="F26B43"/>
          </p15:clr>
        </p15:guide>
        <p15:guide id="40" pos="6216">
          <p15:clr>
            <a:srgbClr val="F26B43"/>
          </p15:clr>
        </p15:guide>
        <p15:guide id="41" pos="2692">
          <p15:clr>
            <a:srgbClr val="F26B43"/>
          </p15:clr>
        </p15:guide>
        <p15:guide id="42" pos="2808">
          <p15:clr>
            <a:srgbClr val="F26B43"/>
          </p15:clr>
        </p15:guide>
        <p15:guide id="43" pos="3260">
          <p15:clr>
            <a:srgbClr val="F26B43"/>
          </p15:clr>
        </p15:guide>
        <p15:guide id="44" pos="3380">
          <p15:clr>
            <a:srgbClr val="F26B43"/>
          </p15:clr>
        </p15:guide>
        <p15:guide id="50" pos="5520">
          <p15:clr>
            <a:srgbClr val="F26B43"/>
          </p15:clr>
        </p15:guide>
        <p15:guide id="52" orient="horz" pos="933">
          <p15:clr>
            <a:srgbClr val="F26B43"/>
          </p15:clr>
        </p15:guide>
        <p15:guide id="53" orient="horz" pos="759">
          <p15:clr>
            <a:srgbClr val="F26B43"/>
          </p15:clr>
        </p15:guide>
        <p15:guide id="58" orient="horz" pos="218">
          <p15:clr>
            <a:srgbClr val="F26B43"/>
          </p15:clr>
        </p15:guide>
        <p15:guide id="59" orient="horz" pos="3680">
          <p15:clr>
            <a:srgbClr val="F26B43"/>
          </p15:clr>
        </p15:guide>
        <p15:guide id="60" orient="horz" pos="3861">
          <p15:clr>
            <a:srgbClr val="F26B43"/>
          </p15:clr>
        </p15:guide>
        <p15:guide id="62" orient="horz" pos="2130">
          <p15:clr>
            <a:srgbClr val="F26B43"/>
          </p15:clr>
        </p15:guide>
        <p15:guide id="65" pos="5648">
          <p15:clr>
            <a:srgbClr val="F26B43"/>
          </p15:clr>
        </p15:guide>
        <p15:guide id="66" orient="horz" pos="649">
          <p15:clr>
            <a:srgbClr val="F26B43"/>
          </p15:clr>
        </p15:guide>
        <p15:guide id="67" pos="7216">
          <p15:clr>
            <a:srgbClr val="F26B43"/>
          </p15:clr>
        </p15:guide>
        <p15:guide id="69" orient="horz" pos="3988">
          <p15:clr>
            <a:srgbClr val="F26B43"/>
          </p15:clr>
        </p15:guide>
        <p15:guide id="70" orient="horz" pos="4196">
          <p15:clr>
            <a:srgbClr val="F26B43"/>
          </p15:clr>
        </p15:guide>
        <p15:guide id="71" pos="318">
          <p15:clr>
            <a:srgbClr val="F26B43"/>
          </p15:clr>
        </p15:guide>
        <p15:guide id="72" orient="horz" pos="41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id="{459F354F-3C11-6134-8F6F-1D74A68BF1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Mingyu</a:t>
            </a:r>
            <a:r>
              <a:rPr lang="en-US" altLang="zh-CN" dirty="0"/>
              <a:t> Ma</a:t>
            </a:r>
          </a:p>
          <a:p>
            <a:r>
              <a:rPr lang="en-US" altLang="zh-CN" dirty="0"/>
              <a:t>04.01.2023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ACC1DB-E87A-22DF-A0C6-CCBF7FB477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Supervisor: Jun.-Prof. Dr.-Ing. </a:t>
            </a:r>
            <a:r>
              <a:rPr lang="en-US" altLang="zh-CN" dirty="0" err="1"/>
              <a:t>Giang</a:t>
            </a:r>
            <a:r>
              <a:rPr lang="en-US" altLang="zh-CN" dirty="0"/>
              <a:t> T. Nguyen</a:t>
            </a:r>
          </a:p>
          <a:p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6D4ADCA3-EEA3-F1DF-60BD-67AA47295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Network slicing with programmable switches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310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5A12CB2-D87F-AD82-EBE9-FA663175C49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Network slicing with programmable switches: </a:t>
            </a:r>
          </a:p>
          <a:p>
            <a:pPr marL="342900" indent="-342900">
              <a:buAutoNum type="arabicPeriod"/>
            </a:pPr>
            <a:r>
              <a:rPr lang="en-US" altLang="zh-CN" dirty="0"/>
              <a:t>Survey state-of-the-art (</a:t>
            </a:r>
            <a:r>
              <a:rPr lang="en-US" altLang="zh-CN" dirty="0" err="1"/>
              <a:t>SoTA</a:t>
            </a:r>
            <a:r>
              <a:rPr lang="en-US" altLang="zh-CN" dirty="0"/>
              <a:t>) algorithms for QoS-aware congestion control </a:t>
            </a:r>
          </a:p>
          <a:p>
            <a:pPr marL="342900" indent="-342900">
              <a:buAutoNum type="arabicPeriod"/>
            </a:pPr>
            <a:r>
              <a:rPr lang="en-US" altLang="zh-CN" dirty="0"/>
              <a:t>Sketch novel concepts and design novel algorithm to support different traffic priorities </a:t>
            </a:r>
          </a:p>
          <a:p>
            <a:pPr marL="342900" indent="-342900">
              <a:buAutoNum type="arabicPeriod"/>
            </a:pPr>
            <a:r>
              <a:rPr lang="en-US" altLang="zh-CN" dirty="0"/>
              <a:t>Survey and select an environment for the evaluation methodology </a:t>
            </a:r>
          </a:p>
          <a:p>
            <a:pPr marL="342900" indent="-342900">
              <a:buAutoNum type="arabicPeriod"/>
            </a:pPr>
            <a:r>
              <a:rPr lang="en-US" altLang="zh-CN" dirty="0"/>
              <a:t>Implement the proposed scheme and one of the </a:t>
            </a:r>
            <a:r>
              <a:rPr lang="en-US" altLang="zh-CN" dirty="0" err="1"/>
              <a:t>SoTA</a:t>
            </a:r>
            <a:r>
              <a:rPr lang="en-US" altLang="zh-CN" dirty="0"/>
              <a:t> algorithms </a:t>
            </a:r>
          </a:p>
          <a:p>
            <a:pPr marL="342900" indent="-342900">
              <a:buAutoNum type="arabicPeriod"/>
            </a:pPr>
            <a:r>
              <a:rPr lang="en-US" altLang="zh-CN" dirty="0"/>
              <a:t>Perform performance evaluation for both the developed algorithm and </a:t>
            </a:r>
            <a:r>
              <a:rPr lang="en-US" altLang="zh-CN" dirty="0" err="1"/>
              <a:t>SoTA</a:t>
            </a:r>
            <a:r>
              <a:rPr lang="en-US" altLang="zh-CN" dirty="0"/>
              <a:t> </a:t>
            </a:r>
          </a:p>
          <a:p>
            <a:pPr marL="342900" indent="-342900">
              <a:buAutoNum type="arabicPeriod"/>
            </a:pPr>
            <a:r>
              <a:rPr lang="en-US" altLang="zh-CN" dirty="0"/>
              <a:t>Write up a report describing the completed work</a:t>
            </a:r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07C4A27A-1793-5241-6464-4FA4EE678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Description Of</a:t>
            </a:r>
            <a:r>
              <a:rPr lang="zh-CN" altLang="en-US" dirty="0"/>
              <a:t> </a:t>
            </a:r>
            <a:r>
              <a:rPr lang="en-US" altLang="zh-CN" dirty="0"/>
              <a:t>Diploma Thesis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5724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A902E0D-CC98-CEB7-886A-8C4FD7050A0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6714809" cy="434498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[√] Example: Deal with the normal TCP flow.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[√] Example: Now the virtual queue with “Exponentially Weighted Moving-Average”(EWMA) estimated future queue length for packet drop;</a:t>
            </a:r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[  ] </a:t>
            </a:r>
            <a:r>
              <a:rPr lang="en-US" altLang="zh-CN" u="sng" dirty="0"/>
              <a:t>but the estimate process is done in ns3</a:t>
            </a:r>
            <a:r>
              <a:rPr lang="en-US" altLang="zh-CN" dirty="0"/>
              <a:t>(p4-queue-disc.cc:275), </a:t>
            </a:r>
            <a:r>
              <a:rPr lang="en-US" altLang="zh-CN" u="sng" dirty="0"/>
              <a:t>not in switch. </a:t>
            </a:r>
            <a:r>
              <a:rPr lang="en-US" altLang="zh-CN" dirty="0"/>
              <a:t>In switch(p4) just do some basic functions for the random drop. And we need to use p4 to direct the switch for the whole action to be completed, not in ns3.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Priority implementation: </a:t>
            </a:r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[√] New demo with full topology.</a:t>
            </a:r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[  ] ns3 have to generate data streams with different priority: video, audio, haptic … etc.</a:t>
            </a:r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[  ] p4 controls the switch to queue the different flows in the virtual queue according to their priority.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4BE75FD-3066-1728-7CCD-D394FC48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novel concepts and design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32C2ACA-FC9A-0580-14E6-0B2DAE680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520" y="1612330"/>
            <a:ext cx="4253339" cy="274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07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DE110B4-A6B1-B4CF-7E98-D27D40AA55C4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600896" y="510160"/>
            <a:ext cx="9178544" cy="3334697"/>
          </a:xfr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7C9FEF02-27F6-9FF0-B76F-841CFA4A3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B6CB84E-EB9C-7EDC-839D-7B6EE3765E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599" y="3090600"/>
            <a:ext cx="5754880" cy="274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672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204E6408-547C-96BC-5EF7-5C21B6C18293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14" y="2000201"/>
            <a:ext cx="3479485" cy="2609614"/>
          </a:xfr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3995CC56-B482-1A65-6A2C-B0ECA591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5F86AB9-D60E-8F6A-3882-EE196DBDA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4167" y="4322177"/>
            <a:ext cx="1716280" cy="1587179"/>
          </a:xfrm>
          <a:prstGeom prst="rect">
            <a:avLst/>
          </a:prstGeom>
        </p:spPr>
      </p:pic>
      <p:sp>
        <p:nvSpPr>
          <p:cNvPr id="9" name="内容占位符 1">
            <a:extLst>
              <a:ext uri="{FF2B5EF4-FFF2-40B4-BE49-F238E27FC236}">
                <a16:creationId xmlns:a16="http://schemas.microsoft.com/office/drawing/2014/main" id="{D7AA02D1-EDF1-4C28-BEEA-D6E915D9CA60}"/>
              </a:ext>
            </a:extLst>
          </p:cNvPr>
          <p:cNvSpPr txBox="1">
            <a:spLocks/>
          </p:cNvSpPr>
          <p:nvPr/>
        </p:nvSpPr>
        <p:spPr>
          <a:xfrm>
            <a:off x="932311" y="950401"/>
            <a:ext cx="10213289" cy="1180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269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395942" indent="-323953" algn="l" defTabSz="914269" rtl="0" eaLnBrk="1" latinLnBrk="0" hangingPunct="1">
              <a:spcBef>
                <a:spcPts val="300"/>
              </a:spcBef>
              <a:buFont typeface="Open Sans" panose="020B0606030504020204" pitchFamily="34" charset="0"/>
              <a:buChar char="—"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0" indent="0" algn="l" defTabSz="914269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395942" indent="-215969" algn="l" defTabSz="914269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575916" indent="-179362" algn="l" defTabSz="914269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 baseline="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358723" indent="0" algn="l" defTabSz="914269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358723" indent="0" algn="l" defTabSz="914269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428502" indent="-228566" algn="l" defTabSz="91426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635" indent="-228566" algn="l" defTabSz="91426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The program reduces network congestion by randomly dropping packets on the switch. </a:t>
            </a:r>
          </a:p>
          <a:p>
            <a:r>
              <a:rPr lang="en-US" altLang="zh-CN" dirty="0"/>
              <a:t>The switch is controlled by the p4 program, which implements the probability of packet loss by relative queue length. The `UDP` flow will goes from n0 to n1.</a:t>
            </a:r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6CBBD5C-2754-53A1-866E-FCE0F1021E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310" y="2030679"/>
            <a:ext cx="3519403" cy="263955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B60C948-AD4E-335D-AADD-E085654E9EA3}"/>
              </a:ext>
            </a:extLst>
          </p:cNvPr>
          <p:cNvSpPr txBox="1"/>
          <p:nvPr/>
        </p:nvSpPr>
        <p:spPr>
          <a:xfrm>
            <a:off x="1625629" y="4496082"/>
            <a:ext cx="2114956" cy="34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With congestion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52F1566-4BC0-D7FF-1E88-03E1BCE76307}"/>
              </a:ext>
            </a:extLst>
          </p:cNvPr>
          <p:cNvSpPr txBox="1"/>
          <p:nvPr/>
        </p:nvSpPr>
        <p:spPr>
          <a:xfrm>
            <a:off x="4773217" y="4555984"/>
            <a:ext cx="2531476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Without congestion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88E2CC6-D7AF-7867-031E-D9DEBAB6819C}"/>
              </a:ext>
            </a:extLst>
          </p:cNvPr>
          <p:cNvSpPr txBox="1"/>
          <p:nvPr/>
        </p:nvSpPr>
        <p:spPr>
          <a:xfrm>
            <a:off x="673614" y="4844382"/>
            <a:ext cx="7836786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Here in figure 1, the “</a:t>
            </a:r>
            <a:r>
              <a:rPr lang="en-US" altLang="zh-CN" dirty="0" err="1"/>
              <a:t>dev_queue_length</a:t>
            </a:r>
            <a:r>
              <a:rPr lang="en-US" altLang="zh-CN" dirty="0"/>
              <a:t>” does not goes up when there is a lang queue in “tc_0_queue_length” p4 switch. But Why?</a:t>
            </a:r>
          </a:p>
          <a:p>
            <a:r>
              <a:rPr lang="en-US" altLang="zh-CN" dirty="0"/>
              <a:t>It may be a bit tricky: in that we calculate the length of the virtual queue based on the length of the real queue that the switch can hold. </a:t>
            </a:r>
            <a:endParaRPr lang="zh-CN" altLang="en-US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271C2D38-5D9E-EEF3-0904-9E992F9C38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3298" y="2035408"/>
            <a:ext cx="4683354" cy="228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467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81FC5B3-F080-D411-8D93-D9B678248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Overall Look for Demo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6C984BD-B9FB-4EB6-FA29-265C62611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073" y="1142869"/>
            <a:ext cx="8759964" cy="482965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83776A1-9615-D734-A948-8DBC82E7806E}"/>
              </a:ext>
            </a:extLst>
          </p:cNvPr>
          <p:cNvSpPr txBox="1"/>
          <p:nvPr/>
        </p:nvSpPr>
        <p:spPr>
          <a:xfrm>
            <a:off x="446333" y="885474"/>
            <a:ext cx="10303334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"Track more data in the package and try to visualize it."</a:t>
            </a:r>
          </a:p>
        </p:txBody>
      </p:sp>
    </p:spTree>
    <p:extLst>
      <p:ext uri="{BB962C8B-B14F-4D97-AF65-F5344CB8AC3E}">
        <p14:creationId xmlns:p14="http://schemas.microsoft.com/office/powerpoint/2010/main" val="556793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5726092-A7CD-9A42-4046-F0D19B4E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Overall Look for Demo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D33E746-7091-9E71-1482-ECD532842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509" y="996088"/>
            <a:ext cx="11466581" cy="387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024094"/>
      </p:ext>
    </p:extLst>
  </p:cSld>
  <p:clrMapOvr>
    <a:masterClrMapping/>
  </p:clrMapOvr>
</p:sld>
</file>

<file path=ppt/theme/theme1.xml><?xml version="1.0" encoding="utf-8"?>
<a:theme xmlns:a="http://schemas.openxmlformats.org/drawingml/2006/main" name="TUD_2018_16zu9">
  <a:themeElements>
    <a:clrScheme name="TUD_Farben">
      <a:dk1>
        <a:srgbClr val="00305E"/>
      </a:dk1>
      <a:lt1>
        <a:srgbClr val="FFFFFF"/>
      </a:lt1>
      <a:dk2>
        <a:srgbClr val="00305E"/>
      </a:dk2>
      <a:lt2>
        <a:srgbClr val="727879"/>
      </a:lt2>
      <a:accent1>
        <a:srgbClr val="009EE0"/>
      </a:accent1>
      <a:accent2>
        <a:srgbClr val="006AB3"/>
      </a:accent2>
      <a:accent3>
        <a:srgbClr val="6AB023"/>
      </a:accent3>
      <a:accent4>
        <a:srgbClr val="007D40"/>
      </a:accent4>
      <a:accent5>
        <a:srgbClr val="93107E"/>
      </a:accent5>
      <a:accent6>
        <a:srgbClr val="54378A"/>
      </a:accent6>
      <a:hlink>
        <a:srgbClr val="009EE0"/>
      </a:hlink>
      <a:folHlink>
        <a:srgbClr val="006AB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57C8D47D-C401-4EE1-BDE7-44A31DD9F0E9}" vid="{32192CAF-097F-4FAF-B79D-D16E995EDBE8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Praesentationsvorlagen16zu9</Template>
  <TotalTime>219</TotalTime>
  <Words>388</Words>
  <Application>Microsoft Office PowerPoint</Application>
  <PresentationFormat>宽屏</PresentationFormat>
  <Paragraphs>32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Symbol</vt:lpstr>
      <vt:lpstr>Arial</vt:lpstr>
      <vt:lpstr>Open Sans</vt:lpstr>
      <vt:lpstr>Calibri</vt:lpstr>
      <vt:lpstr>TUD_2018_16zu9</vt:lpstr>
      <vt:lpstr>Network slicing with programmable switches</vt:lpstr>
      <vt:lpstr>Task Description Of Diploma Thesis</vt:lpstr>
      <vt:lpstr>The novel concepts and design</vt:lpstr>
      <vt:lpstr> </vt:lpstr>
      <vt:lpstr>Example</vt:lpstr>
      <vt:lpstr>Overall Look for Demo</vt:lpstr>
      <vt:lpstr>Overall Look for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Präsentationsvorlagen im CD der TU Dresden</dc:title>
  <dc:creator>Frank H.P. Fitzek</dc:creator>
  <cp:lastModifiedBy>马 明宇</cp:lastModifiedBy>
  <cp:revision>247</cp:revision>
  <dcterms:created xsi:type="dcterms:W3CDTF">2019-01-16T10:01:12Z</dcterms:created>
  <dcterms:modified xsi:type="dcterms:W3CDTF">2023-01-04T08:29:09Z</dcterms:modified>
</cp:coreProperties>
</file>