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DF4912-AE66-432A-8783-0E3518748321}">
  <a:tblStyle styleId="{02DF4912-AE66-432A-8783-0E35187483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Oswald-bold.fntdata"/><Relationship Id="rId12" Type="http://schemas.openxmlformats.org/officeDocument/2006/relationships/slide" Target="slides/slide6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c429f01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4c429f0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4c429f012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4c429f012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4c429f012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4c429f012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4db171d5f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4db171d5f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4db171d5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4db171d5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4db171d5f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4db171d5f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4db171d5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4db171d5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4db171d5f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4db171d5f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4c429f01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4c429f01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c429f0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c429f0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c429f01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4c429f01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4c429f012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4c429f012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c429f012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4c429f012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4c429f012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4c429f012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4c429f012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4c429f012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4c429f012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4c429f012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hyperlink" Target="https://github.com/ChenbinHuang/CS534-Final-Seizur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ingzheHu-Duke/CS534-Final-Seizure/blob/main/gbdt_detect.ipynb" TargetMode="External"/><Relationship Id="rId4" Type="http://schemas.openxmlformats.org/officeDocument/2006/relationships/hyperlink" Target="https://github.com/MingzheHu-Duke/CS534-Final-Seizure/blob/main/pred_rf_test.ipynb" TargetMode="External"/><Relationship Id="rId5" Type="http://schemas.openxmlformats.org/officeDocument/2006/relationships/hyperlink" Target="https://github.com/MingzheHu-Duke/CS534-Final-Seizure/blob/main/gbdt.ipynb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ingzheHu-Duke/CS534-Final-Seizure/blob/main/pred_rf_test.ipynb" TargetMode="External"/><Relationship Id="rId4" Type="http://schemas.openxmlformats.org/officeDocument/2006/relationships/hyperlink" Target="https://github.com/MingzheHu-Duke/CS534-Final-Seizure/blob/main/pred_rf_test.ipynb" TargetMode="External"/><Relationship Id="rId5" Type="http://schemas.openxmlformats.org/officeDocument/2006/relationships/hyperlink" Target="https://github.com/MingzheHu-Duke/CS534-Final-Seizure/blob/main/gbdt.ipynb" TargetMode="External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35500" y="143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Seizure Detection &amp; Prediction</a:t>
            </a:r>
            <a:endParaRPr sz="30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128025" y="811050"/>
            <a:ext cx="2433896" cy="32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900275" y="2093325"/>
            <a:ext cx="3912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534 Final Presentation</a:t>
            </a:r>
            <a:endParaRPr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Chenbin Huang, Min Huang,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Mingzhe Hu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11/29/2021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8025" y="4714150"/>
            <a:ext cx="425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https://github.com/ChenbinHuang/CS534-Final-Seizure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311700" y="127825"/>
            <a:ext cx="8520600" cy="4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Results: Seizure Detection </a:t>
            </a:r>
            <a:r>
              <a:rPr lang="en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Logistic Regression</a:t>
            </a:r>
            <a:r>
              <a:rPr lang="en" sz="1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Random Forest</a:t>
            </a:r>
            <a:r>
              <a:rPr lang="en" sz="1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 &amp; </a:t>
            </a:r>
            <a:r>
              <a:rPr lang="en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Gradient Boosting Classifier</a:t>
            </a:r>
            <a:endParaRPr sz="14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All the models have good performance, the metrics’ AUC are all above 0.9</a:t>
            </a:r>
            <a:endParaRPr sz="14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8416" y="4607198"/>
            <a:ext cx="169248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/>
          <p:nvPr/>
        </p:nvSpPr>
        <p:spPr>
          <a:xfrm>
            <a:off x="-24375" y="4607200"/>
            <a:ext cx="37401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5533500" y="4607200"/>
            <a:ext cx="36105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2574" y="1278974"/>
            <a:ext cx="4401525" cy="32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2865225" y="1076525"/>
            <a:ext cx="28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Seizure Prediction ROC Dog 1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300" y="152400"/>
            <a:ext cx="57877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Decision Tree (GBDT)</a:t>
            </a:r>
            <a:endParaRPr/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Comparable to AdaBoost and Random Forest introduced in the class.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RF: all trees have equal weight, trees are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AdaBoost: trees have different weight, trees updated step by step, next tree will focus more on mistakenly labels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GDBT: trees have equal weight, trees updated step by step, next tree will regress on the error of the previous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with no overlap</a:t>
            </a:r>
            <a:endParaRPr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72662"/>
            <a:ext cx="3744601" cy="279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700" y="1172513"/>
            <a:ext cx="3744601" cy="279848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 txBox="1"/>
          <p:nvPr/>
        </p:nvSpPr>
        <p:spPr>
          <a:xfrm>
            <a:off x="311700" y="4125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overlap</a:t>
            </a: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5087700" y="4125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overlap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3072000" y="4568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Sample: Prediction Dog2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test with inter Hour Data</a:t>
            </a:r>
            <a:endParaRPr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311700" y="3971000"/>
            <a:ext cx="396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 hour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(train test use data from different hours)</a:t>
            </a: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2874525" y="4525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Sample: Prediction Dog2</a:t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22" y="1152472"/>
            <a:ext cx="3723700" cy="27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700" y="1172513"/>
            <a:ext cx="3744601" cy="279848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4976700" y="3971000"/>
            <a:ext cx="396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 hour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(train test data shuffled, may from same hours)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SMOTE(Synthetic Minority Oversampling Technique)</a:t>
            </a: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 difference between a sample and one of its k nearest 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 by some random value in the range of (0, 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04025"/>
            <a:ext cx="8520600" cy="4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Data &amp; Background</a:t>
            </a:r>
            <a:endParaRPr i="1" sz="24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416" y="4607198"/>
            <a:ext cx="169248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-24375" y="4607200"/>
            <a:ext cx="37401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533500" y="4607200"/>
            <a:ext cx="36105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417675" y="9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{02DF4912-AE66-432A-8783-0E3518748321}</a:tableStyleId>
              </a:tblPr>
              <a:tblGrid>
                <a:gridCol w="935025"/>
                <a:gridCol w="935025"/>
                <a:gridCol w="935025"/>
              </a:tblGrid>
              <a:tr h="3601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Prediction Data</a:t>
                      </a:r>
                      <a:endParaRPr i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4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Dog1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480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Dog2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42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Dog3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1440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72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Dog4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804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97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Patient1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Patient2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8" name="Google Shape;68;p14"/>
          <p:cNvGraphicFramePr/>
          <p:nvPr/>
        </p:nvGraphicFramePr>
        <p:xfrm>
          <a:off x="4121150" y="3597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{02DF4912-AE66-432A-8783-0E3518748321}</a:tableStyleId>
              </a:tblPr>
              <a:tblGrid>
                <a:gridCol w="902625"/>
                <a:gridCol w="902625"/>
                <a:gridCol w="902625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Detection</a:t>
                      </a:r>
                      <a:r>
                        <a:rPr i="1" lang="en"/>
                        <a:t> Data</a:t>
                      </a:r>
                      <a:endParaRPr i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Dog_1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418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178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Dog_2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1148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172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Dog_3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4760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480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Dog_4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2790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257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Patient_1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Patient_2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2990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Patient_3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714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327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Patient_4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Patient_5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2610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135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Patient_6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2772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225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Patient_7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3239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282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Patient_8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416" y="4607198"/>
            <a:ext cx="169248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-24375" y="4607200"/>
            <a:ext cx="37401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533500" y="4607200"/>
            <a:ext cx="36105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1472075" y="837325"/>
            <a:ext cx="1352825" cy="1693100"/>
            <a:chOff x="1472075" y="837325"/>
            <a:chExt cx="1352825" cy="1693100"/>
          </a:xfrm>
        </p:grpSpPr>
        <p:grpSp>
          <p:nvGrpSpPr>
            <p:cNvPr id="77" name="Google Shape;77;p15"/>
            <p:cNvGrpSpPr/>
            <p:nvPr/>
          </p:nvGrpSpPr>
          <p:grpSpPr>
            <a:xfrm>
              <a:off x="1472075" y="1067325"/>
              <a:ext cx="1352700" cy="1463100"/>
              <a:chOff x="551950" y="1370975"/>
              <a:chExt cx="1352700" cy="1463100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551950" y="1370975"/>
                <a:ext cx="1352700" cy="1463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745300" y="1536575"/>
                <a:ext cx="966000" cy="193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Channel_1</a:t>
                </a:r>
                <a:endParaRPr sz="1000"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745300" y="1895450"/>
                <a:ext cx="966000" cy="193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Channel_2</a:t>
                </a:r>
                <a:endParaRPr sz="1000"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745300" y="2475150"/>
                <a:ext cx="966000" cy="193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Channel_n</a:t>
                </a:r>
                <a:endParaRPr sz="1000"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rot="10800000">
                <a:off x="745300" y="2176150"/>
                <a:ext cx="966000" cy="211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. . . </a:t>
                </a:r>
                <a:endParaRPr b="1"/>
              </a:p>
            </p:txBody>
          </p:sp>
        </p:grpSp>
        <p:sp>
          <p:nvSpPr>
            <p:cNvPr id="83" name="Google Shape;83;p15"/>
            <p:cNvSpPr/>
            <p:nvPr/>
          </p:nvSpPr>
          <p:spPr>
            <a:xfrm>
              <a:off x="1499800" y="837325"/>
              <a:ext cx="1325100" cy="17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Segment_1</a:t>
              </a:r>
              <a:endParaRPr i="1"/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3335900" y="837325"/>
            <a:ext cx="1352825" cy="1693100"/>
            <a:chOff x="1472075" y="837325"/>
            <a:chExt cx="1352825" cy="1693100"/>
          </a:xfrm>
        </p:grpSpPr>
        <p:grpSp>
          <p:nvGrpSpPr>
            <p:cNvPr id="85" name="Google Shape;85;p15"/>
            <p:cNvGrpSpPr/>
            <p:nvPr/>
          </p:nvGrpSpPr>
          <p:grpSpPr>
            <a:xfrm>
              <a:off x="1472075" y="1067325"/>
              <a:ext cx="1352700" cy="1463100"/>
              <a:chOff x="551950" y="1370975"/>
              <a:chExt cx="1352700" cy="1463100"/>
            </a:xfrm>
          </p:grpSpPr>
          <p:sp>
            <p:nvSpPr>
              <p:cNvPr id="86" name="Google Shape;86;p15"/>
              <p:cNvSpPr/>
              <p:nvPr/>
            </p:nvSpPr>
            <p:spPr>
              <a:xfrm>
                <a:off x="551950" y="1370975"/>
                <a:ext cx="1352700" cy="1463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745300" y="1536575"/>
                <a:ext cx="966000" cy="193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Channel_1</a:t>
                </a:r>
                <a:endParaRPr sz="1000"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745300" y="1895450"/>
                <a:ext cx="966000" cy="193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Channel_2</a:t>
                </a:r>
                <a:endParaRPr sz="1000"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745300" y="2475150"/>
                <a:ext cx="966000" cy="193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Channel_n</a:t>
                </a:r>
                <a:endParaRPr sz="1000"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 rot="10800000">
                <a:off x="745300" y="2176150"/>
                <a:ext cx="966000" cy="211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. . . </a:t>
                </a:r>
                <a:endParaRPr b="1"/>
              </a:p>
            </p:txBody>
          </p:sp>
        </p:grpSp>
        <p:sp>
          <p:nvSpPr>
            <p:cNvPr id="91" name="Google Shape;91;p15"/>
            <p:cNvSpPr/>
            <p:nvPr/>
          </p:nvSpPr>
          <p:spPr>
            <a:xfrm>
              <a:off x="1499800" y="837325"/>
              <a:ext cx="1325100" cy="17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Segment_2</a:t>
              </a:r>
              <a:endParaRPr i="1"/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7063575" y="837325"/>
            <a:ext cx="1352825" cy="1693100"/>
            <a:chOff x="1472075" y="837325"/>
            <a:chExt cx="1352825" cy="1693100"/>
          </a:xfrm>
        </p:grpSpPr>
        <p:grpSp>
          <p:nvGrpSpPr>
            <p:cNvPr id="93" name="Google Shape;93;p15"/>
            <p:cNvGrpSpPr/>
            <p:nvPr/>
          </p:nvGrpSpPr>
          <p:grpSpPr>
            <a:xfrm>
              <a:off x="1472075" y="1067325"/>
              <a:ext cx="1352700" cy="1463100"/>
              <a:chOff x="551950" y="1370975"/>
              <a:chExt cx="1352700" cy="1463100"/>
            </a:xfrm>
          </p:grpSpPr>
          <p:sp>
            <p:nvSpPr>
              <p:cNvPr id="94" name="Google Shape;94;p15"/>
              <p:cNvSpPr/>
              <p:nvPr/>
            </p:nvSpPr>
            <p:spPr>
              <a:xfrm>
                <a:off x="551950" y="1370975"/>
                <a:ext cx="1352700" cy="1463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745300" y="1536575"/>
                <a:ext cx="966000" cy="193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Channel_1</a:t>
                </a:r>
                <a:endParaRPr sz="1000"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745300" y="1895450"/>
                <a:ext cx="966000" cy="193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Channel_2</a:t>
                </a:r>
                <a:endParaRPr sz="1000"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745300" y="2475150"/>
                <a:ext cx="966000" cy="193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Channel_n</a:t>
                </a:r>
                <a:endParaRPr sz="1000"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745300" y="2176150"/>
                <a:ext cx="966000" cy="211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. . . </a:t>
                </a:r>
                <a:endParaRPr b="1"/>
              </a:p>
            </p:txBody>
          </p:sp>
        </p:grpSp>
        <p:sp>
          <p:nvSpPr>
            <p:cNvPr id="99" name="Google Shape;99;p15"/>
            <p:cNvSpPr/>
            <p:nvPr/>
          </p:nvSpPr>
          <p:spPr>
            <a:xfrm>
              <a:off x="1499800" y="837325"/>
              <a:ext cx="1325100" cy="17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Segment_n</a:t>
              </a:r>
              <a:endParaRPr i="1"/>
            </a:p>
          </p:txBody>
        </p:sp>
      </p:grpSp>
      <p:sp>
        <p:nvSpPr>
          <p:cNvPr id="100" name="Google Shape;100;p15"/>
          <p:cNvSpPr txBox="1"/>
          <p:nvPr/>
        </p:nvSpPr>
        <p:spPr>
          <a:xfrm>
            <a:off x="147225" y="1380200"/>
            <a:ext cx="120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For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</a:t>
            </a:r>
            <a:r>
              <a:rPr i="1" lang="en"/>
              <a:t>ach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Dog/Patient</a:t>
            </a:r>
            <a:endParaRPr i="1"/>
          </a:p>
        </p:txBody>
      </p:sp>
      <p:sp>
        <p:nvSpPr>
          <p:cNvPr id="101" name="Google Shape;101;p15"/>
          <p:cNvSpPr/>
          <p:nvPr/>
        </p:nvSpPr>
        <p:spPr>
          <a:xfrm>
            <a:off x="5088300" y="1490600"/>
            <a:ext cx="1416900" cy="3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</a:t>
            </a:r>
            <a:endParaRPr b="1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801838" y="3151725"/>
            <a:ext cx="5540325" cy="834163"/>
            <a:chOff x="1775850" y="3153163"/>
            <a:chExt cx="5540325" cy="834163"/>
          </a:xfrm>
        </p:grpSpPr>
        <p:sp>
          <p:nvSpPr>
            <p:cNvPr id="103" name="Google Shape;103;p15"/>
            <p:cNvSpPr/>
            <p:nvPr/>
          </p:nvSpPr>
          <p:spPr>
            <a:xfrm>
              <a:off x="1775850" y="3156025"/>
              <a:ext cx="699300" cy="831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Seg_1</a:t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475150" y="3153163"/>
              <a:ext cx="699300" cy="831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Seg_2</a:t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819675" y="3153163"/>
              <a:ext cx="699300" cy="831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518975" y="3153163"/>
              <a:ext cx="699300" cy="831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174450" y="3153163"/>
              <a:ext cx="699300" cy="831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218275" y="3153175"/>
              <a:ext cx="699300" cy="831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917575" y="3153175"/>
              <a:ext cx="699300" cy="831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616875" y="3153163"/>
              <a:ext cx="699300" cy="831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Seg_n</a:t>
              </a:r>
              <a:endParaRPr/>
            </a:p>
          </p:txBody>
        </p:sp>
      </p:grpSp>
      <p:cxnSp>
        <p:nvCxnSpPr>
          <p:cNvPr id="111" name="Google Shape;111;p15"/>
          <p:cNvCxnSpPr>
            <a:stCxn id="78" idx="2"/>
            <a:endCxn id="103" idx="0"/>
          </p:cNvCxnSpPr>
          <p:nvPr/>
        </p:nvCxnSpPr>
        <p:spPr>
          <a:xfrm>
            <a:off x="2148425" y="2530425"/>
            <a:ext cx="3000" cy="6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stCxn id="86" idx="2"/>
            <a:endCxn id="104" idx="0"/>
          </p:cNvCxnSpPr>
          <p:nvPr/>
        </p:nvCxnSpPr>
        <p:spPr>
          <a:xfrm flipH="1">
            <a:off x="2850650" y="2530425"/>
            <a:ext cx="1161600" cy="6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94" idx="2"/>
            <a:endCxn id="110" idx="0"/>
          </p:cNvCxnSpPr>
          <p:nvPr/>
        </p:nvCxnSpPr>
        <p:spPr>
          <a:xfrm flipH="1">
            <a:off x="6992625" y="2530425"/>
            <a:ext cx="747300" cy="6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 txBox="1"/>
          <p:nvPr/>
        </p:nvSpPr>
        <p:spPr>
          <a:xfrm>
            <a:off x="3048200" y="3990750"/>
            <a:ext cx="36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 Horizontally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311700" y="204025"/>
            <a:ext cx="8520600" cy="4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Feature Extraction: </a:t>
            </a:r>
            <a:r>
              <a:rPr lang="en" sz="1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Segment Concatenation (Predict data only)</a:t>
            </a:r>
            <a:endParaRPr sz="14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4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311700" y="204025"/>
            <a:ext cx="8520600" cy="4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Feature Extraction: </a:t>
            </a:r>
            <a:r>
              <a:rPr lang="en" sz="1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Sliding Windows (Prediction data only)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416" y="4607198"/>
            <a:ext cx="169248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-24375" y="4607200"/>
            <a:ext cx="37401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5533500" y="4607200"/>
            <a:ext cx="36105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812650" y="1242175"/>
            <a:ext cx="6772200" cy="5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Concatenated Data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460050" y="1177775"/>
            <a:ext cx="120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For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each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Dog/Patient</a:t>
            </a:r>
            <a:endParaRPr i="1"/>
          </a:p>
        </p:txBody>
      </p:sp>
      <p:cxnSp>
        <p:nvCxnSpPr>
          <p:cNvPr id="126" name="Google Shape;126;p16"/>
          <p:cNvCxnSpPr/>
          <p:nvPr/>
        </p:nvCxnSpPr>
        <p:spPr>
          <a:xfrm rot="10800000">
            <a:off x="4598220" y="204098"/>
            <a:ext cx="52800" cy="4403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/>
          <p:nvPr/>
        </p:nvCxnSpPr>
        <p:spPr>
          <a:xfrm rot="10800000">
            <a:off x="5230333" y="204098"/>
            <a:ext cx="52800" cy="4403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128" name="Google Shape;128;p16"/>
          <p:cNvGrpSpPr/>
          <p:nvPr/>
        </p:nvGrpSpPr>
        <p:grpSpPr>
          <a:xfrm>
            <a:off x="3312450" y="2177375"/>
            <a:ext cx="1932900" cy="941150"/>
            <a:chOff x="3312450" y="1110575"/>
            <a:chExt cx="1932900" cy="941150"/>
          </a:xfrm>
        </p:grpSpPr>
        <p:sp>
          <p:nvSpPr>
            <p:cNvPr id="129" name="Google Shape;129;p16"/>
            <p:cNvSpPr/>
            <p:nvPr/>
          </p:nvSpPr>
          <p:spPr>
            <a:xfrm>
              <a:off x="4624650" y="1729825"/>
              <a:ext cx="620700" cy="3219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</a:rPr>
                <a:t>80s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021963" y="1432475"/>
              <a:ext cx="1205400" cy="3219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</a:rPr>
                <a:t>160</a:t>
              </a:r>
              <a:r>
                <a:rPr lang="en">
                  <a:solidFill>
                    <a:schemeClr val="accent1"/>
                  </a:solidFill>
                </a:rPr>
                <a:t>s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312450" y="1110575"/>
              <a:ext cx="1932900" cy="3219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</a:rPr>
                <a:t>240</a:t>
              </a:r>
              <a:r>
                <a:rPr lang="en">
                  <a:solidFill>
                    <a:schemeClr val="accent1"/>
                  </a:solidFill>
                </a:rPr>
                <a:t>s</a:t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2665325" y="1122850"/>
            <a:ext cx="1932900" cy="941150"/>
            <a:chOff x="3312450" y="1110575"/>
            <a:chExt cx="1932900" cy="941150"/>
          </a:xfrm>
        </p:grpSpPr>
        <p:sp>
          <p:nvSpPr>
            <p:cNvPr id="133" name="Google Shape;133;p16"/>
            <p:cNvSpPr/>
            <p:nvPr/>
          </p:nvSpPr>
          <p:spPr>
            <a:xfrm>
              <a:off x="4624650" y="1729825"/>
              <a:ext cx="620700" cy="3219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FF00"/>
                  </a:solidFill>
                </a:rPr>
                <a:t>80s</a:t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4021963" y="1432475"/>
              <a:ext cx="1205400" cy="3219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FF00"/>
                  </a:solidFill>
                </a:rPr>
                <a:t>160s</a:t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3312450" y="1110575"/>
              <a:ext cx="1932900" cy="3219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FF00"/>
                  </a:solidFill>
                </a:rPr>
                <a:t>240s</a:t>
              </a:r>
              <a:endParaRPr>
                <a:solidFill>
                  <a:srgbClr val="00FF00"/>
                </a:solidFill>
              </a:endParaRPr>
            </a:p>
          </p:txBody>
        </p:sp>
      </p:grpSp>
      <p:sp>
        <p:nvSpPr>
          <p:cNvPr id="136" name="Google Shape;136;p16"/>
          <p:cNvSpPr txBox="1"/>
          <p:nvPr/>
        </p:nvSpPr>
        <p:spPr>
          <a:xfrm>
            <a:off x="1967725" y="252107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</a:t>
            </a:r>
            <a:endParaRPr b="1"/>
          </a:p>
        </p:txBody>
      </p:sp>
      <p:sp>
        <p:nvSpPr>
          <p:cNvPr id="137" name="Google Shape;137;p16"/>
          <p:cNvSpPr txBox="1"/>
          <p:nvPr/>
        </p:nvSpPr>
        <p:spPr>
          <a:xfrm>
            <a:off x="6718125" y="252107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</a:t>
            </a:r>
            <a:endParaRPr b="1"/>
          </a:p>
        </p:txBody>
      </p:sp>
      <p:cxnSp>
        <p:nvCxnSpPr>
          <p:cNvPr id="138" name="Google Shape;138;p16"/>
          <p:cNvCxnSpPr/>
          <p:nvPr/>
        </p:nvCxnSpPr>
        <p:spPr>
          <a:xfrm rot="10800000">
            <a:off x="5862420" y="184973"/>
            <a:ext cx="52800" cy="4403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139" name="Google Shape;139;p16"/>
          <p:cNvGrpSpPr/>
          <p:nvPr/>
        </p:nvGrpSpPr>
        <p:grpSpPr>
          <a:xfrm>
            <a:off x="3966000" y="3320375"/>
            <a:ext cx="1932900" cy="941150"/>
            <a:chOff x="3312450" y="1110575"/>
            <a:chExt cx="1932900" cy="941150"/>
          </a:xfrm>
        </p:grpSpPr>
        <p:sp>
          <p:nvSpPr>
            <p:cNvPr id="140" name="Google Shape;140;p16"/>
            <p:cNvSpPr/>
            <p:nvPr/>
          </p:nvSpPr>
          <p:spPr>
            <a:xfrm>
              <a:off x="4624650" y="1729825"/>
              <a:ext cx="620700" cy="3219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</a:rPr>
                <a:t>80s</a:t>
              </a: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021963" y="1432475"/>
              <a:ext cx="1205400" cy="3219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</a:rPr>
                <a:t>160s</a:t>
              </a: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3312450" y="1110575"/>
              <a:ext cx="1932900" cy="3219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</a:rPr>
                <a:t>240s</a:t>
              </a:r>
              <a:endParaRPr>
                <a:solidFill>
                  <a:srgbClr val="FF9900"/>
                </a:solidFill>
              </a:endParaRPr>
            </a:p>
          </p:txBody>
        </p:sp>
      </p:grpSp>
      <p:cxnSp>
        <p:nvCxnSpPr>
          <p:cNvPr id="143" name="Google Shape;143;p16"/>
          <p:cNvCxnSpPr/>
          <p:nvPr/>
        </p:nvCxnSpPr>
        <p:spPr>
          <a:xfrm rot="10800000">
            <a:off x="3966120" y="204098"/>
            <a:ext cx="52800" cy="4403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311700" y="204025"/>
            <a:ext cx="8520600" cy="4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Feature Extraction: </a:t>
            </a:r>
            <a:r>
              <a:rPr lang="en" sz="1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Temporal domain &amp; Frequency domain</a:t>
            </a:r>
            <a:endParaRPr sz="14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416" y="4607198"/>
            <a:ext cx="169248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/>
          <p:nvPr/>
        </p:nvSpPr>
        <p:spPr>
          <a:xfrm>
            <a:off x="-24375" y="4607200"/>
            <a:ext cx="37401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5533500" y="4607200"/>
            <a:ext cx="36105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460050" y="796775"/>
            <a:ext cx="4158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For </a:t>
            </a:r>
            <a:r>
              <a:rPr i="1" lang="en"/>
              <a:t>e</a:t>
            </a:r>
            <a:r>
              <a:rPr i="1" lang="en"/>
              <a:t>ach Dog/Patient: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	</a:t>
            </a:r>
            <a:r>
              <a:rPr i="1" lang="en">
                <a:solidFill>
                  <a:schemeClr val="dk1"/>
                </a:solidFill>
              </a:rPr>
              <a:t>For each Window Set(80s, 160s, 240s)</a:t>
            </a:r>
            <a:r>
              <a:rPr b="1" baseline="30000" i="1" lang="en" sz="2400">
                <a:solidFill>
                  <a:srgbClr val="980000"/>
                </a:solidFill>
              </a:rPr>
              <a:t>*</a:t>
            </a:r>
            <a:r>
              <a:rPr i="1" lang="en">
                <a:solidFill>
                  <a:schemeClr val="dk1"/>
                </a:solidFill>
              </a:rPr>
              <a:t>:</a:t>
            </a:r>
            <a:endParaRPr i="1"/>
          </a:p>
        </p:txBody>
      </p:sp>
      <p:sp>
        <p:nvSpPr>
          <p:cNvPr id="153" name="Google Shape;153;p17"/>
          <p:cNvSpPr txBox="1"/>
          <p:nvPr/>
        </p:nvSpPr>
        <p:spPr>
          <a:xfrm>
            <a:off x="60375" y="3622000"/>
            <a:ext cx="4158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1" lang="en" sz="2400">
                <a:solidFill>
                  <a:srgbClr val="980000"/>
                </a:solidFill>
              </a:rPr>
              <a:t>*</a:t>
            </a:r>
            <a:r>
              <a:rPr i="1" lang="en">
                <a:solidFill>
                  <a:schemeClr val="dk1"/>
                </a:solidFill>
              </a:rPr>
              <a:t>No need to slide window for detection data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Generate temporal and frequency domain features from each data segment directly</a:t>
            </a:r>
            <a:endParaRPr i="1">
              <a:solidFill>
                <a:schemeClr val="dk1"/>
              </a:solidFill>
            </a:endParaRPr>
          </a:p>
        </p:txBody>
      </p:sp>
      <p:grpSp>
        <p:nvGrpSpPr>
          <p:cNvPr id="154" name="Google Shape;154;p17"/>
          <p:cNvGrpSpPr/>
          <p:nvPr/>
        </p:nvGrpSpPr>
        <p:grpSpPr>
          <a:xfrm>
            <a:off x="1002925" y="1744925"/>
            <a:ext cx="1932900" cy="941150"/>
            <a:chOff x="3312450" y="1110575"/>
            <a:chExt cx="1932900" cy="941150"/>
          </a:xfrm>
        </p:grpSpPr>
        <p:sp>
          <p:nvSpPr>
            <p:cNvPr id="155" name="Google Shape;155;p17"/>
            <p:cNvSpPr/>
            <p:nvPr/>
          </p:nvSpPr>
          <p:spPr>
            <a:xfrm>
              <a:off x="4624650" y="1729825"/>
              <a:ext cx="620700" cy="3219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</a:rPr>
                <a:t>80s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4021963" y="1432475"/>
              <a:ext cx="1205400" cy="3219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</a:rPr>
                <a:t>160s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312450" y="1110575"/>
              <a:ext cx="1932900" cy="3219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</a:rPr>
                <a:t>240s</a:t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58" name="Google Shape;158;p17"/>
          <p:cNvSpPr txBox="1"/>
          <p:nvPr/>
        </p:nvSpPr>
        <p:spPr>
          <a:xfrm>
            <a:off x="898350" y="2729175"/>
            <a:ext cx="262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Computed features from 240s, 160s, 80s window separately and combined later</a:t>
            </a:r>
            <a:endParaRPr sz="1000"/>
          </a:p>
        </p:txBody>
      </p:sp>
      <p:sp>
        <p:nvSpPr>
          <p:cNvPr id="159" name="Google Shape;159;p17"/>
          <p:cNvSpPr/>
          <p:nvPr/>
        </p:nvSpPr>
        <p:spPr>
          <a:xfrm>
            <a:off x="4766250" y="910925"/>
            <a:ext cx="3993300" cy="166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Frequency Domain: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(Across Channels): std, mean, eigenvalues,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 Powers: power_values, max_power, max_avg, etc.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766250" y="2729175"/>
            <a:ext cx="3993300" cy="166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Temporal</a:t>
            </a:r>
            <a:r>
              <a:rPr b="1" lang="en">
                <a:solidFill>
                  <a:schemeClr val="accent1"/>
                </a:solidFill>
              </a:rPr>
              <a:t> Domain: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(Across Channels): std, mean, eigenvalues,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Features: mean, std, abs(mean), rms, kurtosis, skewness</a:t>
            </a:r>
            <a:endParaRPr/>
          </a:p>
        </p:txBody>
      </p:sp>
      <p:cxnSp>
        <p:nvCxnSpPr>
          <p:cNvPr id="161" name="Google Shape;161;p17"/>
          <p:cNvCxnSpPr>
            <a:stCxn id="157" idx="3"/>
            <a:endCxn id="159" idx="1"/>
          </p:cNvCxnSpPr>
          <p:nvPr/>
        </p:nvCxnSpPr>
        <p:spPr>
          <a:xfrm flipH="1" rot="10800000">
            <a:off x="2935825" y="1741475"/>
            <a:ext cx="183030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7"/>
          <p:cNvCxnSpPr>
            <a:stCxn id="157" idx="3"/>
            <a:endCxn id="160" idx="1"/>
          </p:cNvCxnSpPr>
          <p:nvPr/>
        </p:nvCxnSpPr>
        <p:spPr>
          <a:xfrm>
            <a:off x="2935825" y="1905875"/>
            <a:ext cx="1830300" cy="16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7"/>
          <p:cNvCxnSpPr>
            <a:stCxn id="156" idx="3"/>
            <a:endCxn id="159" idx="1"/>
          </p:cNvCxnSpPr>
          <p:nvPr/>
        </p:nvCxnSpPr>
        <p:spPr>
          <a:xfrm flipH="1" rot="10800000">
            <a:off x="2917838" y="1741175"/>
            <a:ext cx="18483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7"/>
          <p:cNvCxnSpPr>
            <a:stCxn id="156" idx="3"/>
            <a:endCxn id="160" idx="1"/>
          </p:cNvCxnSpPr>
          <p:nvPr/>
        </p:nvCxnSpPr>
        <p:spPr>
          <a:xfrm>
            <a:off x="2917838" y="2227775"/>
            <a:ext cx="1848300" cy="13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7"/>
          <p:cNvCxnSpPr>
            <a:stCxn id="155" idx="3"/>
            <a:endCxn id="159" idx="1"/>
          </p:cNvCxnSpPr>
          <p:nvPr/>
        </p:nvCxnSpPr>
        <p:spPr>
          <a:xfrm flipH="1" rot="10800000">
            <a:off x="2935825" y="1741225"/>
            <a:ext cx="1830300" cy="7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7"/>
          <p:cNvCxnSpPr>
            <a:endCxn id="160" idx="1"/>
          </p:cNvCxnSpPr>
          <p:nvPr/>
        </p:nvCxnSpPr>
        <p:spPr>
          <a:xfrm>
            <a:off x="2953650" y="2493675"/>
            <a:ext cx="1812600" cy="10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7"/>
          <p:cNvSpPr/>
          <p:nvPr/>
        </p:nvSpPr>
        <p:spPr>
          <a:xfrm>
            <a:off x="3505675" y="1637825"/>
            <a:ext cx="713700" cy="166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Butter Worth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Filter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311700" y="204025"/>
            <a:ext cx="8520600" cy="4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Feature Extraction: </a:t>
            </a:r>
            <a:r>
              <a:rPr lang="en" sz="1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Butterworth filtering, Correlation Matrix &amp; Band Limits</a:t>
            </a:r>
            <a:endParaRPr sz="14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416" y="4607198"/>
            <a:ext cx="169248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/>
          <p:nvPr/>
        </p:nvSpPr>
        <p:spPr>
          <a:xfrm>
            <a:off x="-24375" y="4607200"/>
            <a:ext cx="37401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5533500" y="4607200"/>
            <a:ext cx="36105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4">
            <a:alphaModFix/>
          </a:blip>
          <a:srcRect b="53325" l="0" r="21691" t="-3987"/>
          <a:stretch/>
        </p:blipFill>
        <p:spPr>
          <a:xfrm>
            <a:off x="105225" y="727000"/>
            <a:ext cx="3610498" cy="290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0525" y="1329075"/>
            <a:ext cx="2772974" cy="22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279" y="3775796"/>
            <a:ext cx="5253021" cy="5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311700" y="204025"/>
            <a:ext cx="8520600" cy="4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Feature Extraction: </a:t>
            </a:r>
            <a:r>
              <a:rPr lang="en" sz="1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Make feature tables</a:t>
            </a:r>
            <a:endParaRPr sz="14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Our prediction/ detection is object-wise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416" y="4607198"/>
            <a:ext cx="169248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/>
          <p:nvPr/>
        </p:nvSpPr>
        <p:spPr>
          <a:xfrm>
            <a:off x="-24375" y="4607200"/>
            <a:ext cx="37401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5533500" y="4607200"/>
            <a:ext cx="36105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65425"/>
            <a:ext cx="2607224" cy="23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6925" y="1424625"/>
            <a:ext cx="4537801" cy="247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9"/>
          <p:cNvCxnSpPr>
            <a:endCxn id="188" idx="1"/>
          </p:cNvCxnSpPr>
          <p:nvPr/>
        </p:nvCxnSpPr>
        <p:spPr>
          <a:xfrm>
            <a:off x="1601125" y="1867950"/>
            <a:ext cx="2215800" cy="7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9"/>
          <p:cNvCxnSpPr/>
          <p:nvPr/>
        </p:nvCxnSpPr>
        <p:spPr>
          <a:xfrm flipH="1" rot="10800000">
            <a:off x="3910525" y="1223800"/>
            <a:ext cx="1287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9"/>
          <p:cNvCxnSpPr/>
          <p:nvPr/>
        </p:nvCxnSpPr>
        <p:spPr>
          <a:xfrm flipH="1" rot="10800000">
            <a:off x="4333800" y="1269900"/>
            <a:ext cx="101100" cy="1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9"/>
          <p:cNvSpPr txBox="1"/>
          <p:nvPr/>
        </p:nvSpPr>
        <p:spPr>
          <a:xfrm>
            <a:off x="3671300" y="993750"/>
            <a:ext cx="179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Label    Segment Number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311700" y="204025"/>
            <a:ext cx="8520600" cy="4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Feature Selection, Oversample &amp; Standardization</a:t>
            </a:r>
            <a:endParaRPr i="1" sz="24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416" y="4607198"/>
            <a:ext cx="169248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/>
          <p:nvPr/>
        </p:nvSpPr>
        <p:spPr>
          <a:xfrm>
            <a:off x="-24375" y="4607200"/>
            <a:ext cx="37401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5533500" y="4607200"/>
            <a:ext cx="36105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150" y="743276"/>
            <a:ext cx="4290851" cy="3064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 txBox="1"/>
          <p:nvPr/>
        </p:nvSpPr>
        <p:spPr>
          <a:xfrm>
            <a:off x="5424875" y="2162300"/>
            <a:ext cx="34911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Number of Observation(Concat): 2688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Number of features(Concat): 1344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Number of Observation: 2688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Number of features(Reduced): 73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Before SMOTE: {0.0: 2044, 1.0: 106}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After SMOTE: {0.0: 2044, 1.0: 2044}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173" y="139625"/>
            <a:ext cx="3020125" cy="21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311700" y="127825"/>
            <a:ext cx="8520600" cy="4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Results: Seizure Prediction </a:t>
            </a:r>
            <a:r>
              <a:rPr lang="en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Logistic Regression</a:t>
            </a:r>
            <a:r>
              <a:rPr lang="en" sz="1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Random Forest</a:t>
            </a:r>
            <a:r>
              <a:rPr lang="en" sz="14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 &amp; </a:t>
            </a:r>
            <a:r>
              <a:rPr lang="en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Gradient Boosting Classifier</a:t>
            </a:r>
            <a:endParaRPr sz="14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8416" y="4607198"/>
            <a:ext cx="169248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/>
          <p:nvPr/>
        </p:nvSpPr>
        <p:spPr>
          <a:xfrm>
            <a:off x="-24375" y="4607200"/>
            <a:ext cx="37401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5533500" y="4607200"/>
            <a:ext cx="3610500" cy="53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2" name="Google Shape;212;p21"/>
          <p:cNvGraphicFramePr/>
          <p:nvPr/>
        </p:nvGraphicFramePr>
        <p:xfrm>
          <a:off x="676450" y="6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{02DF4912-AE66-432A-8783-0E3518748321}</a:tableStyleId>
              </a:tblPr>
              <a:tblGrid>
                <a:gridCol w="731025"/>
                <a:gridCol w="547025"/>
                <a:gridCol w="565400"/>
                <a:gridCol w="537825"/>
                <a:gridCol w="427375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AUC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 (Macro/Weighted)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r>
                        <a:rPr lang="en" sz="1000"/>
                        <a:t> (Macro/Weighted)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(Macro/Weighted)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RF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DT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RF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RF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RF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Dog1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0.79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0.78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0.73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0.04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0.55/</a:t>
                      </a:r>
                      <a:endParaRPr sz="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0.55/</a:t>
                      </a:r>
                      <a:endParaRPr sz="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0.54/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0.75/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0.73/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0.75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0.69/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0.73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0.51/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0.79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0.53/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0.82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0.51/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0.81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Dog2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0.93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0.97 +/1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0.96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0.68/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0.94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0.73/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0.95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0.69/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0.88/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0.93/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0.90/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0.72/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0.78/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0.73/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Dog3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0.96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0.97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0.97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0.66/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0.71/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0.97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0.68/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0.91/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0.92/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0.94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0.92/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0.71/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0.78/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0.95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0.74/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Dog4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0.91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0.94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0.92+/-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0.01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0.67/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0.74/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0.69/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0.92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0.85/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0.89/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0.89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0.85/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0.84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0.70/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0.79/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.72/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Dog5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0.86/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0.85/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0.87/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0.97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0.97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0.91/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0.90/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0.97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0.92/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Patient1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1.00/1.00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Patient2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0.02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 +/-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0.99/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0.98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1.00/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