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erriweather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erriweather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Italic.fntdata"/><Relationship Id="rId3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8c77d4b6b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8c77d4b6b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Raison early vs late : setmap en annexe et heatmap diapo 12 / créer des catégories pour simplifier les calculs et les rendre plus compréhensibles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8c77d4b6b_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8c77d4b6b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Termes 2 à 5 : exacts mêmes gènes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Terme 1 : 30 gènes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8c77d4b6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8c77d4b6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Gène rose : CXCR3 aussi, régulation Th2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Vert kaki : CXCR3, CCR1, régulation de la dégranulation des neutrophiles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8c77d4b6b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8c77d4b6b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8c77d4b6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8c77d4b6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8c77d4b6b_4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8c77d4b6b_4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gènes deg WTvsmock (317)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souris mock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colorisé jours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8c77d4b6b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8c77d4b6b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heatmap uniquement en représentant les gènes deg WT vs mock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8c77d4b6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8c77d4b6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8c77d4b6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8c77d4b6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Rose (a), Kaki (b), Turquoise </a:t>
            </a:r>
            <a:r>
              <a:rPr lang="fr"/>
              <a:t>(c)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8c77d4b6b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8c77d4b6b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8c77d4b6b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8c77d4b6b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8c77d4b6b_3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8c77d4b6b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MDS sur tous les transcrits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8c77d4b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8c77d4b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8c77d4b6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8c77d4b6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pvalue = 0.01, fc = 20%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 test WT vs mock, fusion des inoculums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317 gènes deg (vs 21200 gènes totaux)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8c77d4b6b_4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8c77d4b6b_4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EnrichR en séparant les 317 gènes en sur-exprimés et sous-exprimés.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Vert : Sous-exprimés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Rouge : Up-régulés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Test exact de Fischer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Biaisé car séparation des gènes up et down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mais biaisé de base car enrichissement sur peu de gènes.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8c77d4b6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8c77d4b6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MDS avec que les WT, tous les transcrits (21200)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8c77d4b6b_4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8c77d4b6b_4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 rotWithShape="1">
          <a:blip r:embed="rId3">
            <a:alphaModFix/>
          </a:blip>
          <a:srcRect b="14746" l="27633" r="26149" t="14562"/>
          <a:stretch/>
        </p:blipFill>
        <p:spPr>
          <a:xfrm>
            <a:off x="7589950" y="0"/>
            <a:ext cx="1547150" cy="177480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type="ctrTitle"/>
          </p:nvPr>
        </p:nvSpPr>
        <p:spPr>
          <a:xfrm>
            <a:off x="100225" y="547275"/>
            <a:ext cx="5904300" cy="21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SARS Mice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/>
              <a:t>Projet 2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22"/>
              <a:t>Étude de l’évolution temporelle de la réponse transcriptionnelle lors de l’infection par le virus SARS  ou ses mutants chez la souris.</a:t>
            </a:r>
            <a:endParaRPr sz="1822"/>
          </a:p>
        </p:txBody>
      </p:sp>
      <p:sp>
        <p:nvSpPr>
          <p:cNvPr id="66" name="Google Shape;66;p13"/>
          <p:cNvSpPr txBox="1"/>
          <p:nvPr/>
        </p:nvSpPr>
        <p:spPr>
          <a:xfrm>
            <a:off x="6398775" y="3634850"/>
            <a:ext cx="2566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Minh Anh Huynh</a:t>
            </a:r>
            <a:endParaRPr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Guillaume Chyzak</a:t>
            </a:r>
            <a:endParaRPr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Hosnia Shalabi</a:t>
            </a:r>
            <a:endParaRPr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Alexandre Martinez</a:t>
            </a:r>
            <a:endParaRPr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085" y="3553425"/>
            <a:ext cx="2071840" cy="156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430348"/>
            <a:ext cx="2762600" cy="464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4600" y="2626728"/>
            <a:ext cx="1809400" cy="80667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>
            <p:ph type="title"/>
          </p:nvPr>
        </p:nvSpPr>
        <p:spPr>
          <a:xfrm>
            <a:off x="304800" y="20497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À quoi correspondent</a:t>
            </a:r>
            <a:r>
              <a:rPr lang="fr"/>
              <a:t> les </a:t>
            </a:r>
            <a:r>
              <a:rPr lang="fr"/>
              <a:t>gènes dont l’expression est modifiée</a:t>
            </a:r>
            <a:r>
              <a:rPr lang="fr"/>
              <a:t> uniquement dans les jours 1 et 2 ?</a:t>
            </a:r>
            <a:endParaRPr/>
          </a:p>
        </p:txBody>
      </p:sp>
      <p:sp>
        <p:nvSpPr>
          <p:cNvPr id="129" name="Google Shape;129;p22"/>
          <p:cNvSpPr txBox="1"/>
          <p:nvPr>
            <p:ph idx="1" type="subTitle"/>
          </p:nvPr>
        </p:nvSpPr>
        <p:spPr>
          <a:xfrm>
            <a:off x="304800" y="2287813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Activation de gènes reliés à des mécanismes innés vastes et génériques.</a:t>
            </a: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1371025" y="4314925"/>
            <a:ext cx="412800" cy="184200"/>
          </a:xfrm>
          <a:prstGeom prst="rect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085" y="3553425"/>
            <a:ext cx="2071840" cy="156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4600" y="2626728"/>
            <a:ext cx="1809400" cy="80667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Inhibition de la voie de mitose.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619075"/>
            <a:ext cx="2762600" cy="449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/>
          <p:nvPr/>
        </p:nvSpPr>
        <p:spPr>
          <a:xfrm>
            <a:off x="2533075" y="4321275"/>
            <a:ext cx="412800" cy="184200"/>
          </a:xfrm>
          <a:prstGeom prst="rect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0" name="Google Shape;140;p23"/>
          <p:cNvSpPr txBox="1"/>
          <p:nvPr>
            <p:ph type="title"/>
          </p:nvPr>
        </p:nvSpPr>
        <p:spPr>
          <a:xfrm>
            <a:off x="304800" y="20497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À quoi correspondent les gènes dont l’expression est modifiée uniquement dans les jours 4 et 7 ?</a:t>
            </a:r>
            <a:endParaRPr/>
          </a:p>
        </p:txBody>
      </p:sp>
      <p:sp>
        <p:nvSpPr>
          <p:cNvPr id="141" name="Google Shape;141;p23"/>
          <p:cNvSpPr/>
          <p:nvPr/>
        </p:nvSpPr>
        <p:spPr>
          <a:xfrm>
            <a:off x="4691950" y="2342450"/>
            <a:ext cx="1446300" cy="388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/>
          <p:nvPr/>
        </p:nvSpPr>
        <p:spPr>
          <a:xfrm>
            <a:off x="4691950" y="4047075"/>
            <a:ext cx="1446300" cy="242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1452275"/>
            <a:ext cx="3311400" cy="18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4 clusters d’échantillons :</a:t>
            </a:r>
            <a:br>
              <a:rPr lang="fr" sz="1600"/>
            </a:br>
            <a:r>
              <a:rPr lang="fr" sz="1600"/>
              <a:t>Day 1 ~ Day 2 | Day 4 ~ Day 7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4 clusters de gènes :</a:t>
            </a:r>
            <a:br>
              <a:rPr lang="fr" sz="1600"/>
            </a:br>
            <a:r>
              <a:rPr lang="fr" sz="1600"/>
              <a:t>Rose : Chimiotaxie LT</a:t>
            </a:r>
            <a:br>
              <a:rPr lang="fr" sz="1600"/>
            </a:br>
            <a:r>
              <a:rPr lang="fr" sz="1600"/>
              <a:t>Kaki : Chimiotaxie NK</a:t>
            </a:r>
            <a:br>
              <a:rPr lang="fr" sz="1600"/>
            </a:br>
            <a:r>
              <a:rPr lang="fr" sz="1600"/>
              <a:t>Turquoise : Chimiotaxie LT</a:t>
            </a:r>
            <a:endParaRPr sz="1600"/>
          </a:p>
        </p:txBody>
      </p:sp>
      <p:pic>
        <p:nvPicPr>
          <p:cNvPr id="148" name="Google Shape;148;p24"/>
          <p:cNvPicPr preferRelativeResize="0"/>
          <p:nvPr/>
        </p:nvPicPr>
        <p:blipFill rotWithShape="1">
          <a:blip r:embed="rId3">
            <a:alphaModFix/>
          </a:blip>
          <a:srcRect b="0" l="0" r="8324" t="0"/>
          <a:stretch/>
        </p:blipFill>
        <p:spPr>
          <a:xfrm>
            <a:off x="3785650" y="682275"/>
            <a:ext cx="5358350" cy="4091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1085" y="3553425"/>
            <a:ext cx="2071840" cy="156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/>
          <p:nvPr/>
        </p:nvSpPr>
        <p:spPr>
          <a:xfrm>
            <a:off x="1950600" y="4311050"/>
            <a:ext cx="412800" cy="184200"/>
          </a:xfrm>
          <a:prstGeom prst="rect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1" name="Google Shape;151;p24"/>
          <p:cNvSpPr txBox="1"/>
          <p:nvPr>
            <p:ph type="title"/>
          </p:nvPr>
        </p:nvSpPr>
        <p:spPr>
          <a:xfrm>
            <a:off x="23250" y="204975"/>
            <a:ext cx="3762300" cy="12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/>
              <a:t>À quoi correspondent les gènes communs entre “early“ et “late” ?</a:t>
            </a:r>
            <a:endParaRPr sz="2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4644675" y="333750"/>
            <a:ext cx="4166400" cy="45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En résumé :</a:t>
            </a:r>
            <a:endParaRPr sz="1500" u="sng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-"/>
            </a:pPr>
            <a:r>
              <a:rPr lang="fr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Seule la s</a:t>
            </a:r>
            <a:r>
              <a:rPr lang="fr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ouche SARS.WT déclenche une réponse transcriptionnelle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-"/>
            </a:pPr>
            <a:r>
              <a:rPr lang="fr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Pas de différence entre inoculums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-"/>
            </a:pPr>
            <a:r>
              <a:rPr lang="fr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Hétérogénéité expliquée par les jours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-"/>
            </a:pPr>
            <a:r>
              <a:rPr lang="fr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Réponse principale : Chimiotaxie LT- NK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-"/>
            </a:pPr>
            <a:r>
              <a:rPr lang="fr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Réponse “early”=&gt;  Réponse immunitaire innée pro-inflammatoire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"/>
              <a:buChar char="-"/>
            </a:pPr>
            <a:r>
              <a:rPr lang="fr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Réponse “late” =&gt; inhibition de la mitose ?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Annexe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Variation en fonction des jours de l’expression des gènes chez les souris mock </a:t>
            </a:r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688" y="84475"/>
            <a:ext cx="4201414" cy="42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450" y="243100"/>
            <a:ext cx="5431100" cy="384862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34375" y="4415500"/>
            <a:ext cx="8621400" cy="69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gènes différentiellement exprimés entre mock et WT permettent un clustering des gènes et des souches (sauf les outliers).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265050" y="4445775"/>
            <a:ext cx="8613900" cy="6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Setmap représentant les ensembles de gènes différentiellement exprimés entre WT et mock pour chaque jour.</a:t>
            </a:r>
            <a:endParaRPr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6113" y="0"/>
            <a:ext cx="4231767" cy="42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30"/>
          <p:cNvPicPr preferRelativeResize="0"/>
          <p:nvPr/>
        </p:nvPicPr>
        <p:blipFill rotWithShape="1">
          <a:blip r:embed="rId3">
            <a:alphaModFix/>
          </a:blip>
          <a:srcRect b="3087" l="0" r="0" t="9706"/>
          <a:stretch/>
        </p:blipFill>
        <p:spPr>
          <a:xfrm>
            <a:off x="0" y="0"/>
            <a:ext cx="9144000" cy="44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189100" y="4485425"/>
            <a:ext cx="8842200" cy="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Enrichissement fonctionnel des sous listes de gènes obtenues avec la heatmap des gènes communs à “early” et “late”.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Contexte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403" y="1341550"/>
            <a:ext cx="5743194" cy="37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ctrTitle"/>
          </p:nvPr>
        </p:nvSpPr>
        <p:spPr>
          <a:xfrm>
            <a:off x="362500" y="160645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fr"/>
              <a:t>Analyse globale des données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04800" y="500925"/>
            <a:ext cx="39813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 est l’impact transcriptionnel des différentes souches ?</a:t>
            </a:r>
            <a:endParaRPr/>
          </a:p>
        </p:txBody>
      </p:sp>
      <p:sp>
        <p:nvSpPr>
          <p:cNvPr id="83" name="Google Shape;83;p16"/>
          <p:cNvSpPr txBox="1"/>
          <p:nvPr>
            <p:ph idx="1" type="subTitle"/>
          </p:nvPr>
        </p:nvSpPr>
        <p:spPr>
          <a:xfrm>
            <a:off x="304800" y="26369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Uniquement SARS.WT engendre une réponse transcriptionnelle </a:t>
            </a:r>
            <a:r>
              <a:rPr lang="fr"/>
              <a:t>distinguable</a:t>
            </a:r>
            <a:r>
              <a:rPr lang="fr"/>
              <a:t> du contrôle.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0" l="59" r="59" t="0"/>
          <a:stretch/>
        </p:blipFill>
        <p:spPr>
          <a:xfrm>
            <a:off x="4633213" y="580014"/>
            <a:ext cx="4462524" cy="44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213" y="580014"/>
            <a:ext cx="4462524" cy="44732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>
            <p:ph type="title"/>
          </p:nvPr>
        </p:nvSpPr>
        <p:spPr>
          <a:xfrm>
            <a:off x="304800" y="500925"/>
            <a:ext cx="39813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 est l’impact transcriptionnel des différentes souches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idx="1" type="subTitle"/>
          </p:nvPr>
        </p:nvSpPr>
        <p:spPr>
          <a:xfrm>
            <a:off x="304800" y="26369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Présence d’outliers qui seront exclus pour la suite des analyses.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7901" y="591900"/>
            <a:ext cx="4460149" cy="44394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>
            <p:ph idx="1" type="subTitle"/>
          </p:nvPr>
        </p:nvSpPr>
        <p:spPr>
          <a:xfrm>
            <a:off x="304800" y="2479075"/>
            <a:ext cx="3704400" cy="17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 </a:t>
            </a:r>
            <a:r>
              <a:rPr lang="fr"/>
              <a:t>317 gènes différentiellement exprimés, surtout des gènes up-régulés.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 </a:t>
            </a:r>
            <a:r>
              <a:rPr lang="fr"/>
              <a:t>0 gènes différentiellement exprimés entre les deux inoculums.</a:t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0" y="429475"/>
            <a:ext cx="46179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Quelles sont les réponses à l’infection 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626" y="532224"/>
            <a:ext cx="4382026" cy="437152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Activation de la voie de chimiotaxie des cellules NK.</a:t>
            </a:r>
            <a:endParaRPr/>
          </a:p>
        </p:txBody>
      </p:sp>
      <p:sp>
        <p:nvSpPr>
          <p:cNvPr id="105" name="Google Shape;105;p19"/>
          <p:cNvSpPr txBox="1"/>
          <p:nvPr>
            <p:ph type="title"/>
          </p:nvPr>
        </p:nvSpPr>
        <p:spPr>
          <a:xfrm>
            <a:off x="0" y="429475"/>
            <a:ext cx="46179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Quelles sont les réponses à l’infection 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2157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fr" sz="2500"/>
              <a:t>Qu’est-ce qui engendre l’hétérogénéité dans la réponse à l’infection?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00"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8322" y="1329901"/>
            <a:ext cx="3386803" cy="337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625" y="1327925"/>
            <a:ext cx="3386800" cy="337895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/>
          <p:nvPr/>
        </p:nvSpPr>
        <p:spPr>
          <a:xfrm>
            <a:off x="7835050" y="2650050"/>
            <a:ext cx="438900" cy="734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3110925" y="2785650"/>
            <a:ext cx="876300" cy="463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672900" y="4706875"/>
            <a:ext cx="7798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Roboto"/>
                <a:ea typeface="Roboto"/>
                <a:cs typeface="Roboto"/>
                <a:sym typeface="Roboto"/>
              </a:rPr>
              <a:t>L’hétérogénéité n’est pas bien expliquée par les inoculums mais l’est par les </a:t>
            </a:r>
            <a:r>
              <a:rPr lang="fr" sz="1600" u="sng">
                <a:latin typeface="Roboto"/>
                <a:ea typeface="Roboto"/>
                <a:cs typeface="Roboto"/>
                <a:sym typeface="Roboto"/>
              </a:rPr>
              <a:t>jours</a:t>
            </a:r>
            <a:r>
              <a:rPr lang="fr" sz="1600"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ctrTitle"/>
          </p:nvPr>
        </p:nvSpPr>
        <p:spPr>
          <a:xfrm>
            <a:off x="311700" y="133435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fr"/>
              <a:t>Analyse en fonction des jours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