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2" r:id="rId16"/>
    <p:sldId id="273" r:id="rId17"/>
    <p:sldId id="274" r:id="rId18"/>
    <p:sldId id="275" r:id="rId19"/>
    <p:sldId id="270" r:id="rId20"/>
    <p:sldId id="276" r:id="rId21"/>
    <p:sldId id="277" r:id="rId22"/>
    <p:sldId id="278" r:id="rId23"/>
    <p:sldId id="279" r:id="rId24"/>
    <p:sldId id="280" r:id="rId25"/>
    <p:sldId id="285" r:id="rId26"/>
    <p:sldId id="281" r:id="rId27"/>
    <p:sldId id="282" r:id="rId28"/>
    <p:sldId id="283" r:id="rId29"/>
    <p:sldId id="284" r:id="rId30"/>
    <p:sldId id="286" r:id="rId31"/>
    <p:sldId id="287" r:id="rId32"/>
    <p:sldId id="288" r:id="rId33"/>
    <p:sldId id="289" r:id="rId34"/>
    <p:sldId id="271" r:id="rId35"/>
    <p:sldId id="290" r:id="rId36"/>
    <p:sldId id="294" r:id="rId37"/>
    <p:sldId id="295" r:id="rId38"/>
    <p:sldId id="296" r:id="rId39"/>
    <p:sldId id="297" r:id="rId40"/>
    <p:sldId id="298" r:id="rId41"/>
    <p:sldId id="293" r:id="rId42"/>
    <p:sldId id="299" r:id="rId43"/>
    <p:sldId id="300"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 initials="q" lastIdx="1" clrIdx="0">
    <p:extLst>
      <p:ext uri="{19B8F6BF-5375-455C-9EA6-DF929625EA0E}">
        <p15:presenceInfo xmlns:p15="http://schemas.microsoft.com/office/powerpoint/2012/main" userId="qu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54" autoAdjust="0"/>
    <p:restoredTop sz="94660"/>
  </p:normalViewPr>
  <p:slideViewPr>
    <p:cSldViewPr snapToGrid="0">
      <p:cViewPr varScale="1">
        <p:scale>
          <a:sx n="71" d="100"/>
          <a:sy n="71"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570D8B-E0EC-4860-BA2B-10F2AA80FCAD}" type="datetimeFigureOut">
              <a:rPr lang="en-US" smtClean="0"/>
              <a:t>11/17/2019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125618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570D8B-E0EC-4860-BA2B-10F2AA80FCAD}"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78398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570D8B-E0EC-4860-BA2B-10F2AA80FCAD}"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3516932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570D8B-E0EC-4860-BA2B-10F2AA80FCAD}"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294291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570D8B-E0EC-4860-BA2B-10F2AA80FCAD}"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1497862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570D8B-E0EC-4860-BA2B-10F2AA80FCAD}"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2779838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570D8B-E0EC-4860-BA2B-10F2AA80FCAD}"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1005784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570D8B-E0EC-4860-BA2B-10F2AA80FCAD}"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1469888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570D8B-E0EC-4860-BA2B-10F2AA80FCAD}"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6068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570D8B-E0EC-4860-BA2B-10F2AA80FCAD}"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426836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570D8B-E0EC-4860-BA2B-10F2AA80FCAD}"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467016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570D8B-E0EC-4860-BA2B-10F2AA80FCAD}"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6805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570D8B-E0EC-4860-BA2B-10F2AA80FCAD}" type="datetimeFigureOut">
              <a:rPr lang="en-US" smtClean="0"/>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867315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570D8B-E0EC-4860-BA2B-10F2AA80FCAD}" type="datetimeFigureOut">
              <a:rPr lang="en-US" smtClean="0"/>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97688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70D8B-E0EC-4860-BA2B-10F2AA80FCAD}" type="datetimeFigureOut">
              <a:rPr lang="en-US" smtClean="0"/>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228849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570D8B-E0EC-4860-BA2B-10F2AA80FCAD}"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417702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570D8B-E0EC-4860-BA2B-10F2AA80FCAD}"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AC59F8-6EC2-47D7-8EAD-E6CB025EB80F}" type="slidenum">
              <a:rPr lang="en-US" smtClean="0"/>
              <a:t>‹#›</a:t>
            </a:fld>
            <a:endParaRPr lang="en-US"/>
          </a:p>
        </p:txBody>
      </p:sp>
    </p:spTree>
    <p:extLst>
      <p:ext uri="{BB962C8B-B14F-4D97-AF65-F5344CB8AC3E}">
        <p14:creationId xmlns:p14="http://schemas.microsoft.com/office/powerpoint/2010/main" val="2312315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570D8B-E0EC-4860-BA2B-10F2AA80FCAD}" type="datetimeFigureOut">
              <a:rPr lang="en-US" smtClean="0"/>
              <a:t>11/17/2019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AC59F8-6EC2-47D7-8EAD-E6CB025EB80F}" type="slidenum">
              <a:rPr lang="en-US" smtClean="0"/>
              <a:t>‹#›</a:t>
            </a:fld>
            <a:endParaRPr lang="en-US"/>
          </a:p>
        </p:txBody>
      </p:sp>
    </p:spTree>
    <p:extLst>
      <p:ext uri="{BB962C8B-B14F-4D97-AF65-F5344CB8AC3E}">
        <p14:creationId xmlns:p14="http://schemas.microsoft.com/office/powerpoint/2010/main" val="231738280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visual-paradigm.com/scrum/scrum-in-3-minut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0840" y="130629"/>
            <a:ext cx="8574622" cy="1698171"/>
          </a:xfrm>
        </p:spPr>
        <p:txBody>
          <a:bodyPr>
            <a:normAutofit/>
          </a:bodyPr>
          <a:lstStyle/>
          <a:p>
            <a:pPr algn="ctr"/>
            <a:r>
              <a:rPr lang="en-US" sz="9600" u="sng" dirty="0" smtClean="0"/>
              <a:t>Group 1</a:t>
            </a:r>
            <a:endParaRPr lang="en-US" sz="9600" u="sng" dirty="0"/>
          </a:p>
        </p:txBody>
      </p:sp>
      <p:sp>
        <p:nvSpPr>
          <p:cNvPr id="3" name="Subtitle 2"/>
          <p:cNvSpPr>
            <a:spLocks noGrp="1"/>
          </p:cNvSpPr>
          <p:nvPr>
            <p:ph type="subTitle" idx="1"/>
          </p:nvPr>
        </p:nvSpPr>
        <p:spPr>
          <a:xfrm>
            <a:off x="3042337" y="2369166"/>
            <a:ext cx="9406563" cy="2468880"/>
          </a:xfrm>
        </p:spPr>
        <p:txBody>
          <a:bodyPr>
            <a:normAutofit fontScale="92500" lnSpcReduction="10000"/>
          </a:bodyPr>
          <a:lstStyle/>
          <a:p>
            <a:pPr marL="342900" indent="-342900" algn="l">
              <a:buFontTx/>
              <a:buChar char="-"/>
            </a:pPr>
            <a:r>
              <a:rPr lang="en-US" dirty="0" err="1" smtClean="0">
                <a:solidFill>
                  <a:srgbClr val="7030A0"/>
                </a:solidFill>
              </a:rPr>
              <a:t>Vương</a:t>
            </a:r>
            <a:r>
              <a:rPr lang="en-US" dirty="0" smtClean="0">
                <a:solidFill>
                  <a:srgbClr val="7030A0"/>
                </a:solidFill>
              </a:rPr>
              <a:t> </a:t>
            </a:r>
            <a:r>
              <a:rPr lang="en-US" dirty="0" err="1" smtClean="0">
                <a:solidFill>
                  <a:srgbClr val="7030A0"/>
                </a:solidFill>
              </a:rPr>
              <a:t>Nguyễn</a:t>
            </a:r>
            <a:r>
              <a:rPr lang="en-US" dirty="0" smtClean="0">
                <a:solidFill>
                  <a:srgbClr val="7030A0"/>
                </a:solidFill>
              </a:rPr>
              <a:t> Minh </a:t>
            </a:r>
            <a:r>
              <a:rPr lang="en-US" dirty="0" err="1" smtClean="0">
                <a:solidFill>
                  <a:srgbClr val="7030A0"/>
                </a:solidFill>
              </a:rPr>
              <a:t>Hoàng</a:t>
            </a:r>
            <a:endParaRPr lang="en-US" dirty="0" smtClean="0">
              <a:solidFill>
                <a:srgbClr val="7030A0"/>
              </a:solidFill>
            </a:endParaRPr>
          </a:p>
          <a:p>
            <a:pPr marL="342900" indent="-342900" algn="l">
              <a:buFontTx/>
              <a:buChar char="-"/>
            </a:pPr>
            <a:r>
              <a:rPr lang="en-US" dirty="0" err="1" smtClean="0">
                <a:solidFill>
                  <a:srgbClr val="7030A0"/>
                </a:solidFill>
              </a:rPr>
              <a:t>Đỗ</a:t>
            </a:r>
            <a:r>
              <a:rPr lang="en-US" dirty="0" smtClean="0">
                <a:solidFill>
                  <a:srgbClr val="7030A0"/>
                </a:solidFill>
              </a:rPr>
              <a:t> </a:t>
            </a:r>
            <a:r>
              <a:rPr lang="en-US" dirty="0" err="1" smtClean="0">
                <a:solidFill>
                  <a:srgbClr val="7030A0"/>
                </a:solidFill>
              </a:rPr>
              <a:t>Quí</a:t>
            </a:r>
            <a:r>
              <a:rPr lang="en-US" dirty="0" smtClean="0">
                <a:solidFill>
                  <a:srgbClr val="7030A0"/>
                </a:solidFill>
              </a:rPr>
              <a:t> </a:t>
            </a:r>
            <a:r>
              <a:rPr lang="en-US" dirty="0" err="1" smtClean="0">
                <a:solidFill>
                  <a:srgbClr val="7030A0"/>
                </a:solidFill>
              </a:rPr>
              <a:t>Quân</a:t>
            </a:r>
            <a:endParaRPr lang="en-US" dirty="0" smtClean="0">
              <a:solidFill>
                <a:srgbClr val="7030A0"/>
              </a:solidFill>
            </a:endParaRPr>
          </a:p>
          <a:p>
            <a:pPr marL="342900" indent="-342900" algn="l">
              <a:buFontTx/>
              <a:buChar char="-"/>
            </a:pPr>
            <a:r>
              <a:rPr lang="en-US" dirty="0" err="1" smtClean="0">
                <a:solidFill>
                  <a:srgbClr val="7030A0"/>
                </a:solidFill>
              </a:rPr>
              <a:t>Nguyễn</a:t>
            </a:r>
            <a:r>
              <a:rPr lang="en-US" dirty="0" smtClean="0">
                <a:solidFill>
                  <a:srgbClr val="7030A0"/>
                </a:solidFill>
              </a:rPr>
              <a:t> Minh </a:t>
            </a:r>
            <a:r>
              <a:rPr lang="en-US" dirty="0" err="1" smtClean="0">
                <a:solidFill>
                  <a:srgbClr val="7030A0"/>
                </a:solidFill>
              </a:rPr>
              <a:t>Vũ</a:t>
            </a:r>
            <a:endParaRPr lang="en-US" dirty="0" smtClean="0">
              <a:solidFill>
                <a:srgbClr val="7030A0"/>
              </a:solidFill>
            </a:endParaRPr>
          </a:p>
          <a:p>
            <a:pPr marL="342900" indent="-342900" algn="l">
              <a:buFontTx/>
              <a:buChar char="-"/>
            </a:pPr>
            <a:r>
              <a:rPr lang="en-US" dirty="0" err="1" smtClean="0">
                <a:solidFill>
                  <a:srgbClr val="7030A0"/>
                </a:solidFill>
              </a:rPr>
              <a:t>Nguyễn</a:t>
            </a:r>
            <a:r>
              <a:rPr lang="en-US" dirty="0" smtClean="0">
                <a:solidFill>
                  <a:srgbClr val="7030A0"/>
                </a:solidFill>
              </a:rPr>
              <a:t> </a:t>
            </a:r>
            <a:r>
              <a:rPr lang="en-US" dirty="0" err="1" smtClean="0">
                <a:solidFill>
                  <a:srgbClr val="7030A0"/>
                </a:solidFill>
              </a:rPr>
              <a:t>Văn</a:t>
            </a:r>
            <a:r>
              <a:rPr lang="en-US" dirty="0" smtClean="0">
                <a:solidFill>
                  <a:srgbClr val="7030A0"/>
                </a:solidFill>
              </a:rPr>
              <a:t> </a:t>
            </a:r>
            <a:r>
              <a:rPr lang="en-US" dirty="0" err="1" smtClean="0">
                <a:solidFill>
                  <a:srgbClr val="7030A0"/>
                </a:solidFill>
              </a:rPr>
              <a:t>Đức</a:t>
            </a:r>
            <a:r>
              <a:rPr lang="en-US" dirty="0" smtClean="0">
                <a:solidFill>
                  <a:srgbClr val="7030A0"/>
                </a:solidFill>
              </a:rPr>
              <a:t> </a:t>
            </a:r>
          </a:p>
          <a:p>
            <a:pPr marL="342900" indent="-342900" algn="l">
              <a:buFontTx/>
              <a:buChar char="-"/>
            </a:pPr>
            <a:r>
              <a:rPr lang="en-US" dirty="0" err="1" smtClean="0">
                <a:solidFill>
                  <a:srgbClr val="7030A0"/>
                </a:solidFill>
              </a:rPr>
              <a:t>Lê</a:t>
            </a:r>
            <a:r>
              <a:rPr lang="en-US" dirty="0" smtClean="0">
                <a:solidFill>
                  <a:srgbClr val="7030A0"/>
                </a:solidFill>
              </a:rPr>
              <a:t> </a:t>
            </a:r>
            <a:r>
              <a:rPr lang="en-US" dirty="0" err="1" smtClean="0">
                <a:solidFill>
                  <a:srgbClr val="7030A0"/>
                </a:solidFill>
              </a:rPr>
              <a:t>Bảo</a:t>
            </a:r>
            <a:r>
              <a:rPr lang="en-US" dirty="0" smtClean="0">
                <a:solidFill>
                  <a:srgbClr val="7030A0"/>
                </a:solidFill>
              </a:rPr>
              <a:t> Phi</a:t>
            </a:r>
          </a:p>
          <a:p>
            <a:pPr marL="342900" indent="-342900" algn="l">
              <a:buFontTx/>
              <a:buChar char="-"/>
            </a:pPr>
            <a:r>
              <a:rPr lang="en-US" dirty="0" smtClean="0">
                <a:solidFill>
                  <a:srgbClr val="7030A0"/>
                </a:solidFill>
              </a:rPr>
              <a:t>Phan </a:t>
            </a:r>
            <a:r>
              <a:rPr lang="en-US" dirty="0" err="1" smtClean="0">
                <a:solidFill>
                  <a:srgbClr val="7030A0"/>
                </a:solidFill>
              </a:rPr>
              <a:t>Đức</a:t>
            </a:r>
            <a:r>
              <a:rPr lang="en-US" dirty="0" smtClean="0">
                <a:solidFill>
                  <a:srgbClr val="7030A0"/>
                </a:solidFill>
              </a:rPr>
              <a:t> </a:t>
            </a:r>
            <a:r>
              <a:rPr lang="en-US" dirty="0" err="1" smtClean="0">
                <a:solidFill>
                  <a:srgbClr val="7030A0"/>
                </a:solidFill>
              </a:rPr>
              <a:t>Huy</a:t>
            </a:r>
            <a:endParaRPr lang="en-US" dirty="0">
              <a:solidFill>
                <a:srgbClr val="7030A0"/>
              </a:solidFill>
            </a:endParaRP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7069379" y="2022765"/>
            <a:ext cx="4752871" cy="343592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1222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ircle(in)">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03910"/>
            <a:ext cx="10018713" cy="1032163"/>
          </a:xfrm>
        </p:spPr>
        <p:txBody>
          <a:bodyPr/>
          <a:lstStyle/>
          <a:p>
            <a:r>
              <a:rPr lang="en-US" u="sng" dirty="0">
                <a:effectLst>
                  <a:outerShdw blurRad="38100" dist="38100" dir="2700000" algn="tl">
                    <a:srgbClr val="000000">
                      <a:alpha val="43137"/>
                    </a:srgbClr>
                  </a:outerShdw>
                </a:effectLst>
              </a:rPr>
              <a:t>Iteration </a:t>
            </a:r>
            <a:r>
              <a:rPr lang="en-US" u="sng" dirty="0" err="1">
                <a:effectLst>
                  <a:outerShdw blurRad="38100" dist="38100" dir="2700000" algn="tl">
                    <a:srgbClr val="000000">
                      <a:alpha val="43137"/>
                    </a:srgbClr>
                  </a:outerShdw>
                </a:effectLst>
              </a:rPr>
              <a:t>Planing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635" y="2022765"/>
            <a:ext cx="9365673" cy="42117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p:cNvSpPr txBox="1"/>
          <p:nvPr/>
        </p:nvSpPr>
        <p:spPr>
          <a:xfrm>
            <a:off x="3643746" y="1136073"/>
            <a:ext cx="5181600" cy="769441"/>
          </a:xfrm>
          <a:prstGeom prst="rect">
            <a:avLst/>
          </a:prstGeom>
          <a:noFill/>
        </p:spPr>
        <p:txBody>
          <a:bodyPr wrap="square" rtlCol="0">
            <a:spAutoFit/>
          </a:bodyPr>
          <a:lstStyle/>
          <a:p>
            <a:pPr algn="ctr"/>
            <a:r>
              <a:rPr lang="en-US" sz="4400" dirty="0" smtClean="0"/>
              <a:t>Week 2</a:t>
            </a:r>
            <a:endParaRPr lang="en-US" sz="4400" dirty="0"/>
          </a:p>
        </p:txBody>
      </p:sp>
    </p:spTree>
    <p:extLst>
      <p:ext uri="{BB962C8B-B14F-4D97-AF65-F5344CB8AC3E}">
        <p14:creationId xmlns:p14="http://schemas.microsoft.com/office/powerpoint/2010/main" val="39843177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45472"/>
            <a:ext cx="10018713" cy="1198419"/>
          </a:xfrm>
        </p:spPr>
        <p:txBody>
          <a:bodyPr/>
          <a:lstStyle/>
          <a:p>
            <a:r>
              <a:rPr lang="en-US" u="sng" dirty="0">
                <a:effectLst>
                  <a:outerShdw blurRad="38100" dist="38100" dir="2700000" algn="tl">
                    <a:srgbClr val="000000">
                      <a:alpha val="43137"/>
                    </a:srgbClr>
                  </a:outerShdw>
                </a:effectLst>
              </a:rPr>
              <a:t>Iteration </a:t>
            </a:r>
            <a:r>
              <a:rPr lang="en-US" u="sng" dirty="0" err="1">
                <a:effectLst>
                  <a:outerShdw blurRad="38100" dist="38100" dir="2700000" algn="tl">
                    <a:srgbClr val="000000">
                      <a:alpha val="43137"/>
                    </a:srgbClr>
                  </a:outerShdw>
                </a:effectLst>
              </a:rPr>
              <a:t>Planing</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4410869" y="2667000"/>
            <a:ext cx="4165600" cy="31242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3588329" y="1343891"/>
            <a:ext cx="5070764" cy="984885"/>
          </a:xfrm>
          <a:prstGeom prst="rect">
            <a:avLst/>
          </a:prstGeom>
          <a:noFill/>
        </p:spPr>
        <p:txBody>
          <a:bodyPr wrap="square" rtlCol="0">
            <a:spAutoFit/>
          </a:bodyPr>
          <a:lstStyle/>
          <a:p>
            <a:pPr algn="ctr"/>
            <a:r>
              <a:rPr lang="en-US" sz="4000" dirty="0" smtClean="0"/>
              <a:t>Week 3</a:t>
            </a:r>
          </a:p>
          <a:p>
            <a:pPr algn="ctr"/>
            <a:endParaRPr lang="en-US" b="1" dirty="0"/>
          </a:p>
        </p:txBody>
      </p:sp>
    </p:spTree>
    <p:extLst>
      <p:ext uri="{BB962C8B-B14F-4D97-AF65-F5344CB8AC3E}">
        <p14:creationId xmlns:p14="http://schemas.microsoft.com/office/powerpoint/2010/main" val="1974156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419" y="0"/>
            <a:ext cx="10018713" cy="1399309"/>
          </a:xfrm>
        </p:spPr>
        <p:txBody>
          <a:bodyPr/>
          <a:lstStyle/>
          <a:p>
            <a:r>
              <a:rPr lang="en-US" u="sng" dirty="0">
                <a:effectLst>
                  <a:outerShdw blurRad="38100" dist="38100" dir="2700000" algn="tl">
                    <a:srgbClr val="000000">
                      <a:alpha val="43137"/>
                    </a:srgbClr>
                  </a:outerShdw>
                </a:effectLst>
              </a:rPr>
              <a:t>Iteration </a:t>
            </a:r>
            <a:r>
              <a:rPr lang="en-US" u="sng" dirty="0" err="1">
                <a:effectLst>
                  <a:outerShdw blurRad="38100" dist="38100" dir="2700000" algn="tl">
                    <a:srgbClr val="000000">
                      <a:alpha val="43137"/>
                    </a:srgbClr>
                  </a:outerShdw>
                </a:effectLst>
              </a:rPr>
              <a:t>Planing</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3622"/>
          <a:stretch/>
        </p:blipFill>
        <p:spPr>
          <a:xfrm>
            <a:off x="2410691" y="2175164"/>
            <a:ext cx="8686800" cy="418407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969666" y="1325268"/>
            <a:ext cx="3048000" cy="707886"/>
          </a:xfrm>
          <a:prstGeom prst="rect">
            <a:avLst/>
          </a:prstGeom>
          <a:noFill/>
        </p:spPr>
        <p:txBody>
          <a:bodyPr wrap="square" rtlCol="0">
            <a:spAutoFit/>
          </a:bodyPr>
          <a:lstStyle/>
          <a:p>
            <a:pPr algn="ctr"/>
            <a:r>
              <a:rPr lang="en-US" sz="4000" dirty="0" smtClean="0"/>
              <a:t>Week 4</a:t>
            </a:r>
            <a:endParaRPr lang="en-US" sz="4000" dirty="0"/>
          </a:p>
        </p:txBody>
      </p:sp>
    </p:spTree>
    <p:extLst>
      <p:ext uri="{BB962C8B-B14F-4D97-AF65-F5344CB8AC3E}">
        <p14:creationId xmlns:p14="http://schemas.microsoft.com/office/powerpoint/2010/main" val="22006986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1619"/>
            <a:ext cx="10018713" cy="1489364"/>
          </a:xfrm>
        </p:spPr>
        <p:txBody>
          <a:bodyPr>
            <a:normAutofit/>
          </a:bodyPr>
          <a:lstStyle/>
          <a:p>
            <a:r>
              <a:rPr lang="en-US" sz="6000" u="sng" dirty="0" smtClean="0">
                <a:effectLst>
                  <a:outerShdw blurRad="38100" dist="38100" dir="2700000" algn="tl">
                    <a:srgbClr val="000000">
                      <a:alpha val="43137"/>
                    </a:srgbClr>
                  </a:outerShdw>
                </a:effectLst>
              </a:rPr>
              <a:t>Daily </a:t>
            </a:r>
            <a:r>
              <a:rPr lang="en-US" sz="6000" u="sng" dirty="0" err="1" smtClean="0">
                <a:effectLst>
                  <a:outerShdw blurRad="38100" dist="38100" dir="2700000" algn="tl">
                    <a:srgbClr val="000000">
                      <a:alpha val="43137"/>
                    </a:srgbClr>
                  </a:outerShdw>
                </a:effectLst>
              </a:rPr>
              <a:t>Planing</a:t>
            </a:r>
            <a:endParaRPr lang="en-US" sz="60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vi-VN" dirty="0"/>
              <a:t>Một cuộc họp ngắn được tổ chức hàng ngày của mỗi Nhóm Phát triển, trong thời gian đó các thành viên của nhóm kiểm tra công việc của họ, đồng bộ hóa công việc và tiến độ của mình và báo cáo các vấn đề để giải quyết. Nhóm và Scrum Master có thể phải tiến hành các hoạt động tiếp theo Daily Scrum để thích ứng với công việc sắp tới và tối tưu hóa Sprint.</a:t>
            </a:r>
            <a:endParaRPr lang="en-US" dirty="0"/>
          </a:p>
        </p:txBody>
      </p:sp>
    </p:spTree>
    <p:extLst>
      <p:ext uri="{BB962C8B-B14F-4D97-AF65-F5344CB8AC3E}">
        <p14:creationId xmlns:p14="http://schemas.microsoft.com/office/powerpoint/2010/main" val="350078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03908"/>
            <a:ext cx="10018713" cy="1288473"/>
          </a:xfrm>
        </p:spPr>
        <p:txBody>
          <a:bodyPr/>
          <a:lstStyle/>
          <a:p>
            <a:r>
              <a:rPr lang="en-US" u="sng" dirty="0"/>
              <a:t>Daily </a:t>
            </a:r>
            <a:r>
              <a:rPr lang="en-US" u="sng" dirty="0" err="1"/>
              <a:t>Planing</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197" y="1703568"/>
            <a:ext cx="8478983" cy="420516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3796143" y="847972"/>
            <a:ext cx="4849090" cy="707886"/>
          </a:xfrm>
          <a:prstGeom prst="rect">
            <a:avLst/>
          </a:prstGeom>
          <a:noFill/>
        </p:spPr>
        <p:txBody>
          <a:bodyPr wrap="square" rtlCol="0">
            <a:spAutoFit/>
          </a:bodyPr>
          <a:lstStyle/>
          <a:p>
            <a:pPr algn="ctr"/>
            <a:r>
              <a:rPr lang="en-US" sz="4000" dirty="0" smtClean="0"/>
              <a:t>Week 1</a:t>
            </a:r>
            <a:endParaRPr lang="en-US" sz="40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073" y="1703568"/>
            <a:ext cx="8548254" cy="418390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9637" y="1703809"/>
            <a:ext cx="8562109" cy="42221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7344" y="1728621"/>
            <a:ext cx="8506691" cy="416263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1197" y="1693922"/>
            <a:ext cx="8492838" cy="419354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8068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arn(inVertical)">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ircle(in)">
                                      <p:cBhvr>
                                        <p:cTn id="24" dur="20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03908"/>
            <a:ext cx="10018713" cy="1288473"/>
          </a:xfrm>
        </p:spPr>
        <p:txBody>
          <a:bodyPr/>
          <a:lstStyle/>
          <a:p>
            <a:r>
              <a:rPr lang="en-US" u="sng" dirty="0">
                <a:effectLst>
                  <a:outerShdw blurRad="38100" dist="38100" dir="2700000" algn="tl">
                    <a:srgbClr val="000000">
                      <a:alpha val="43137"/>
                    </a:srgbClr>
                  </a:outerShdw>
                </a:effectLst>
              </a:rPr>
              <a:t>Daily </a:t>
            </a:r>
            <a:r>
              <a:rPr lang="en-US" u="sng" dirty="0" err="1">
                <a:effectLst>
                  <a:outerShdw blurRad="38100" dist="38100" dir="2700000" algn="tl">
                    <a:srgbClr val="000000">
                      <a:alpha val="43137"/>
                    </a:srgbClr>
                  </a:outerShdw>
                </a:effectLst>
              </a:rPr>
              <a:t>Planing</a:t>
            </a:r>
            <a:endParaRPr lang="en-US" dirty="0">
              <a:effectLst>
                <a:outerShdw blurRad="38100" dist="38100" dir="2700000" algn="tl">
                  <a:srgbClr val="000000">
                    <a:alpha val="43137"/>
                  </a:srgbClr>
                </a:outerShdw>
              </a:effectLst>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197" y="1703568"/>
            <a:ext cx="8478983" cy="420516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3796143" y="847972"/>
            <a:ext cx="4849090" cy="707886"/>
          </a:xfrm>
          <a:prstGeom prst="rect">
            <a:avLst/>
          </a:prstGeom>
          <a:noFill/>
        </p:spPr>
        <p:txBody>
          <a:bodyPr wrap="square" rtlCol="0">
            <a:spAutoFit/>
          </a:bodyPr>
          <a:lstStyle/>
          <a:p>
            <a:pPr algn="ctr"/>
            <a:r>
              <a:rPr lang="en-US" sz="4000" dirty="0" smtClean="0"/>
              <a:t>Week 1</a:t>
            </a:r>
            <a:endParaRPr lang="en-US" sz="40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073" y="1703568"/>
            <a:ext cx="8548254" cy="418390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9637" y="1703809"/>
            <a:ext cx="8562109" cy="42221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7344" y="1728621"/>
            <a:ext cx="8506691" cy="416263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00403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ircle(in)">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03908"/>
            <a:ext cx="10018713" cy="1288473"/>
          </a:xfrm>
        </p:spPr>
        <p:txBody>
          <a:bodyPr/>
          <a:lstStyle/>
          <a:p>
            <a:r>
              <a:rPr lang="en-US" u="sng" dirty="0"/>
              <a:t>Daily </a:t>
            </a:r>
            <a:r>
              <a:rPr lang="en-US" u="sng" dirty="0" err="1"/>
              <a:t>Planing</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197" y="1703568"/>
            <a:ext cx="9199421" cy="420516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3796143" y="847972"/>
            <a:ext cx="4849090" cy="707886"/>
          </a:xfrm>
          <a:prstGeom prst="rect">
            <a:avLst/>
          </a:prstGeom>
          <a:noFill/>
        </p:spPr>
        <p:txBody>
          <a:bodyPr wrap="square" rtlCol="0">
            <a:spAutoFit/>
          </a:bodyPr>
          <a:lstStyle/>
          <a:p>
            <a:pPr algn="ctr"/>
            <a:r>
              <a:rPr lang="en-US" sz="4000" dirty="0" smtClean="0"/>
              <a:t>Week 1</a:t>
            </a:r>
            <a:endParaRPr lang="en-US" sz="4000" dirty="0"/>
          </a:p>
        </p:txBody>
      </p:sp>
    </p:spTree>
    <p:extLst>
      <p:ext uri="{BB962C8B-B14F-4D97-AF65-F5344CB8AC3E}">
        <p14:creationId xmlns:p14="http://schemas.microsoft.com/office/powerpoint/2010/main" val="125445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03908"/>
            <a:ext cx="10018713" cy="1288473"/>
          </a:xfrm>
        </p:spPr>
        <p:txBody>
          <a:bodyPr/>
          <a:lstStyle/>
          <a:p>
            <a:r>
              <a:rPr lang="en-US" u="sng" dirty="0"/>
              <a:t>Daily </a:t>
            </a:r>
            <a:r>
              <a:rPr lang="en-US" u="sng" dirty="0" err="1"/>
              <a:t>Planing</a:t>
            </a:r>
            <a:endParaRPr lang="en-US" dirty="0"/>
          </a:p>
        </p:txBody>
      </p:sp>
      <p:sp>
        <p:nvSpPr>
          <p:cNvPr id="3" name="Content Placeholder 2"/>
          <p:cNvSpPr>
            <a:spLocks noGrp="1"/>
          </p:cNvSpPr>
          <p:nvPr>
            <p:ph idx="1"/>
          </p:nvPr>
        </p:nvSpPr>
        <p:spPr>
          <a:xfrm flipH="1">
            <a:off x="11890950" y="1995055"/>
            <a:ext cx="93232" cy="1537854"/>
          </a:xfrm>
        </p:spPr>
        <p:txBody>
          <a:bodyPr/>
          <a:lstStyle/>
          <a:p>
            <a:endParaRPr lang="en-US" dirty="0"/>
          </a:p>
        </p:txBody>
      </p:sp>
      <p:sp>
        <p:nvSpPr>
          <p:cNvPr id="4" name="TextBox 3"/>
          <p:cNvSpPr txBox="1"/>
          <p:nvPr/>
        </p:nvSpPr>
        <p:spPr>
          <a:xfrm>
            <a:off x="3796143" y="847972"/>
            <a:ext cx="4849090" cy="707886"/>
          </a:xfrm>
          <a:prstGeom prst="rect">
            <a:avLst/>
          </a:prstGeom>
          <a:noFill/>
        </p:spPr>
        <p:txBody>
          <a:bodyPr wrap="square" rtlCol="0">
            <a:spAutoFit/>
          </a:bodyPr>
          <a:lstStyle/>
          <a:p>
            <a:pPr algn="ctr"/>
            <a:r>
              <a:rPr lang="en-US" sz="4000" dirty="0" smtClean="0"/>
              <a:t>Week 1</a:t>
            </a:r>
            <a:endParaRPr lang="en-US" sz="4000"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242" y="1828972"/>
            <a:ext cx="8952848" cy="418390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12250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03908"/>
            <a:ext cx="10018713" cy="1288473"/>
          </a:xfrm>
        </p:spPr>
        <p:txBody>
          <a:bodyPr/>
          <a:lstStyle/>
          <a:p>
            <a:r>
              <a:rPr lang="en-US" u="sng" dirty="0"/>
              <a:t>Daily </a:t>
            </a:r>
            <a:r>
              <a:rPr lang="en-US" u="sng" dirty="0" err="1"/>
              <a:t>Planing</a:t>
            </a:r>
            <a:endParaRPr lang="en-US" dirty="0"/>
          </a:p>
        </p:txBody>
      </p:sp>
      <p:sp>
        <p:nvSpPr>
          <p:cNvPr id="3" name="Content Placeholder 2"/>
          <p:cNvSpPr>
            <a:spLocks noGrp="1"/>
          </p:cNvSpPr>
          <p:nvPr>
            <p:ph idx="1"/>
          </p:nvPr>
        </p:nvSpPr>
        <p:spPr>
          <a:xfrm>
            <a:off x="11346873" y="4336473"/>
            <a:ext cx="156150" cy="1454727"/>
          </a:xfrm>
        </p:spPr>
        <p:txBody>
          <a:bodyPr/>
          <a:lstStyle/>
          <a:p>
            <a:endParaRPr lang="en-US" dirty="0"/>
          </a:p>
        </p:txBody>
      </p:sp>
      <p:sp>
        <p:nvSpPr>
          <p:cNvPr id="4" name="TextBox 3"/>
          <p:cNvSpPr txBox="1"/>
          <p:nvPr/>
        </p:nvSpPr>
        <p:spPr>
          <a:xfrm>
            <a:off x="3796143" y="847972"/>
            <a:ext cx="4849090" cy="707886"/>
          </a:xfrm>
          <a:prstGeom prst="rect">
            <a:avLst/>
          </a:prstGeom>
          <a:noFill/>
        </p:spPr>
        <p:txBody>
          <a:bodyPr wrap="square" rtlCol="0">
            <a:spAutoFit/>
          </a:bodyPr>
          <a:lstStyle/>
          <a:p>
            <a:pPr algn="ctr"/>
            <a:r>
              <a:rPr lang="en-US" sz="4000" dirty="0" smtClean="0"/>
              <a:t>Week 1</a:t>
            </a:r>
            <a:endParaRPr lang="en-US" sz="40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611" y="1787440"/>
            <a:ext cx="8562109" cy="42221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16947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8798"/>
          <a:stretch/>
        </p:blipFill>
        <p:spPr>
          <a:xfrm>
            <a:off x="1953491" y="2092036"/>
            <a:ext cx="9549533" cy="415636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2</a:t>
            </a:r>
            <a:endParaRPr lang="en-US" sz="4000" dirty="0"/>
          </a:p>
        </p:txBody>
      </p:sp>
    </p:spTree>
    <p:extLst>
      <p:ext uri="{BB962C8B-B14F-4D97-AF65-F5344CB8AC3E}">
        <p14:creationId xmlns:p14="http://schemas.microsoft.com/office/powerpoint/2010/main" val="11042492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379" y="138545"/>
            <a:ext cx="9434258" cy="1233055"/>
          </a:xfrm>
        </p:spPr>
        <p:txBody>
          <a:bodyPr>
            <a:normAutofit/>
          </a:bodyPr>
          <a:lstStyle/>
          <a:p>
            <a:r>
              <a:rPr lang="en-US" dirty="0" smtClean="0">
                <a:solidFill>
                  <a:srgbClr val="FF0000"/>
                </a:solidFill>
              </a:rPr>
              <a:t>DOCTOR TRACK</a:t>
            </a:r>
            <a:endParaRPr lang="en-US" dirty="0">
              <a:solidFill>
                <a:srgbClr val="FF0000"/>
              </a:solidFill>
            </a:endParaRPr>
          </a:p>
        </p:txBody>
      </p:sp>
      <p:sp>
        <p:nvSpPr>
          <p:cNvPr id="8" name="Content Placeholder 7"/>
          <p:cNvSpPr>
            <a:spLocks noGrp="1"/>
          </p:cNvSpPr>
          <p:nvPr>
            <p:ph idx="1"/>
          </p:nvPr>
        </p:nvSpPr>
        <p:spPr/>
        <p:txBody>
          <a:bodyPr/>
          <a:lstStyle/>
          <a:p>
            <a:pPr marL="365760" indent="-256032">
              <a:spcAft>
                <a:spcPts val="0"/>
              </a:spcAft>
              <a:buFont typeface="Wingdings 3"/>
              <a:buChar char=""/>
              <a:defRPr/>
            </a:pPr>
            <a:r>
              <a:rPr lang="en-US" dirty="0"/>
              <a:t>Vision (hay mission)  </a:t>
            </a:r>
            <a:r>
              <a:rPr lang="en-US" dirty="0" err="1"/>
              <a:t>mô</a:t>
            </a:r>
            <a:r>
              <a:rPr lang="en-US" dirty="0"/>
              <a:t> tả </a:t>
            </a:r>
            <a:r>
              <a:rPr lang="en-US" dirty="0" err="1"/>
              <a:t>thực</a:t>
            </a:r>
            <a:r>
              <a:rPr lang="en-US" dirty="0"/>
              <a:t> </a:t>
            </a:r>
            <a:r>
              <a:rPr lang="en-US" dirty="0" err="1"/>
              <a:t>chất</a:t>
            </a:r>
            <a:r>
              <a:rPr lang="en-US" dirty="0"/>
              <a:t> </a:t>
            </a:r>
            <a:r>
              <a:rPr lang="en-US" dirty="0" err="1"/>
              <a:t>sản</a:t>
            </a:r>
            <a:r>
              <a:rPr lang="en-US" dirty="0"/>
              <a:t> </a:t>
            </a:r>
            <a:r>
              <a:rPr lang="en-US" dirty="0" err="1"/>
              <a:t>phẩm</a:t>
            </a:r>
            <a:r>
              <a:rPr lang="en-US" dirty="0"/>
              <a:t> sẽ là </a:t>
            </a:r>
            <a:r>
              <a:rPr lang="en-US" dirty="0" err="1"/>
              <a:t>cái</a:t>
            </a:r>
            <a:r>
              <a:rPr lang="en-US" dirty="0"/>
              <a:t> </a:t>
            </a:r>
            <a:r>
              <a:rPr lang="en-US" dirty="0" err="1"/>
              <a:t>gi</a:t>
            </a:r>
            <a:r>
              <a:rPr lang="en-US" dirty="0"/>
              <a:t>̀.</a:t>
            </a:r>
          </a:p>
          <a:p>
            <a:pPr marL="365760" indent="-256032">
              <a:spcAft>
                <a:spcPts val="0"/>
              </a:spcAft>
              <a:buFont typeface="Wingdings 3"/>
              <a:buChar char=""/>
              <a:defRPr/>
            </a:pPr>
            <a:r>
              <a:rPr lang="en-US" dirty="0"/>
              <a:t>P</a:t>
            </a:r>
            <a:r>
              <a:rPr lang="en-US" i="1" dirty="0"/>
              <a:t>roject scope</a:t>
            </a:r>
            <a:r>
              <a:rPr lang="en-US" dirty="0"/>
              <a:t> </a:t>
            </a:r>
            <a:r>
              <a:rPr lang="en-US" dirty="0" err="1"/>
              <a:t>xác</a:t>
            </a:r>
            <a:r>
              <a:rPr lang="en-US" dirty="0"/>
              <a:t> </a:t>
            </a:r>
            <a:r>
              <a:rPr lang="en-US" dirty="0" err="1"/>
              <a:t>định</a:t>
            </a:r>
            <a:r>
              <a:rPr lang="en-US" dirty="0"/>
              <a:t> </a:t>
            </a:r>
            <a:r>
              <a:rPr lang="en-US" dirty="0" err="1"/>
              <a:t>một</a:t>
            </a:r>
            <a:r>
              <a:rPr lang="en-US" dirty="0"/>
              <a:t> </a:t>
            </a:r>
            <a:r>
              <a:rPr lang="en-US" dirty="0" err="1"/>
              <a:t>phần</a:t>
            </a:r>
            <a:r>
              <a:rPr lang="en-US" dirty="0"/>
              <a:t> </a:t>
            </a:r>
            <a:r>
              <a:rPr lang="en-US" dirty="0" err="1"/>
              <a:t>của</a:t>
            </a:r>
            <a:r>
              <a:rPr lang="en-US" dirty="0"/>
              <a:t> </a:t>
            </a:r>
            <a:r>
              <a:rPr lang="en-US" dirty="0" err="1"/>
              <a:t>mục</a:t>
            </a:r>
            <a:r>
              <a:rPr lang="en-US" dirty="0"/>
              <a:t> </a:t>
            </a:r>
            <a:r>
              <a:rPr lang="en-US" dirty="0" err="1"/>
              <a:t>đích</a:t>
            </a:r>
            <a:r>
              <a:rPr lang="en-US" dirty="0"/>
              <a:t> </a:t>
            </a:r>
            <a:r>
              <a:rPr lang="en-US" dirty="0" err="1"/>
              <a:t>lâu</a:t>
            </a:r>
            <a:r>
              <a:rPr lang="en-US" dirty="0"/>
              <a:t> </a:t>
            </a:r>
            <a:r>
              <a:rPr lang="en-US" dirty="0" err="1"/>
              <a:t>dài</a:t>
            </a:r>
            <a:r>
              <a:rPr lang="en-US" dirty="0"/>
              <a:t> (long-term product vision) </a:t>
            </a:r>
            <a:r>
              <a:rPr lang="en-US" dirty="0" err="1"/>
              <a:t>của</a:t>
            </a:r>
            <a:r>
              <a:rPr lang="en-US" dirty="0"/>
              <a:t> </a:t>
            </a:r>
            <a:r>
              <a:rPr lang="en-US" dirty="0" err="1"/>
              <a:t>sản</a:t>
            </a:r>
            <a:r>
              <a:rPr lang="en-US" dirty="0"/>
              <a:t> </a:t>
            </a:r>
            <a:r>
              <a:rPr lang="en-US" dirty="0" err="1"/>
              <a:t>phẩm</a:t>
            </a:r>
            <a:r>
              <a:rPr lang="en-US" dirty="0"/>
              <a:t> mà </a:t>
            </a:r>
            <a:r>
              <a:rPr lang="en-US" dirty="0" err="1"/>
              <a:t>dư</a:t>
            </a:r>
            <a:r>
              <a:rPr lang="en-US" dirty="0"/>
              <a:t>̣ </a:t>
            </a:r>
            <a:r>
              <a:rPr lang="en-US" dirty="0" err="1"/>
              <a:t>án</a:t>
            </a:r>
            <a:r>
              <a:rPr lang="en-US" dirty="0"/>
              <a:t> </a:t>
            </a:r>
            <a:r>
              <a:rPr lang="en-US" dirty="0" err="1"/>
              <a:t>hiện</a:t>
            </a:r>
            <a:r>
              <a:rPr lang="en-US" dirty="0"/>
              <a:t> </a:t>
            </a:r>
            <a:r>
              <a:rPr lang="en-US" dirty="0" err="1"/>
              <a:t>hành</a:t>
            </a:r>
            <a:r>
              <a:rPr lang="en-US" dirty="0"/>
              <a:t> </a:t>
            </a:r>
            <a:r>
              <a:rPr lang="en-US" dirty="0" err="1"/>
              <a:t>đang</a:t>
            </a:r>
            <a:r>
              <a:rPr lang="en-US" dirty="0"/>
              <a:t> </a:t>
            </a:r>
            <a:r>
              <a:rPr lang="en-US" dirty="0" err="1"/>
              <a:t>thực</a:t>
            </a:r>
            <a:r>
              <a:rPr lang="en-US" dirty="0"/>
              <a:t> </a:t>
            </a:r>
            <a:r>
              <a:rPr lang="en-US" dirty="0" err="1"/>
              <a:t>thi</a:t>
            </a:r>
            <a:r>
              <a:rPr lang="en-US" dirty="0"/>
              <a:t>.</a:t>
            </a:r>
          </a:p>
          <a:p>
            <a:pPr marL="365760" indent="-256032">
              <a:spcAft>
                <a:spcPts val="0"/>
              </a:spcAft>
              <a:buFont typeface="Wingdings 3"/>
              <a:buChar char=""/>
              <a:defRPr/>
            </a:pPr>
            <a:r>
              <a:rPr lang="en-US" dirty="0"/>
              <a:t>Vision </a:t>
            </a:r>
            <a:r>
              <a:rPr lang="en-US" dirty="0" err="1"/>
              <a:t>dùng</a:t>
            </a:r>
            <a:r>
              <a:rPr lang="en-US" dirty="0"/>
              <a:t> </a:t>
            </a:r>
            <a:r>
              <a:rPr lang="en-US" dirty="0" err="1"/>
              <a:t>đê</a:t>
            </a:r>
            <a:r>
              <a:rPr lang="en-US" dirty="0"/>
              <a:t>̉ chỉ </a:t>
            </a:r>
            <a:r>
              <a:rPr lang="en-US" dirty="0" err="1"/>
              <a:t>đến</a:t>
            </a:r>
            <a:r>
              <a:rPr lang="en-US" dirty="0"/>
              <a:t> cả </a:t>
            </a:r>
            <a:r>
              <a:rPr lang="en-US" dirty="0" err="1"/>
              <a:t>hê</a:t>
            </a:r>
            <a:r>
              <a:rPr lang="en-US" dirty="0"/>
              <a:t>̣ </a:t>
            </a:r>
            <a:r>
              <a:rPr lang="en-US" dirty="0" err="1"/>
              <a:t>thống</a:t>
            </a:r>
            <a:r>
              <a:rPr lang="en-US" dirty="0"/>
              <a:t> </a:t>
            </a:r>
            <a:r>
              <a:rPr lang="en-US" dirty="0" err="1"/>
              <a:t>phần</a:t>
            </a:r>
            <a:r>
              <a:rPr lang="en-US" dirty="0"/>
              <a:t> </a:t>
            </a:r>
            <a:r>
              <a:rPr lang="en-US" dirty="0" err="1"/>
              <a:t>mềm</a:t>
            </a:r>
            <a:r>
              <a:rPr lang="en-US" dirty="0"/>
              <a:t>, nó </a:t>
            </a:r>
            <a:r>
              <a:rPr lang="en-US" dirty="0" err="1"/>
              <a:t>phản</a:t>
            </a:r>
            <a:r>
              <a:rPr lang="en-US" dirty="0"/>
              <a:t> </a:t>
            </a:r>
            <a:r>
              <a:rPr lang="en-US" dirty="0" err="1"/>
              <a:t>ánh</a:t>
            </a:r>
            <a:r>
              <a:rPr lang="en-US" dirty="0"/>
              <a:t> </a:t>
            </a:r>
            <a:r>
              <a:rPr lang="en-US" dirty="0" err="1"/>
              <a:t>mục</a:t>
            </a:r>
            <a:r>
              <a:rPr lang="en-US" dirty="0"/>
              <a:t> </a:t>
            </a:r>
            <a:r>
              <a:rPr lang="en-US" dirty="0" err="1"/>
              <a:t>tiêu</a:t>
            </a:r>
            <a:r>
              <a:rPr lang="en-US" dirty="0"/>
              <a:t> </a:t>
            </a:r>
            <a:r>
              <a:rPr lang="en-US" dirty="0" err="1"/>
              <a:t>nghiệp</a:t>
            </a:r>
            <a:r>
              <a:rPr lang="en-US" dirty="0"/>
              <a:t> vụ (business objectives) </a:t>
            </a:r>
            <a:r>
              <a:rPr lang="en-US" dirty="0" err="1"/>
              <a:t>của</a:t>
            </a:r>
            <a:r>
              <a:rPr lang="en-US" dirty="0"/>
              <a:t> </a:t>
            </a:r>
            <a:r>
              <a:rPr lang="en-US" dirty="0" err="1"/>
              <a:t>hê</a:t>
            </a:r>
            <a:r>
              <a:rPr lang="en-US" dirty="0"/>
              <a:t>̣ </a:t>
            </a:r>
            <a:r>
              <a:rPr lang="en-US" dirty="0" err="1"/>
              <a:t>thống</a:t>
            </a:r>
            <a:r>
              <a:rPr lang="en-US" dirty="0"/>
              <a:t> , </a:t>
            </a:r>
            <a:r>
              <a:rPr lang="en-US" dirty="0" err="1"/>
              <a:t>còn</a:t>
            </a:r>
            <a:r>
              <a:rPr lang="en-US" dirty="0"/>
              <a:t> scope chỉ </a:t>
            </a:r>
            <a:r>
              <a:rPr lang="en-US" dirty="0" err="1"/>
              <a:t>liên</a:t>
            </a:r>
            <a:r>
              <a:rPr lang="en-US" dirty="0"/>
              <a:t> quan </a:t>
            </a:r>
            <a:r>
              <a:rPr lang="en-US" dirty="0" err="1"/>
              <a:t>đến</a:t>
            </a:r>
            <a:r>
              <a:rPr lang="en-US" dirty="0"/>
              <a:t> </a:t>
            </a:r>
            <a:r>
              <a:rPr lang="en-US" dirty="0" err="1"/>
              <a:t>từng</a:t>
            </a:r>
            <a:r>
              <a:rPr lang="en-US" dirty="0"/>
              <a:t> </a:t>
            </a:r>
            <a:r>
              <a:rPr lang="en-US" dirty="0" err="1"/>
              <a:t>dư</a:t>
            </a:r>
            <a:r>
              <a:rPr lang="en-US" dirty="0"/>
              <a:t>̣ </a:t>
            </a:r>
            <a:r>
              <a:rPr lang="en-US" dirty="0" err="1"/>
              <a:t>án</a:t>
            </a:r>
            <a:r>
              <a:rPr lang="en-US" dirty="0"/>
              <a:t> </a:t>
            </a:r>
            <a:r>
              <a:rPr lang="en-US" dirty="0" err="1"/>
              <a:t>riêng</a:t>
            </a:r>
            <a:r>
              <a:rPr lang="en-US" dirty="0"/>
              <a:t> lẻ hay </a:t>
            </a:r>
            <a:r>
              <a:rPr lang="en-US" dirty="0" err="1"/>
              <a:t>một</a:t>
            </a:r>
            <a:r>
              <a:rPr lang="en-US" dirty="0"/>
              <a:t> </a:t>
            </a:r>
            <a:r>
              <a:rPr lang="en-US" dirty="0" err="1"/>
              <a:t>lần</a:t>
            </a:r>
            <a:r>
              <a:rPr lang="en-US" dirty="0"/>
              <a:t> </a:t>
            </a:r>
            <a:r>
              <a:rPr lang="en-US" dirty="0" err="1"/>
              <a:t>lặp</a:t>
            </a:r>
            <a:r>
              <a:rPr lang="en-US" dirty="0"/>
              <a:t> </a:t>
            </a:r>
            <a:r>
              <a:rPr lang="en-US" dirty="0" err="1"/>
              <a:t>trong</a:t>
            </a:r>
            <a:r>
              <a:rPr lang="en-US" dirty="0"/>
              <a:t> quá </a:t>
            </a:r>
            <a:r>
              <a:rPr lang="en-US" dirty="0" err="1"/>
              <a:t>trình</a:t>
            </a:r>
            <a:r>
              <a:rPr lang="en-US" dirty="0"/>
              <a:t> </a:t>
            </a:r>
            <a:r>
              <a:rPr lang="en-US" dirty="0" err="1"/>
              <a:t>phát</a:t>
            </a:r>
            <a:r>
              <a:rPr lang="en-US" dirty="0"/>
              <a:t> </a:t>
            </a:r>
            <a:r>
              <a:rPr lang="en-US" dirty="0" err="1"/>
              <a:t>triển</a:t>
            </a:r>
            <a:r>
              <a:rPr lang="en-US" dirty="0"/>
              <a:t> </a:t>
            </a:r>
            <a:r>
              <a:rPr lang="en-US" dirty="0" err="1"/>
              <a:t>tăng</a:t>
            </a:r>
            <a:r>
              <a:rPr lang="en-US" dirty="0"/>
              <a:t> </a:t>
            </a:r>
            <a:r>
              <a:rPr lang="en-US" dirty="0" err="1"/>
              <a:t>tiến</a:t>
            </a:r>
            <a:r>
              <a:rPr lang="en-US" dirty="0"/>
              <a:t> </a:t>
            </a:r>
            <a:r>
              <a:rPr lang="en-US" dirty="0" err="1"/>
              <a:t>các</a:t>
            </a:r>
            <a:r>
              <a:rPr lang="en-US" dirty="0"/>
              <a:t> </a:t>
            </a:r>
            <a:r>
              <a:rPr lang="en-US" dirty="0" err="1"/>
              <a:t>chức</a:t>
            </a:r>
            <a:r>
              <a:rPr lang="en-US" dirty="0"/>
              <a:t> </a:t>
            </a:r>
            <a:r>
              <a:rPr lang="en-US" dirty="0" err="1"/>
              <a:t>năng</a:t>
            </a:r>
            <a:r>
              <a:rPr lang="en-US" dirty="0"/>
              <a:t> </a:t>
            </a:r>
            <a:r>
              <a:rPr lang="en-US" dirty="0" err="1"/>
              <a:t>của</a:t>
            </a:r>
            <a:r>
              <a:rPr lang="en-US" dirty="0"/>
              <a:t> </a:t>
            </a:r>
            <a:r>
              <a:rPr lang="en-US" dirty="0" err="1"/>
              <a:t>hê</a:t>
            </a:r>
            <a:r>
              <a:rPr lang="en-US" dirty="0"/>
              <a:t>̣ </a:t>
            </a:r>
            <a:r>
              <a:rPr lang="en-US" dirty="0" err="1"/>
              <a:t>thống</a:t>
            </a:r>
            <a:r>
              <a:rPr lang="en-US" dirty="0"/>
              <a:t>. </a:t>
            </a:r>
          </a:p>
          <a:p>
            <a:endParaRPr lang="en-US" dirty="0"/>
          </a:p>
        </p:txBody>
      </p:sp>
      <p:sp>
        <p:nvSpPr>
          <p:cNvPr id="7" name="TextBox 6"/>
          <p:cNvSpPr txBox="1"/>
          <p:nvPr/>
        </p:nvSpPr>
        <p:spPr>
          <a:xfrm>
            <a:off x="2057202" y="1592178"/>
            <a:ext cx="8503919" cy="707886"/>
          </a:xfrm>
          <a:prstGeom prst="rect">
            <a:avLst/>
          </a:prstGeom>
          <a:noFill/>
        </p:spPr>
        <p:txBody>
          <a:bodyPr wrap="square" rtlCol="0">
            <a:spAutoFit/>
          </a:bodyPr>
          <a:lstStyle/>
          <a:p>
            <a:pPr algn="ctr"/>
            <a:r>
              <a:rPr lang="en-US" sz="4000" dirty="0"/>
              <a:t>P</a:t>
            </a:r>
            <a:r>
              <a:rPr lang="en-US" sz="4000" dirty="0" smtClean="0"/>
              <a:t>roduct Vision  </a:t>
            </a:r>
            <a:endParaRPr lang="en-US" sz="4000" dirty="0"/>
          </a:p>
        </p:txBody>
      </p:sp>
    </p:spTree>
    <p:extLst>
      <p:ext uri="{BB962C8B-B14F-4D97-AF65-F5344CB8AC3E}">
        <p14:creationId xmlns:p14="http://schemas.microsoft.com/office/powerpoint/2010/main" val="24378789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ircle(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mph" presetSubtype="0" fill="hold" nodeType="clickEffect">
                                  <p:stCondLst>
                                    <p:cond delay="0"/>
                                  </p:stCondLst>
                                  <p:iterate type="lt">
                                    <p:tmPct val="4000"/>
                                  </p:iterate>
                                  <p:childTnLst>
                                    <p:set>
                                      <p:cBhvr override="childStyle">
                                        <p:cTn id="16" dur="500" fill="hold"/>
                                        <p:tgtEl>
                                          <p:spTgt spid="8">
                                            <p:txEl>
                                              <p:pRg st="1" end="1"/>
                                            </p:txEl>
                                          </p:spTgt>
                                        </p:tgtEl>
                                        <p:attrNameLst>
                                          <p:attrName>style.color</p:attrName>
                                        </p:attrNameLst>
                                      </p:cBhvr>
                                      <p:to>
                                        <p:clrVal>
                                          <a:schemeClr val="accent2"/>
                                        </p:clrVal>
                                      </p:to>
                                    </p:set>
                                    <p:set>
                                      <p:cBhvr>
                                        <p:cTn id="17" dur="500" fill="hold"/>
                                        <p:tgtEl>
                                          <p:spTgt spid="8">
                                            <p:txEl>
                                              <p:pRg st="1" end="1"/>
                                            </p:txEl>
                                          </p:spTgt>
                                        </p:tgtEl>
                                        <p:attrNameLst>
                                          <p:attrName>fillcolor</p:attrName>
                                        </p:attrNameLst>
                                      </p:cBhvr>
                                      <p:to>
                                        <p:clrVal>
                                          <a:schemeClr val="accent2"/>
                                        </p:clrVal>
                                      </p:to>
                                    </p:set>
                                    <p:set>
                                      <p:cBhvr>
                                        <p:cTn id="18" dur="500" fill="hold"/>
                                        <p:tgtEl>
                                          <p:spTgt spid="8">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0255" y="2092035"/>
            <a:ext cx="9296400" cy="403167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2</a:t>
            </a:r>
            <a:endParaRPr lang="en-US" sz="4000" dirty="0"/>
          </a:p>
        </p:txBody>
      </p:sp>
    </p:spTree>
    <p:extLst>
      <p:ext uri="{BB962C8B-B14F-4D97-AF65-F5344CB8AC3E}">
        <p14:creationId xmlns:p14="http://schemas.microsoft.com/office/powerpoint/2010/main" val="14506346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236" y="2092035"/>
            <a:ext cx="9393381" cy="414250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2</a:t>
            </a:r>
            <a:endParaRPr lang="en-US" sz="4000" dirty="0"/>
          </a:p>
        </p:txBody>
      </p:sp>
    </p:spTree>
    <p:extLst>
      <p:ext uri="{BB962C8B-B14F-4D97-AF65-F5344CB8AC3E}">
        <p14:creationId xmlns:p14="http://schemas.microsoft.com/office/powerpoint/2010/main" val="3054912947"/>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r="13783"/>
          <a:stretch/>
        </p:blipFill>
        <p:spPr>
          <a:xfrm>
            <a:off x="2133600" y="2092036"/>
            <a:ext cx="9240982" cy="422563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2</a:t>
            </a:r>
            <a:endParaRPr lang="en-US" sz="4000" dirty="0"/>
          </a:p>
        </p:txBody>
      </p:sp>
    </p:spTree>
    <p:extLst>
      <p:ext uri="{BB962C8B-B14F-4D97-AF65-F5344CB8AC3E}">
        <p14:creationId xmlns:p14="http://schemas.microsoft.com/office/powerpoint/2010/main" val="4140103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r="10725"/>
          <a:stretch/>
        </p:blipFill>
        <p:spPr>
          <a:xfrm>
            <a:off x="2092036" y="2092036"/>
            <a:ext cx="9060873" cy="428105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2</a:t>
            </a:r>
            <a:endParaRPr lang="en-US" sz="4000" dirty="0"/>
          </a:p>
        </p:txBody>
      </p:sp>
    </p:spTree>
    <p:extLst>
      <p:ext uri="{BB962C8B-B14F-4D97-AF65-F5344CB8AC3E}">
        <p14:creationId xmlns:p14="http://schemas.microsoft.com/office/powerpoint/2010/main" val="1363909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0988"/>
          <a:stretch/>
        </p:blipFill>
        <p:spPr>
          <a:xfrm>
            <a:off x="2119744" y="2092036"/>
            <a:ext cx="9005455" cy="425334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3</a:t>
            </a:r>
            <a:endParaRPr lang="en-US" sz="4000" dirty="0"/>
          </a:p>
        </p:txBody>
      </p:sp>
    </p:spTree>
    <p:extLst>
      <p:ext uri="{BB962C8B-B14F-4D97-AF65-F5344CB8AC3E}">
        <p14:creationId xmlns:p14="http://schemas.microsoft.com/office/powerpoint/2010/main" val="410308165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r="14839"/>
          <a:stretch/>
        </p:blipFill>
        <p:spPr>
          <a:xfrm>
            <a:off x="2064326" y="2092036"/>
            <a:ext cx="9116291" cy="415636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3</a:t>
            </a:r>
            <a:endParaRPr lang="en-US" sz="4000" dirty="0"/>
          </a:p>
        </p:txBody>
      </p:sp>
    </p:spTree>
    <p:extLst>
      <p:ext uri="{BB962C8B-B14F-4D97-AF65-F5344CB8AC3E}">
        <p14:creationId xmlns:p14="http://schemas.microsoft.com/office/powerpoint/2010/main" val="100841766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4134"/>
          <a:stretch/>
        </p:blipFill>
        <p:spPr>
          <a:xfrm>
            <a:off x="2119746" y="1967345"/>
            <a:ext cx="9120042" cy="4419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3</a:t>
            </a:r>
            <a:endParaRPr lang="en-US" sz="4000" dirty="0"/>
          </a:p>
        </p:txBody>
      </p:sp>
    </p:spTree>
    <p:extLst>
      <p:ext uri="{BB962C8B-B14F-4D97-AF65-F5344CB8AC3E}">
        <p14:creationId xmlns:p14="http://schemas.microsoft.com/office/powerpoint/2010/main" val="1967971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7240"/>
          <a:stretch/>
        </p:blipFill>
        <p:spPr>
          <a:xfrm>
            <a:off x="2064327" y="2092036"/>
            <a:ext cx="9296400" cy="421178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3</a:t>
            </a:r>
            <a:endParaRPr lang="en-US" sz="4000" dirty="0"/>
          </a:p>
        </p:txBody>
      </p:sp>
    </p:spTree>
    <p:extLst>
      <p:ext uri="{BB962C8B-B14F-4D97-AF65-F5344CB8AC3E}">
        <p14:creationId xmlns:p14="http://schemas.microsoft.com/office/powerpoint/2010/main" val="2315042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1450"/>
          <a:stretch/>
        </p:blipFill>
        <p:spPr>
          <a:xfrm>
            <a:off x="2457377" y="2092035"/>
            <a:ext cx="8820223" cy="453043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3</a:t>
            </a:r>
            <a:endParaRPr lang="en-US" sz="4000" dirty="0"/>
          </a:p>
        </p:txBody>
      </p:sp>
    </p:spTree>
    <p:extLst>
      <p:ext uri="{BB962C8B-B14F-4D97-AF65-F5344CB8AC3E}">
        <p14:creationId xmlns:p14="http://schemas.microsoft.com/office/powerpoint/2010/main" val="3206950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12" name="Content Placeholder 11"/>
          <p:cNvPicPr>
            <a:picLocks noGrp="1" noChangeAspect="1"/>
          </p:cNvPicPr>
          <p:nvPr>
            <p:ph idx="1"/>
          </p:nvPr>
        </p:nvPicPr>
        <p:blipFill rotWithShape="1">
          <a:blip r:embed="rId2">
            <a:extLst>
              <a:ext uri="{28A0092B-C50C-407E-A947-70E740481C1C}">
                <a14:useLocalDpi xmlns:a14="http://schemas.microsoft.com/office/drawing/2010/main" val="0"/>
              </a:ext>
            </a:extLst>
          </a:blip>
          <a:srcRect r="10076"/>
          <a:stretch/>
        </p:blipFill>
        <p:spPr>
          <a:xfrm>
            <a:off x="2119745" y="2092036"/>
            <a:ext cx="9282546" cy="428105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4</a:t>
            </a:r>
            <a:endParaRPr lang="en-US" sz="4000" dirty="0"/>
          </a:p>
        </p:txBody>
      </p:sp>
    </p:spTree>
    <p:extLst>
      <p:ext uri="{BB962C8B-B14F-4D97-AF65-F5344CB8AC3E}">
        <p14:creationId xmlns:p14="http://schemas.microsoft.com/office/powerpoint/2010/main" val="1313185761"/>
      </p:ext>
    </p:extLst>
  </p:cSld>
  <p:clrMapOvr>
    <a:masterClrMapping/>
  </p:clrMapOvr>
  <p:transition spd="slow">
    <p:wheel spokes="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643" y="464127"/>
            <a:ext cx="10018713" cy="1752599"/>
          </a:xfrm>
        </p:spPr>
        <p:txBody>
          <a:bodyPr>
            <a:normAutofit/>
          </a:bodyPr>
          <a:lstStyle/>
          <a:p>
            <a:r>
              <a:rPr lang="en-US" sz="7200" u="sng" dirty="0" smtClean="0">
                <a:effectLst>
                  <a:outerShdw blurRad="38100" dist="38100" dir="2700000" algn="tl">
                    <a:srgbClr val="000000">
                      <a:alpha val="43137"/>
                    </a:srgbClr>
                  </a:outerShdw>
                </a:effectLst>
              </a:rPr>
              <a:t>Product Vision</a:t>
            </a:r>
            <a:endParaRPr lang="en-US" sz="7200" u="sng"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1308" y="1995055"/>
            <a:ext cx="9171709" cy="443345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28176122"/>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2363"/>
          <a:stretch/>
        </p:blipFill>
        <p:spPr>
          <a:xfrm>
            <a:off x="2147455" y="2092036"/>
            <a:ext cx="9033163" cy="435032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4</a:t>
            </a:r>
            <a:endParaRPr lang="en-US" sz="4000" dirty="0"/>
          </a:p>
        </p:txBody>
      </p:sp>
    </p:spTree>
    <p:extLst>
      <p:ext uri="{BB962C8B-B14F-4D97-AF65-F5344CB8AC3E}">
        <p14:creationId xmlns:p14="http://schemas.microsoft.com/office/powerpoint/2010/main" val="2019804642"/>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1316"/>
          <a:stretch/>
        </p:blipFill>
        <p:spPr>
          <a:xfrm>
            <a:off x="2327564" y="2092035"/>
            <a:ext cx="8603672" cy="422563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4</a:t>
            </a:r>
            <a:endParaRPr lang="en-US" sz="4000" dirty="0"/>
          </a:p>
        </p:txBody>
      </p:sp>
    </p:spTree>
    <p:extLst>
      <p:ext uri="{BB962C8B-B14F-4D97-AF65-F5344CB8AC3E}">
        <p14:creationId xmlns:p14="http://schemas.microsoft.com/office/powerpoint/2010/main" val="37186966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5015"/>
          <a:stretch/>
        </p:blipFill>
        <p:spPr>
          <a:xfrm>
            <a:off x="1759527" y="2092036"/>
            <a:ext cx="9850582" cy="419792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4</a:t>
            </a:r>
            <a:endParaRPr lang="en-US" sz="4000" dirty="0"/>
          </a:p>
        </p:txBody>
      </p:sp>
    </p:spTree>
    <p:extLst>
      <p:ext uri="{BB962C8B-B14F-4D97-AF65-F5344CB8AC3E}">
        <p14:creationId xmlns:p14="http://schemas.microsoft.com/office/powerpoint/2010/main" val="3336002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8"/>
            <a:ext cx="10018713" cy="942109"/>
          </a:xfrm>
        </p:spPr>
        <p:txBody>
          <a:bodyPr/>
          <a:lstStyle/>
          <a:p>
            <a:r>
              <a:rPr lang="en-US" u="sng" dirty="0"/>
              <a:t>Daily </a:t>
            </a:r>
            <a:r>
              <a:rPr lang="en-US" u="sng" dirty="0" err="1"/>
              <a:t>Planing</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r="18637"/>
          <a:stretch/>
        </p:blipFill>
        <p:spPr>
          <a:xfrm>
            <a:off x="2036618" y="1857813"/>
            <a:ext cx="9213273" cy="440444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4096830" y="1149927"/>
            <a:ext cx="4793672" cy="707886"/>
          </a:xfrm>
          <a:prstGeom prst="rect">
            <a:avLst/>
          </a:prstGeom>
          <a:noFill/>
        </p:spPr>
        <p:txBody>
          <a:bodyPr wrap="square" rtlCol="0">
            <a:spAutoFit/>
          </a:bodyPr>
          <a:lstStyle/>
          <a:p>
            <a:pPr algn="ctr"/>
            <a:r>
              <a:rPr lang="en-US" sz="4000" dirty="0" smtClean="0"/>
              <a:t>Week 4</a:t>
            </a:r>
            <a:endParaRPr lang="en-US" sz="4000" dirty="0"/>
          </a:p>
        </p:txBody>
      </p:sp>
    </p:spTree>
    <p:extLst>
      <p:ext uri="{BB962C8B-B14F-4D97-AF65-F5344CB8AC3E}">
        <p14:creationId xmlns:p14="http://schemas.microsoft.com/office/powerpoint/2010/main" val="98051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u="sng" dirty="0" smtClean="0">
                <a:effectLst>
                  <a:outerShdw blurRad="38100" dist="38100" dir="2700000" algn="tl">
                    <a:srgbClr val="000000">
                      <a:alpha val="43137"/>
                    </a:srgbClr>
                  </a:outerShdw>
                </a:effectLst>
              </a:rPr>
              <a:t>UML</a:t>
            </a:r>
            <a:endParaRPr lang="en-US" sz="72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vi-VN" dirty="0"/>
              <a:t>UML là một cách trực quan hóa một chương trình phần mềm bằng cách sử dụng một bộ sơ đồ. Ký hiệu đã phát triển từ công việc của Grady Booch, James Rumbaugh, Ivar Jacobson và Rational Software Corporation được sử dụng cho thiết kế hướng đối tượng, nhưng nó đã được mở rộng để bao quát nhiều dự án kỹ thuật phần mềm. Ngày nay, UML được Nhóm quản lý đối tượng (OMG) chấp nhận làm tiêu chuẩn để phát triển phần mềm mô hình hóa.</a:t>
            </a:r>
            <a:endParaRPr lang="en-US" dirty="0"/>
          </a:p>
        </p:txBody>
      </p:sp>
    </p:spTree>
    <p:extLst>
      <p:ext uri="{BB962C8B-B14F-4D97-AF65-F5344CB8AC3E}">
        <p14:creationId xmlns:p14="http://schemas.microsoft.com/office/powerpoint/2010/main" val="28440520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808" y="0"/>
            <a:ext cx="10018713" cy="1752599"/>
          </a:xfrm>
        </p:spPr>
        <p:txBody>
          <a:bodyPr/>
          <a:lstStyle/>
          <a:p>
            <a:r>
              <a:rPr lang="en-US" b="1" dirty="0" smtClean="0"/>
              <a:t>Component Diagram</a:t>
            </a:r>
            <a:endParaRPr lang="en-US" dirty="0"/>
          </a:p>
        </p:txBody>
      </p:sp>
      <p:pic>
        <p:nvPicPr>
          <p:cNvPr id="2050" name="Picture 2" descr="UML Component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1530" y="1589791"/>
            <a:ext cx="8821270" cy="492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148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951" y="228600"/>
            <a:ext cx="10018713" cy="1752599"/>
          </a:xfrm>
        </p:spPr>
        <p:txBody>
          <a:bodyPr/>
          <a:lstStyle/>
          <a:p>
            <a:r>
              <a:rPr lang="en-US" b="1" dirty="0"/>
              <a:t>Object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6727" y="1814945"/>
            <a:ext cx="8977746" cy="44611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95021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951" y="228600"/>
            <a:ext cx="10018713" cy="1752599"/>
          </a:xfrm>
        </p:spPr>
        <p:txBody>
          <a:bodyPr/>
          <a:lstStyle/>
          <a:p>
            <a:r>
              <a:rPr lang="en-US" b="1" dirty="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612" y="1731818"/>
            <a:ext cx="8549770" cy="450272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278695785"/>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806" y="0"/>
            <a:ext cx="10018713" cy="1752599"/>
          </a:xfrm>
        </p:spPr>
        <p:txBody>
          <a:bodyPr/>
          <a:lstStyle/>
          <a:p>
            <a:r>
              <a:rPr lang="en-US" b="1" dirty="0"/>
              <a:t>Activity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726" y="1634836"/>
            <a:ext cx="8298872" cy="458585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7806611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806" y="0"/>
            <a:ext cx="10018713" cy="1752599"/>
          </a:xfrm>
        </p:spPr>
        <p:txBody>
          <a:bodyPr/>
          <a:lstStyle/>
          <a:p>
            <a:r>
              <a:rPr lang="en-US" b="1" dirty="0"/>
              <a:t>Sequence Diagram</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9665" y="1163783"/>
            <a:ext cx="9234994" cy="490450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111215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6600" u="sng" dirty="0" smtClean="0">
                <a:effectLst>
                  <a:outerShdw blurRad="38100" dist="38100" dir="2700000" algn="tl">
                    <a:srgbClr val="000000">
                      <a:alpha val="43137"/>
                    </a:srgbClr>
                  </a:outerShdw>
                </a:effectLst>
              </a:rPr>
              <a:t>Product </a:t>
            </a:r>
            <a:r>
              <a:rPr lang="en-US" sz="6600" u="sng" dirty="0" err="1" smtClean="0">
                <a:effectLst>
                  <a:outerShdw blurRad="38100" dist="38100" dir="2700000" algn="tl">
                    <a:srgbClr val="000000">
                      <a:alpha val="43137"/>
                    </a:srgbClr>
                  </a:outerShdw>
                </a:effectLst>
              </a:rPr>
              <a:t>RoadMap</a:t>
            </a:r>
            <a:endParaRPr lang="en-US" sz="66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84311" y="2043544"/>
            <a:ext cx="10018713" cy="3124201"/>
          </a:xfrm>
        </p:spPr>
        <p:txBody>
          <a:bodyPr/>
          <a:lstStyle/>
          <a:p>
            <a:r>
              <a:rPr lang="en-US" b="1" dirty="0"/>
              <a:t>Product Roadmap</a:t>
            </a:r>
            <a:r>
              <a:rPr lang="en-US" dirty="0"/>
              <a:t> (</a:t>
            </a:r>
            <a:r>
              <a:rPr lang="en-US" dirty="0" err="1"/>
              <a:t>Lộ</a:t>
            </a:r>
            <a:r>
              <a:rPr lang="en-US" dirty="0"/>
              <a:t> </a:t>
            </a:r>
            <a:r>
              <a:rPr lang="en-US" dirty="0" err="1"/>
              <a:t>trình</a:t>
            </a:r>
            <a:r>
              <a:rPr lang="en-US" dirty="0"/>
              <a:t> </a:t>
            </a:r>
            <a:r>
              <a:rPr lang="en-US" dirty="0" err="1"/>
              <a:t>sản</a:t>
            </a:r>
            <a:r>
              <a:rPr lang="en-US" dirty="0"/>
              <a:t> </a:t>
            </a:r>
            <a:r>
              <a:rPr lang="en-US" dirty="0" err="1"/>
              <a:t>phẩm</a:t>
            </a:r>
            <a:r>
              <a:rPr lang="en-US" dirty="0"/>
              <a:t>) </a:t>
            </a:r>
            <a:r>
              <a:rPr lang="en-US" b="1" dirty="0" err="1"/>
              <a:t>là</a:t>
            </a:r>
            <a:r>
              <a:rPr lang="en-US" dirty="0"/>
              <a:t> </a:t>
            </a:r>
            <a:r>
              <a:rPr lang="en-US" dirty="0" err="1"/>
              <a:t>một</a:t>
            </a:r>
            <a:r>
              <a:rPr lang="en-US" dirty="0"/>
              <a:t> </a:t>
            </a:r>
            <a:r>
              <a:rPr lang="en-US" dirty="0" err="1"/>
              <a:t>thuật</a:t>
            </a:r>
            <a:r>
              <a:rPr lang="en-US" dirty="0"/>
              <a:t> </a:t>
            </a:r>
            <a:r>
              <a:rPr lang="en-US" dirty="0" err="1"/>
              <a:t>ngữ</a:t>
            </a:r>
            <a:r>
              <a:rPr lang="en-US" dirty="0"/>
              <a:t> </a:t>
            </a:r>
            <a:r>
              <a:rPr lang="en-US" dirty="0" err="1"/>
              <a:t>dùng</a:t>
            </a:r>
            <a:r>
              <a:rPr lang="en-US" dirty="0"/>
              <a:t> </a:t>
            </a:r>
            <a:r>
              <a:rPr lang="en-US" dirty="0" err="1"/>
              <a:t>để</a:t>
            </a:r>
            <a:r>
              <a:rPr lang="en-US" dirty="0"/>
              <a:t> </a:t>
            </a:r>
            <a:r>
              <a:rPr lang="en-US" dirty="0" err="1"/>
              <a:t>chỉ</a:t>
            </a:r>
            <a:r>
              <a:rPr lang="en-US" dirty="0"/>
              <a:t> </a:t>
            </a:r>
            <a:r>
              <a:rPr lang="en-US" dirty="0" err="1"/>
              <a:t>một</a:t>
            </a:r>
            <a:r>
              <a:rPr lang="en-US" dirty="0"/>
              <a:t> </a:t>
            </a:r>
            <a:r>
              <a:rPr lang="en-US" dirty="0" err="1"/>
              <a:t>dạng</a:t>
            </a:r>
            <a:r>
              <a:rPr lang="en-US" dirty="0"/>
              <a:t> </a:t>
            </a:r>
            <a:r>
              <a:rPr lang="en-US" dirty="0" err="1"/>
              <a:t>tài</a:t>
            </a:r>
            <a:r>
              <a:rPr lang="en-US" dirty="0"/>
              <a:t> </a:t>
            </a:r>
            <a:r>
              <a:rPr lang="en-US" dirty="0" err="1"/>
              <a:t>liệu</a:t>
            </a:r>
            <a:r>
              <a:rPr lang="en-US" dirty="0"/>
              <a:t> </a:t>
            </a:r>
            <a:r>
              <a:rPr lang="en-US" dirty="0" err="1"/>
              <a:t>mô</a:t>
            </a:r>
            <a:r>
              <a:rPr lang="en-US" dirty="0"/>
              <a:t> </a:t>
            </a:r>
            <a:r>
              <a:rPr lang="en-US" dirty="0" err="1"/>
              <a:t>tả</a:t>
            </a:r>
            <a:r>
              <a:rPr lang="en-US" dirty="0"/>
              <a:t> </a:t>
            </a:r>
            <a:r>
              <a:rPr lang="en-US" dirty="0" err="1"/>
              <a:t>cách</a:t>
            </a:r>
            <a:r>
              <a:rPr lang="en-US" dirty="0"/>
              <a:t> </a:t>
            </a:r>
            <a:r>
              <a:rPr lang="en-US" dirty="0" err="1"/>
              <a:t>mà</a:t>
            </a:r>
            <a:r>
              <a:rPr lang="en-US" dirty="0"/>
              <a:t> </a:t>
            </a:r>
            <a:r>
              <a:rPr lang="en-US" dirty="0" err="1"/>
              <a:t>sản</a:t>
            </a:r>
            <a:r>
              <a:rPr lang="en-US" dirty="0"/>
              <a:t> </a:t>
            </a:r>
            <a:r>
              <a:rPr lang="en-US" dirty="0" err="1"/>
              <a:t>phẩm</a:t>
            </a:r>
            <a:r>
              <a:rPr lang="en-US" dirty="0"/>
              <a:t> </a:t>
            </a:r>
            <a:r>
              <a:rPr lang="en-US" dirty="0" err="1"/>
              <a:t>của</a:t>
            </a:r>
            <a:r>
              <a:rPr lang="en-US" dirty="0"/>
              <a:t> </a:t>
            </a:r>
            <a:r>
              <a:rPr lang="en-US" dirty="0" err="1"/>
              <a:t>bạn</a:t>
            </a:r>
            <a:r>
              <a:rPr lang="en-US" dirty="0"/>
              <a:t> </a:t>
            </a:r>
            <a:r>
              <a:rPr lang="en-US" dirty="0" err="1"/>
              <a:t>đáp</a:t>
            </a:r>
            <a:r>
              <a:rPr lang="en-US" dirty="0"/>
              <a:t> </a:t>
            </a:r>
            <a:r>
              <a:rPr lang="en-US" dirty="0" err="1"/>
              <a:t>ứng</a:t>
            </a:r>
            <a:r>
              <a:rPr lang="en-US" dirty="0"/>
              <a:t> </a:t>
            </a:r>
            <a:r>
              <a:rPr lang="en-US" dirty="0" err="1"/>
              <a:t>với</a:t>
            </a:r>
            <a:r>
              <a:rPr lang="en-US" dirty="0"/>
              <a:t> </a:t>
            </a:r>
            <a:r>
              <a:rPr lang="en-US" dirty="0" err="1"/>
              <a:t>các</a:t>
            </a:r>
            <a:r>
              <a:rPr lang="en-US" dirty="0"/>
              <a:t> </a:t>
            </a:r>
            <a:r>
              <a:rPr lang="en-US" dirty="0" err="1"/>
              <a:t>mục</a:t>
            </a:r>
            <a:r>
              <a:rPr lang="en-US" dirty="0"/>
              <a:t> </a:t>
            </a:r>
            <a:r>
              <a:rPr lang="en-US" dirty="0" err="1"/>
              <a:t>tiêu</a:t>
            </a:r>
            <a:r>
              <a:rPr lang="en-US" dirty="0"/>
              <a:t> </a:t>
            </a:r>
            <a:r>
              <a:rPr lang="en-US" dirty="0" err="1"/>
              <a:t>chính</a:t>
            </a:r>
            <a:r>
              <a:rPr lang="en-US" dirty="0"/>
              <a:t> </a:t>
            </a:r>
            <a:r>
              <a:rPr lang="en-US" dirty="0" err="1"/>
              <a:t>của</a:t>
            </a:r>
            <a:r>
              <a:rPr lang="en-US" dirty="0"/>
              <a:t> </a:t>
            </a:r>
            <a:r>
              <a:rPr lang="en-US" dirty="0" err="1"/>
              <a:t>nhóm</a:t>
            </a:r>
            <a:r>
              <a:rPr lang="en-US" dirty="0"/>
              <a:t>/</a:t>
            </a:r>
            <a:r>
              <a:rPr lang="en-US" dirty="0" err="1"/>
              <a:t>công</a:t>
            </a:r>
            <a:r>
              <a:rPr lang="en-US" dirty="0"/>
              <a:t> ty</a:t>
            </a:r>
          </a:p>
        </p:txBody>
      </p:sp>
    </p:spTree>
    <p:extLst>
      <p:ext uri="{BB962C8B-B14F-4D97-AF65-F5344CB8AC3E}">
        <p14:creationId xmlns:p14="http://schemas.microsoft.com/office/powerpoint/2010/main" val="31195386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806" y="0"/>
            <a:ext cx="10018713" cy="1752599"/>
          </a:xfrm>
        </p:spPr>
        <p:txBody>
          <a:bodyPr/>
          <a:lstStyle/>
          <a:p>
            <a:r>
              <a:rPr lang="en-US" b="1" dirty="0"/>
              <a:t>State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2364" y="1482437"/>
            <a:ext cx="8340436" cy="4807528"/>
          </a:xfrm>
          <a:prstGeom prst="roundRect">
            <a:avLst>
              <a:gd name="adj" fmla="val 8594"/>
            </a:avLst>
          </a:prstGeom>
          <a:solidFill>
            <a:srgbClr val="FFFFFF">
              <a:shade val="85000"/>
            </a:srgbClr>
          </a:solidFill>
          <a:ln>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172629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833" y="0"/>
            <a:ext cx="10018713" cy="1752599"/>
          </a:xfrm>
        </p:spPr>
        <p:txBody>
          <a:bodyPr/>
          <a:lstStyle/>
          <a:p>
            <a:r>
              <a:rPr lang="en-US" b="1" dirty="0" smtClean="0"/>
              <a:t>Class Diagram</a:t>
            </a:r>
            <a:endParaRPr lang="en-US" dirty="0"/>
          </a:p>
        </p:txBody>
      </p:sp>
      <p:pic>
        <p:nvPicPr>
          <p:cNvPr id="1026" name="Picture 2" descr="UML Class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5801" y="1413320"/>
            <a:ext cx="9708776" cy="524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9732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601" y="103909"/>
            <a:ext cx="10018713" cy="1752599"/>
          </a:xfrm>
        </p:spPr>
        <p:txBody>
          <a:bodyPr/>
          <a:lstStyle/>
          <a:p>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719" t="8205" r="24745" b="9312"/>
          <a:stretch/>
        </p:blipFill>
        <p:spPr>
          <a:xfrm>
            <a:off x="2008908" y="484910"/>
            <a:ext cx="9171710" cy="581890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827354853"/>
      </p:ext>
    </p:extLst>
  </p:cSld>
  <p:clrMapOvr>
    <a:masterClrMapping/>
  </p:clrMapOvr>
  <p:transition spd="med">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217" t="9091" r="24530" b="10200"/>
          <a:stretch/>
        </p:blipFill>
        <p:spPr>
          <a:xfrm>
            <a:off x="2244436" y="685800"/>
            <a:ext cx="8298873" cy="57288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62056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600" dirty="0" smtClean="0">
                <a:solidFill>
                  <a:schemeClr val="accent4">
                    <a:lumMod val="50000"/>
                  </a:schemeClr>
                </a:solidFill>
              </a:rPr>
              <a:t>Thanks You</a:t>
            </a:r>
            <a:endParaRPr lang="en-US" sz="9600" dirty="0">
              <a:solidFill>
                <a:schemeClr val="accent4">
                  <a:lumMod val="50000"/>
                </a:schemeClr>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646636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165" y="187038"/>
            <a:ext cx="10018713" cy="1309254"/>
          </a:xfrm>
        </p:spPr>
        <p:txBody>
          <a:bodyPr/>
          <a:lstStyle/>
          <a:p>
            <a:r>
              <a:rPr lang="en-US" u="sng" dirty="0" smtClean="0">
                <a:effectLst>
                  <a:outerShdw blurRad="38100" dist="38100" dir="2700000" algn="tl">
                    <a:srgbClr val="000000">
                      <a:alpha val="43137"/>
                    </a:srgbClr>
                  </a:outerShdw>
                </a:effectLst>
              </a:rPr>
              <a:t>Product </a:t>
            </a:r>
            <a:r>
              <a:rPr lang="en-US" u="sng" dirty="0" err="1" smtClean="0">
                <a:effectLst>
                  <a:outerShdw blurRad="38100" dist="38100" dir="2700000" algn="tl">
                    <a:srgbClr val="000000">
                      <a:alpha val="43137"/>
                    </a:srgbClr>
                  </a:outerShdw>
                </a:effectLst>
              </a:rPr>
              <a:t>RoadMap</a:t>
            </a:r>
            <a:endParaRPr lang="en-US" u="sng"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0800000">
            <a:off x="1745670" y="1676400"/>
            <a:ext cx="9947563" cy="4572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037448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u="sng" dirty="0" smtClean="0">
                <a:effectLst>
                  <a:outerShdw blurRad="38100" dist="38100" dir="2700000" algn="tl">
                    <a:srgbClr val="000000">
                      <a:alpha val="43137"/>
                    </a:srgbClr>
                  </a:outerShdw>
                </a:effectLst>
              </a:rPr>
              <a:t>Release </a:t>
            </a:r>
            <a:r>
              <a:rPr lang="en-US" sz="6000" u="sng" dirty="0" err="1" smtClean="0">
                <a:effectLst>
                  <a:outerShdw blurRad="38100" dist="38100" dir="2700000" algn="tl">
                    <a:srgbClr val="000000">
                      <a:alpha val="43137"/>
                    </a:srgbClr>
                  </a:outerShdw>
                </a:effectLst>
              </a:rPr>
              <a:t>Planing</a:t>
            </a:r>
            <a:endParaRPr lang="en-US" sz="60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84310" y="2092037"/>
            <a:ext cx="10018713" cy="2521527"/>
          </a:xfrm>
        </p:spPr>
        <p:txBody>
          <a:bodyPr/>
          <a:lstStyle/>
          <a:p>
            <a:r>
              <a:rPr lang="vi-VN" dirty="0"/>
              <a:t>Mục tiêu của Lập kế hoạch phát hành là khi các bộ sản phẩm hoặc chức năng có thể sử dụng khác nhau sẽ được giao cho khách hàng để cho phép Nhóm </a:t>
            </a:r>
            <a:r>
              <a:rPr lang="vi-VN" dirty="0">
                <a:hlinkClick r:id="rId2"/>
              </a:rPr>
              <a:t>Scrum</a:t>
            </a:r>
            <a:r>
              <a:rPr lang="vi-VN" dirty="0"/>
              <a:t> có cái nhìn tổng quan về các bản phát hành và lịch phân phối cho sản phẩm được phát triển.</a:t>
            </a:r>
            <a:endParaRPr lang="en-US" dirty="0"/>
          </a:p>
        </p:txBody>
      </p:sp>
    </p:spTree>
    <p:extLst>
      <p:ext uri="{BB962C8B-B14F-4D97-AF65-F5344CB8AC3E}">
        <p14:creationId xmlns:p14="http://schemas.microsoft.com/office/powerpoint/2010/main" val="30777287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remove" grpId="0" nodeType="clickEffect">
                                  <p:stCondLst>
                                    <p:cond delay="0"/>
                                  </p:stCondLst>
                                  <p:childTnLst>
                                    <p:animClr clrSpc="rgb" dir="cw">
                                      <p:cBhvr override="childStyle">
                                        <p:cTn id="12" dur="250" autoRev="1" fill="remove"/>
                                        <p:tgtEl>
                                          <p:spTgt spid="3">
                                            <p:txEl>
                                              <p:pRg st="0" end="0"/>
                                            </p:txEl>
                                          </p:spTgt>
                                        </p:tgtEl>
                                        <p:attrNameLst>
                                          <p:attrName>style.color</p:attrName>
                                        </p:attrNameLst>
                                      </p:cBhvr>
                                      <p:to>
                                        <a:schemeClr val="bg1"/>
                                      </p:to>
                                    </p:animClr>
                                    <p:animClr clrSpc="rgb" dir="cw">
                                      <p:cBhvr>
                                        <p:cTn id="13" dur="250" autoRev="1" fill="remove"/>
                                        <p:tgtEl>
                                          <p:spTgt spid="3">
                                            <p:txEl>
                                              <p:pRg st="0" end="0"/>
                                            </p:txEl>
                                          </p:spTgt>
                                        </p:tgtEl>
                                        <p:attrNameLst>
                                          <p:attrName>fillcolor</p:attrName>
                                        </p:attrNameLst>
                                      </p:cBhvr>
                                      <p:to>
                                        <a:schemeClr val="bg1"/>
                                      </p:to>
                                    </p:animClr>
                                    <p:set>
                                      <p:cBhvr>
                                        <p:cTn id="14" dur="250" autoRev="1" fill="remove"/>
                                        <p:tgtEl>
                                          <p:spTgt spid="3">
                                            <p:txEl>
                                              <p:pRg st="0" end="0"/>
                                            </p:txEl>
                                          </p:spTgt>
                                        </p:tgtEl>
                                        <p:attrNameLst>
                                          <p:attrName>fill.type</p:attrName>
                                        </p:attrNameLst>
                                      </p:cBhvr>
                                      <p:to>
                                        <p:strVal val="solid"/>
                                      </p:to>
                                    </p:set>
                                    <p:set>
                                      <p:cBhvr>
                                        <p:cTn id="15" dur="250" autoRev="1" fill="remove"/>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875" y="284020"/>
            <a:ext cx="10018713" cy="1752599"/>
          </a:xfrm>
        </p:spPr>
        <p:txBody>
          <a:bodyPr>
            <a:normAutofit/>
          </a:bodyPr>
          <a:lstStyle/>
          <a:p>
            <a:r>
              <a:rPr lang="en-US" sz="6000" u="sng" dirty="0">
                <a:effectLst>
                  <a:outerShdw blurRad="38100" dist="38100" dir="2700000" algn="tl">
                    <a:srgbClr val="000000">
                      <a:alpha val="43137"/>
                    </a:srgbClr>
                  </a:outerShdw>
                </a:effectLst>
              </a:rPr>
              <a:t>Release </a:t>
            </a:r>
            <a:r>
              <a:rPr lang="en-US" sz="6000" u="sng" dirty="0" err="1">
                <a:effectLst>
                  <a:outerShdw blurRad="38100" dist="38100" dir="2700000" algn="tl">
                    <a:srgbClr val="000000">
                      <a:alpha val="43137"/>
                    </a:srgbClr>
                  </a:outerShdw>
                </a:effectLst>
              </a:rPr>
              <a:t>Planing</a:t>
            </a:r>
            <a:endParaRPr lang="en-US" sz="6000" u="sng"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8290" y="2036619"/>
            <a:ext cx="8451274" cy="40039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5383781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u="sng" dirty="0" smtClean="0">
                <a:effectLst>
                  <a:outerShdw blurRad="38100" dist="38100" dir="2700000" algn="tl">
                    <a:srgbClr val="000000">
                      <a:alpha val="43137"/>
                    </a:srgbClr>
                  </a:outerShdw>
                </a:effectLst>
              </a:rPr>
              <a:t>Iteration </a:t>
            </a:r>
            <a:r>
              <a:rPr lang="en-US" sz="6000" u="sng" dirty="0" err="1" smtClean="0">
                <a:effectLst>
                  <a:outerShdw blurRad="38100" dist="38100" dir="2700000" algn="tl">
                    <a:srgbClr val="000000">
                      <a:alpha val="43137"/>
                    </a:srgbClr>
                  </a:outerShdw>
                </a:effectLst>
              </a:rPr>
              <a:t>Planing</a:t>
            </a:r>
            <a:endParaRPr lang="en-US" sz="60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622856" y="2223654"/>
            <a:ext cx="10018713" cy="3124201"/>
          </a:xfrm>
        </p:spPr>
        <p:txBody>
          <a:bodyPr>
            <a:normAutofit/>
          </a:bodyPr>
          <a:lstStyle/>
          <a:p>
            <a:r>
              <a:rPr lang="en-US" dirty="0"/>
              <a:t>L</a:t>
            </a:r>
            <a:r>
              <a:rPr lang="vi-VN" dirty="0" smtClean="0"/>
              <a:t>à </a:t>
            </a:r>
            <a:r>
              <a:rPr lang="vi-VN" dirty="0"/>
              <a:t>một sự kiện trong đó tất cả các thành viên trong nhóm xác định số lượng Nhóm tồn đọng mà họ có thể cam kết cung cấp trong một Lặp lại sắp tới . Nhóm tóm tắt công việc như một tập hợp các Mục tiêu lặp lại đã cam kết </a:t>
            </a:r>
            <a:br>
              <a:rPr lang="vi-VN" dirty="0"/>
            </a:br>
            <a:endParaRPr lang="en-US" dirty="0"/>
          </a:p>
        </p:txBody>
      </p:sp>
    </p:spTree>
    <p:extLst>
      <p:ext uri="{BB962C8B-B14F-4D97-AF65-F5344CB8AC3E}">
        <p14:creationId xmlns:p14="http://schemas.microsoft.com/office/powerpoint/2010/main" val="14888400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u="sng" dirty="0">
                <a:effectLst>
                  <a:outerShdw blurRad="38100" dist="38100" dir="2700000" algn="tl">
                    <a:srgbClr val="000000">
                      <a:alpha val="43137"/>
                    </a:srgbClr>
                  </a:outerShdw>
                </a:effectLst>
              </a:rPr>
              <a:t>Iteration </a:t>
            </a:r>
            <a:r>
              <a:rPr lang="en-US" u="sng" dirty="0" err="1">
                <a:effectLst>
                  <a:outerShdw blurRad="38100" dist="38100" dir="2700000" algn="tl">
                    <a:srgbClr val="000000">
                      <a:alpha val="43137"/>
                    </a:srgbClr>
                  </a:outerShdw>
                </a:effectLst>
              </a:rPr>
              <a:t>Planing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217" y="2133600"/>
            <a:ext cx="9157856" cy="421178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p:cNvSpPr txBox="1"/>
          <p:nvPr/>
        </p:nvSpPr>
        <p:spPr>
          <a:xfrm>
            <a:off x="3380508" y="1398656"/>
            <a:ext cx="6068291" cy="707886"/>
          </a:xfrm>
          <a:prstGeom prst="rect">
            <a:avLst/>
          </a:prstGeom>
          <a:noFill/>
        </p:spPr>
        <p:txBody>
          <a:bodyPr wrap="square" rtlCol="0">
            <a:spAutoFit/>
          </a:bodyPr>
          <a:lstStyle/>
          <a:p>
            <a:pPr algn="ctr"/>
            <a:r>
              <a:rPr lang="en-US" sz="4000" dirty="0" smtClean="0"/>
              <a:t>Week 1</a:t>
            </a:r>
            <a:endParaRPr lang="en-US" sz="4000" dirty="0"/>
          </a:p>
        </p:txBody>
      </p:sp>
    </p:spTree>
    <p:extLst>
      <p:ext uri="{BB962C8B-B14F-4D97-AF65-F5344CB8AC3E}">
        <p14:creationId xmlns:p14="http://schemas.microsoft.com/office/powerpoint/2010/main" val="19011877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275</TotalTime>
  <Words>439</Words>
  <Application>Microsoft Office PowerPoint</Application>
  <PresentationFormat>Widescreen</PresentationFormat>
  <Paragraphs>81</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Corbel</vt:lpstr>
      <vt:lpstr>Wingdings 3</vt:lpstr>
      <vt:lpstr>Parallax</vt:lpstr>
      <vt:lpstr>Group 1</vt:lpstr>
      <vt:lpstr>DOCTOR TRACK</vt:lpstr>
      <vt:lpstr>Product Vision</vt:lpstr>
      <vt:lpstr> Product RoadMap</vt:lpstr>
      <vt:lpstr>Product RoadMap</vt:lpstr>
      <vt:lpstr>Release Planing</vt:lpstr>
      <vt:lpstr>Release Planing</vt:lpstr>
      <vt:lpstr>Iteration Planing</vt:lpstr>
      <vt:lpstr>Iteration Planing</vt:lpstr>
      <vt:lpstr>Iteration Planing</vt:lpstr>
      <vt:lpstr>Iteration Planing</vt:lpstr>
      <vt:lpstr>Iteration Planing</vt:lpstr>
      <vt:lpstr>Daily Planing</vt:lpstr>
      <vt:lpstr>Daily Planing</vt:lpstr>
      <vt:lpstr>Daily Planing</vt:lpstr>
      <vt:lpstr>Daily Planing</vt:lpstr>
      <vt:lpstr>Daily Planing</vt:lpstr>
      <vt:lpstr>Daily Planing</vt:lpstr>
      <vt:lpstr>Daily Planing</vt:lpstr>
      <vt:lpstr>Daily Planing</vt:lpstr>
      <vt:lpstr>Daily Planing</vt:lpstr>
      <vt:lpstr>Daily Planing</vt:lpstr>
      <vt:lpstr>Daily Planing</vt:lpstr>
      <vt:lpstr>Daily Planing</vt:lpstr>
      <vt:lpstr>Daily Planing</vt:lpstr>
      <vt:lpstr>Daily Planing</vt:lpstr>
      <vt:lpstr>Daily Planing</vt:lpstr>
      <vt:lpstr>Daily Planing</vt:lpstr>
      <vt:lpstr>Daily Planing</vt:lpstr>
      <vt:lpstr>Daily Planing</vt:lpstr>
      <vt:lpstr>Daily Planing</vt:lpstr>
      <vt:lpstr>Daily Planing</vt:lpstr>
      <vt:lpstr>Daily Planing</vt:lpstr>
      <vt:lpstr>UML</vt:lpstr>
      <vt:lpstr>Component Diagram</vt:lpstr>
      <vt:lpstr>Object Diagram</vt:lpstr>
      <vt:lpstr>Use Case Diagram</vt:lpstr>
      <vt:lpstr>Activity Diagram</vt:lpstr>
      <vt:lpstr>Sequence Diagram </vt:lpstr>
      <vt:lpstr>State Diagram</vt:lpstr>
      <vt:lpstr>Class Diagram</vt:lpstr>
      <vt:lpstr>PowerPoint Presentation</vt:lpstr>
      <vt:lpstr>PowerPoint Presentation</vt:lpstr>
      <vt:lpstr>Thanks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dc:title>
  <dc:creator>quan</dc:creator>
  <cp:lastModifiedBy>Hoàng Vương</cp:lastModifiedBy>
  <cp:revision>25</cp:revision>
  <dcterms:created xsi:type="dcterms:W3CDTF">2019-11-12T11:16:59Z</dcterms:created>
  <dcterms:modified xsi:type="dcterms:W3CDTF">2019-11-17T15:06:05Z</dcterms:modified>
</cp:coreProperties>
</file>