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jpg!w700wp"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00" r:id="rId4"/>
    <p:sldMasterId id="2147483713" r:id="rId5"/>
  </p:sldMasterIdLst>
  <p:notesMasterIdLst>
    <p:notesMasterId r:id="rId22"/>
  </p:notesMasterIdLst>
  <p:sldIdLst>
    <p:sldId id="256" r:id="rId6"/>
    <p:sldId id="258" r:id="rId7"/>
    <p:sldId id="259" r:id="rId8"/>
    <p:sldId id="260" r:id="rId9"/>
    <p:sldId id="261" r:id="rId10"/>
    <p:sldId id="262" r:id="rId11"/>
    <p:sldId id="264" r:id="rId12"/>
    <p:sldId id="266" r:id="rId13"/>
    <p:sldId id="267" r:id="rId14"/>
    <p:sldId id="269" r:id="rId15"/>
    <p:sldId id="276" r:id="rId16"/>
    <p:sldId id="270"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Microsoft Yahei" panose="020B0503020204020204" pitchFamily="34" charset="-122"/>
      <p:regular r:id="rId31"/>
      <p:bold r:id="rId32"/>
    </p:embeddedFont>
    <p:embeddedFont>
      <p:font typeface="Oi"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6A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071E-3863-4434-B26A-A9BFC603B3CF}">
  <a:tblStyle styleId="{5F5E071E-3863-4434-B26A-A9BFC603B3C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2" d="100"/>
          <a:sy n="62" d="100"/>
        </p:scale>
        <p:origin x="7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144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w700wp"/><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043030" y="1497229"/>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675797" y="460818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MSV: 2020604175</a:t>
            </a:r>
            <a:endParaRPr sz="2800" b="1" i="0" u="none" strike="noStrike" cap="none">
              <a:solidFill>
                <a:schemeClr val="dk1"/>
              </a:solidFill>
              <a:latin typeface="Arial"/>
              <a:ea typeface="Arial"/>
              <a:cs typeface="Arial"/>
              <a:sym typeface="Arial"/>
            </a:endParaRPr>
          </a:p>
        </p:txBody>
      </p:sp>
      <p:sp>
        <p:nvSpPr>
          <p:cNvPr id="467" name="Google Shape;467;p1"/>
          <p:cNvSpPr txBox="1"/>
          <p:nvPr/>
        </p:nvSpPr>
        <p:spPr>
          <a:xfrm>
            <a:off x="2675797" y="51577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GVHD: T.S Nguyễn Thị Hoa Huệ</a:t>
            </a:r>
            <a:endParaRPr sz="2800" b="1" i="0" u="none" strike="noStrike" cap="none">
              <a:solidFill>
                <a:schemeClr val="dk1"/>
              </a:solidFill>
              <a:latin typeface="Arial"/>
              <a:ea typeface="Arial"/>
              <a:cs typeface="Arial"/>
              <a:sym typeface="Arial"/>
            </a:endParaRPr>
          </a:p>
        </p:txBody>
      </p:sp>
      <p:sp>
        <p:nvSpPr>
          <p:cNvPr id="468" name="Google Shape;468;p1"/>
          <p:cNvSpPr txBox="1"/>
          <p:nvPr/>
        </p:nvSpPr>
        <p:spPr>
          <a:xfrm>
            <a:off x="2675797" y="397316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Sinh viên thực hiện: Nguyễn Minh Thông</a:t>
            </a:r>
            <a:endParaRPr sz="2800" b="1" i="0" u="none" strike="noStrike" cap="non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a:t>
            </a:r>
            <a:r>
              <a:rPr lang="en-US" sz="1800" i="1">
                <a:solidFill>
                  <a:srgbClr val="595959"/>
                </a:solidFill>
                <a:latin typeface="Times New Roman"/>
                <a:ea typeface="Times New Roman"/>
                <a:cs typeface="Times New Roman"/>
                <a:sym typeface="Times New Roman"/>
              </a:rPr>
              <a:t>31</a:t>
            </a:r>
            <a:r>
              <a:rPr lang="en-US" sz="1800" b="0" i="1" u="none" strike="noStrike" cap="none">
                <a:solidFill>
                  <a:srgbClr val="595959"/>
                </a:solidFill>
                <a:latin typeface="Times New Roman"/>
                <a:ea typeface="Times New Roman"/>
                <a:cs typeface="Times New Roman"/>
                <a:sym typeface="Times New Roman"/>
              </a:rPr>
              <a:t> tháng 5 năm 2024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2182095" y="4074678"/>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3.png" descr="A red and white flag&#10;&#10;Description automatically generated with low confidence">
            <a:extLst>
              <a:ext uri="{FF2B5EF4-FFF2-40B4-BE49-F238E27FC236}">
                <a16:creationId xmlns:a16="http://schemas.microsoft.com/office/drawing/2014/main" id="{ECFE0040-D8CB-53C8-B112-9E287C418CBE}"/>
              </a:ext>
            </a:extLst>
          </p:cNvPr>
          <p:cNvPicPr/>
          <p:nvPr/>
        </p:nvPicPr>
        <p:blipFill>
          <a:blip r:embed="rId3"/>
          <a:srcRect/>
          <a:stretch>
            <a:fillRect/>
          </a:stretch>
        </p:blipFill>
        <p:spPr>
          <a:xfrm>
            <a:off x="252638" y="193084"/>
            <a:ext cx="1751260" cy="1577350"/>
          </a:xfrm>
          <a:prstGeom prst="rect">
            <a:avLst/>
          </a:prstGeom>
        </p:spPr>
      </p:pic>
      <p:sp>
        <p:nvSpPr>
          <p:cNvPr id="2" name="Google Shape;486;p2">
            <a:extLst>
              <a:ext uri="{FF2B5EF4-FFF2-40B4-BE49-F238E27FC236}">
                <a16:creationId xmlns:a16="http://schemas.microsoft.com/office/drawing/2014/main" id="{1B4EC8F8-C219-FA28-61BA-367D9EFA7EB7}"/>
              </a:ext>
            </a:extLst>
          </p:cNvPr>
          <p:cNvSpPr txBox="1"/>
          <p:nvPr/>
        </p:nvSpPr>
        <p:spPr>
          <a:xfrm>
            <a:off x="552449" y="2465646"/>
            <a:ext cx="115824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ED1C2A"/>
                </a:solidFill>
                <a:latin typeface="Calibri"/>
                <a:ea typeface="Calibri"/>
                <a:cs typeface="Calibri"/>
                <a:sym typeface="Calibri"/>
              </a:rPr>
              <a:t>ĐỀ TÀI: </a:t>
            </a:r>
            <a:r>
              <a:rPr lang="vi-VN" sz="3600" b="1" i="0" u="none" strike="noStrike" cap="none">
                <a:solidFill>
                  <a:srgbClr val="ED1C2A"/>
                </a:solidFill>
                <a:latin typeface="Calibri"/>
                <a:ea typeface="Calibri"/>
                <a:cs typeface="Calibri"/>
                <a:sym typeface="Calibri"/>
              </a:rPr>
              <a:t>XÂY DỰNG WEBSITE BÁN THÚ CƯNG SỬ DỤNG VUEJS FRAMEWORK</a:t>
            </a:r>
          </a:p>
          <a:p>
            <a:pPr marL="0" marR="0" lvl="0" indent="0" algn="ctr" rtl="0">
              <a:lnSpc>
                <a:spcPct val="100000"/>
              </a:lnSpc>
              <a:spcBef>
                <a:spcPts val="0"/>
              </a:spcBef>
              <a:spcAft>
                <a:spcPts val="0"/>
              </a:spcAft>
              <a:buClr>
                <a:srgbClr val="000000"/>
              </a:buClr>
              <a:buSzPts val="3600"/>
              <a:buFont typeface="Arial"/>
              <a:buNone/>
            </a:pPr>
            <a:endParaRPr lang="en-US" sz="3600" b="1" i="0" u="none" strike="noStrike" cap="none">
              <a:solidFill>
                <a:srgbClr val="ED1C2A"/>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graphicFrame>
        <p:nvGraphicFramePr>
          <p:cNvPr id="5" name="Google Shape;816;p13">
            <a:extLst>
              <a:ext uri="{FF2B5EF4-FFF2-40B4-BE49-F238E27FC236}">
                <a16:creationId xmlns:a16="http://schemas.microsoft.com/office/drawing/2014/main" id="{A1762584-C364-D7C0-EDD9-DBCB3AAF6176}"/>
              </a:ext>
            </a:extLst>
          </p:cNvPr>
          <p:cNvGraphicFramePr/>
          <p:nvPr>
            <p:extLst>
              <p:ext uri="{D42A27DB-BD31-4B8C-83A1-F6EECF244321}">
                <p14:modId xmlns:p14="http://schemas.microsoft.com/office/powerpoint/2010/main" val="4279038294"/>
              </p:ext>
            </p:extLst>
          </p:nvPr>
        </p:nvGraphicFramePr>
        <p:xfrm>
          <a:off x="388823" y="977619"/>
          <a:ext cx="11160673" cy="5726236"/>
        </p:xfrm>
        <a:graphic>
          <a:graphicData uri="http://schemas.openxmlformats.org/drawingml/2006/table">
            <a:tbl>
              <a:tblPr firstRow="1" firstCol="1" bandRow="1">
                <a:noFill/>
                <a:tableStyleId>{5F5E071E-3863-4434-B26A-A9BFC603B3CF}</a:tableStyleId>
              </a:tblPr>
              <a:tblGrid>
                <a:gridCol w="3103628">
                  <a:extLst>
                    <a:ext uri="{9D8B030D-6E8A-4147-A177-3AD203B41FA5}">
                      <a16:colId xmlns:a16="http://schemas.microsoft.com/office/drawing/2014/main" val="20001"/>
                    </a:ext>
                  </a:extLst>
                </a:gridCol>
                <a:gridCol w="8057045">
                  <a:extLst>
                    <a:ext uri="{9D8B030D-6E8A-4147-A177-3AD203B41FA5}">
                      <a16:colId xmlns:a16="http://schemas.microsoft.com/office/drawing/2014/main" val="20002"/>
                    </a:ext>
                  </a:extLst>
                </a:gridCol>
              </a:tblGrid>
              <a:tr h="390731">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t>Tên Actor</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t>Chức năng</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2535830">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endParaRPr lang="en-US" sz="1800" u="none" strike="noStrike" cap="none"/>
                    </a:p>
                    <a:p>
                      <a:pPr marL="0" marR="0" lvl="0" indent="0" algn="just" rtl="0">
                        <a:lnSpc>
                          <a:spcPct val="115000"/>
                        </a:lnSpc>
                        <a:spcBef>
                          <a:spcPts val="0"/>
                        </a:spcBef>
                        <a:spcAft>
                          <a:spcPts val="0"/>
                        </a:spcAft>
                        <a:buClr>
                          <a:srgbClr val="000000"/>
                        </a:buClr>
                        <a:buSzPts val="1300"/>
                        <a:buFont typeface="Arial"/>
                        <a:buNone/>
                      </a:pPr>
                      <a:endParaRPr lang="en-US" sz="1800" u="none" strike="noStrike" cap="none"/>
                    </a:p>
                    <a:p>
                      <a:pPr marL="0" marR="0" lvl="0" indent="0" algn="just" rtl="0">
                        <a:lnSpc>
                          <a:spcPct val="115000"/>
                        </a:lnSpc>
                        <a:spcBef>
                          <a:spcPts val="0"/>
                        </a:spcBef>
                        <a:spcAft>
                          <a:spcPts val="0"/>
                        </a:spcAft>
                        <a:buClr>
                          <a:srgbClr val="000000"/>
                        </a:buClr>
                        <a:buSzPts val="1300"/>
                        <a:buFont typeface="Arial"/>
                        <a:buNone/>
                      </a:pPr>
                      <a:r>
                        <a:rPr lang="en-US" sz="1800" u="none" strike="noStrike" cap="none"/>
                        <a:t>Là người có toàn quyền tương tác với hệ thống, có quyền điều khiển cũng như kiểm soát mọi hoạt động của hệ thống. Người quản lý có các chức năng như: quản lý các thông tin về sản phẩm, xử lý đơn đặt hàng của khách hàng, quản lý danh mục chats, thống kê các mặt hàng.</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2799675">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endParaRPr lang="en-US" sz="1800" u="none" strike="noStrike" cap="none"/>
                    </a:p>
                    <a:p>
                      <a:pPr marL="0" marR="0" lvl="0" indent="0" algn="just" rtl="0">
                        <a:lnSpc>
                          <a:spcPct val="150000"/>
                        </a:lnSpc>
                        <a:spcBef>
                          <a:spcPts val="0"/>
                        </a:spcBef>
                        <a:spcAft>
                          <a:spcPts val="0"/>
                        </a:spcAft>
                        <a:buClr>
                          <a:srgbClr val="000000"/>
                        </a:buClr>
                        <a:buSzPts val="1300"/>
                        <a:buFont typeface="Arial"/>
                        <a:buNone/>
                      </a:pPr>
                      <a:endParaRPr lang="en-US" sz="1800" u="none" strike="noStrike" cap="none"/>
                    </a:p>
                    <a:p>
                      <a:pPr marL="0" marR="0" lvl="0" indent="0" algn="just" rtl="0">
                        <a:lnSpc>
                          <a:spcPct val="150000"/>
                        </a:lnSpc>
                        <a:spcBef>
                          <a:spcPts val="0"/>
                        </a:spcBef>
                        <a:spcAft>
                          <a:spcPts val="0"/>
                        </a:spcAft>
                        <a:buClr>
                          <a:srgbClr val="000000"/>
                        </a:buClr>
                        <a:buSzPts val="1300"/>
                        <a:buFont typeface="Arial"/>
                        <a:buNone/>
                      </a:pPr>
                      <a:r>
                        <a:rPr lang="en-US" sz="1800" u="none" strike="noStrike" cap="none"/>
                        <a:t>Khách hàng là đối tượng có thể xem các thông tin về sản phẩm được trình bày trên website, họ có thể tham khảo các sản phẩm, xem thông tin chi tiết về sản phẩm, tìm kiếm, lọc sản phẩm và đặt hàng online, hỗ trợ chat tư vấn.</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pic>
        <p:nvPicPr>
          <p:cNvPr id="6" name="Google Shape;817;p13">
            <a:extLst>
              <a:ext uri="{FF2B5EF4-FFF2-40B4-BE49-F238E27FC236}">
                <a16:creationId xmlns:a16="http://schemas.microsoft.com/office/drawing/2014/main" id="{06B19E1D-7C79-A92C-71A1-2A09E71479B3}"/>
              </a:ext>
            </a:extLst>
          </p:cNvPr>
          <p:cNvPicPr preferRelativeResize="0"/>
          <p:nvPr/>
        </p:nvPicPr>
        <p:blipFill rotWithShape="1">
          <a:blip r:embed="rId3">
            <a:alphaModFix/>
          </a:blip>
          <a:srcRect/>
          <a:stretch/>
        </p:blipFill>
        <p:spPr>
          <a:xfrm>
            <a:off x="1494284" y="2090853"/>
            <a:ext cx="775302" cy="917300"/>
          </a:xfrm>
          <a:prstGeom prst="rect">
            <a:avLst/>
          </a:prstGeom>
          <a:noFill/>
          <a:ln>
            <a:noFill/>
          </a:ln>
        </p:spPr>
      </p:pic>
      <p:pic>
        <p:nvPicPr>
          <p:cNvPr id="11" name="Picture 10">
            <a:extLst>
              <a:ext uri="{FF2B5EF4-FFF2-40B4-BE49-F238E27FC236}">
                <a16:creationId xmlns:a16="http://schemas.microsoft.com/office/drawing/2014/main" id="{3BB8444D-D707-BDF8-97A9-BC21DD6FE025}"/>
              </a:ext>
            </a:extLst>
          </p:cNvPr>
          <p:cNvPicPr>
            <a:picLocks noChangeAspect="1"/>
          </p:cNvPicPr>
          <p:nvPr/>
        </p:nvPicPr>
        <p:blipFill>
          <a:blip r:embed="rId4"/>
          <a:stretch>
            <a:fillRect/>
          </a:stretch>
        </p:blipFill>
        <p:spPr>
          <a:xfrm>
            <a:off x="1517006" y="4784853"/>
            <a:ext cx="752580" cy="10955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rgbClr val="E80000"/>
                </a:solidFill>
                <a:latin typeface="Calibri"/>
                <a:cs typeface="Calibri"/>
                <a:sym typeface="Calibri"/>
              </a:rPr>
              <a:t>SƠ ĐỒ USE CASE</a:t>
            </a:r>
            <a:endParaRPr sz="2400" b="0" i="0" u="none" strike="noStrike" cap="none">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A70FC1EA-4FF0-4B6E-8873-72B465A6AAE6}"/>
              </a:ext>
            </a:extLst>
          </p:cNvPr>
          <p:cNvPicPr/>
          <p:nvPr/>
        </p:nvPicPr>
        <p:blipFill rotWithShape="1">
          <a:blip r:embed="rId3">
            <a:extLst>
              <a:ext uri="{28A0092B-C50C-407E-A947-70E740481C1C}">
                <a14:useLocalDpi xmlns:a14="http://schemas.microsoft.com/office/drawing/2010/main" val="0"/>
              </a:ext>
            </a:extLst>
          </a:blip>
          <a:srcRect t="2173" r="39921" b="35722"/>
          <a:stretch/>
        </p:blipFill>
        <p:spPr bwMode="auto">
          <a:xfrm>
            <a:off x="4993240" y="1"/>
            <a:ext cx="7109717" cy="67209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1177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C023E26A-5DCC-444E-97B3-0BC0618E6FE5}"/>
              </a:ext>
            </a:extLst>
          </p:cNvPr>
          <p:cNvPicPr/>
          <p:nvPr/>
        </p:nvPicPr>
        <p:blipFill>
          <a:blip r:embed="rId3"/>
          <a:stretch>
            <a:fillRect/>
          </a:stretch>
        </p:blipFill>
        <p:spPr>
          <a:xfrm>
            <a:off x="3343388" y="871920"/>
            <a:ext cx="7228719" cy="5735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76" name="Google Shape;876;p17"/>
          <p:cNvSpPr/>
          <p:nvPr/>
        </p:nvSpPr>
        <p:spPr>
          <a:xfrm>
            <a:off x="4586009" y="25872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a:t>
            </a:r>
            <a:endParaRPr sz="4800" b="0" i="0" u="none" strike="noStrike" cap="none">
              <a:solidFill>
                <a:schemeClr val="dk1"/>
              </a:solidFill>
              <a:latin typeface="Arial"/>
              <a:ea typeface="Arial"/>
              <a:cs typeface="Arial"/>
              <a:sym typeface="Arial"/>
            </a:endParaRPr>
          </a:p>
        </p:txBody>
      </p:sp>
      <p:grpSp>
        <p:nvGrpSpPr>
          <p:cNvPr id="877" name="Google Shape;877;p17"/>
          <p:cNvGrpSpPr/>
          <p:nvPr/>
        </p:nvGrpSpPr>
        <p:grpSpPr>
          <a:xfrm>
            <a:off x="3023358" y="967827"/>
            <a:ext cx="6400799" cy="2911891"/>
            <a:chOff x="3693354" y="1770480"/>
            <a:chExt cx="5259520" cy="364680"/>
          </a:xfrm>
        </p:grpSpPr>
        <p:sp>
          <p:nvSpPr>
            <p:cNvPr id="878" name="Google Shape;878;p17"/>
            <p:cNvSpPr/>
            <p:nvPr/>
          </p:nvSpPr>
          <p:spPr>
            <a:xfrm>
              <a:off x="3693354" y="1987782"/>
              <a:ext cx="5259520" cy="12701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6000" b="1">
                  <a:solidFill>
                    <a:schemeClr val="dk1"/>
                  </a:solidFill>
                </a:rPr>
                <a:t>Demo sản phẩm</a:t>
              </a:r>
              <a:endParaRPr sz="6000" b="1" i="0" u="none" strike="noStrike" cap="none">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Kết quả</a:t>
            </a:r>
            <a:endParaRPr sz="2400" b="0" i="0" u="none" strike="noStrike" cap="none">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5" name="Rectangle: Diagonal Corners Rounded 4">
            <a:extLst>
              <a:ext uri="{FF2B5EF4-FFF2-40B4-BE49-F238E27FC236}">
                <a16:creationId xmlns:a16="http://schemas.microsoft.com/office/drawing/2014/main" id="{33D1A640-8B76-F6D1-4741-14D8B9AA5302}"/>
              </a:ext>
            </a:extLst>
          </p:cNvPr>
          <p:cNvSpPr/>
          <p:nvPr/>
        </p:nvSpPr>
        <p:spPr>
          <a:xfrm>
            <a:off x="2393003" y="1381328"/>
            <a:ext cx="8171233" cy="4561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Đáp ứng được nhu cầu sử dụng cơ bản của người dùng. </a:t>
            </a:r>
          </a:p>
        </p:txBody>
      </p:sp>
      <p:sp>
        <p:nvSpPr>
          <p:cNvPr id="6" name="Rectangle: Diagonal Corners Rounded 5">
            <a:extLst>
              <a:ext uri="{FF2B5EF4-FFF2-40B4-BE49-F238E27FC236}">
                <a16:creationId xmlns:a16="http://schemas.microsoft.com/office/drawing/2014/main" id="{60A5B117-0377-EA11-DD4D-8DDD4CC2B299}"/>
              </a:ext>
            </a:extLst>
          </p:cNvPr>
          <p:cNvSpPr/>
          <p:nvPr/>
        </p:nvSpPr>
        <p:spPr>
          <a:xfrm>
            <a:off x="2379651" y="2118795"/>
            <a:ext cx="8184585" cy="55791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a:solidFill>
                  <a:schemeClr val="bg1"/>
                </a:solidFill>
                <a:effectLst/>
                <a:latin typeface="Times New Roman" panose="02020603050405020304" pitchFamily="18" charset="0"/>
                <a:ea typeface="Calibri" panose="020F0502020204030204" pitchFamily="34" charset="0"/>
              </a:rPr>
              <a:t>Sử dụng thành thạo và hiệu quả cơ sở dữ liệu </a:t>
            </a:r>
            <a:r>
              <a:rPr lang="en-US" sz="1800">
                <a:solidFill>
                  <a:schemeClr val="bg1"/>
                </a:solidFill>
                <a:latin typeface="Times New Roman" panose="02020603050405020304" pitchFamily="18" charset="0"/>
                <a:ea typeface="Calibri" panose="020F0502020204030204" pitchFamily="34" charset="0"/>
              </a:rPr>
              <a:t>MySQL</a:t>
            </a:r>
            <a:r>
              <a:rPr lang="en-US" sz="1800">
                <a:solidFill>
                  <a:schemeClr val="bg1"/>
                </a:solidFill>
                <a:effectLst/>
                <a:latin typeface="Times New Roman" panose="02020603050405020304" pitchFamily="18" charset="0"/>
                <a:ea typeface="Calibri" panose="020F0502020204030204" pitchFamily="34" charset="0"/>
              </a:rPr>
              <a:t> để lưu trữ dữ liệu cho ứng dụng</a:t>
            </a:r>
            <a:endParaRPr lang="en-US" sz="1800" spc="15">
              <a:solidFill>
                <a:schemeClr val="bg1"/>
              </a:solidFill>
              <a:effectLst/>
              <a:latin typeface="Times New Roman" panose="02020603050405020304" pitchFamily="18" charset="0"/>
              <a:ea typeface="Calibri" panose="020F0502020204030204" pitchFamily="34" charset="0"/>
            </a:endParaRPr>
          </a:p>
        </p:txBody>
      </p:sp>
      <p:sp>
        <p:nvSpPr>
          <p:cNvPr id="9" name="Rectangle: Diagonal Corners Rounded 8">
            <a:extLst>
              <a:ext uri="{FF2B5EF4-FFF2-40B4-BE49-F238E27FC236}">
                <a16:creationId xmlns:a16="http://schemas.microsoft.com/office/drawing/2014/main" id="{97620A43-0637-A1F4-DCAC-F1393E9FFF49}"/>
              </a:ext>
            </a:extLst>
          </p:cNvPr>
          <p:cNvSpPr/>
          <p:nvPr/>
        </p:nvSpPr>
        <p:spPr>
          <a:xfrm>
            <a:off x="2379651" y="2932700"/>
            <a:ext cx="8171232" cy="4963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Sử dụng được cổng thanh toán Paypal cho khách hàng thanh toán online.</a:t>
            </a:r>
          </a:p>
        </p:txBody>
      </p:sp>
      <p:sp>
        <p:nvSpPr>
          <p:cNvPr id="2" name="Rectangle: Diagonal Corners Rounded 1">
            <a:extLst>
              <a:ext uri="{FF2B5EF4-FFF2-40B4-BE49-F238E27FC236}">
                <a16:creationId xmlns:a16="http://schemas.microsoft.com/office/drawing/2014/main" id="{A8DB9C9B-9F86-751C-5E29-4A5B8C584D7B}"/>
              </a:ext>
            </a:extLst>
          </p:cNvPr>
          <p:cNvSpPr/>
          <p:nvPr/>
        </p:nvSpPr>
        <p:spPr>
          <a:xfrm>
            <a:off x="2379651" y="3715003"/>
            <a:ext cx="8171232" cy="4963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Giao diện dễ sử dụng, bắt mắt người dùng.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1"/>
            <a:ext cx="8305799" cy="1353132"/>
            <a:chOff x="3697288" y="1778000"/>
            <a:chExt cx="8305799" cy="1197812"/>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119352" y="1913299"/>
              <a:ext cx="4648200" cy="10625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lt1"/>
                  </a:solidFill>
                  <a:latin typeface="Arial"/>
                  <a:ea typeface="Arial"/>
                  <a:cs typeface="Arial"/>
                  <a:sym typeface="Arial"/>
                </a:rPr>
                <a:t>Phát triển thêm nhiều chức năng của website như: </a:t>
              </a:r>
              <a:r>
                <a:rPr lang="en-US" sz="1800">
                  <a:solidFill>
                    <a:schemeClr val="lt1"/>
                  </a:solidFill>
                </a:rPr>
                <a:t>chia sẻ sản phẩm đến bạn bè, thêm phương thức đăng nhập bằng facebook hoặc gmail.</a:t>
              </a:r>
              <a:endParaRPr sz="1800" b="0" i="0" u="none" strike="noStrike" cap="none">
                <a:solidFill>
                  <a:schemeClr val="lt1"/>
                </a:solidFill>
                <a:latin typeface="Oi"/>
                <a:ea typeface="Oi"/>
                <a:cs typeface="Oi"/>
                <a:sym typeface="Oi"/>
              </a:endParaRPr>
            </a:p>
          </p:txBody>
        </p:sp>
      </p:grpSp>
      <p:grpSp>
        <p:nvGrpSpPr>
          <p:cNvPr id="928" name="Google Shape;928;p19"/>
          <p:cNvGrpSpPr/>
          <p:nvPr/>
        </p:nvGrpSpPr>
        <p:grpSpPr>
          <a:xfrm>
            <a:off x="3335337" y="2868613"/>
            <a:ext cx="8323262" cy="1398548"/>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485900"/>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74864" y="4392720"/>
            <a:ext cx="4648200"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Phân tích dữ liệu thông minh để hiểu rõ hơn về hành vi mua sắm của khách hàng và đề xuất sản phẩm phù hợp giúp tăng doanh số bán hang.</a:t>
            </a:r>
            <a:endParaRPr sz="1800" b="0" i="0" u="none" strike="noStrike" cap="none">
              <a:solidFill>
                <a:schemeClr val="lt1"/>
              </a:solidFill>
              <a:latin typeface="Oi"/>
              <a:ea typeface="Oi"/>
              <a:cs typeface="Oi"/>
              <a:sym typeface="Oi"/>
            </a:endParaRPr>
          </a:p>
        </p:txBody>
      </p:sp>
      <p:sp>
        <p:nvSpPr>
          <p:cNvPr id="941" name="Google Shape;941;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800" b="0" i="0" u="none" strike="noStrike" cap="none">
              <a:solidFill>
                <a:schemeClr val="lt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8"/>
                                        </p:tgtEl>
                                        <p:attrNameLst>
                                          <p:attrName>style.visibility</p:attrName>
                                        </p:attrNameLst>
                                      </p:cBhvr>
                                      <p:to>
                                        <p:strVal val="visible"/>
                                      </p:to>
                                    </p:set>
                                    <p:anim calcmode="lin" valueType="num">
                                      <p:cBhvr additive="base">
                                        <p:cTn id="13" dur="500" fill="hold"/>
                                        <p:tgtEl>
                                          <p:spTgt spid="928"/>
                                        </p:tgtEl>
                                        <p:attrNameLst>
                                          <p:attrName>ppt_x</p:attrName>
                                        </p:attrNameLst>
                                      </p:cBhvr>
                                      <p:tavLst>
                                        <p:tav tm="0">
                                          <p:val>
                                            <p:strVal val="#ppt_x"/>
                                          </p:val>
                                        </p:tav>
                                        <p:tav tm="100000">
                                          <p:val>
                                            <p:strVal val="#ppt_x"/>
                                          </p:val>
                                        </p:tav>
                                      </p:tavLst>
                                    </p:anim>
                                    <p:anim calcmode="lin" valueType="num">
                                      <p:cBhvr additive="base">
                                        <p:cTn id="14"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 calcmode="lin" valueType="num">
                                      <p:cBhvr additive="base">
                                        <p:cTn id="19" dur="500" fill="hold"/>
                                        <p:tgtEl>
                                          <p:spTgt spid="934"/>
                                        </p:tgtEl>
                                        <p:attrNameLst>
                                          <p:attrName>ppt_x</p:attrName>
                                        </p:attrNameLst>
                                      </p:cBhvr>
                                      <p:tavLst>
                                        <p:tav tm="0">
                                          <p:val>
                                            <p:strVal val="#ppt_x"/>
                                          </p:val>
                                        </p:tav>
                                        <p:tav tm="100000">
                                          <p:val>
                                            <p:strVal val="#ppt_x"/>
                                          </p:val>
                                        </p:tav>
                                      </p:tavLst>
                                    </p:anim>
                                    <p:anim calcmode="lin" valueType="num">
                                      <p:cBhvr additive="base">
                                        <p:cTn id="20"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0"/>
          <p:cNvSpPr/>
          <p:nvPr/>
        </p:nvSpPr>
        <p:spPr>
          <a:xfrm>
            <a:off x="3097568" y="4290063"/>
            <a:ext cx="5996863"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26" name="Picture 2" descr="500+ hình ảnh thank you cute với nhiều phong cách và kiểu dáng khác nhau">
            <a:extLst>
              <a:ext uri="{FF2B5EF4-FFF2-40B4-BE49-F238E27FC236}">
                <a16:creationId xmlns:a16="http://schemas.microsoft.com/office/drawing/2014/main" id="{599CE483-60F1-B712-8589-63EDDD59B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227" y="873684"/>
            <a:ext cx="3853546" cy="3416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5708092" y="1169574"/>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363509" y="1361827"/>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4688590" y="972779"/>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370655" y="1160498"/>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5731863" y="2304497"/>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4712361" y="2101302"/>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381590" y="229809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5758496" y="3411089"/>
            <a:ext cx="880712" cy="810164"/>
            <a:chOff x="5930214" y="819319"/>
            <a:chExt cx="938013" cy="939583"/>
          </a:xfrm>
          <a:solidFill>
            <a:srgbClr val="CCCCFF"/>
          </a:solidFill>
        </p:grpSpPr>
        <p:sp>
          <p:nvSpPr>
            <p:cNvPr id="521" name="Google Shape;521;p3"/>
            <p:cNvSpPr/>
            <p:nvPr/>
          </p:nvSpPr>
          <p:spPr>
            <a:xfrm>
              <a:off x="5930214" y="819319"/>
              <a:ext cx="938013" cy="939583"/>
            </a:xfrm>
            <a:prstGeom prst="rect">
              <a:avLst/>
            </a:prstGeom>
            <a:gr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grp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4718525" y="3238901"/>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387754" y="343569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5764679" y="4615499"/>
            <a:ext cx="880712" cy="1117040"/>
            <a:chOff x="5914998" y="810428"/>
            <a:chExt cx="938013" cy="1295481"/>
          </a:xfrm>
        </p:grpSpPr>
        <p:sp>
          <p:nvSpPr>
            <p:cNvPr id="536" name="Google Shape;536;p3"/>
            <p:cNvSpPr/>
            <p:nvPr/>
          </p:nvSpPr>
          <p:spPr>
            <a:xfrm>
              <a:off x="5914998" y="810428"/>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8"/>
              <a:ext cx="684331" cy="1249251"/>
            </a:xfrm>
            <a:prstGeom prst="rect">
              <a:avLst/>
            </a:prstGeom>
            <a:noFill/>
            <a:ln>
              <a:noFill/>
            </a:ln>
          </p:spPr>
          <p:txBody>
            <a:bodyPr spcFirstLastPara="1" wrap="square" lIns="91425" tIns="45700" rIns="91425" bIns="45700" anchor="t" anchorCtr="0">
              <a:spAutoFit/>
            </a:bodyPr>
            <a:lstStyle/>
            <a:p>
              <a:pPr algn="ctr" rtl="0">
                <a:spcBef>
                  <a:spcPts val="0"/>
                </a:spcBef>
                <a:spcAft>
                  <a:spcPts val="0"/>
                </a:spcAft>
              </a:pPr>
              <a:r>
                <a:rPr lang="en-US" sz="3600">
                  <a:solidFill>
                    <a:schemeClr val="lt1"/>
                  </a:solidFill>
                </a:rPr>
                <a:t>4</a:t>
              </a:r>
              <a:endParaRPr lang="en-US" b="0">
                <a:effectLst/>
              </a:endParaRPr>
            </a:p>
            <a:p>
              <a:br>
                <a:rPr lang="en-US"/>
              </a:br>
              <a:endParaRPr sz="1400" b="0" i="0" u="none" strike="noStrike" cap="none">
                <a:solidFill>
                  <a:srgbClr val="000000"/>
                </a:solidFill>
                <a:latin typeface="Arial"/>
                <a:ea typeface="Arial"/>
                <a:cs typeface="Arial"/>
                <a:sym typeface="Arial"/>
              </a:endParaRPr>
            </a:p>
          </p:txBody>
        </p:sp>
      </p:grpSp>
      <p:sp>
        <p:nvSpPr>
          <p:cNvPr id="538" name="Google Shape;538;p3"/>
          <p:cNvSpPr/>
          <p:nvPr/>
        </p:nvSpPr>
        <p:spPr>
          <a:xfrm>
            <a:off x="491772" y="4647772"/>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Kết quả và hướng phát triển</a:t>
            </a:r>
            <a:endParaRPr sz="2400" b="0" i="0" u="none" strike="noStrike" cap="none">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4738994" y="4450977"/>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408223" y="464777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4" name="Google Shape;544;p3"/>
          <p:cNvSpPr/>
          <p:nvPr/>
        </p:nvSpPr>
        <p:spPr>
          <a:xfrm>
            <a:off x="439405" y="2431717"/>
            <a:ext cx="4853192" cy="461665"/>
          </a:xfrm>
          <a:prstGeom prst="rect">
            <a:avLst/>
          </a:prstGeom>
          <a:noFill/>
          <a:ln>
            <a:noFill/>
          </a:ln>
        </p:spPr>
        <p:txBody>
          <a:bodyPr spcFirstLastPara="1" wrap="square" lIns="91425" tIns="45700" rIns="91425" bIns="45700" anchor="t" anchorCtr="0">
            <a:spAutoFit/>
          </a:bodyPr>
          <a:lstStyle/>
          <a:p>
            <a:pPr lvl="0">
              <a:buSzPts val="2400"/>
            </a:pPr>
            <a:r>
              <a:rPr lang="en-US" sz="2400">
                <a:solidFill>
                  <a:srgbClr val="3F3F3F"/>
                </a:solidFill>
                <a:latin typeface="Times New Roman"/>
                <a:ea typeface="Times New Roman"/>
                <a:cs typeface="Times New Roman"/>
                <a:sym typeface="Times New Roman"/>
              </a:rPr>
              <a:t>Phân tích thiết kế hệ thống</a:t>
            </a:r>
          </a:p>
        </p:txBody>
      </p:sp>
      <p:pic>
        <p:nvPicPr>
          <p:cNvPr id="47" name="图片 3" descr="IMG_2520">
            <a:extLst>
              <a:ext uri="{FF2B5EF4-FFF2-40B4-BE49-F238E27FC236}">
                <a16:creationId xmlns:a16="http://schemas.microsoft.com/office/drawing/2014/main" id="{92057B5E-6950-426A-B880-9D5A1FB1447D}"/>
              </a:ext>
            </a:extLst>
          </p:cNvPr>
          <p:cNvPicPr>
            <a:picLocks noChangeAspect="1"/>
          </p:cNvPicPr>
          <p:nvPr/>
        </p:nvPicPr>
        <p:blipFill>
          <a:blip r:embed="rId3"/>
          <a:srcRect l="17061" r="23813"/>
          <a:stretch>
            <a:fillRect/>
          </a:stretch>
        </p:blipFill>
        <p:spPr>
          <a:xfrm>
            <a:off x="7239195" y="65631"/>
            <a:ext cx="4943223" cy="6588173"/>
          </a:xfrm>
          <a:prstGeom prst="parallelogram">
            <a:avLst/>
          </a:prstGeom>
        </p:spPr>
      </p:pic>
      <p:sp>
        <p:nvSpPr>
          <p:cNvPr id="48" name="平行四边形 7">
            <a:extLst>
              <a:ext uri="{FF2B5EF4-FFF2-40B4-BE49-F238E27FC236}">
                <a16:creationId xmlns:a16="http://schemas.microsoft.com/office/drawing/2014/main" id="{765098C4-0DC1-46EC-9C1C-785BAFB208BE}"/>
              </a:ext>
            </a:extLst>
          </p:cNvPr>
          <p:cNvSpPr/>
          <p:nvPr/>
        </p:nvSpPr>
        <p:spPr>
          <a:xfrm>
            <a:off x="6801657" y="1456396"/>
            <a:ext cx="3182354" cy="3117215"/>
          </a:xfrm>
          <a:prstGeom prst="parallelogram">
            <a:avLst/>
          </a:prstGeom>
          <a:solidFill>
            <a:srgbClr val="F6A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直角三角形 9">
            <a:extLst>
              <a:ext uri="{FF2B5EF4-FFF2-40B4-BE49-F238E27FC236}">
                <a16:creationId xmlns:a16="http://schemas.microsoft.com/office/drawing/2014/main" id="{7D6476C0-6234-4624-894F-C5959224439B}"/>
              </a:ext>
            </a:extLst>
          </p:cNvPr>
          <p:cNvSpPr/>
          <p:nvPr/>
        </p:nvSpPr>
        <p:spPr>
          <a:xfrm flipH="1">
            <a:off x="10740163" y="-121990"/>
            <a:ext cx="1444625" cy="6832600"/>
          </a:xfrm>
          <a:prstGeom prst="rtTriangle">
            <a:avLst/>
          </a:prstGeom>
          <a:solidFill>
            <a:srgbClr val="F6A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A310CB4A-C89A-4649-B157-5C4B8D8EAC70}"/>
              </a:ext>
            </a:extLst>
          </p:cNvPr>
          <p:cNvSpPr txBox="1"/>
          <p:nvPr/>
        </p:nvSpPr>
        <p:spPr>
          <a:xfrm>
            <a:off x="7306267" y="2616882"/>
            <a:ext cx="2774654" cy="584775"/>
          </a:xfrm>
          <a:prstGeom prst="rect">
            <a:avLst/>
          </a:prstGeom>
          <a:noFill/>
        </p:spPr>
        <p:txBody>
          <a:bodyPr wrap="square" rtlCol="0">
            <a:spAutoFit/>
          </a:bodyPr>
          <a:lstStyle/>
          <a:p>
            <a:r>
              <a:rPr lang="en-US" sz="3200" b="1">
                <a:solidFill>
                  <a:schemeClr val="bg1"/>
                </a:solidFill>
              </a:rPr>
              <a:t>NỘI DUNG</a:t>
            </a:r>
          </a:p>
        </p:txBody>
      </p:sp>
      <p:sp>
        <p:nvSpPr>
          <p:cNvPr id="3" name="TextBox 2">
            <a:extLst>
              <a:ext uri="{FF2B5EF4-FFF2-40B4-BE49-F238E27FC236}">
                <a16:creationId xmlns:a16="http://schemas.microsoft.com/office/drawing/2014/main" id="{265E45C0-AB07-44D9-8560-2B6A40F6501B}"/>
              </a:ext>
            </a:extLst>
          </p:cNvPr>
          <p:cNvSpPr txBox="1"/>
          <p:nvPr/>
        </p:nvSpPr>
        <p:spPr>
          <a:xfrm>
            <a:off x="464877" y="3585338"/>
            <a:ext cx="251374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Demo sản phẩm</a:t>
            </a:r>
          </a:p>
        </p:txBody>
      </p:sp>
      <p:sp>
        <p:nvSpPr>
          <p:cNvPr id="53" name="TextBox 52">
            <a:extLst>
              <a:ext uri="{FF2B5EF4-FFF2-40B4-BE49-F238E27FC236}">
                <a16:creationId xmlns:a16="http://schemas.microsoft.com/office/drawing/2014/main" id="{4425C065-7536-4294-B614-D45DE3ABC275}"/>
              </a:ext>
            </a:extLst>
          </p:cNvPr>
          <p:cNvSpPr txBox="1"/>
          <p:nvPr/>
        </p:nvSpPr>
        <p:spPr>
          <a:xfrm>
            <a:off x="3048856" y="2892870"/>
            <a:ext cx="6097712" cy="954107"/>
          </a:xfrm>
          <a:prstGeom prst="rect">
            <a:avLst/>
          </a:prstGeom>
          <a:noFill/>
        </p:spPr>
        <p:txBody>
          <a:bodyPr wrap="square">
            <a:spAutoFit/>
          </a:bodyPr>
          <a:lstStyle/>
          <a:p>
            <a:pPr algn="ctr" rtl="0">
              <a:spcBef>
                <a:spcPts val="0"/>
              </a:spcBef>
              <a:spcAft>
                <a:spcPts val="0"/>
              </a:spcAft>
            </a:pPr>
            <a:r>
              <a:rPr lang="en-US" sz="2800" b="0" i="0" u="none" strike="noStrike">
                <a:solidFill>
                  <a:srgbClr val="FFFFFF"/>
                </a:solidFill>
                <a:effectLst/>
                <a:latin typeface="Arial" panose="020B0604020202020204" pitchFamily="34" charset="0"/>
              </a:rPr>
              <a:t>4</a:t>
            </a:r>
            <a:endParaRPr lang="en-US" b="0">
              <a:effectLst/>
            </a:endParaRPr>
          </a:p>
          <a:p>
            <a:br>
              <a:rPr lang="en-US"/>
            </a:br>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5"/>
                                        </p:tgtEl>
                                        <p:attrNameLst>
                                          <p:attrName>style.visibility</p:attrName>
                                        </p:attrNameLst>
                                      </p:cBhvr>
                                      <p:to>
                                        <p:strVal val="visible"/>
                                      </p:to>
                                    </p:set>
                                    <p:animEffect transition="in" filter="fade">
                                      <p:cBhvr>
                                        <p:cTn id="30" dur="500"/>
                                        <p:tgtEl>
                                          <p:spTgt spid="53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38"/>
                                        </p:tgtEl>
                                        <p:attrNameLst>
                                          <p:attrName>style.visibility</p:attrName>
                                        </p:attrNameLst>
                                      </p:cBhvr>
                                      <p:to>
                                        <p:strVal val="visible"/>
                                      </p:to>
                                    </p:set>
                                    <p:animEffect transition="in" filter="fade">
                                      <p:cBhvr>
                                        <p:cTn id="34"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63" name="Google Shape;563;p4"/>
          <p:cNvSpPr/>
          <p:nvPr/>
        </p:nvSpPr>
        <p:spPr>
          <a:xfrm>
            <a:off x="4575721" y="218989"/>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3545258" y="2016716"/>
            <a:ext cx="4937098" cy="3393485"/>
            <a:chOff x="3420693" y="1710166"/>
            <a:chExt cx="5259520" cy="424994"/>
          </a:xfrm>
        </p:grpSpPr>
        <p:sp>
          <p:nvSpPr>
            <p:cNvPr id="565" name="Google Shape;565;p4"/>
            <p:cNvSpPr/>
            <p:nvPr/>
          </p:nvSpPr>
          <p:spPr>
            <a:xfrm>
              <a:off x="3420693" y="1710166"/>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9832406" y="2612453"/>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4382364" y="2646589"/>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1" name="Google Shape;581;p5"/>
          <p:cNvSpPr/>
          <p:nvPr/>
        </p:nvSpPr>
        <p:spPr>
          <a:xfrm>
            <a:off x="811235" y="1687473"/>
            <a:ext cx="6383005" cy="46021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a:buNone/>
            </a:pPr>
            <a:endParaRPr sz="2000" b="0" i="0" u="none" strike="noStrike" cap="none">
              <a:solidFill>
                <a:schemeClr val="bg1"/>
              </a:solidFill>
              <a:latin typeface="Times New Roman" panose="02020603050405020304" pitchFamily="18" charset="0"/>
              <a:cs typeface="Times New Roman" panose="02020603050405020304" pitchFamily="18" charset="0"/>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1" i="0" u="none" strike="noStrike" cap="none">
                <a:solidFill>
                  <a:srgbClr val="FF3737"/>
                </a:solidFill>
                <a:latin typeface="Calibri"/>
                <a:ea typeface="Calibri"/>
                <a:cs typeface="Calibri"/>
                <a:sym typeface="Calibri"/>
              </a:rPr>
              <a:t>1. TỔNG QUAN VỀ ĐỀ TÀI</a:t>
            </a:r>
            <a:endParaRPr sz="3200" b="0" i="0" u="none" strike="noStrike" cap="none">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BA149EF9-81C4-4C86-BEC9-CAA764CB3686}"/>
              </a:ext>
            </a:extLst>
          </p:cNvPr>
          <p:cNvSpPr txBox="1"/>
          <p:nvPr/>
        </p:nvSpPr>
        <p:spPr>
          <a:xfrm>
            <a:off x="735356" y="1531599"/>
            <a:ext cx="6955604" cy="3821601"/>
          </a:xfrm>
          <a:prstGeom prst="rect">
            <a:avLst/>
          </a:prstGeom>
          <a:solidFill>
            <a:srgbClr val="F6AF39"/>
          </a:solidFill>
        </p:spPr>
        <p:txBody>
          <a:bodyPr wrap="square" rtlCol="0">
            <a:spAutoFit/>
          </a:bodyPr>
          <a:lstStyle/>
          <a:p>
            <a:endParaRPr lang="en-US"/>
          </a:p>
        </p:txBody>
      </p:sp>
      <p:sp>
        <p:nvSpPr>
          <p:cNvPr id="7" name="TextBox 6">
            <a:extLst>
              <a:ext uri="{FF2B5EF4-FFF2-40B4-BE49-F238E27FC236}">
                <a16:creationId xmlns:a16="http://schemas.microsoft.com/office/drawing/2014/main" id="{FCCDD6E1-F16F-4C14-94E8-D56E58E24FEE}"/>
              </a:ext>
            </a:extLst>
          </p:cNvPr>
          <p:cNvSpPr txBox="1"/>
          <p:nvPr/>
        </p:nvSpPr>
        <p:spPr>
          <a:xfrm>
            <a:off x="1059595" y="1938511"/>
            <a:ext cx="6383005" cy="3440942"/>
          </a:xfrm>
          <a:prstGeom prst="rect">
            <a:avLst/>
          </a:prstGeom>
          <a:noFill/>
        </p:spPr>
        <p:txBody>
          <a:bodyPr wrap="square" rtlCol="0">
            <a:spAutoFit/>
          </a:bodyPr>
          <a:lstStyle/>
          <a:p>
            <a:pPr marL="0" marR="0" lvl="0" indent="0" algn="l" rtl="0">
              <a:lnSpc>
                <a:spcPct val="120000"/>
              </a:lnSpc>
              <a:spcBef>
                <a:spcPts val="0"/>
              </a:spcBef>
              <a:spcAft>
                <a:spcPts val="0"/>
              </a:spcAft>
              <a:buClr>
                <a:srgbClr val="000000"/>
              </a:buClr>
              <a:buSzPts val="2000"/>
              <a:buFont typeface="Arial"/>
              <a:buNone/>
            </a:pPr>
            <a:r>
              <a:rPr lang="vi-VN" sz="1800">
                <a:solidFill>
                  <a:schemeClr val="bg1"/>
                </a:solidFill>
                <a:ea typeface="Times New Roman"/>
                <a:cs typeface="Times New Roman" panose="02020603050405020304" pitchFamily="18" charset="0"/>
                <a:sym typeface="Times New Roman"/>
              </a:rPr>
              <a:t>S</a:t>
            </a:r>
            <a:r>
              <a:rPr lang="vi-VN" sz="1800" b="0" i="0" u="none" strike="noStrike" cap="none">
                <a:solidFill>
                  <a:schemeClr val="bg1"/>
                </a:solidFill>
                <a:ea typeface="Times New Roman"/>
                <a:cs typeface="Times New Roman" panose="02020603050405020304" pitchFamily="18" charset="0"/>
                <a:sym typeface="Times New Roman"/>
              </a:rPr>
              <a:t>o với việc kinh doanh truyền thống thì thương mại điện tử có chi phí thấp hơn, hiệu quả cao hơn cùng với lợi thế của công nghệ internet nên việc truyền tải thông tin về sản phẩm nhanh chóng, thuận tiện. </a:t>
            </a:r>
            <a:endParaRPr lang="en-US" sz="1800" b="0" i="0" u="none" strike="noStrike" cap="none">
              <a:solidFill>
                <a:schemeClr val="bg1"/>
              </a:solidFill>
              <a:ea typeface="Times New Roman"/>
              <a:cs typeface="Times New Roman" panose="02020603050405020304" pitchFamily="18" charset="0"/>
              <a:sym typeface="Times New Roman"/>
            </a:endParaRPr>
          </a:p>
          <a:p>
            <a:pPr marL="0" marR="0" lvl="0" indent="0" algn="l" rtl="0">
              <a:lnSpc>
                <a:spcPct val="120000"/>
              </a:lnSpc>
              <a:spcBef>
                <a:spcPts val="0"/>
              </a:spcBef>
              <a:spcAft>
                <a:spcPts val="0"/>
              </a:spcAft>
              <a:buClr>
                <a:srgbClr val="000000"/>
              </a:buClr>
              <a:buSzPts val="2000"/>
              <a:buFont typeface="Arial"/>
              <a:buNone/>
            </a:pPr>
            <a:endParaRPr lang="vi-VN" sz="1800" b="0" i="0" u="none" strike="noStrike" cap="none">
              <a:solidFill>
                <a:schemeClr val="bg1"/>
              </a:solidFill>
              <a:ea typeface="Times New Roman"/>
              <a:cs typeface="Times New Roman" panose="02020603050405020304" pitchFamily="18" charset="0"/>
              <a:sym typeface="Times New Roman"/>
            </a:endParaRPr>
          </a:p>
          <a:p>
            <a:pPr marL="0" marR="0" lvl="0" indent="0" algn="l" rtl="0">
              <a:lnSpc>
                <a:spcPct val="120000"/>
              </a:lnSpc>
              <a:spcBef>
                <a:spcPts val="0"/>
              </a:spcBef>
              <a:spcAft>
                <a:spcPts val="0"/>
              </a:spcAft>
              <a:buClr>
                <a:srgbClr val="000000"/>
              </a:buClr>
              <a:buSzPts val="2000"/>
              <a:buFont typeface="Arial"/>
              <a:buNone/>
            </a:pPr>
            <a:r>
              <a:rPr lang="vi-VN" sz="1800" b="0" i="0" u="none" strike="noStrike" cap="none">
                <a:solidFill>
                  <a:schemeClr val="bg1"/>
                </a:solidFill>
                <a:cs typeface="Times New Roman" panose="02020603050405020304" pitchFamily="18" charset="0"/>
                <a:sym typeface="Arial"/>
              </a:rPr>
              <a:t>Từ đại dịch COVID-19 đã thúc đẩy xu hướng mua sắm trực tuyến. Người dùng ngày càng tìm kiếm sự tiện lợi và an toàn khi mua sắm tại nhà.</a:t>
            </a:r>
          </a:p>
          <a:p>
            <a:pPr marL="0" marR="0" lvl="0" indent="0" algn="l" rtl="0">
              <a:lnSpc>
                <a:spcPct val="120000"/>
              </a:lnSpc>
              <a:spcBef>
                <a:spcPts val="0"/>
              </a:spcBef>
              <a:spcAft>
                <a:spcPts val="0"/>
              </a:spcAft>
              <a:buClr>
                <a:srgbClr val="000000"/>
              </a:buClr>
              <a:buSzPts val="2000"/>
              <a:buFont typeface="Arial"/>
              <a:buNone/>
            </a:pPr>
            <a:endParaRPr lang="vi-VN" sz="1400" b="0" i="0" u="none" strike="noStrike" cap="none">
              <a:solidFill>
                <a:schemeClr val="bg1"/>
              </a:solidFill>
              <a:latin typeface="Times New Roman" panose="02020603050405020304" pitchFamily="18" charset="0"/>
              <a:cs typeface="Times New Roman" panose="02020603050405020304" pitchFamily="18" charset="0"/>
              <a:sym typeface="Arial"/>
            </a:endParaRPr>
          </a:p>
          <a:p>
            <a:endParaRPr lang="en-US"/>
          </a:p>
          <a:p>
            <a:endParaRPr lang="en-US"/>
          </a:p>
        </p:txBody>
      </p:sp>
      <p:pic>
        <p:nvPicPr>
          <p:cNvPr id="18" name="Picture 17">
            <a:extLst>
              <a:ext uri="{FF2B5EF4-FFF2-40B4-BE49-F238E27FC236}">
                <a16:creationId xmlns:a16="http://schemas.microsoft.com/office/drawing/2014/main" id="{C218D7E5-094E-4D63-88CF-BAE38D784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4645" y="133563"/>
            <a:ext cx="3428144" cy="62775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636573"/>
            <a:chOff x="4543425" y="2277493"/>
            <a:chExt cx="3105150" cy="3318452"/>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48848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mj-lt"/>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latin typeface="+mj-lt"/>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449185" y="4457707"/>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5" cy="3707442"/>
            <a:chOff x="7971474" y="2277493"/>
            <a:chExt cx="3150057" cy="3383120"/>
          </a:xfrm>
        </p:grpSpPr>
        <p:sp>
          <p:nvSpPr>
            <p:cNvPr id="602" name="Google Shape;602;p6"/>
            <p:cNvSpPr/>
            <p:nvPr/>
          </p:nvSpPr>
          <p:spPr>
            <a:xfrm>
              <a:off x="8016381"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803705" y="4522375"/>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9651" y="2930928"/>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1089304" y="4762827"/>
            <a:ext cx="9743804" cy="707886"/>
            <a:chOff x="1061986" y="4966692"/>
            <a:chExt cx="9743804" cy="707886"/>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“Xây dựng website bán thú cưng” là việc cần thiết để tạo điều kiện thuận lợi cho người tiêu dùng dễ dàng tiếp cận được sản phẩm, dịch vụ mọi lúc mọi nơi.  </a:t>
              </a:r>
              <a:endParaRPr sz="2000" b="0" i="0" u="none" strike="noStrike" cap="none">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588787"/>
            <a:chOff x="1015001" y="879443"/>
            <a:chExt cx="3121971" cy="3352387"/>
          </a:xfrm>
        </p:grpSpPr>
        <p:grpSp>
          <p:nvGrpSpPr>
            <p:cNvPr id="613" name="Google Shape;613;p6"/>
            <p:cNvGrpSpPr/>
            <p:nvPr/>
          </p:nvGrpSpPr>
          <p:grpSpPr>
            <a:xfrm>
              <a:off x="1015001" y="879443"/>
              <a:ext cx="3105150" cy="3352387"/>
              <a:chOff x="1121329" y="2277493"/>
              <a:chExt cx="3105150" cy="3352387"/>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4020861" y="449164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12362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mj-lt"/>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latin typeface="+mj-lt"/>
                <a:ea typeface="Times New Roman"/>
                <a:cs typeface="Times New Roman"/>
                <a:sym typeface="Times New Roman"/>
              </a:endParaRPr>
            </a:p>
          </p:txBody>
        </p:sp>
      </p:grpSp>
      <p:sp>
        <p:nvSpPr>
          <p:cNvPr id="2" name="TextBox 1">
            <a:extLst>
              <a:ext uri="{FF2B5EF4-FFF2-40B4-BE49-F238E27FC236}">
                <a16:creationId xmlns:a16="http://schemas.microsoft.com/office/drawing/2014/main" id="{18E1A08C-0B41-44D2-B27C-A428DAB15A9F}"/>
              </a:ext>
            </a:extLst>
          </p:cNvPr>
          <p:cNvSpPr txBox="1"/>
          <p:nvPr/>
        </p:nvSpPr>
        <p:spPr>
          <a:xfrm>
            <a:off x="801383" y="2403806"/>
            <a:ext cx="2844190" cy="707886"/>
          </a:xfrm>
          <a:prstGeom prst="rect">
            <a:avLst/>
          </a:prstGeom>
          <a:noFill/>
        </p:spPr>
        <p:txBody>
          <a:bodyPr wrap="square" rtlCol="0">
            <a:spAutoFit/>
          </a:bodyPr>
          <a:lstStyle/>
          <a:p>
            <a:r>
              <a:rPr lang="en-US" sz="2000" b="1"/>
              <a:t>Nhu cầu nuôi thú cưng ngày càng cao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8A26E239-F997-45F0-A362-0E23EED375F9}"/>
              </a:ext>
            </a:extLst>
          </p:cNvPr>
          <p:cNvPicPr>
            <a:picLocks noChangeAspect="1"/>
          </p:cNvPicPr>
          <p:nvPr/>
        </p:nvPicPr>
        <p:blipFill>
          <a:blip r:embed="rId3"/>
          <a:stretch>
            <a:fillRect/>
          </a:stretch>
        </p:blipFill>
        <p:spPr>
          <a:xfrm>
            <a:off x="464477" y="1419385"/>
            <a:ext cx="5399034" cy="3717693"/>
          </a:xfrm>
          <a:prstGeom prst="rect">
            <a:avLst/>
          </a:prstGeom>
        </p:spPr>
      </p:pic>
      <p:pic>
        <p:nvPicPr>
          <p:cNvPr id="5" name="Picture 4">
            <a:extLst>
              <a:ext uri="{FF2B5EF4-FFF2-40B4-BE49-F238E27FC236}">
                <a16:creationId xmlns:a16="http://schemas.microsoft.com/office/drawing/2014/main" id="{0291041F-9785-48AC-9DF5-6790A9067256}"/>
              </a:ext>
            </a:extLst>
          </p:cNvPr>
          <p:cNvPicPr>
            <a:picLocks noChangeAspect="1"/>
          </p:cNvPicPr>
          <p:nvPr/>
        </p:nvPicPr>
        <p:blipFill>
          <a:blip r:embed="rId4"/>
          <a:stretch>
            <a:fillRect/>
          </a:stretch>
        </p:blipFill>
        <p:spPr>
          <a:xfrm>
            <a:off x="7150064" y="3384513"/>
            <a:ext cx="3271763" cy="1400290"/>
          </a:xfrm>
          <a:prstGeom prst="rect">
            <a:avLst/>
          </a:prstGeom>
        </p:spPr>
      </p:pic>
      <p:pic>
        <p:nvPicPr>
          <p:cNvPr id="7" name="Picture 6">
            <a:extLst>
              <a:ext uri="{FF2B5EF4-FFF2-40B4-BE49-F238E27FC236}">
                <a16:creationId xmlns:a16="http://schemas.microsoft.com/office/drawing/2014/main" id="{FDB8CD3B-B265-4E28-A702-48B1C9AAE69B}"/>
              </a:ext>
            </a:extLst>
          </p:cNvPr>
          <p:cNvPicPr>
            <a:picLocks noChangeAspect="1"/>
          </p:cNvPicPr>
          <p:nvPr/>
        </p:nvPicPr>
        <p:blipFill>
          <a:blip r:embed="rId5"/>
          <a:stretch>
            <a:fillRect/>
          </a:stretch>
        </p:blipFill>
        <p:spPr>
          <a:xfrm>
            <a:off x="7150064" y="1381599"/>
            <a:ext cx="3028950" cy="1514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2184197" y="1821240"/>
            <a:ext cx="8586391"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8491072" cy="1501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310837" y="1747800"/>
            <a:ext cx="2241720" cy="1078130"/>
            <a:chOff x="756360" y="2203920"/>
            <a:chExt cx="2241720" cy="1078130"/>
          </a:xfrm>
        </p:grpSpPr>
        <p:sp>
          <p:nvSpPr>
            <p:cNvPr id="694" name="Google Shape;694;p9"/>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vào trang </a:t>
              </a:r>
              <a:r>
                <a:rPr lang="en-US">
                  <a:solidFill>
                    <a:srgbClr val="595959"/>
                  </a:solidFill>
                  <a:latin typeface="Calibri"/>
                  <a:ea typeface="Calibri"/>
                  <a:cs typeface="Calibri"/>
                  <a:sym typeface="Calibri"/>
                </a:rPr>
                <a:t>web</a:t>
              </a:r>
              <a:r>
                <a:rPr lang="en-US" sz="1400" b="0" i="0" u="none" strike="noStrike" cap="none">
                  <a:solidFill>
                    <a:srgbClr val="595959"/>
                  </a:solidFill>
                  <a:latin typeface="Calibri"/>
                  <a:ea typeface="Calibri"/>
                  <a:cs typeface="Calibri"/>
                  <a:sym typeface="Calibri"/>
                </a:rPr>
                <a:t>, Xem các thông tin ưu đãi, tìm kiếm sản phẩm</a:t>
              </a:r>
              <a:endParaRPr sz="1400" b="0" i="0" u="none" strike="noStrike" cap="none">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696" name="Google Shape;696;p9"/>
          <p:cNvGrpSpPr/>
          <p:nvPr/>
        </p:nvGrpSpPr>
        <p:grpSpPr>
          <a:xfrm>
            <a:off x="4133237" y="1747800"/>
            <a:ext cx="2241720" cy="1070640"/>
            <a:chOff x="3578760" y="2203920"/>
            <a:chExt cx="2241720" cy="1070640"/>
          </a:xfrm>
        </p:grpSpPr>
        <p:sp>
          <p:nvSpPr>
            <p:cNvPr id="697" name="Google Shape;697;p9"/>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thanh toán sản phẩm, tiến hành thanh toán</a:t>
              </a:r>
              <a:endParaRPr sz="1400" b="0" i="0" u="none" strike="noStrike" cap="none">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99" name="Google Shape;699;p9"/>
          <p:cNvGrpSpPr/>
          <p:nvPr/>
        </p:nvGrpSpPr>
        <p:grpSpPr>
          <a:xfrm>
            <a:off x="6879077" y="1747800"/>
            <a:ext cx="2345040" cy="1293573"/>
            <a:chOff x="6408720" y="2203920"/>
            <a:chExt cx="2345040" cy="1293573"/>
          </a:xfrm>
        </p:grpSpPr>
        <p:sp>
          <p:nvSpPr>
            <p:cNvPr id="700" name="Google Shape;700;p9"/>
            <p:cNvSpPr/>
            <p:nvPr/>
          </p:nvSpPr>
          <p:spPr>
            <a:xfrm>
              <a:off x="652428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Xác nhận đơn hàng, nhận thông báo đơn hàng </a:t>
              </a:r>
              <a:r>
                <a:rPr lang="en-US">
                  <a:solidFill>
                    <a:srgbClr val="595959"/>
                  </a:solidFill>
                  <a:latin typeface="Calibri"/>
                  <a:ea typeface="Calibri"/>
                  <a:cs typeface="Calibri"/>
                  <a:sym typeface="Calibri"/>
                </a:rPr>
                <a:t>đặt thành công qua website trực tuyến</a:t>
              </a:r>
              <a:endParaRPr sz="1400" b="0" i="0" u="none" strike="noStrike" cap="none">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702" name="Google Shape;702;p9"/>
          <p:cNvGrpSpPr/>
          <p:nvPr/>
        </p:nvGrpSpPr>
        <p:grpSpPr>
          <a:xfrm>
            <a:off x="8332996" y="3908520"/>
            <a:ext cx="2441880" cy="1070640"/>
            <a:chOff x="9228240" y="2203920"/>
            <a:chExt cx="2441880" cy="1070640"/>
          </a:xfrm>
        </p:grpSpPr>
        <p:sp>
          <p:nvSpPr>
            <p:cNvPr id="703" name="Google Shape;703;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Nhân viên kiểm tra xác nhận đơn hàng và giao cho khách hàng</a:t>
              </a:r>
              <a:endParaRPr sz="1400" b="0" i="0" u="none" strike="noStrike" cap="none">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708" name="Google Shape;708;p9"/>
          <p:cNvGrpSpPr/>
          <p:nvPr/>
        </p:nvGrpSpPr>
        <p:grpSpPr>
          <a:xfrm>
            <a:off x="5552717" y="3908520"/>
            <a:ext cx="2241720" cy="1293573"/>
            <a:chOff x="4998240" y="4364640"/>
            <a:chExt cx="2241720" cy="1293573"/>
          </a:xfrm>
        </p:grpSpPr>
        <p:sp>
          <p:nvSpPr>
            <p:cNvPr id="709" name="Google Shape;709;p9"/>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cách đăng nhập, nhập đầy đủ thông tin</a:t>
              </a:r>
              <a:r>
                <a:rPr lang="en-US">
                  <a:solidFill>
                    <a:srgbClr val="595959"/>
                  </a:solidFill>
                  <a:latin typeface="Calibri"/>
                  <a:ea typeface="Calibri"/>
                  <a:cs typeface="Calibri"/>
                  <a:sym typeface="Calibri"/>
                </a:rPr>
                <a:t> </a:t>
              </a:r>
              <a:r>
                <a:rPr lang="en-US" sz="1400" b="0" i="0" u="none" strike="noStrike" cap="none">
                  <a:solidFill>
                    <a:srgbClr val="595959"/>
                  </a:solidFill>
                  <a:latin typeface="Calibri"/>
                  <a:ea typeface="Calibri"/>
                  <a:cs typeface="Calibri"/>
                  <a:sym typeface="Calibri"/>
                </a:rPr>
                <a:t>và xác nhận đặt hàng</a:t>
              </a:r>
              <a:endParaRPr sz="1400" b="0" i="0" u="none" strike="noStrike" cap="none">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711" name="Google Shape;711;p9"/>
          <p:cNvGrpSpPr/>
          <p:nvPr/>
        </p:nvGrpSpPr>
        <p:grpSpPr>
          <a:xfrm>
            <a:off x="2708717" y="3908520"/>
            <a:ext cx="2381760" cy="1070640"/>
            <a:chOff x="2154240" y="4364640"/>
            <a:chExt cx="2381760" cy="1070640"/>
          </a:xfrm>
        </p:grpSpPr>
        <p:sp>
          <p:nvSpPr>
            <p:cNvPr id="712" name="Google Shape;712;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 MUA HÀNG</a:t>
            </a:r>
            <a:endParaRPr sz="2400" b="0" i="0" u="none" strike="noStrike" cap="none">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2"/>
                                        </p:tgtEl>
                                        <p:attrNameLst>
                                          <p:attrName>style.visibility</p:attrName>
                                        </p:attrNameLst>
                                      </p:cBhvr>
                                      <p:to>
                                        <p:strVal val="visible"/>
                                      </p:to>
                                    </p:set>
                                    <p:anim calcmode="lin" valueType="num">
                                      <p:cBhvr additive="base">
                                        <p:cTn id="37" dur="500"/>
                                        <p:tgtEl>
                                          <p:spTgt spid="702"/>
                                        </p:tgtEl>
                                        <p:attrNameLst>
                                          <p:attrName>ppt_w</p:attrName>
                                        </p:attrNameLst>
                                      </p:cBhvr>
                                      <p:tavLst>
                                        <p:tav tm="0">
                                          <p:val>
                                            <p:strVal val="0"/>
                                          </p:val>
                                        </p:tav>
                                        <p:tav tm="100000">
                                          <p:val>
                                            <p:strVal val="#ppt_w"/>
                                          </p:val>
                                        </p:tav>
                                      </p:tavLst>
                                    </p:anim>
                                    <p:anim calcmode="lin" valueType="num">
                                      <p:cBhvr additive="base">
                                        <p:cTn id="38" dur="500"/>
                                        <p:tgtEl>
                                          <p:spTgt spid="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577219" y="4424945"/>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1"/>
          <p:cNvGrpSpPr/>
          <p:nvPr/>
        </p:nvGrpSpPr>
        <p:grpSpPr>
          <a:xfrm>
            <a:off x="7267699" y="2379024"/>
            <a:ext cx="3785400" cy="1073795"/>
            <a:chOff x="7299175" y="3663938"/>
            <a:chExt cx="3785400" cy="1073795"/>
          </a:xfrm>
        </p:grpSpPr>
        <p:sp>
          <p:nvSpPr>
            <p:cNvPr id="765" name="Google Shape;765;p11"/>
            <p:cNvSpPr/>
            <p:nvPr/>
          </p:nvSpPr>
          <p:spPr>
            <a:xfrm>
              <a:off x="7299175" y="4055923"/>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Các chức năng quản lý: Sản phẩm, Đơn hang, Chats, Khách hàng, Thống kê</a:t>
              </a:r>
              <a:endParaRPr sz="1600" b="0" i="0" u="none" strike="noStrike" cap="none">
                <a:solidFill>
                  <a:schemeClr val="dk1"/>
                </a:solidFill>
                <a:latin typeface="Arial"/>
                <a:ea typeface="Arial"/>
                <a:cs typeface="Arial"/>
                <a:sym typeface="Arial"/>
              </a:endParaRPr>
            </a:p>
          </p:txBody>
        </p:sp>
        <p:sp>
          <p:nvSpPr>
            <p:cNvPr id="766" name="Google Shape;766;p11"/>
            <p:cNvSpPr/>
            <p:nvPr/>
          </p:nvSpPr>
          <p:spPr>
            <a:xfrm>
              <a:off x="7299175" y="3663938"/>
              <a:ext cx="358992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website đối với người quản lý</a:t>
              </a:r>
              <a:endParaRPr sz="1600" b="0" i="0" u="none" strike="noStrike" cap="none">
                <a:solidFill>
                  <a:schemeClr val="dk1"/>
                </a:solidFill>
                <a:latin typeface="Arial"/>
                <a:ea typeface="Arial"/>
                <a:cs typeface="Arial"/>
                <a:sym typeface="Arial"/>
              </a:endParaRPr>
            </a:p>
          </p:txBody>
        </p:sp>
      </p:grpSp>
      <p:grpSp>
        <p:nvGrpSpPr>
          <p:cNvPr id="767" name="Google Shape;767;p11"/>
          <p:cNvGrpSpPr/>
          <p:nvPr/>
        </p:nvGrpSpPr>
        <p:grpSpPr>
          <a:xfrm>
            <a:off x="7267699" y="4231773"/>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600" b="0" i="0" u="none" strike="noStrike" cap="none">
                <a:solidFill>
                  <a:schemeClr val="dk1"/>
                </a:solidFill>
                <a:latin typeface="Arial"/>
                <a:ea typeface="Arial"/>
                <a:cs typeface="Arial"/>
                <a:sym typeface="Arial"/>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MỤC TIÊU ĐỀ TÀI</a:t>
            </a:r>
            <a:endParaRPr sz="2400" b="1" i="0" u="none" strike="noStrike" cap="none">
              <a:solidFill>
                <a:srgbClr val="202020"/>
              </a:solidFill>
              <a:latin typeface="Arial"/>
              <a:ea typeface="Arial"/>
              <a:cs typeface="Aria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2" name="Google Shape;772;p11"/>
          <p:cNvGrpSpPr/>
          <p:nvPr/>
        </p:nvGrpSpPr>
        <p:grpSpPr>
          <a:xfrm>
            <a:off x="6467644" y="2724762"/>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7" name="Google Shape;777;p11"/>
          <p:cNvGrpSpPr/>
          <p:nvPr/>
        </p:nvGrpSpPr>
        <p:grpSpPr>
          <a:xfrm>
            <a:off x="6490819" y="872942"/>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7267699" y="693236"/>
            <a:ext cx="3785400" cy="1329715"/>
            <a:chOff x="7299000" y="903960"/>
            <a:chExt cx="3785400" cy="1329715"/>
          </a:xfrm>
        </p:grpSpPr>
        <p:sp>
          <p:nvSpPr>
            <p:cNvPr id="781" name="Google Shape;781;p11"/>
            <p:cNvSpPr/>
            <p:nvPr/>
          </p:nvSpPr>
          <p:spPr>
            <a:xfrm>
              <a:off x="7299000" y="12564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Tìm kiếm sản phẫm dễ dàng với tính năng tìm kiếm, chat với admin, lọc theo yêu cầu của khách hàng.</a:t>
              </a:r>
              <a:endParaRPr sz="1600" b="0" i="0" u="none" strike="noStrike" cap="none">
                <a:solidFill>
                  <a:schemeClr val="dk1"/>
                </a:solidFill>
                <a:latin typeface="Arial"/>
                <a:ea typeface="Arial"/>
                <a:cs typeface="Arial"/>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Effect transition="in" filter="circle(in)">
                                      <p:cBhvr>
                                        <p:cTn id="7" dur="2000"/>
                                        <p:tgtEl>
                                          <p:spTgt spid="777"/>
                                        </p:tgtEl>
                                      </p:cBhvr>
                                    </p:animEffect>
                                  </p:childTnLst>
                                </p:cTn>
                              </p:par>
                              <p:par>
                                <p:cTn id="8" presetID="6" presetClass="entr" presetSubtype="16"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circle(in)">
                                      <p:cBhvr>
                                        <p:cTn id="10" dur="2000"/>
                                        <p:tgtEl>
                                          <p:spTgt spid="7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circle(in)">
                                      <p:cBhvr>
                                        <p:cTn id="15" dur="2000"/>
                                        <p:tgtEl>
                                          <p:spTgt spid="764"/>
                                        </p:tgtEl>
                                      </p:cBhvr>
                                    </p:animEffect>
                                  </p:childTnLst>
                                </p:cTn>
                              </p:par>
                              <p:par>
                                <p:cTn id="16" presetID="6" presetClass="entr" presetSubtype="16" fill="hold" nodeType="withEffect">
                                  <p:stCondLst>
                                    <p:cond delay="0"/>
                                  </p:stCondLst>
                                  <p:childTnLst>
                                    <p:set>
                                      <p:cBhvr>
                                        <p:cTn id="17" dur="1" fill="hold">
                                          <p:stCondLst>
                                            <p:cond delay="0"/>
                                          </p:stCondLst>
                                        </p:cTn>
                                        <p:tgtEl>
                                          <p:spTgt spid="772"/>
                                        </p:tgtEl>
                                        <p:attrNameLst>
                                          <p:attrName>style.visibility</p:attrName>
                                        </p:attrNameLst>
                                      </p:cBhvr>
                                      <p:to>
                                        <p:strVal val="visible"/>
                                      </p:to>
                                    </p:set>
                                    <p:animEffect transition="in" filter="circle(in)">
                                      <p:cBhvr>
                                        <p:cTn id="18" dur="2000"/>
                                        <p:tgtEl>
                                          <p:spTgt spid="77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61"/>
                                        </p:tgtEl>
                                        <p:attrNameLst>
                                          <p:attrName>style.visibility</p:attrName>
                                        </p:attrNameLst>
                                      </p:cBhvr>
                                      <p:to>
                                        <p:strVal val="visible"/>
                                      </p:to>
                                    </p:set>
                                    <p:animEffect transition="in" filter="circle(in)">
                                      <p:cBhvr>
                                        <p:cTn id="23" dur="2000"/>
                                        <p:tgtEl>
                                          <p:spTgt spid="761"/>
                                        </p:tgtEl>
                                      </p:cBhvr>
                                    </p:animEffect>
                                  </p:childTnLst>
                                </p:cTn>
                              </p:par>
                              <p:par>
                                <p:cTn id="24" presetID="6" presetClass="entr" presetSubtype="16"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circle(in)">
                                      <p:cBhvr>
                                        <p:cTn id="26" dur="20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804" name="Google Shape;804;p12"/>
          <p:cNvSpPr/>
          <p:nvPr/>
        </p:nvSpPr>
        <p:spPr>
          <a:xfrm>
            <a:off x="4641608" y="230127"/>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3352800" y="1879809"/>
            <a:ext cx="5486399" cy="3530390"/>
            <a:chOff x="3483872" y="1759315"/>
            <a:chExt cx="5259520" cy="375845"/>
          </a:xfrm>
        </p:grpSpPr>
        <p:sp>
          <p:nvSpPr>
            <p:cNvPr id="806" name="Google Shape;806;p12"/>
            <p:cNvSpPr/>
            <p:nvPr/>
          </p:nvSpPr>
          <p:spPr>
            <a:xfrm>
              <a:off x="3483872" y="1759315"/>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9253643" y="2835713"/>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1331</Words>
  <Application>Microsoft Office PowerPoint</Application>
  <PresentationFormat>Widescreen</PresentationFormat>
  <Paragraphs>145</Paragraphs>
  <Slides>16</Slides>
  <Notes>16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16</vt:i4>
      </vt:variant>
    </vt:vector>
  </HeadingPairs>
  <TitlesOfParts>
    <vt:vector size="27" baseType="lpstr">
      <vt:lpstr>Arial</vt:lpstr>
      <vt:lpstr>Century Gothic</vt:lpstr>
      <vt:lpstr>Times New Roman</vt:lpstr>
      <vt:lpstr>Microsoft Yahei</vt:lpstr>
      <vt:lpstr>Calibri</vt:lpstr>
      <vt:lpstr>Oi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Nguyen Thong</cp:lastModifiedBy>
  <cp:revision>31</cp:revision>
  <dcterms:created xsi:type="dcterms:W3CDTF">2017-11-02T08:38:29Z</dcterms:created>
  <dcterms:modified xsi:type="dcterms:W3CDTF">2024-05-21T22:51:52Z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