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jpg!w700wp"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700" r:id="rId4"/>
    <p:sldMasterId id="2147483713" r:id="rId5"/>
  </p:sldMasterIdLst>
  <p:notesMasterIdLst>
    <p:notesMasterId r:id="rId21"/>
  </p:notesMasterIdLst>
  <p:sldIdLst>
    <p:sldId id="256" r:id="rId6"/>
    <p:sldId id="258" r:id="rId7"/>
    <p:sldId id="259" r:id="rId8"/>
    <p:sldId id="260" r:id="rId9"/>
    <p:sldId id="261" r:id="rId10"/>
    <p:sldId id="262" r:id="rId11"/>
    <p:sldId id="264" r:id="rId12"/>
    <p:sldId id="266" r:id="rId13"/>
    <p:sldId id="267" r:id="rId14"/>
    <p:sldId id="269" r:id="rId15"/>
    <p:sldId id="276" r:id="rId16"/>
    <p:sldId id="272" r:id="rId17"/>
    <p:sldId id="273" r:id="rId18"/>
    <p:sldId id="274" r:id="rId19"/>
    <p:sldId id="275" r:id="rId20"/>
  </p:sldIdLst>
  <p:sldSz cx="12192000" cy="6858000"/>
  <p:notesSz cx="6858000" cy="9144000"/>
  <p:embeddedFontLst>
    <p:embeddedFont>
      <p:font typeface="Century Gothic" panose="020B0502020202020204" pitchFamily="34" charset="0"/>
      <p:regular r:id="rId22"/>
      <p:bold r:id="rId23"/>
      <p:italic r:id="rId24"/>
      <p:boldItalic r:id="rId25"/>
    </p:embeddedFont>
    <p:embeddedFont>
      <p:font typeface="Microsoft Yahei" panose="020B0503020204020204" pitchFamily="34" charset="-122"/>
      <p:regular r:id="rId26"/>
      <p:bold r:id="rId27"/>
    </p:embeddedFont>
    <p:embeddedFont>
      <p:font typeface="Oi"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V7vorKt7kpJ0PIiZyq0V5fX2C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F6AF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5E071E-3863-4434-B26A-A9BFC603B3CF}">
  <a:tblStyle styleId="{5F5E071E-3863-4434-B26A-A9BFC603B3CF}"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b="off" i="off"/>
      <a:tcStyle>
        <a:tcBdr/>
        <a:fill>
          <a:solidFill>
            <a:srgbClr val="FFCCCC"/>
          </a:solidFill>
        </a:fill>
      </a:tcStyle>
    </a:band1H>
    <a:band2H>
      <a:tcTxStyle b="off" i="off"/>
      <a:tcStyle>
        <a:tcBdr/>
      </a:tcStyle>
    </a:band2H>
    <a:band1V>
      <a:tcTxStyle b="off" i="off"/>
      <a:tcStyle>
        <a:tcBdr/>
        <a:fill>
          <a:solidFill>
            <a:srgbClr val="FFCCCC"/>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9" d="100"/>
          <a:sy n="79" d="100"/>
        </p:scale>
        <p:origin x="84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5.fntdata"/><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4.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3.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1.fntdata"/><Relationship Id="rId27" Type="http://schemas.openxmlformats.org/officeDocument/2006/relationships/font" Target="fonts/font6.fntdata"/><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1</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1" name="Google Shape;821;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2" name="Google Shape;822;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8" name="Google Shape;828;p1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9" name="Google Shape;829;p1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01443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0" name="Google Shape;860;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61" name="Google Shape;861;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12</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18: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884" name="Google Shape;884;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19: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902" name="Google Shape;902;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5" name="Google Shape;945;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946" name="Google Shape;946;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90" name="Google Shape;490;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48" name="Google Shape;548;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1" name="Google Shape;571;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72" name="Google Shape;572;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6: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9" name="Google Shape;589;p6: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90" name="Google Shape;590;p6: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5</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1200"/>
              <a:buFont typeface="Arial"/>
              <a:buAutoNum type="arabicPeriod"/>
            </a:pPr>
            <a:r>
              <a:rPr lang="en-US"/>
              <a:t>Mvc</a:t>
            </a:r>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Model (dữ liệu), View (giao diện) và Controller (bộ điều khiển).</a:t>
            </a: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Model: ở phần trước mình đã nhắc lại cho các bạn về 3 tầng trong mô hình</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View: là tầng giao diện, hiển thị dữ liệu được truy xuất từ tầng model</a:t>
            </a:r>
            <a:endParaRPr sz="1200" i="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a:t>Cơ chế hoạt động</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endParaRPr/>
          </a:p>
          <a:p>
            <a:pPr marL="228600" lvl="0" indent="-228600" algn="l" rtl="0">
              <a:lnSpc>
                <a:spcPct val="100000"/>
              </a:lnSpc>
              <a:spcBef>
                <a:spcPts val="0"/>
              </a:spcBef>
              <a:spcAft>
                <a:spcPts val="0"/>
              </a:spcAft>
              <a:buClr>
                <a:schemeClr val="dk1"/>
              </a:buClr>
              <a:buSzPts val="1200"/>
              <a:buFont typeface="Arial"/>
              <a:buAutoNum type="arabicPeriod"/>
            </a:pPr>
            <a:r>
              <a:rPr lang="en-US"/>
              <a:t>Microsoft sql server</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228600" lvl="0" indent="-152400" algn="l" rtl="0">
              <a:lnSpc>
                <a:spcPct val="100000"/>
              </a:lnSpc>
              <a:spcBef>
                <a:spcPts val="0"/>
              </a:spcBef>
              <a:spcAft>
                <a:spcPts val="0"/>
              </a:spcAft>
              <a:buClr>
                <a:schemeClr val="dk1"/>
              </a:buClr>
              <a:buSzPts val="1200"/>
              <a:buFont typeface="Arial"/>
              <a:buNone/>
            </a:pPr>
            <a:endParaRPr/>
          </a:p>
        </p:txBody>
      </p:sp>
      <p:sp>
        <p:nvSpPr>
          <p:cNvPr id="624" name="Google Shape;624;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6</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0" name="Google Shape;660;p9: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661" name="Google Shape;661;p9: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7</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2" name="Google Shape;742;p1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43" name="Google Shape;743;p1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8</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8" name="Google Shape;788;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89" name="Google Shape;789;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2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36"/>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37"/>
        <p:cNvGrpSpPr/>
        <p:nvPr/>
      </p:nvGrpSpPr>
      <p:grpSpPr>
        <a:xfrm>
          <a:off x="0" y="0"/>
          <a:ext cx="0" cy="0"/>
          <a:chOff x="0" y="0"/>
          <a:chExt cx="0" cy="0"/>
        </a:xfrm>
      </p:grpSpPr>
      <p:sp>
        <p:nvSpPr>
          <p:cNvPr id="338" name="Google Shape;338;p7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9" name="Google Shape;339;p77"/>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40"/>
        <p:cNvGrpSpPr/>
        <p:nvPr/>
      </p:nvGrpSpPr>
      <p:grpSpPr>
        <a:xfrm>
          <a:off x="0" y="0"/>
          <a:ext cx="0" cy="0"/>
          <a:chOff x="0" y="0"/>
          <a:chExt cx="0" cy="0"/>
        </a:xfrm>
      </p:grpSpPr>
      <p:sp>
        <p:nvSpPr>
          <p:cNvPr id="341" name="Google Shape;341;p7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2" name="Google Shape;342;p78"/>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43"/>
        <p:cNvGrpSpPr/>
        <p:nvPr/>
      </p:nvGrpSpPr>
      <p:grpSpPr>
        <a:xfrm>
          <a:off x="0" y="0"/>
          <a:ext cx="0" cy="0"/>
          <a:chOff x="0" y="0"/>
          <a:chExt cx="0" cy="0"/>
        </a:xfrm>
      </p:grpSpPr>
      <p:sp>
        <p:nvSpPr>
          <p:cNvPr id="344" name="Google Shape;344;p7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5" name="Google Shape;345;p7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6" name="Google Shape;346;p79"/>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7"/>
        <p:cNvGrpSpPr/>
        <p:nvPr/>
      </p:nvGrpSpPr>
      <p:grpSpPr>
        <a:xfrm>
          <a:off x="0" y="0"/>
          <a:ext cx="0" cy="0"/>
          <a:chOff x="0" y="0"/>
          <a:chExt cx="0" cy="0"/>
        </a:xfrm>
      </p:grpSpPr>
      <p:sp>
        <p:nvSpPr>
          <p:cNvPr id="348" name="Google Shape;348;p8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49"/>
        <p:cNvGrpSpPr/>
        <p:nvPr/>
      </p:nvGrpSpPr>
      <p:grpSpPr>
        <a:xfrm>
          <a:off x="0" y="0"/>
          <a:ext cx="0" cy="0"/>
          <a:chOff x="0" y="0"/>
          <a:chExt cx="0" cy="0"/>
        </a:xfrm>
      </p:grpSpPr>
      <p:sp>
        <p:nvSpPr>
          <p:cNvPr id="350" name="Google Shape;350;p81"/>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51"/>
        <p:cNvGrpSpPr/>
        <p:nvPr/>
      </p:nvGrpSpPr>
      <p:grpSpPr>
        <a:xfrm>
          <a:off x="0" y="0"/>
          <a:ext cx="0" cy="0"/>
          <a:chOff x="0" y="0"/>
          <a:chExt cx="0" cy="0"/>
        </a:xfrm>
      </p:grpSpPr>
      <p:sp>
        <p:nvSpPr>
          <p:cNvPr id="352" name="Google Shape;352;p8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3" name="Google Shape;353;p8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4" name="Google Shape;354;p8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5" name="Google Shape;355;p8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6"/>
        <p:cNvGrpSpPr/>
        <p:nvPr/>
      </p:nvGrpSpPr>
      <p:grpSpPr>
        <a:xfrm>
          <a:off x="0" y="0"/>
          <a:ext cx="0" cy="0"/>
          <a:chOff x="0" y="0"/>
          <a:chExt cx="0" cy="0"/>
        </a:xfrm>
      </p:grpSpPr>
      <p:sp>
        <p:nvSpPr>
          <p:cNvPr id="357" name="Google Shape;357;p8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8" name="Google Shape;358;p8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9" name="Google Shape;359;p8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0" name="Google Shape;360;p83"/>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1"/>
        <p:cNvGrpSpPr/>
        <p:nvPr/>
      </p:nvGrpSpPr>
      <p:grpSpPr>
        <a:xfrm>
          <a:off x="0" y="0"/>
          <a:ext cx="0" cy="0"/>
          <a:chOff x="0" y="0"/>
          <a:chExt cx="0" cy="0"/>
        </a:xfrm>
      </p:grpSpPr>
      <p:sp>
        <p:nvSpPr>
          <p:cNvPr id="362" name="Google Shape;362;p8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3" name="Google Shape;363;p8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4" name="Google Shape;364;p8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5" name="Google Shape;365;p84"/>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66"/>
        <p:cNvGrpSpPr/>
        <p:nvPr/>
      </p:nvGrpSpPr>
      <p:grpSpPr>
        <a:xfrm>
          <a:off x="0" y="0"/>
          <a:ext cx="0" cy="0"/>
          <a:chOff x="0" y="0"/>
          <a:chExt cx="0" cy="0"/>
        </a:xfrm>
      </p:grpSpPr>
      <p:sp>
        <p:nvSpPr>
          <p:cNvPr id="367" name="Google Shape;367;p8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8" name="Google Shape;368;p85"/>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9" name="Google Shape;369;p85"/>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70"/>
        <p:cNvGrpSpPr/>
        <p:nvPr/>
      </p:nvGrpSpPr>
      <p:grpSpPr>
        <a:xfrm>
          <a:off x="0" y="0"/>
          <a:ext cx="0" cy="0"/>
          <a:chOff x="0" y="0"/>
          <a:chExt cx="0" cy="0"/>
        </a:xfrm>
      </p:grpSpPr>
      <p:sp>
        <p:nvSpPr>
          <p:cNvPr id="371" name="Google Shape;371;p8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2" name="Google Shape;372;p8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3" name="Google Shape;373;p8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4" name="Google Shape;374;p8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5" name="Google Shape;375;p86"/>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76"/>
        <p:cNvGrpSpPr/>
        <p:nvPr/>
      </p:nvGrpSpPr>
      <p:grpSpPr>
        <a:xfrm>
          <a:off x="0" y="0"/>
          <a:ext cx="0" cy="0"/>
          <a:chOff x="0" y="0"/>
          <a:chExt cx="0" cy="0"/>
        </a:xfrm>
      </p:grpSpPr>
      <p:sp>
        <p:nvSpPr>
          <p:cNvPr id="377" name="Google Shape;377;p8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8" name="Google Shape;378;p87"/>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9" name="Google Shape;379;p87"/>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0" name="Google Shape;380;p87"/>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1" name="Google Shape;381;p87"/>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2" name="Google Shape;382;p87"/>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3" name="Google Shape;383;p87"/>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i="0">
              <a:solidFill>
                <a:schemeClr val="dk1"/>
              </a:solidFill>
              <a:latin typeface="Times New Roman"/>
              <a:ea typeface="Times New Roman"/>
              <a:cs typeface="Times New Roman"/>
              <a:sym typeface="Times New Roman"/>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0"/>
        <p:cNvGrpSpPr/>
        <p:nvPr/>
      </p:nvGrpSpPr>
      <p:grpSpPr>
        <a:xfrm>
          <a:off x="0" y="0"/>
          <a:ext cx="0" cy="0"/>
          <a:chOff x="0" y="0"/>
          <a:chExt cx="0" cy="0"/>
        </a:xfrm>
      </p:grpSpPr>
      <p:sp>
        <p:nvSpPr>
          <p:cNvPr id="311" name="Google Shape;311;p31"/>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12" name="Google Shape;312;p31"/>
          <p:cNvGrpSpPr/>
          <p:nvPr/>
        </p:nvGrpSpPr>
        <p:grpSpPr>
          <a:xfrm>
            <a:off x="0" y="379800"/>
            <a:ext cx="1946160" cy="553320"/>
            <a:chOff x="0" y="379800"/>
            <a:chExt cx="1946160" cy="553320"/>
          </a:xfrm>
        </p:grpSpPr>
        <p:sp>
          <p:nvSpPr>
            <p:cNvPr id="313" name="Google Shape;313;p3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3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15" name="Google Shape;315;p3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3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7" name="Google Shape;317;p31"/>
          <p:cNvGrpSpPr/>
          <p:nvPr/>
        </p:nvGrpSpPr>
        <p:grpSpPr>
          <a:xfrm>
            <a:off x="0" y="379440"/>
            <a:ext cx="1123200" cy="553680"/>
            <a:chOff x="0" y="379440"/>
            <a:chExt cx="1123200" cy="553680"/>
          </a:xfrm>
        </p:grpSpPr>
        <p:grpSp>
          <p:nvGrpSpPr>
            <p:cNvPr id="318" name="Google Shape;318;p31"/>
            <p:cNvGrpSpPr/>
            <p:nvPr/>
          </p:nvGrpSpPr>
          <p:grpSpPr>
            <a:xfrm>
              <a:off x="0" y="379440"/>
              <a:ext cx="481320" cy="553680"/>
              <a:chOff x="0" y="379440"/>
              <a:chExt cx="481320" cy="553680"/>
            </a:xfrm>
          </p:grpSpPr>
          <p:sp>
            <p:nvSpPr>
              <p:cNvPr id="319" name="Google Shape;319;p3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3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3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3" name="Google Shape;323;p3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1" name="Google Shape;331;p31"/>
          <p:cNvGrpSpPr/>
          <p:nvPr/>
        </p:nvGrpSpPr>
        <p:grpSpPr>
          <a:xfrm>
            <a:off x="0" y="6706080"/>
            <a:ext cx="12191760" cy="150120"/>
            <a:chOff x="0" y="6706080"/>
            <a:chExt cx="12191760" cy="150120"/>
          </a:xfrm>
        </p:grpSpPr>
        <p:sp>
          <p:nvSpPr>
            <p:cNvPr id="332" name="Google Shape;332;p3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4" name="Google Shape;334;p3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5" name="Google Shape;335;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w700wp"/><Relationship Id="rId2" Type="http://schemas.openxmlformats.org/officeDocument/2006/relationships/notesSlide" Target="../notesSlides/notesSlide4.xml"/><Relationship Id="rId1" Type="http://schemas.openxmlformats.org/officeDocument/2006/relationships/slideLayout" Target="../slideLayouts/slideLayout25.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5.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3264915" y="1527793"/>
            <a:ext cx="7319632"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a:solidFill>
                  <a:srgbClr val="ED1C2A"/>
                </a:solidFill>
                <a:latin typeface="Arial"/>
                <a:ea typeface="Arial"/>
                <a:cs typeface="Arial"/>
                <a:sym typeface="Arial"/>
              </a:rPr>
              <a:t>ĐỒ ÁN TỐT NGHIỆP</a:t>
            </a:r>
            <a:endParaRPr sz="5400" b="1" i="0" u="none" strike="noStrike" cap="none">
              <a:solidFill>
                <a:srgbClr val="ED1C2A"/>
              </a:solidFill>
              <a:latin typeface="Arial"/>
              <a:ea typeface="Arial"/>
              <a:cs typeface="Arial"/>
              <a:sym typeface="Arial"/>
            </a:endParaRPr>
          </a:p>
        </p:txBody>
      </p:sp>
      <p:sp>
        <p:nvSpPr>
          <p:cNvPr id="464" name="Google Shape;464;p1"/>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465" name="Google Shape;465;p1"/>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Khoa công nghệ thông tin</a:t>
            </a:r>
            <a:endParaRPr sz="1800" b="0" i="0" u="none" strike="noStrike" cap="none">
              <a:solidFill>
                <a:schemeClr val="dk1"/>
              </a:solidFill>
              <a:latin typeface="Arial"/>
              <a:ea typeface="Arial"/>
              <a:cs typeface="Arial"/>
              <a:sym typeface="Arial"/>
            </a:endParaRPr>
          </a:p>
        </p:txBody>
      </p:sp>
      <p:sp>
        <p:nvSpPr>
          <p:cNvPr id="466" name="Google Shape;466;p1"/>
          <p:cNvSpPr txBox="1"/>
          <p:nvPr/>
        </p:nvSpPr>
        <p:spPr>
          <a:xfrm>
            <a:off x="2675797" y="4608186"/>
            <a:ext cx="849894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Arial"/>
                <a:ea typeface="Arial"/>
                <a:cs typeface="Arial"/>
                <a:sym typeface="Arial"/>
              </a:rPr>
              <a:t>MSV: 2020604175</a:t>
            </a:r>
            <a:endParaRPr sz="2800" b="1" i="0" u="none" strike="noStrike" cap="none">
              <a:solidFill>
                <a:schemeClr val="dk1"/>
              </a:solidFill>
              <a:latin typeface="Arial"/>
              <a:ea typeface="Arial"/>
              <a:cs typeface="Arial"/>
              <a:sym typeface="Arial"/>
            </a:endParaRPr>
          </a:p>
        </p:txBody>
      </p:sp>
      <p:sp>
        <p:nvSpPr>
          <p:cNvPr id="467" name="Google Shape;467;p1"/>
          <p:cNvSpPr txBox="1"/>
          <p:nvPr/>
        </p:nvSpPr>
        <p:spPr>
          <a:xfrm>
            <a:off x="2675797" y="5157785"/>
            <a:ext cx="851124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Arial"/>
                <a:ea typeface="Arial"/>
                <a:cs typeface="Arial"/>
                <a:sym typeface="Arial"/>
              </a:rPr>
              <a:t>GVHD: T.S Nguyễn Thị Hoa Huệ</a:t>
            </a:r>
            <a:endParaRPr sz="2800" b="1" i="0" u="none" strike="noStrike" cap="none">
              <a:solidFill>
                <a:schemeClr val="dk1"/>
              </a:solidFill>
              <a:latin typeface="Arial"/>
              <a:ea typeface="Arial"/>
              <a:cs typeface="Arial"/>
              <a:sym typeface="Arial"/>
            </a:endParaRPr>
          </a:p>
        </p:txBody>
      </p:sp>
      <p:sp>
        <p:nvSpPr>
          <p:cNvPr id="468" name="Google Shape;468;p1"/>
          <p:cNvSpPr txBox="1"/>
          <p:nvPr/>
        </p:nvSpPr>
        <p:spPr>
          <a:xfrm>
            <a:off x="2675797" y="3973164"/>
            <a:ext cx="849786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Arial"/>
                <a:ea typeface="Arial"/>
                <a:cs typeface="Arial"/>
                <a:sym typeface="Arial"/>
              </a:rPr>
              <a:t>Sinh viên thực hiện: Nguyễn Minh Thông</a:t>
            </a:r>
            <a:endParaRPr sz="2800" b="1" i="0" u="none" strike="noStrike" cap="none">
              <a:solidFill>
                <a:schemeClr val="dk1"/>
              </a:solidFill>
              <a:latin typeface="Arial"/>
              <a:ea typeface="Arial"/>
              <a:cs typeface="Arial"/>
              <a:sym typeface="Arial"/>
            </a:endParaRPr>
          </a:p>
        </p:txBody>
      </p:sp>
      <p:sp>
        <p:nvSpPr>
          <p:cNvPr id="469" name="Google Shape;469;p1"/>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a:solidFill>
                  <a:srgbClr val="595959"/>
                </a:solidFill>
                <a:latin typeface="Times New Roman"/>
                <a:ea typeface="Times New Roman"/>
                <a:cs typeface="Times New Roman"/>
                <a:sym typeface="Times New Roman"/>
              </a:rPr>
              <a:t>Hà Nội, ngày </a:t>
            </a:r>
            <a:r>
              <a:rPr lang="en-US" sz="1800" i="1">
                <a:solidFill>
                  <a:srgbClr val="595959"/>
                </a:solidFill>
                <a:latin typeface="Times New Roman"/>
                <a:ea typeface="Times New Roman"/>
                <a:cs typeface="Times New Roman"/>
                <a:sym typeface="Times New Roman"/>
              </a:rPr>
              <a:t>31</a:t>
            </a:r>
            <a:r>
              <a:rPr lang="en-US" sz="1800" b="0" i="1" u="none" strike="noStrike" cap="none">
                <a:solidFill>
                  <a:srgbClr val="595959"/>
                </a:solidFill>
                <a:latin typeface="Times New Roman"/>
                <a:ea typeface="Times New Roman"/>
                <a:cs typeface="Times New Roman"/>
                <a:sym typeface="Times New Roman"/>
              </a:rPr>
              <a:t> tháng 5 năm 2024</a:t>
            </a:r>
            <a:endParaRPr sz="1400" b="0" i="0" u="none" strike="noStrike" cap="none">
              <a:solidFill>
                <a:srgbClr val="000000"/>
              </a:solidFill>
              <a:latin typeface="Times New Roman"/>
              <a:ea typeface="Times New Roman"/>
              <a:cs typeface="Times New Roman"/>
              <a:sym typeface="Times New Roman"/>
            </a:endParaRPr>
          </a:p>
        </p:txBody>
      </p:sp>
      <p:sp>
        <p:nvSpPr>
          <p:cNvPr id="470" name="Google Shape;470;p1"/>
          <p:cNvSpPr/>
          <p:nvPr/>
        </p:nvSpPr>
        <p:spPr>
          <a:xfrm>
            <a:off x="1219200" y="284909"/>
            <a:ext cx="11437818"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Arial"/>
                <a:ea typeface="Arial"/>
                <a:cs typeface="Arial"/>
                <a:sym typeface="Arial"/>
              </a:rPr>
              <a:t>ĐẠI HỌC CÔNG NGHIỆP HÀ NỘI</a:t>
            </a:r>
            <a:endParaRPr sz="4000" b="1" i="0" u="none" strike="noStrike" cap="none">
              <a:solidFill>
                <a:srgbClr val="0070C0"/>
              </a:solidFill>
              <a:latin typeface="Arial"/>
              <a:ea typeface="Arial"/>
              <a:cs typeface="Arial"/>
              <a:sym typeface="Arial"/>
            </a:endParaRPr>
          </a:p>
        </p:txBody>
      </p:sp>
      <p:sp>
        <p:nvSpPr>
          <p:cNvPr id="471" name="Google Shape;471;p1"/>
          <p:cNvSpPr/>
          <p:nvPr/>
        </p:nvSpPr>
        <p:spPr>
          <a:xfrm>
            <a:off x="3720298" y="974009"/>
            <a:ext cx="596509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accent4"/>
                </a:solidFill>
                <a:latin typeface="Arial"/>
                <a:ea typeface="Arial"/>
                <a:cs typeface="Arial"/>
                <a:sym typeface="Arial"/>
              </a:rPr>
              <a:t>KHOA CÔNG NGHỆ THÔNG TIN</a:t>
            </a:r>
            <a:endParaRPr sz="2800" b="1" i="0" u="none" strike="noStrike" cap="none">
              <a:solidFill>
                <a:schemeClr val="accent4"/>
              </a:solidFill>
              <a:latin typeface="Arial"/>
              <a:ea typeface="Arial"/>
              <a:cs typeface="Arial"/>
              <a:sym typeface="Arial"/>
            </a:endParaRPr>
          </a:p>
        </p:txBody>
      </p:sp>
      <p:sp>
        <p:nvSpPr>
          <p:cNvPr id="473" name="Google Shape;473;p1"/>
          <p:cNvSpPr/>
          <p:nvPr/>
        </p:nvSpPr>
        <p:spPr>
          <a:xfrm>
            <a:off x="9803" y="381000"/>
            <a:ext cx="294997"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 name="Google Shape;474;p1"/>
          <p:cNvSpPr/>
          <p:nvPr/>
        </p:nvSpPr>
        <p:spPr>
          <a:xfrm>
            <a:off x="2182095" y="4074678"/>
            <a:ext cx="375873" cy="313560"/>
          </a:xfrm>
          <a:custGeom>
            <a:avLst/>
            <a:gdLst/>
            <a:ahLst/>
            <a:cxnLst/>
            <a:rect l="l" t="t" r="r" b="b"/>
            <a:pathLst>
              <a:path w="5850" h="6469" extrusionOk="0">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image3.png" descr="A red and white flag&#10;&#10;Description automatically generated with low confidence">
            <a:extLst>
              <a:ext uri="{FF2B5EF4-FFF2-40B4-BE49-F238E27FC236}">
                <a16:creationId xmlns:a16="http://schemas.microsoft.com/office/drawing/2014/main" id="{ECFE0040-D8CB-53C8-B112-9E287C418CBE}"/>
              </a:ext>
            </a:extLst>
          </p:cNvPr>
          <p:cNvPicPr/>
          <p:nvPr/>
        </p:nvPicPr>
        <p:blipFill>
          <a:blip r:embed="rId3"/>
          <a:srcRect/>
          <a:stretch>
            <a:fillRect/>
          </a:stretch>
        </p:blipFill>
        <p:spPr>
          <a:xfrm>
            <a:off x="252638" y="193084"/>
            <a:ext cx="1751260" cy="1577350"/>
          </a:xfrm>
          <a:prstGeom prst="rect">
            <a:avLst/>
          </a:prstGeom>
        </p:spPr>
      </p:pic>
      <p:sp>
        <p:nvSpPr>
          <p:cNvPr id="2" name="Google Shape;486;p2">
            <a:extLst>
              <a:ext uri="{FF2B5EF4-FFF2-40B4-BE49-F238E27FC236}">
                <a16:creationId xmlns:a16="http://schemas.microsoft.com/office/drawing/2014/main" id="{1B4EC8F8-C219-FA28-61BA-367D9EFA7EB7}"/>
              </a:ext>
            </a:extLst>
          </p:cNvPr>
          <p:cNvSpPr txBox="1"/>
          <p:nvPr/>
        </p:nvSpPr>
        <p:spPr>
          <a:xfrm>
            <a:off x="552449" y="2465646"/>
            <a:ext cx="11582400" cy="17542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ED1C2A"/>
                </a:solidFill>
                <a:latin typeface="Calibri"/>
                <a:ea typeface="Calibri"/>
                <a:cs typeface="Calibri"/>
                <a:sym typeface="Calibri"/>
              </a:rPr>
              <a:t>ĐỀ TÀI: </a:t>
            </a:r>
            <a:r>
              <a:rPr lang="vi-VN" sz="3600" b="1" i="0" u="none" strike="noStrike" cap="none">
                <a:solidFill>
                  <a:srgbClr val="ED1C2A"/>
                </a:solidFill>
                <a:latin typeface="Calibri"/>
                <a:ea typeface="Calibri"/>
                <a:cs typeface="Calibri"/>
                <a:sym typeface="Calibri"/>
              </a:rPr>
              <a:t>XÂY DỰNG WEBSITE BÁN THÚ CƯNG</a:t>
            </a:r>
            <a:r>
              <a:rPr lang="en-US" sz="3600" b="1" i="0" u="none" strike="noStrike" cap="none">
                <a:solidFill>
                  <a:srgbClr val="ED1C2A"/>
                </a:solidFill>
                <a:latin typeface="Calibri"/>
                <a:ea typeface="Calibri"/>
                <a:cs typeface="Calibri"/>
                <a:sym typeface="Calibri"/>
              </a:rPr>
              <a:t> PET MART</a:t>
            </a:r>
          </a:p>
          <a:p>
            <a:pPr marL="0" marR="0" lvl="0" indent="0" algn="ctr" rtl="0">
              <a:lnSpc>
                <a:spcPct val="100000"/>
              </a:lnSpc>
              <a:spcBef>
                <a:spcPts val="0"/>
              </a:spcBef>
              <a:spcAft>
                <a:spcPts val="0"/>
              </a:spcAft>
              <a:buClr>
                <a:srgbClr val="000000"/>
              </a:buClr>
              <a:buSzPts val="3600"/>
              <a:buFont typeface="Arial"/>
              <a:buNone/>
            </a:pPr>
            <a:r>
              <a:rPr lang="vi-VN" sz="3600" b="1" i="0" u="none" strike="noStrike" cap="none">
                <a:solidFill>
                  <a:srgbClr val="ED1C2A"/>
                </a:solidFill>
                <a:latin typeface="Calibri"/>
                <a:ea typeface="Calibri"/>
                <a:cs typeface="Calibri"/>
                <a:sym typeface="Calibri"/>
              </a:rPr>
              <a:t> SỬ DỤNG VUEJS FRAMEWORK</a:t>
            </a:r>
          </a:p>
          <a:p>
            <a:pPr marL="0" marR="0" lvl="0" indent="0" algn="ctr" rtl="0">
              <a:lnSpc>
                <a:spcPct val="100000"/>
              </a:lnSpc>
              <a:spcBef>
                <a:spcPts val="0"/>
              </a:spcBef>
              <a:spcAft>
                <a:spcPts val="0"/>
              </a:spcAft>
              <a:buClr>
                <a:srgbClr val="000000"/>
              </a:buClr>
              <a:buSzPts val="3600"/>
              <a:buFont typeface="Arial"/>
              <a:buNone/>
            </a:pPr>
            <a:endParaRPr lang="en-US" sz="3600" b="1" i="0" u="none" strike="noStrike" cap="none">
              <a:solidFill>
                <a:srgbClr val="ED1C2A"/>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10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14"/>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SƠ ĐỒ USECASE TỔNG QUÁT</a:t>
            </a:r>
            <a:endParaRPr sz="2400" b="0" i="0" u="none" strike="noStrike" cap="none">
              <a:solidFill>
                <a:schemeClr val="dk1"/>
              </a:solidFill>
              <a:latin typeface="Arial"/>
              <a:ea typeface="Arial"/>
              <a:cs typeface="Arial"/>
              <a:sym typeface="Arial"/>
            </a:endParaRPr>
          </a:p>
        </p:txBody>
      </p:sp>
      <p:graphicFrame>
        <p:nvGraphicFramePr>
          <p:cNvPr id="5" name="Google Shape;816;p13">
            <a:extLst>
              <a:ext uri="{FF2B5EF4-FFF2-40B4-BE49-F238E27FC236}">
                <a16:creationId xmlns:a16="http://schemas.microsoft.com/office/drawing/2014/main" id="{A1762584-C364-D7C0-EDD9-DBCB3AAF6176}"/>
              </a:ext>
            </a:extLst>
          </p:cNvPr>
          <p:cNvGraphicFramePr/>
          <p:nvPr>
            <p:extLst>
              <p:ext uri="{D42A27DB-BD31-4B8C-83A1-F6EECF244321}">
                <p14:modId xmlns:p14="http://schemas.microsoft.com/office/powerpoint/2010/main" val="4089391902"/>
              </p:ext>
            </p:extLst>
          </p:nvPr>
        </p:nvGraphicFramePr>
        <p:xfrm>
          <a:off x="485638" y="957428"/>
          <a:ext cx="11220723" cy="3904922"/>
        </p:xfrm>
        <a:graphic>
          <a:graphicData uri="http://schemas.openxmlformats.org/drawingml/2006/table">
            <a:tbl>
              <a:tblPr firstRow="1" firstCol="1" bandRow="1">
                <a:noFill/>
                <a:tableStyleId>{5F5E071E-3863-4434-B26A-A9BFC603B3CF}</a:tableStyleId>
              </a:tblPr>
              <a:tblGrid>
                <a:gridCol w="3120327">
                  <a:extLst>
                    <a:ext uri="{9D8B030D-6E8A-4147-A177-3AD203B41FA5}">
                      <a16:colId xmlns:a16="http://schemas.microsoft.com/office/drawing/2014/main" val="20001"/>
                    </a:ext>
                  </a:extLst>
                </a:gridCol>
                <a:gridCol w="8100396">
                  <a:extLst>
                    <a:ext uri="{9D8B030D-6E8A-4147-A177-3AD203B41FA5}">
                      <a16:colId xmlns:a16="http://schemas.microsoft.com/office/drawing/2014/main" val="20002"/>
                    </a:ext>
                  </a:extLst>
                </a:gridCol>
              </a:tblGrid>
              <a:tr h="317332">
                <a:tc>
                  <a:txBody>
                    <a:bodyPr/>
                    <a:lstStyle/>
                    <a:p>
                      <a:pPr marL="0" marR="0" lvl="0" indent="0" algn="ctr" rtl="0">
                        <a:lnSpc>
                          <a:spcPct val="150000"/>
                        </a:lnSpc>
                        <a:spcBef>
                          <a:spcPts val="0"/>
                        </a:spcBef>
                        <a:spcAft>
                          <a:spcPts val="0"/>
                        </a:spcAft>
                        <a:buClr>
                          <a:srgbClr val="000000"/>
                        </a:buClr>
                        <a:buSzPts val="1300"/>
                        <a:buFont typeface="Arial"/>
                        <a:buNone/>
                      </a:pPr>
                      <a:r>
                        <a:rPr lang="en-US" sz="1800" u="none" strike="noStrike" cap="none"/>
                        <a:t>Tên Actor</a:t>
                      </a:r>
                      <a:endParaRPr sz="18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r>
                        <a:rPr lang="en-US" sz="1800" u="none" strike="noStrike" cap="none"/>
                        <a:t>Chức năng</a:t>
                      </a:r>
                      <a:endParaRPr sz="18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0"/>
                  </a:ext>
                </a:extLst>
              </a:tr>
              <a:tr h="1679066">
                <a:tc>
                  <a:txBody>
                    <a:bodyPr/>
                    <a:lstStyle/>
                    <a:p>
                      <a:pPr marL="0" marR="0" lvl="0" indent="0" algn="ctr" rtl="0">
                        <a:lnSpc>
                          <a:spcPct val="150000"/>
                        </a:lnSpc>
                        <a:spcBef>
                          <a:spcPts val="0"/>
                        </a:spcBef>
                        <a:spcAft>
                          <a:spcPts val="0"/>
                        </a:spcAft>
                        <a:buClr>
                          <a:srgbClr val="000000"/>
                        </a:buClr>
                        <a:buSzPts val="1300"/>
                        <a:buFont typeface="Arial"/>
                        <a:buNone/>
                      </a:pPr>
                      <a:endParaRPr lang="en-US"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15000"/>
                        </a:lnSpc>
                        <a:spcBef>
                          <a:spcPts val="0"/>
                        </a:spcBef>
                        <a:spcAft>
                          <a:spcPts val="0"/>
                        </a:spcAft>
                        <a:buClr>
                          <a:srgbClr val="000000"/>
                        </a:buClr>
                        <a:buSzPts val="1300"/>
                        <a:buFont typeface="Arial"/>
                        <a:buNone/>
                      </a:pPr>
                      <a:endParaRPr lang="en-US" sz="1800" u="none" strike="noStrike" cap="none"/>
                    </a:p>
                    <a:p>
                      <a:pPr marL="0" marR="0" lvl="0" indent="0" algn="just" rtl="0">
                        <a:lnSpc>
                          <a:spcPct val="115000"/>
                        </a:lnSpc>
                        <a:spcBef>
                          <a:spcPts val="0"/>
                        </a:spcBef>
                        <a:spcAft>
                          <a:spcPts val="0"/>
                        </a:spcAft>
                        <a:buClr>
                          <a:srgbClr val="000000"/>
                        </a:buClr>
                        <a:buSzPts val="1300"/>
                        <a:buFont typeface="Arial"/>
                        <a:buNone/>
                      </a:pPr>
                      <a:endParaRPr lang="en-US" sz="1800" u="none" strike="noStrike" cap="none"/>
                    </a:p>
                    <a:p>
                      <a:pPr marL="0" marR="0" lvl="0" indent="0" algn="just" rtl="0">
                        <a:lnSpc>
                          <a:spcPct val="115000"/>
                        </a:lnSpc>
                        <a:spcBef>
                          <a:spcPts val="0"/>
                        </a:spcBef>
                        <a:spcAft>
                          <a:spcPts val="0"/>
                        </a:spcAft>
                        <a:buClr>
                          <a:srgbClr val="000000"/>
                        </a:buClr>
                        <a:buSzPts val="1300"/>
                        <a:buFont typeface="Arial"/>
                        <a:buNone/>
                      </a:pPr>
                      <a:r>
                        <a:rPr lang="en-US" sz="1800" u="none" strike="noStrike" cap="none"/>
                        <a:t>Là người có toàn quyền tương tác với hệ thống, có quyền điều khiển cũng như kiểm soát mọi hoạt động của hệ thống. Người quản lý có các chức năng như: quản lý các thông tin về sản phẩm, xử lý đơn đặt hàng của khách hàng, quản lý danh mục chats, thống kê các mặt hàng.</a:t>
                      </a:r>
                      <a:endParaRPr sz="18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1"/>
                  </a:ext>
                </a:extLst>
              </a:tr>
              <a:tr h="1675817">
                <a:tc>
                  <a:txBody>
                    <a:bodyPr/>
                    <a:lstStyle/>
                    <a:p>
                      <a:pPr marL="0" marR="0" lvl="0" indent="0" algn="ctr" rtl="0">
                        <a:lnSpc>
                          <a:spcPct val="150000"/>
                        </a:lnSpc>
                        <a:spcBef>
                          <a:spcPts val="0"/>
                        </a:spcBef>
                        <a:spcAft>
                          <a:spcPts val="0"/>
                        </a:spcAft>
                        <a:buClr>
                          <a:srgbClr val="000000"/>
                        </a:buClr>
                        <a:buSzPts val="1300"/>
                        <a:buFont typeface="Arial"/>
                        <a:buNone/>
                      </a:pP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300"/>
                        <a:buFont typeface="Arial"/>
                        <a:buNone/>
                      </a:pPr>
                      <a:r>
                        <a:rPr lang="en-US" sz="1800" u="none" strike="noStrike" cap="none"/>
                        <a:t>Khách hàng là đối tượng có thể xem các thông tin về sản phẩm được trình bày trên website, họ có thể tham khảo các sản phẩm, xem thông tin chi tiết về sản phẩm, tìm kiếm, lọc sản phẩm và đặt hàng online, hỗ trợ chat tư vấn.</a:t>
                      </a:r>
                      <a:endParaRPr sz="18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2"/>
                  </a:ext>
                </a:extLst>
              </a:tr>
            </a:tbl>
          </a:graphicData>
        </a:graphic>
      </p:graphicFrame>
      <p:pic>
        <p:nvPicPr>
          <p:cNvPr id="6" name="Google Shape;817;p13">
            <a:extLst>
              <a:ext uri="{FF2B5EF4-FFF2-40B4-BE49-F238E27FC236}">
                <a16:creationId xmlns:a16="http://schemas.microsoft.com/office/drawing/2014/main" id="{06B19E1D-7C79-A92C-71A1-2A09E71479B3}"/>
              </a:ext>
            </a:extLst>
          </p:cNvPr>
          <p:cNvPicPr preferRelativeResize="0"/>
          <p:nvPr/>
        </p:nvPicPr>
        <p:blipFill rotWithShape="1">
          <a:blip r:embed="rId3">
            <a:alphaModFix/>
          </a:blip>
          <a:srcRect/>
          <a:stretch/>
        </p:blipFill>
        <p:spPr>
          <a:xfrm>
            <a:off x="1539728" y="1650736"/>
            <a:ext cx="775302" cy="917300"/>
          </a:xfrm>
          <a:prstGeom prst="rect">
            <a:avLst/>
          </a:prstGeom>
          <a:noFill/>
          <a:ln>
            <a:noFill/>
          </a:ln>
        </p:spPr>
      </p:pic>
      <p:graphicFrame>
        <p:nvGraphicFramePr>
          <p:cNvPr id="2" name="Table 1">
            <a:extLst>
              <a:ext uri="{FF2B5EF4-FFF2-40B4-BE49-F238E27FC236}">
                <a16:creationId xmlns:a16="http://schemas.microsoft.com/office/drawing/2014/main" id="{5416A3E9-A869-4D8A-BC47-9E05A102F63E}"/>
              </a:ext>
            </a:extLst>
          </p:cNvPr>
          <p:cNvGraphicFramePr>
            <a:graphicFrameLocks noGrp="1"/>
          </p:cNvGraphicFramePr>
          <p:nvPr>
            <p:extLst>
              <p:ext uri="{D42A27DB-BD31-4B8C-83A1-F6EECF244321}">
                <p14:modId xmlns:p14="http://schemas.microsoft.com/office/powerpoint/2010/main" val="1952616113"/>
              </p:ext>
            </p:extLst>
          </p:nvPr>
        </p:nvGraphicFramePr>
        <p:xfrm>
          <a:off x="485638" y="4862350"/>
          <a:ext cx="11220723" cy="1702837"/>
        </p:xfrm>
        <a:graphic>
          <a:graphicData uri="http://schemas.openxmlformats.org/drawingml/2006/table">
            <a:tbl>
              <a:tblPr firstRow="1" firstCol="1" bandRow="1">
                <a:noFill/>
                <a:tableStyleId>{5F5E071E-3863-4434-B26A-A9BFC603B3CF}</a:tableStyleId>
              </a:tblPr>
              <a:tblGrid>
                <a:gridCol w="3120327">
                  <a:extLst>
                    <a:ext uri="{9D8B030D-6E8A-4147-A177-3AD203B41FA5}">
                      <a16:colId xmlns:a16="http://schemas.microsoft.com/office/drawing/2014/main" val="4191986520"/>
                    </a:ext>
                  </a:extLst>
                </a:gridCol>
                <a:gridCol w="8100396">
                  <a:extLst>
                    <a:ext uri="{9D8B030D-6E8A-4147-A177-3AD203B41FA5}">
                      <a16:colId xmlns:a16="http://schemas.microsoft.com/office/drawing/2014/main" val="2823085825"/>
                    </a:ext>
                  </a:extLst>
                </a:gridCol>
              </a:tblGrid>
              <a:tr h="1702837">
                <a:tc>
                  <a:txBody>
                    <a:bodyPr/>
                    <a:lstStyle/>
                    <a:p>
                      <a:pPr marL="0" marR="0" lvl="0" indent="0" algn="ctr" rtl="0">
                        <a:lnSpc>
                          <a:spcPct val="150000"/>
                        </a:lnSpc>
                        <a:spcBef>
                          <a:spcPts val="0"/>
                        </a:spcBef>
                        <a:spcAft>
                          <a:spcPts val="0"/>
                        </a:spcAft>
                        <a:buClr>
                          <a:srgbClr val="000000"/>
                        </a:buClr>
                        <a:buSzPts val="1300"/>
                        <a:buFont typeface="Arial"/>
                        <a:buNone/>
                      </a:pPr>
                      <a:endParaRPr sz="1300" u="none" strike="noStrike" cap="none">
                        <a:solidFill>
                          <a:schemeClr val="bg2">
                            <a:lumMod val="40000"/>
                            <a:lumOff val="60000"/>
                          </a:schemeClr>
                        </a:solidFill>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300"/>
                        <a:buFont typeface="Arial"/>
                        <a:buNone/>
                      </a:pPr>
                      <a:endParaRPr sz="1800" u="none" strike="noStrike" cap="none">
                        <a:solidFill>
                          <a:schemeClr val="bg2">
                            <a:lumMod val="40000"/>
                            <a:lumOff val="60000"/>
                          </a:schemeClr>
                        </a:solidFill>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370567110"/>
                  </a:ext>
                </a:extLst>
              </a:tr>
            </a:tbl>
          </a:graphicData>
        </a:graphic>
      </p:graphicFrame>
      <p:pic>
        <p:nvPicPr>
          <p:cNvPr id="8" name="Picture 7">
            <a:extLst>
              <a:ext uri="{FF2B5EF4-FFF2-40B4-BE49-F238E27FC236}">
                <a16:creationId xmlns:a16="http://schemas.microsoft.com/office/drawing/2014/main" id="{6EDEBB96-1D54-4FB5-A3F9-B8982C2834FA}"/>
              </a:ext>
            </a:extLst>
          </p:cNvPr>
          <p:cNvPicPr>
            <a:picLocks noChangeAspect="1"/>
          </p:cNvPicPr>
          <p:nvPr/>
        </p:nvPicPr>
        <p:blipFill>
          <a:blip r:embed="rId4"/>
          <a:stretch>
            <a:fillRect/>
          </a:stretch>
        </p:blipFill>
        <p:spPr>
          <a:xfrm>
            <a:off x="1539728" y="5207264"/>
            <a:ext cx="741223" cy="1083760"/>
          </a:xfrm>
          <a:prstGeom prst="rect">
            <a:avLst/>
          </a:prstGeom>
        </p:spPr>
      </p:pic>
      <p:pic>
        <p:nvPicPr>
          <p:cNvPr id="10" name="Picture 9">
            <a:extLst>
              <a:ext uri="{FF2B5EF4-FFF2-40B4-BE49-F238E27FC236}">
                <a16:creationId xmlns:a16="http://schemas.microsoft.com/office/drawing/2014/main" id="{478E22B5-7592-4499-810D-FC7A3464A5FA}"/>
              </a:ext>
            </a:extLst>
          </p:cNvPr>
          <p:cNvPicPr>
            <a:picLocks noChangeAspect="1"/>
          </p:cNvPicPr>
          <p:nvPr/>
        </p:nvPicPr>
        <p:blipFill>
          <a:blip r:embed="rId5"/>
          <a:stretch>
            <a:fillRect/>
          </a:stretch>
        </p:blipFill>
        <p:spPr>
          <a:xfrm>
            <a:off x="1478517" y="3510215"/>
            <a:ext cx="863644" cy="1035103"/>
          </a:xfrm>
          <a:prstGeom prst="rect">
            <a:avLst/>
          </a:prstGeom>
        </p:spPr>
      </p:pic>
      <p:pic>
        <p:nvPicPr>
          <p:cNvPr id="13" name="Picture 12">
            <a:extLst>
              <a:ext uri="{FF2B5EF4-FFF2-40B4-BE49-F238E27FC236}">
                <a16:creationId xmlns:a16="http://schemas.microsoft.com/office/drawing/2014/main" id="{416436CB-FD73-498A-A722-76698899A8FD}"/>
              </a:ext>
            </a:extLst>
          </p:cNvPr>
          <p:cNvPicPr>
            <a:picLocks noChangeAspect="1"/>
          </p:cNvPicPr>
          <p:nvPr/>
        </p:nvPicPr>
        <p:blipFill>
          <a:blip r:embed="rId6"/>
          <a:stretch>
            <a:fillRect/>
          </a:stretch>
        </p:blipFill>
        <p:spPr>
          <a:xfrm>
            <a:off x="3595955" y="4862350"/>
            <a:ext cx="8110406" cy="1702836"/>
          </a:xfrm>
          <a:prstGeom prst="rect">
            <a:avLst/>
          </a:prstGeom>
        </p:spPr>
      </p:pic>
      <p:sp>
        <p:nvSpPr>
          <p:cNvPr id="14" name="TextBox 13">
            <a:extLst>
              <a:ext uri="{FF2B5EF4-FFF2-40B4-BE49-F238E27FC236}">
                <a16:creationId xmlns:a16="http://schemas.microsoft.com/office/drawing/2014/main" id="{78534B3D-4AE3-408C-8662-8C207389293C}"/>
              </a:ext>
            </a:extLst>
          </p:cNvPr>
          <p:cNvSpPr txBox="1"/>
          <p:nvPr/>
        </p:nvSpPr>
        <p:spPr>
          <a:xfrm>
            <a:off x="3669716" y="5002273"/>
            <a:ext cx="7962884" cy="1288751"/>
          </a:xfrm>
          <a:prstGeom prst="rect">
            <a:avLst/>
          </a:prstGeom>
          <a:noFill/>
        </p:spPr>
        <p:txBody>
          <a:bodyPr wrap="square" rtlCol="0">
            <a:spAutoFit/>
          </a:bodyPr>
          <a:lstStyle/>
          <a:p>
            <a:pPr marL="0" marR="0" lvl="0" indent="0" algn="just" rtl="0">
              <a:lnSpc>
                <a:spcPct val="150000"/>
              </a:lnSpc>
              <a:spcBef>
                <a:spcPts val="0"/>
              </a:spcBef>
              <a:spcAft>
                <a:spcPts val="0"/>
              </a:spcAft>
              <a:buClr>
                <a:srgbClr val="000000"/>
              </a:buClr>
              <a:buSzPts val="1300"/>
              <a:buFont typeface="Arial"/>
              <a:buNone/>
            </a:pPr>
            <a:r>
              <a:rPr lang="vi-VN" sz="1800" u="none" strike="noStrike" cap="none"/>
              <a:t>Khách h</a:t>
            </a:r>
            <a:r>
              <a:rPr lang="en-US" sz="1800"/>
              <a:t>àng</a:t>
            </a:r>
            <a:r>
              <a:rPr lang="en-US" sz="1800" u="none" strike="noStrike" cap="none"/>
              <a:t> vãng lai</a:t>
            </a:r>
            <a:r>
              <a:rPr lang="vi-VN" sz="1800" u="none" strike="noStrike" cap="none"/>
              <a:t> là đối tượng</a:t>
            </a:r>
            <a:r>
              <a:rPr lang="en-US" sz="1800" u="none" strike="noStrike" cap="none"/>
              <a:t> kế thừa các chức năng của khách hang. Họ</a:t>
            </a:r>
            <a:r>
              <a:rPr lang="vi-VN" sz="1800" u="none" strike="noStrike" cap="none"/>
              <a:t> có thể xem các thông tin về sản phẩm được trình bày trên website, họ có thể xem thông tin chi tiết về sản phẩm, tìm kiếm, lọc sản phẩm</a:t>
            </a:r>
            <a:r>
              <a:rPr lang="en-US" sz="1800" u="none" strike="noStrike" cap="none"/>
              <a:t>.</a:t>
            </a:r>
            <a:endParaRPr lang="vi-VN" sz="1800" u="none" strike="noStrike" cap="none">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15"/>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a:solidFill>
                  <a:srgbClr val="E80000"/>
                </a:solidFill>
                <a:latin typeface="Calibri"/>
                <a:cs typeface="Calibri"/>
                <a:sym typeface="Calibri"/>
              </a:rPr>
              <a:t>SƠ ĐỒ USE CASE</a:t>
            </a:r>
            <a:endParaRPr sz="2400" b="0" i="0" u="none" strike="noStrike" cap="none">
              <a:solidFill>
                <a:srgbClr val="E80000"/>
              </a:solidFill>
              <a:latin typeface="Arial"/>
              <a:ea typeface="Arial"/>
              <a:cs typeface="Arial"/>
              <a:sym typeface="Arial"/>
            </a:endParaRPr>
          </a:p>
        </p:txBody>
      </p:sp>
      <p:sp>
        <p:nvSpPr>
          <p:cNvPr id="832" name="Google Shape;832;p15"/>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5" name="Picture 4">
            <a:extLst>
              <a:ext uri="{FF2B5EF4-FFF2-40B4-BE49-F238E27FC236}">
                <a16:creationId xmlns:a16="http://schemas.microsoft.com/office/drawing/2014/main" id="{A70FC1EA-4FF0-4B6E-8873-72B465A6AAE6}"/>
              </a:ext>
            </a:extLst>
          </p:cNvPr>
          <p:cNvPicPr/>
          <p:nvPr/>
        </p:nvPicPr>
        <p:blipFill rotWithShape="1">
          <a:blip r:embed="rId3">
            <a:extLst>
              <a:ext uri="{28A0092B-C50C-407E-A947-70E740481C1C}">
                <a14:useLocalDpi xmlns:a14="http://schemas.microsoft.com/office/drawing/2010/main" val="0"/>
              </a:ext>
            </a:extLst>
          </a:blip>
          <a:srcRect t="2173" r="39921" b="35722"/>
          <a:stretch/>
        </p:blipFill>
        <p:spPr bwMode="auto">
          <a:xfrm>
            <a:off x="4993240" y="1"/>
            <a:ext cx="7109717" cy="672093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711777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76" name="Google Shape;876;p17"/>
          <p:cNvSpPr/>
          <p:nvPr/>
        </p:nvSpPr>
        <p:spPr>
          <a:xfrm>
            <a:off x="4586009" y="25872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03</a:t>
            </a:r>
            <a:endParaRPr sz="4800" b="0" i="0" u="none" strike="noStrike" cap="none">
              <a:solidFill>
                <a:schemeClr val="dk1"/>
              </a:solidFill>
              <a:latin typeface="Arial"/>
              <a:ea typeface="Arial"/>
              <a:cs typeface="Arial"/>
              <a:sym typeface="Arial"/>
            </a:endParaRPr>
          </a:p>
        </p:txBody>
      </p:sp>
      <p:grpSp>
        <p:nvGrpSpPr>
          <p:cNvPr id="877" name="Google Shape;877;p17"/>
          <p:cNvGrpSpPr/>
          <p:nvPr/>
        </p:nvGrpSpPr>
        <p:grpSpPr>
          <a:xfrm>
            <a:off x="3023358" y="967827"/>
            <a:ext cx="6400799" cy="2911891"/>
            <a:chOff x="3693354" y="1770480"/>
            <a:chExt cx="5259520" cy="364680"/>
          </a:xfrm>
        </p:grpSpPr>
        <p:sp>
          <p:nvSpPr>
            <p:cNvPr id="878" name="Google Shape;878;p17"/>
            <p:cNvSpPr/>
            <p:nvPr/>
          </p:nvSpPr>
          <p:spPr>
            <a:xfrm>
              <a:off x="3693354" y="1987782"/>
              <a:ext cx="5259520" cy="127018"/>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6000" b="1">
                  <a:solidFill>
                    <a:schemeClr val="dk1"/>
                  </a:solidFill>
                </a:rPr>
                <a:t>Demo sản phẩm</a:t>
              </a:r>
              <a:endParaRPr sz="6000" b="1" i="0" u="none" strike="noStrike" cap="none">
                <a:solidFill>
                  <a:schemeClr val="dk1"/>
                </a:solidFill>
                <a:latin typeface="Arial"/>
                <a:ea typeface="Arial"/>
                <a:cs typeface="Arial"/>
                <a:sym typeface="Arial"/>
              </a:endParaRPr>
            </a:p>
          </p:txBody>
        </p:sp>
        <p:sp>
          <p:nvSpPr>
            <p:cNvPr id="879" name="Google Shape;879;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80" name="Google Shape;880;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8"/>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Kết quả</a:t>
            </a:r>
            <a:endParaRPr sz="2400" b="0" i="0" u="none" strike="noStrike" cap="none">
              <a:solidFill>
                <a:schemeClr val="dk1"/>
              </a:solidFill>
              <a:latin typeface="Arial"/>
              <a:ea typeface="Arial"/>
              <a:cs typeface="Arial"/>
              <a:sym typeface="Arial"/>
            </a:endParaRPr>
          </a:p>
        </p:txBody>
      </p:sp>
      <p:sp>
        <p:nvSpPr>
          <p:cNvPr id="899" name="Google Shape;899;p1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5" name="Rectangle: Diagonal Corners Rounded 4">
            <a:extLst>
              <a:ext uri="{FF2B5EF4-FFF2-40B4-BE49-F238E27FC236}">
                <a16:creationId xmlns:a16="http://schemas.microsoft.com/office/drawing/2014/main" id="{33D1A640-8B76-F6D1-4741-14D8B9AA5302}"/>
              </a:ext>
            </a:extLst>
          </p:cNvPr>
          <p:cNvSpPr/>
          <p:nvPr/>
        </p:nvSpPr>
        <p:spPr>
          <a:xfrm>
            <a:off x="2379651" y="1789086"/>
            <a:ext cx="8171233" cy="45612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nSpc>
                <a:spcPct val="150000"/>
              </a:lnSpc>
              <a:spcBef>
                <a:spcPts val="400"/>
              </a:spcBef>
              <a:spcAft>
                <a:spcPts val="400"/>
              </a:spcAft>
            </a:pPr>
            <a:r>
              <a:rPr lang="en-US" sz="1800" spc="15">
                <a:solidFill>
                  <a:schemeClr val="bg1"/>
                </a:solidFill>
                <a:effectLst/>
                <a:latin typeface="Times New Roman" panose="02020603050405020304" pitchFamily="18" charset="0"/>
                <a:ea typeface="Calibri" panose="020F0502020204030204" pitchFamily="34" charset="0"/>
              </a:rPr>
              <a:t>Đáp ứng được nhu cầu sử dụng cơ bản của người dùng. </a:t>
            </a:r>
          </a:p>
        </p:txBody>
      </p:sp>
      <p:sp>
        <p:nvSpPr>
          <p:cNvPr id="6" name="Rectangle: Diagonal Corners Rounded 5">
            <a:extLst>
              <a:ext uri="{FF2B5EF4-FFF2-40B4-BE49-F238E27FC236}">
                <a16:creationId xmlns:a16="http://schemas.microsoft.com/office/drawing/2014/main" id="{60A5B117-0377-EA11-DD4D-8DDD4CC2B299}"/>
              </a:ext>
            </a:extLst>
          </p:cNvPr>
          <p:cNvSpPr/>
          <p:nvPr/>
        </p:nvSpPr>
        <p:spPr>
          <a:xfrm>
            <a:off x="2379651" y="2720193"/>
            <a:ext cx="8184585" cy="557911"/>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nSpc>
                <a:spcPct val="150000"/>
              </a:lnSpc>
              <a:spcBef>
                <a:spcPts val="400"/>
              </a:spcBef>
              <a:spcAft>
                <a:spcPts val="400"/>
              </a:spcAft>
            </a:pPr>
            <a:r>
              <a:rPr lang="en-US" sz="1800">
                <a:solidFill>
                  <a:schemeClr val="bg1"/>
                </a:solidFill>
                <a:effectLst/>
                <a:latin typeface="Times New Roman" panose="02020603050405020304" pitchFamily="18" charset="0"/>
                <a:ea typeface="Calibri" panose="020F0502020204030204" pitchFamily="34" charset="0"/>
              </a:rPr>
              <a:t>Sử dụng thành thạo và hiệu quả cơ sở dữ liệu </a:t>
            </a:r>
            <a:r>
              <a:rPr lang="en-US" sz="1800">
                <a:solidFill>
                  <a:schemeClr val="bg1"/>
                </a:solidFill>
                <a:latin typeface="Times New Roman" panose="02020603050405020304" pitchFamily="18" charset="0"/>
                <a:ea typeface="Calibri" panose="020F0502020204030204" pitchFamily="34" charset="0"/>
              </a:rPr>
              <a:t>MySQL</a:t>
            </a:r>
            <a:r>
              <a:rPr lang="en-US" sz="1800">
                <a:solidFill>
                  <a:schemeClr val="bg1"/>
                </a:solidFill>
                <a:effectLst/>
                <a:latin typeface="Times New Roman" panose="02020603050405020304" pitchFamily="18" charset="0"/>
                <a:ea typeface="Calibri" panose="020F0502020204030204" pitchFamily="34" charset="0"/>
              </a:rPr>
              <a:t> để lưu trữ dữ liệu cho ứng dụng</a:t>
            </a:r>
            <a:endParaRPr lang="en-US" sz="1800" spc="15">
              <a:solidFill>
                <a:schemeClr val="bg1"/>
              </a:solidFill>
              <a:effectLst/>
              <a:latin typeface="Times New Roman" panose="02020603050405020304" pitchFamily="18" charset="0"/>
              <a:ea typeface="Calibri" panose="020F0502020204030204" pitchFamily="34" charset="0"/>
            </a:endParaRPr>
          </a:p>
        </p:txBody>
      </p:sp>
      <p:sp>
        <p:nvSpPr>
          <p:cNvPr id="9" name="Rectangle: Diagonal Corners Rounded 8">
            <a:extLst>
              <a:ext uri="{FF2B5EF4-FFF2-40B4-BE49-F238E27FC236}">
                <a16:creationId xmlns:a16="http://schemas.microsoft.com/office/drawing/2014/main" id="{97620A43-0637-A1F4-DCAC-F1393E9FFF49}"/>
              </a:ext>
            </a:extLst>
          </p:cNvPr>
          <p:cNvSpPr/>
          <p:nvPr/>
        </p:nvSpPr>
        <p:spPr>
          <a:xfrm>
            <a:off x="2393004" y="3771958"/>
            <a:ext cx="8171232" cy="49630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just">
              <a:lnSpc>
                <a:spcPct val="150000"/>
              </a:lnSpc>
              <a:spcBef>
                <a:spcPts val="400"/>
              </a:spcBef>
              <a:spcAft>
                <a:spcPts val="400"/>
              </a:spcAft>
            </a:pPr>
            <a:r>
              <a:rPr lang="en-US" sz="1800" spc="15">
                <a:solidFill>
                  <a:schemeClr val="bg1"/>
                </a:solidFill>
                <a:effectLst/>
                <a:latin typeface="Times New Roman" panose="02020603050405020304" pitchFamily="18" charset="0"/>
                <a:ea typeface="Calibri" panose="020F0502020204030204" pitchFamily="34" charset="0"/>
              </a:rPr>
              <a:t>Sử dụng được cổng thanh toán Paypal cho khách hàng thanh toán online.</a:t>
            </a:r>
          </a:p>
        </p:txBody>
      </p:sp>
      <p:sp>
        <p:nvSpPr>
          <p:cNvPr id="2" name="Rectangle: Diagonal Corners Rounded 1">
            <a:extLst>
              <a:ext uri="{FF2B5EF4-FFF2-40B4-BE49-F238E27FC236}">
                <a16:creationId xmlns:a16="http://schemas.microsoft.com/office/drawing/2014/main" id="{A8DB9C9B-9F86-751C-5E29-4A5B8C584D7B}"/>
              </a:ext>
            </a:extLst>
          </p:cNvPr>
          <p:cNvSpPr/>
          <p:nvPr/>
        </p:nvSpPr>
        <p:spPr>
          <a:xfrm>
            <a:off x="2393004" y="4650648"/>
            <a:ext cx="8171232" cy="49630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just">
              <a:lnSpc>
                <a:spcPct val="150000"/>
              </a:lnSpc>
              <a:spcBef>
                <a:spcPts val="400"/>
              </a:spcBef>
              <a:spcAft>
                <a:spcPts val="400"/>
              </a:spcAft>
            </a:pPr>
            <a:r>
              <a:rPr lang="en-US" sz="1800" spc="15">
                <a:solidFill>
                  <a:schemeClr val="bg1"/>
                </a:solidFill>
                <a:effectLst/>
                <a:latin typeface="Times New Roman" panose="02020603050405020304" pitchFamily="18" charset="0"/>
                <a:ea typeface="Calibri" panose="020F0502020204030204" pitchFamily="34" charset="0"/>
              </a:rPr>
              <a:t>Giao diện dễ sử dụng, bắt mắt người dùng.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19"/>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Hướng phát triển đề tài</a:t>
            </a:r>
            <a:endParaRPr sz="2400" b="0" i="0" u="none" strike="noStrike" cap="none">
              <a:solidFill>
                <a:schemeClr val="dk1"/>
              </a:solidFill>
              <a:latin typeface="Arial"/>
              <a:ea typeface="Arial"/>
              <a:cs typeface="Arial"/>
              <a:sym typeface="Arial"/>
            </a:endParaRPr>
          </a:p>
        </p:txBody>
      </p:sp>
      <p:pic>
        <p:nvPicPr>
          <p:cNvPr id="905" name="Google Shape;905;p19"/>
          <p:cNvPicPr preferRelativeResize="0"/>
          <p:nvPr/>
        </p:nvPicPr>
        <p:blipFill rotWithShape="1">
          <a:blip r:embed="rId3">
            <a:alphaModFix/>
          </a:blip>
          <a:srcRect/>
          <a:stretch/>
        </p:blipFill>
        <p:spPr>
          <a:xfrm>
            <a:off x="1103312" y="1862138"/>
            <a:ext cx="1866900" cy="3060700"/>
          </a:xfrm>
          <a:prstGeom prst="rect">
            <a:avLst/>
          </a:prstGeom>
          <a:noFill/>
          <a:ln>
            <a:noFill/>
          </a:ln>
        </p:spPr>
      </p:pic>
      <p:sp>
        <p:nvSpPr>
          <p:cNvPr id="906" name="Google Shape;906;p19"/>
          <p:cNvSpPr/>
          <p:nvPr/>
        </p:nvSpPr>
        <p:spPr>
          <a:xfrm>
            <a:off x="1612900" y="4168775"/>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7" name="Google Shape;907;p19"/>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8" name="Google Shape;908;p19"/>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9" name="Google Shape;909;p19"/>
          <p:cNvSpPr/>
          <p:nvPr/>
        </p:nvSpPr>
        <p:spPr>
          <a:xfrm>
            <a:off x="1639887" y="4373563"/>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0" name="Google Shape;910;p19"/>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1" name="Google Shape;911;p19"/>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2" name="Google Shape;912;p19"/>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3" name="Google Shape;913;p19"/>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4" name="Google Shape;914;p19"/>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5" name="Google Shape;915;p19"/>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6" name="Google Shape;916;p19"/>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7" name="Google Shape;917;p19"/>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918" name="Google Shape;918;p19"/>
          <p:cNvPicPr preferRelativeResize="0"/>
          <p:nvPr/>
        </p:nvPicPr>
        <p:blipFill rotWithShape="1">
          <a:blip r:embed="rId4">
            <a:alphaModFix/>
          </a:blip>
          <a:srcRect/>
          <a:stretch/>
        </p:blipFill>
        <p:spPr>
          <a:xfrm>
            <a:off x="2181225" y="2152650"/>
            <a:ext cx="596900" cy="957263"/>
          </a:xfrm>
          <a:prstGeom prst="rect">
            <a:avLst/>
          </a:prstGeom>
          <a:noFill/>
          <a:ln>
            <a:noFill/>
          </a:ln>
        </p:spPr>
      </p:pic>
      <p:pic>
        <p:nvPicPr>
          <p:cNvPr id="919" name="Google Shape;919;p19"/>
          <p:cNvPicPr preferRelativeResize="0"/>
          <p:nvPr/>
        </p:nvPicPr>
        <p:blipFill rotWithShape="1">
          <a:blip r:embed="rId5">
            <a:alphaModFix/>
          </a:blip>
          <a:srcRect/>
          <a:stretch/>
        </p:blipFill>
        <p:spPr>
          <a:xfrm>
            <a:off x="1339850" y="4913313"/>
            <a:ext cx="1385888" cy="679450"/>
          </a:xfrm>
          <a:prstGeom prst="rect">
            <a:avLst/>
          </a:prstGeom>
          <a:noFill/>
          <a:ln>
            <a:noFill/>
          </a:ln>
        </p:spPr>
      </p:pic>
      <p:pic>
        <p:nvPicPr>
          <p:cNvPr id="920" name="Google Shape;920;p19"/>
          <p:cNvPicPr preferRelativeResize="0"/>
          <p:nvPr/>
        </p:nvPicPr>
        <p:blipFill rotWithShape="1">
          <a:blip r:embed="rId6">
            <a:alphaModFix/>
          </a:blip>
          <a:srcRect/>
          <a:stretch/>
        </p:blipFill>
        <p:spPr>
          <a:xfrm>
            <a:off x="1841500" y="4913313"/>
            <a:ext cx="390525" cy="85725"/>
          </a:xfrm>
          <a:prstGeom prst="rect">
            <a:avLst/>
          </a:prstGeom>
          <a:noFill/>
          <a:ln>
            <a:noFill/>
          </a:ln>
        </p:spPr>
      </p:pic>
      <p:grpSp>
        <p:nvGrpSpPr>
          <p:cNvPr id="921" name="Google Shape;921;p19"/>
          <p:cNvGrpSpPr/>
          <p:nvPr/>
        </p:nvGrpSpPr>
        <p:grpSpPr>
          <a:xfrm>
            <a:off x="3352800" y="1447800"/>
            <a:ext cx="8305799" cy="1293006"/>
            <a:chOff x="3697288" y="1778000"/>
            <a:chExt cx="8305799" cy="1144588"/>
          </a:xfrm>
        </p:grpSpPr>
        <p:sp>
          <p:nvSpPr>
            <p:cNvPr id="922" name="Google Shape;922;p19"/>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3" name="Google Shape;923;p19"/>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4" name="Google Shape;924;p19"/>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5" name="Google Shape;925;p19"/>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6" name="Google Shape;926;p19"/>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7" name="Google Shape;927;p19"/>
            <p:cNvSpPr txBox="1"/>
            <p:nvPr/>
          </p:nvSpPr>
          <p:spPr>
            <a:xfrm>
              <a:off x="7021532" y="1850549"/>
              <a:ext cx="4648200" cy="106251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n-US" sz="1800" b="0" i="0" u="none" strike="noStrike" cap="none">
                  <a:solidFill>
                    <a:schemeClr val="lt1"/>
                  </a:solidFill>
                  <a:latin typeface="Arial"/>
                  <a:ea typeface="Arial"/>
                  <a:cs typeface="Arial"/>
                  <a:sym typeface="Arial"/>
                </a:rPr>
                <a:t>Phát triển thêm nhiều chức năng của website như: </a:t>
              </a:r>
              <a:r>
                <a:rPr lang="en-US" sz="1800">
                  <a:solidFill>
                    <a:schemeClr val="lt1"/>
                  </a:solidFill>
                </a:rPr>
                <a:t>chia sẻ sản phẩm đến bạn bè, thêm phương thức đăng nhập bằng facebook hoặc gmail.</a:t>
              </a:r>
              <a:endParaRPr sz="1800" b="0" i="0" u="none" strike="noStrike" cap="none">
                <a:solidFill>
                  <a:schemeClr val="lt1"/>
                </a:solidFill>
                <a:latin typeface="Oi"/>
                <a:ea typeface="Oi"/>
                <a:cs typeface="Oi"/>
                <a:sym typeface="Oi"/>
              </a:endParaRPr>
            </a:p>
          </p:txBody>
        </p:sp>
      </p:grpSp>
      <p:grpSp>
        <p:nvGrpSpPr>
          <p:cNvPr id="928" name="Google Shape;928;p19"/>
          <p:cNvGrpSpPr/>
          <p:nvPr/>
        </p:nvGrpSpPr>
        <p:grpSpPr>
          <a:xfrm>
            <a:off x="3335337" y="2868613"/>
            <a:ext cx="8323262" cy="1398548"/>
            <a:chOff x="3679825" y="3198813"/>
            <a:chExt cx="8323262" cy="952500"/>
          </a:xfrm>
        </p:grpSpPr>
        <p:sp>
          <p:nvSpPr>
            <p:cNvPr id="929" name="Google Shape;929;p19"/>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0" name="Google Shape;930;p19"/>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1" name="Google Shape;931;p19"/>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2" name="Google Shape;932;p19"/>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3" name="Google Shape;933;p19"/>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34" name="Google Shape;934;p19"/>
          <p:cNvGrpSpPr/>
          <p:nvPr/>
        </p:nvGrpSpPr>
        <p:grpSpPr>
          <a:xfrm>
            <a:off x="3370262" y="4106863"/>
            <a:ext cx="8288337" cy="1485900"/>
            <a:chOff x="3714750" y="4437063"/>
            <a:chExt cx="8288337" cy="1135063"/>
          </a:xfrm>
        </p:grpSpPr>
        <p:sp>
          <p:nvSpPr>
            <p:cNvPr id="935" name="Google Shape;935;p19"/>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6" name="Google Shape;936;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7" name="Google Shape;937;p19"/>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8" name="Google Shape;938;p19"/>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9" name="Google Shape;939;p19"/>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940" name="Google Shape;940;p19"/>
          <p:cNvSpPr txBox="1"/>
          <p:nvPr/>
        </p:nvSpPr>
        <p:spPr>
          <a:xfrm>
            <a:off x="6679612" y="4414119"/>
            <a:ext cx="4648200"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Phân tích dữ liệu thông minh để hiểu rõ hơn về hành vi mua sắm của khách hàng và đề xuất sản phẩm phù hợp giúp tăng doanh số bán hàng.</a:t>
            </a:r>
            <a:endParaRPr sz="1800" b="0" i="0" u="none" strike="noStrike" cap="none">
              <a:solidFill>
                <a:schemeClr val="lt1"/>
              </a:solidFill>
              <a:latin typeface="Oi"/>
              <a:ea typeface="Oi"/>
              <a:cs typeface="Oi"/>
              <a:sym typeface="Oi"/>
            </a:endParaRPr>
          </a:p>
        </p:txBody>
      </p:sp>
      <p:sp>
        <p:nvSpPr>
          <p:cNvPr id="941" name="Google Shape;941;p19"/>
          <p:cNvSpPr txBox="1"/>
          <p:nvPr/>
        </p:nvSpPr>
        <p:spPr>
          <a:xfrm>
            <a:off x="6629400" y="2906534"/>
            <a:ext cx="4648200" cy="120032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Thay đổi giao diện cho website thân thiện với người dùng hơn và thêm chức năng, tăng khả năng bảo mật, tăng độ quảng bá thương hiệu.</a:t>
            </a:r>
            <a:endParaRPr sz="1800" b="0" i="0" u="none" strike="noStrike" cap="none">
              <a:solidFill>
                <a:schemeClr val="lt1"/>
              </a:solidFill>
              <a:latin typeface="Oi"/>
              <a:ea typeface="Oi"/>
              <a:cs typeface="Oi"/>
              <a:sym typeface="Oi"/>
            </a:endParaRPr>
          </a:p>
        </p:txBody>
      </p:sp>
      <p:sp>
        <p:nvSpPr>
          <p:cNvPr id="942" name="Google Shape;942;p1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
                                        </p:tgtEl>
                                        <p:attrNameLst>
                                          <p:attrName>style.visibility</p:attrName>
                                        </p:attrNameLst>
                                      </p:cBhvr>
                                      <p:to>
                                        <p:strVal val="visible"/>
                                      </p:to>
                                    </p:set>
                                    <p:anim calcmode="lin" valueType="num">
                                      <p:cBhvr additive="base">
                                        <p:cTn id="7" dur="500" fill="hold"/>
                                        <p:tgtEl>
                                          <p:spTgt spid="921"/>
                                        </p:tgtEl>
                                        <p:attrNameLst>
                                          <p:attrName>ppt_x</p:attrName>
                                        </p:attrNameLst>
                                      </p:cBhvr>
                                      <p:tavLst>
                                        <p:tav tm="0">
                                          <p:val>
                                            <p:strVal val="#ppt_x"/>
                                          </p:val>
                                        </p:tav>
                                        <p:tav tm="100000">
                                          <p:val>
                                            <p:strVal val="#ppt_x"/>
                                          </p:val>
                                        </p:tav>
                                      </p:tavLst>
                                    </p:anim>
                                    <p:anim calcmode="lin" valueType="num">
                                      <p:cBhvr additive="base">
                                        <p:cTn id="8" dur="500" fill="hold"/>
                                        <p:tgtEl>
                                          <p:spTgt spid="9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8"/>
                                        </p:tgtEl>
                                        <p:attrNameLst>
                                          <p:attrName>style.visibility</p:attrName>
                                        </p:attrNameLst>
                                      </p:cBhvr>
                                      <p:to>
                                        <p:strVal val="visible"/>
                                      </p:to>
                                    </p:set>
                                    <p:anim calcmode="lin" valueType="num">
                                      <p:cBhvr additive="base">
                                        <p:cTn id="13" dur="500" fill="hold"/>
                                        <p:tgtEl>
                                          <p:spTgt spid="928"/>
                                        </p:tgtEl>
                                        <p:attrNameLst>
                                          <p:attrName>ppt_x</p:attrName>
                                        </p:attrNameLst>
                                      </p:cBhvr>
                                      <p:tavLst>
                                        <p:tav tm="0">
                                          <p:val>
                                            <p:strVal val="#ppt_x"/>
                                          </p:val>
                                        </p:tav>
                                        <p:tav tm="100000">
                                          <p:val>
                                            <p:strVal val="#ppt_x"/>
                                          </p:val>
                                        </p:tav>
                                      </p:tavLst>
                                    </p:anim>
                                    <p:anim calcmode="lin" valueType="num">
                                      <p:cBhvr additive="base">
                                        <p:cTn id="14" dur="500" fill="hold"/>
                                        <p:tgtEl>
                                          <p:spTgt spid="9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34"/>
                                        </p:tgtEl>
                                        <p:attrNameLst>
                                          <p:attrName>style.visibility</p:attrName>
                                        </p:attrNameLst>
                                      </p:cBhvr>
                                      <p:to>
                                        <p:strVal val="visible"/>
                                      </p:to>
                                    </p:set>
                                    <p:anim calcmode="lin" valueType="num">
                                      <p:cBhvr additive="base">
                                        <p:cTn id="19" dur="500" fill="hold"/>
                                        <p:tgtEl>
                                          <p:spTgt spid="934"/>
                                        </p:tgtEl>
                                        <p:attrNameLst>
                                          <p:attrName>ppt_x</p:attrName>
                                        </p:attrNameLst>
                                      </p:cBhvr>
                                      <p:tavLst>
                                        <p:tav tm="0">
                                          <p:val>
                                            <p:strVal val="#ppt_x"/>
                                          </p:val>
                                        </p:tav>
                                        <p:tav tm="100000">
                                          <p:val>
                                            <p:strVal val="#ppt_x"/>
                                          </p:val>
                                        </p:tav>
                                      </p:tavLst>
                                    </p:anim>
                                    <p:anim calcmode="lin" valueType="num">
                                      <p:cBhvr additive="base">
                                        <p:cTn id="20" dur="500" fill="hold"/>
                                        <p:tgtEl>
                                          <p:spTgt spid="9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9" name="Google Shape;949;p20"/>
          <p:cNvSpPr/>
          <p:nvPr/>
        </p:nvSpPr>
        <p:spPr>
          <a:xfrm rot="10800000" flipH="1">
            <a:off x="11000520" y="5539"/>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20"/>
          <p:cNvSpPr/>
          <p:nvPr/>
        </p:nvSpPr>
        <p:spPr>
          <a:xfrm rot="10800000" flipH="1">
            <a:off x="8458200" y="5539"/>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20"/>
          <p:cNvSpPr/>
          <p:nvPr/>
        </p:nvSpPr>
        <p:spPr>
          <a:xfrm rot="10800000" flipH="1">
            <a:off x="5486400" y="-11477"/>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20"/>
          <p:cNvSpPr/>
          <p:nvPr/>
        </p:nvSpPr>
        <p:spPr>
          <a:xfrm>
            <a:off x="3097568" y="4290063"/>
            <a:ext cx="5996863" cy="9772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2400"/>
              <a:buFont typeface="Arial"/>
              <a:buNone/>
            </a:pPr>
            <a:r>
              <a:rPr lang="en-US" sz="2400" b="0" i="0" u="none" strike="noStrike" cap="none">
                <a:solidFill>
                  <a:srgbClr val="595959"/>
                </a:solidFill>
                <a:latin typeface="Calibri"/>
                <a:ea typeface="Calibri"/>
                <a:cs typeface="Calibri"/>
                <a:sym typeface="Calibri"/>
              </a:rPr>
              <a:t>Em xin chân thành cảm ơn hội đồng thầy cô đã lắng nghe và theo dõi bài thuyết trình của em.</a:t>
            </a:r>
            <a:endParaRPr sz="2400" b="0" i="0" u="none" strike="noStrike" cap="none">
              <a:solidFill>
                <a:schemeClr val="dk1"/>
              </a:solidFill>
              <a:latin typeface="Arial"/>
              <a:ea typeface="Arial"/>
              <a:cs typeface="Arial"/>
              <a:sym typeface="Arial"/>
            </a:endParaRPr>
          </a:p>
        </p:txBody>
      </p:sp>
      <p:sp>
        <p:nvSpPr>
          <p:cNvPr id="954" name="Google Shape;954;p2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1026" name="Picture 2" descr="500+ hình ảnh thank you cute với nhiều phong cách và kiểu dáng khác nhau">
            <a:extLst>
              <a:ext uri="{FF2B5EF4-FFF2-40B4-BE49-F238E27FC236}">
                <a16:creationId xmlns:a16="http://schemas.microsoft.com/office/drawing/2014/main" id="{599CE483-60F1-B712-8589-63EDDD59BA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9227" y="873684"/>
            <a:ext cx="3853546" cy="34163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grpSp>
        <p:nvGrpSpPr>
          <p:cNvPr id="493" name="Google Shape;493;p3"/>
          <p:cNvGrpSpPr/>
          <p:nvPr/>
        </p:nvGrpSpPr>
        <p:grpSpPr>
          <a:xfrm>
            <a:off x="4626380" y="2249924"/>
            <a:ext cx="6921829" cy="2078254"/>
            <a:chOff x="4578255" y="2223130"/>
            <a:chExt cx="6921829" cy="2078254"/>
          </a:xfrm>
        </p:grpSpPr>
        <p:sp>
          <p:nvSpPr>
            <p:cNvPr id="494" name="Google Shape;494;p3"/>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NỘI DUNG</a:t>
              </a:r>
              <a:endParaRPr sz="1400" b="0" i="0" u="none" strike="noStrike" cap="none">
                <a:solidFill>
                  <a:srgbClr val="000000"/>
                </a:solidFill>
                <a:latin typeface="Arial"/>
                <a:ea typeface="Arial"/>
                <a:cs typeface="Arial"/>
                <a:sym typeface="Arial"/>
              </a:endParaRPr>
            </a:p>
          </p:txBody>
        </p:sp>
        <p:sp>
          <p:nvSpPr>
            <p:cNvPr id="495" name="Google Shape;495;p3"/>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CHÍNH</a:t>
              </a:r>
              <a:endParaRPr sz="4400" b="0" i="0" u="none" strike="noStrike" cap="none">
                <a:solidFill>
                  <a:schemeClr val="lt1"/>
                </a:solidFill>
                <a:latin typeface="Arial"/>
                <a:ea typeface="Arial"/>
                <a:cs typeface="Arial"/>
                <a:sym typeface="Arial"/>
              </a:endParaRPr>
            </a:p>
          </p:txBody>
        </p:sp>
      </p:grpSp>
      <p:sp>
        <p:nvSpPr>
          <p:cNvPr id="496" name="Google Shape;496;p3"/>
          <p:cNvSpPr/>
          <p:nvPr/>
        </p:nvSpPr>
        <p:spPr>
          <a:xfrm>
            <a:off x="7867807" y="916782"/>
            <a:ext cx="197220" cy="178178"/>
          </a:xfrm>
          <a:prstGeom prst="rect">
            <a:avLst/>
          </a:prstGeom>
          <a:solidFill>
            <a:srgbClr val="68D0C6">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7" name="Google Shape;497;p3"/>
          <p:cNvGrpSpPr/>
          <p:nvPr/>
        </p:nvGrpSpPr>
        <p:grpSpPr>
          <a:xfrm>
            <a:off x="5708092" y="1169574"/>
            <a:ext cx="880712" cy="810164"/>
            <a:chOff x="5908413" y="847857"/>
            <a:chExt cx="938013" cy="939583"/>
          </a:xfrm>
        </p:grpSpPr>
        <p:sp>
          <p:nvSpPr>
            <p:cNvPr id="498" name="Google Shape;498;p3"/>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9" name="Google Shape;499;p3"/>
            <p:cNvSpPr/>
            <p:nvPr/>
          </p:nvSpPr>
          <p:spPr>
            <a:xfrm>
              <a:off x="6021503" y="927340"/>
              <a:ext cx="684331" cy="646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grpSp>
      <p:sp>
        <p:nvSpPr>
          <p:cNvPr id="500" name="Google Shape;500;p3"/>
          <p:cNvSpPr/>
          <p:nvPr/>
        </p:nvSpPr>
        <p:spPr>
          <a:xfrm>
            <a:off x="363509" y="1361827"/>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Times New Roman"/>
                <a:ea typeface="Times New Roman"/>
                <a:cs typeface="Times New Roman"/>
                <a:sym typeface="Times New Roman"/>
              </a:rPr>
              <a:t>Tổng quan về đề tài</a:t>
            </a:r>
            <a:endParaRPr sz="2400" b="0" i="0" u="none" strike="noStrike" cap="none">
              <a:solidFill>
                <a:srgbClr val="3F3F3F"/>
              </a:solidFill>
              <a:latin typeface="Times New Roman"/>
              <a:ea typeface="Times New Roman"/>
              <a:cs typeface="Times New Roman"/>
              <a:sym typeface="Times New Roman"/>
            </a:endParaRPr>
          </a:p>
        </p:txBody>
      </p:sp>
      <p:grpSp>
        <p:nvGrpSpPr>
          <p:cNvPr id="501" name="Google Shape;501;p3"/>
          <p:cNvGrpSpPr/>
          <p:nvPr/>
        </p:nvGrpSpPr>
        <p:grpSpPr>
          <a:xfrm rot="-5400000">
            <a:off x="4688590" y="972779"/>
            <a:ext cx="18288" cy="822960"/>
            <a:chOff x="5839691" y="2713589"/>
            <a:chExt cx="1406625" cy="1430822"/>
          </a:xfrm>
        </p:grpSpPr>
        <p:sp>
          <p:nvSpPr>
            <p:cNvPr id="502" name="Google Shape;502;p3"/>
            <p:cNvSpPr/>
            <p:nvPr/>
          </p:nvSpPr>
          <p:spPr>
            <a:xfrm>
              <a:off x="5839691" y="2713589"/>
              <a:ext cx="1406625" cy="1430822"/>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3" name="Google Shape;503;p3"/>
            <p:cNvSpPr/>
            <p:nvPr/>
          </p:nvSpPr>
          <p:spPr>
            <a:xfrm>
              <a:off x="6048641" y="2967335"/>
              <a:ext cx="988724" cy="923330"/>
            </a:xfrm>
            <a:prstGeom prst="rect">
              <a:avLst/>
            </a:prstGeom>
            <a:solidFill>
              <a:srgbClr val="00B0F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04" name="Google Shape;504;p3"/>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5" name="Google Shape;505;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6" name="Google Shape;506;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7" name="Google Shape;507;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8" name="Google Shape;508;p3"/>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9" name="Google Shape;509;p3"/>
          <p:cNvSpPr/>
          <p:nvPr/>
        </p:nvSpPr>
        <p:spPr>
          <a:xfrm>
            <a:off x="10134600" y="577416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0" name="Google Shape;510;p3"/>
          <p:cNvSpPr/>
          <p:nvPr/>
        </p:nvSpPr>
        <p:spPr>
          <a:xfrm>
            <a:off x="11288262" y="6341278"/>
            <a:ext cx="541059"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F2F2F2"/>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11" name="Google Shape;511;p3"/>
          <p:cNvSpPr/>
          <p:nvPr/>
        </p:nvSpPr>
        <p:spPr>
          <a:xfrm>
            <a:off x="11507637" y="91678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2" name="Google Shape;512;p3"/>
          <p:cNvSpPr/>
          <p:nvPr/>
        </p:nvSpPr>
        <p:spPr>
          <a:xfrm>
            <a:off x="370655" y="1160498"/>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13" name="Google Shape;513;p3"/>
          <p:cNvGrpSpPr/>
          <p:nvPr/>
        </p:nvGrpSpPr>
        <p:grpSpPr>
          <a:xfrm>
            <a:off x="5731863" y="2304497"/>
            <a:ext cx="880712" cy="810164"/>
            <a:chOff x="5915473" y="787140"/>
            <a:chExt cx="938013" cy="939583"/>
          </a:xfrm>
        </p:grpSpPr>
        <p:sp>
          <p:nvSpPr>
            <p:cNvPr id="514" name="Google Shape;514;p3"/>
            <p:cNvSpPr/>
            <p:nvPr/>
          </p:nvSpPr>
          <p:spPr>
            <a:xfrm>
              <a:off x="5915473" y="787140"/>
              <a:ext cx="938013" cy="93958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5" name="Google Shape;515;p3"/>
            <p:cNvSpPr/>
            <p:nvPr/>
          </p:nvSpPr>
          <p:spPr>
            <a:xfrm>
              <a:off x="6068764" y="861569"/>
              <a:ext cx="684331" cy="7495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grpSp>
      <p:grpSp>
        <p:nvGrpSpPr>
          <p:cNvPr id="516" name="Google Shape;516;p3"/>
          <p:cNvGrpSpPr/>
          <p:nvPr/>
        </p:nvGrpSpPr>
        <p:grpSpPr>
          <a:xfrm rot="-5400000">
            <a:off x="4712361" y="2101302"/>
            <a:ext cx="18288" cy="822960"/>
            <a:chOff x="5839691" y="2713589"/>
            <a:chExt cx="1406625" cy="1430822"/>
          </a:xfrm>
        </p:grpSpPr>
        <p:sp>
          <p:nvSpPr>
            <p:cNvPr id="517" name="Google Shape;517;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8" name="Google Shape;518;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19" name="Google Shape;519;p3"/>
          <p:cNvSpPr/>
          <p:nvPr/>
        </p:nvSpPr>
        <p:spPr>
          <a:xfrm>
            <a:off x="381590" y="2298097"/>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20" name="Google Shape;520;p3"/>
          <p:cNvGrpSpPr/>
          <p:nvPr/>
        </p:nvGrpSpPr>
        <p:grpSpPr>
          <a:xfrm>
            <a:off x="5758496" y="3411089"/>
            <a:ext cx="880712" cy="810164"/>
            <a:chOff x="5930214" y="819319"/>
            <a:chExt cx="938013" cy="939583"/>
          </a:xfrm>
          <a:solidFill>
            <a:srgbClr val="CCCCFF"/>
          </a:solidFill>
        </p:grpSpPr>
        <p:sp>
          <p:nvSpPr>
            <p:cNvPr id="521" name="Google Shape;521;p3"/>
            <p:cNvSpPr/>
            <p:nvPr/>
          </p:nvSpPr>
          <p:spPr>
            <a:xfrm>
              <a:off x="5930214" y="819319"/>
              <a:ext cx="938013" cy="939583"/>
            </a:xfrm>
            <a:prstGeom prst="rect">
              <a:avLst/>
            </a:prstGeom>
            <a:gr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2" name="Google Shape;522;p3"/>
            <p:cNvSpPr/>
            <p:nvPr/>
          </p:nvSpPr>
          <p:spPr>
            <a:xfrm>
              <a:off x="6042864" y="892879"/>
              <a:ext cx="684331" cy="749579"/>
            </a:xfrm>
            <a:prstGeom prst="rect">
              <a:avLst/>
            </a:prstGeom>
            <a:grp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grpSp>
      <p:grpSp>
        <p:nvGrpSpPr>
          <p:cNvPr id="523" name="Google Shape;523;p3"/>
          <p:cNvGrpSpPr/>
          <p:nvPr/>
        </p:nvGrpSpPr>
        <p:grpSpPr>
          <a:xfrm rot="-5400000">
            <a:off x="4718525" y="3238901"/>
            <a:ext cx="18288" cy="822960"/>
            <a:chOff x="5839691" y="2713589"/>
            <a:chExt cx="1406625" cy="1430822"/>
          </a:xfrm>
        </p:grpSpPr>
        <p:sp>
          <p:nvSpPr>
            <p:cNvPr id="524" name="Google Shape;524;p3"/>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5" name="Google Shape;525;p3"/>
            <p:cNvSpPr/>
            <p:nvPr/>
          </p:nvSpPr>
          <p:spPr>
            <a:xfrm>
              <a:off x="6048641" y="2967335"/>
              <a:ext cx="988724" cy="923330"/>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26" name="Google Shape;526;p3"/>
          <p:cNvSpPr/>
          <p:nvPr/>
        </p:nvSpPr>
        <p:spPr>
          <a:xfrm>
            <a:off x="387754" y="343569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35" name="Google Shape;535;p3"/>
          <p:cNvGrpSpPr/>
          <p:nvPr/>
        </p:nvGrpSpPr>
        <p:grpSpPr>
          <a:xfrm>
            <a:off x="5764679" y="4615499"/>
            <a:ext cx="880712" cy="1117040"/>
            <a:chOff x="5914998" y="810428"/>
            <a:chExt cx="938013" cy="1295481"/>
          </a:xfrm>
        </p:grpSpPr>
        <p:sp>
          <p:nvSpPr>
            <p:cNvPr id="536" name="Google Shape;536;p3"/>
            <p:cNvSpPr/>
            <p:nvPr/>
          </p:nvSpPr>
          <p:spPr>
            <a:xfrm>
              <a:off x="5914998" y="810428"/>
              <a:ext cx="938013" cy="939583"/>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7" name="Google Shape;537;p3"/>
            <p:cNvSpPr/>
            <p:nvPr/>
          </p:nvSpPr>
          <p:spPr>
            <a:xfrm>
              <a:off x="6021503" y="856658"/>
              <a:ext cx="684331" cy="1249251"/>
            </a:xfrm>
            <a:prstGeom prst="rect">
              <a:avLst/>
            </a:prstGeom>
            <a:noFill/>
            <a:ln>
              <a:noFill/>
            </a:ln>
          </p:spPr>
          <p:txBody>
            <a:bodyPr spcFirstLastPara="1" wrap="square" lIns="91425" tIns="45700" rIns="91425" bIns="45700" anchor="t" anchorCtr="0">
              <a:spAutoFit/>
            </a:bodyPr>
            <a:lstStyle/>
            <a:p>
              <a:pPr algn="ctr" rtl="0">
                <a:spcBef>
                  <a:spcPts val="0"/>
                </a:spcBef>
                <a:spcAft>
                  <a:spcPts val="0"/>
                </a:spcAft>
              </a:pPr>
              <a:r>
                <a:rPr lang="en-US" sz="3600">
                  <a:solidFill>
                    <a:schemeClr val="lt1"/>
                  </a:solidFill>
                </a:rPr>
                <a:t>4</a:t>
              </a:r>
              <a:endParaRPr lang="en-US" b="0">
                <a:effectLst/>
              </a:endParaRPr>
            </a:p>
            <a:p>
              <a:br>
                <a:rPr lang="en-US"/>
              </a:br>
              <a:endParaRPr sz="1400" b="0" i="0" u="none" strike="noStrike" cap="none">
                <a:solidFill>
                  <a:srgbClr val="000000"/>
                </a:solidFill>
                <a:latin typeface="Arial"/>
                <a:ea typeface="Arial"/>
                <a:cs typeface="Arial"/>
                <a:sym typeface="Arial"/>
              </a:endParaRPr>
            </a:p>
          </p:txBody>
        </p:sp>
      </p:grpSp>
      <p:sp>
        <p:nvSpPr>
          <p:cNvPr id="538" name="Google Shape;538;p3"/>
          <p:cNvSpPr/>
          <p:nvPr/>
        </p:nvSpPr>
        <p:spPr>
          <a:xfrm>
            <a:off x="491772" y="4647772"/>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Times New Roman"/>
                <a:ea typeface="Times New Roman"/>
                <a:cs typeface="Times New Roman"/>
                <a:sym typeface="Times New Roman"/>
              </a:rPr>
              <a:t>Kết quả và hướng phát triển</a:t>
            </a:r>
            <a:endParaRPr sz="2400" b="0" i="0" u="none" strike="noStrike" cap="none">
              <a:solidFill>
                <a:srgbClr val="3F3F3F"/>
              </a:solidFill>
              <a:latin typeface="Times New Roman"/>
              <a:ea typeface="Times New Roman"/>
              <a:cs typeface="Times New Roman"/>
              <a:sym typeface="Times New Roman"/>
            </a:endParaRPr>
          </a:p>
        </p:txBody>
      </p:sp>
      <p:grpSp>
        <p:nvGrpSpPr>
          <p:cNvPr id="539" name="Google Shape;539;p3"/>
          <p:cNvGrpSpPr/>
          <p:nvPr/>
        </p:nvGrpSpPr>
        <p:grpSpPr>
          <a:xfrm rot="-5400000">
            <a:off x="4738994" y="4450977"/>
            <a:ext cx="18288" cy="822960"/>
            <a:chOff x="5839691" y="2713589"/>
            <a:chExt cx="1406625" cy="1430822"/>
          </a:xfrm>
        </p:grpSpPr>
        <p:sp>
          <p:nvSpPr>
            <p:cNvPr id="540" name="Google Shape;540;p3"/>
            <p:cNvSpPr/>
            <p:nvPr/>
          </p:nvSpPr>
          <p:spPr>
            <a:xfrm>
              <a:off x="5839691" y="2713589"/>
              <a:ext cx="1406625" cy="1430822"/>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1" name="Google Shape;541;p3"/>
            <p:cNvSpPr/>
            <p:nvPr/>
          </p:nvSpPr>
          <p:spPr>
            <a:xfrm>
              <a:off x="6048641" y="2967335"/>
              <a:ext cx="988724" cy="923330"/>
            </a:xfrm>
            <a:prstGeom prst="rect">
              <a:avLst/>
            </a:prstGeom>
            <a:solidFill>
              <a:srgbClr val="00B05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42" name="Google Shape;542;p3"/>
          <p:cNvSpPr/>
          <p:nvPr/>
        </p:nvSpPr>
        <p:spPr>
          <a:xfrm>
            <a:off x="408223" y="4647772"/>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4" name="Google Shape;544;p3"/>
          <p:cNvSpPr/>
          <p:nvPr/>
        </p:nvSpPr>
        <p:spPr>
          <a:xfrm>
            <a:off x="439405" y="2431717"/>
            <a:ext cx="4853192" cy="461665"/>
          </a:xfrm>
          <a:prstGeom prst="rect">
            <a:avLst/>
          </a:prstGeom>
          <a:noFill/>
          <a:ln>
            <a:noFill/>
          </a:ln>
        </p:spPr>
        <p:txBody>
          <a:bodyPr spcFirstLastPara="1" wrap="square" lIns="91425" tIns="45700" rIns="91425" bIns="45700" anchor="t" anchorCtr="0">
            <a:spAutoFit/>
          </a:bodyPr>
          <a:lstStyle/>
          <a:p>
            <a:pPr lvl="0">
              <a:buSzPts val="2400"/>
            </a:pPr>
            <a:r>
              <a:rPr lang="en-US" sz="2400">
                <a:solidFill>
                  <a:srgbClr val="3F3F3F"/>
                </a:solidFill>
                <a:latin typeface="Times New Roman"/>
                <a:ea typeface="Times New Roman"/>
                <a:cs typeface="Times New Roman"/>
                <a:sym typeface="Times New Roman"/>
              </a:rPr>
              <a:t>Phân tích thiết kế hệ thống</a:t>
            </a:r>
          </a:p>
        </p:txBody>
      </p:sp>
      <p:pic>
        <p:nvPicPr>
          <p:cNvPr id="47" name="图片 3" descr="IMG_2520">
            <a:extLst>
              <a:ext uri="{FF2B5EF4-FFF2-40B4-BE49-F238E27FC236}">
                <a16:creationId xmlns:a16="http://schemas.microsoft.com/office/drawing/2014/main" id="{92057B5E-6950-426A-B880-9D5A1FB1447D}"/>
              </a:ext>
            </a:extLst>
          </p:cNvPr>
          <p:cNvPicPr>
            <a:picLocks noChangeAspect="1"/>
          </p:cNvPicPr>
          <p:nvPr/>
        </p:nvPicPr>
        <p:blipFill>
          <a:blip r:embed="rId3"/>
          <a:srcRect l="17061" r="23813"/>
          <a:stretch>
            <a:fillRect/>
          </a:stretch>
        </p:blipFill>
        <p:spPr>
          <a:xfrm>
            <a:off x="7239195" y="65631"/>
            <a:ext cx="4943223" cy="6588173"/>
          </a:xfrm>
          <a:prstGeom prst="parallelogram">
            <a:avLst/>
          </a:prstGeom>
        </p:spPr>
      </p:pic>
      <p:sp>
        <p:nvSpPr>
          <p:cNvPr id="48" name="平行四边形 7">
            <a:extLst>
              <a:ext uri="{FF2B5EF4-FFF2-40B4-BE49-F238E27FC236}">
                <a16:creationId xmlns:a16="http://schemas.microsoft.com/office/drawing/2014/main" id="{765098C4-0DC1-46EC-9C1C-785BAFB208BE}"/>
              </a:ext>
            </a:extLst>
          </p:cNvPr>
          <p:cNvSpPr/>
          <p:nvPr/>
        </p:nvSpPr>
        <p:spPr>
          <a:xfrm>
            <a:off x="6801657" y="1456396"/>
            <a:ext cx="3182354" cy="3117215"/>
          </a:xfrm>
          <a:prstGeom prst="parallelogram">
            <a:avLst/>
          </a:prstGeom>
          <a:solidFill>
            <a:srgbClr val="F6A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直角三角形 9">
            <a:extLst>
              <a:ext uri="{FF2B5EF4-FFF2-40B4-BE49-F238E27FC236}">
                <a16:creationId xmlns:a16="http://schemas.microsoft.com/office/drawing/2014/main" id="{7D6476C0-6234-4624-894F-C5959224439B}"/>
              </a:ext>
            </a:extLst>
          </p:cNvPr>
          <p:cNvSpPr/>
          <p:nvPr/>
        </p:nvSpPr>
        <p:spPr>
          <a:xfrm flipH="1">
            <a:off x="10740163" y="-121990"/>
            <a:ext cx="1444625" cy="6832600"/>
          </a:xfrm>
          <a:prstGeom prst="rtTriangle">
            <a:avLst/>
          </a:prstGeom>
          <a:solidFill>
            <a:srgbClr val="F6A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a:extLst>
              <a:ext uri="{FF2B5EF4-FFF2-40B4-BE49-F238E27FC236}">
                <a16:creationId xmlns:a16="http://schemas.microsoft.com/office/drawing/2014/main" id="{A310CB4A-C89A-4649-B157-5C4B8D8EAC70}"/>
              </a:ext>
            </a:extLst>
          </p:cNvPr>
          <p:cNvSpPr txBox="1"/>
          <p:nvPr/>
        </p:nvSpPr>
        <p:spPr>
          <a:xfrm>
            <a:off x="7306267" y="2616882"/>
            <a:ext cx="2774654" cy="584775"/>
          </a:xfrm>
          <a:prstGeom prst="rect">
            <a:avLst/>
          </a:prstGeom>
          <a:noFill/>
        </p:spPr>
        <p:txBody>
          <a:bodyPr wrap="square" rtlCol="0">
            <a:spAutoFit/>
          </a:bodyPr>
          <a:lstStyle/>
          <a:p>
            <a:r>
              <a:rPr lang="en-US" sz="3200" b="1">
                <a:solidFill>
                  <a:schemeClr val="bg1"/>
                </a:solidFill>
              </a:rPr>
              <a:t>NỘI DUNG</a:t>
            </a:r>
          </a:p>
        </p:txBody>
      </p:sp>
      <p:sp>
        <p:nvSpPr>
          <p:cNvPr id="3" name="TextBox 2">
            <a:extLst>
              <a:ext uri="{FF2B5EF4-FFF2-40B4-BE49-F238E27FC236}">
                <a16:creationId xmlns:a16="http://schemas.microsoft.com/office/drawing/2014/main" id="{265E45C0-AB07-44D9-8560-2B6A40F6501B}"/>
              </a:ext>
            </a:extLst>
          </p:cNvPr>
          <p:cNvSpPr txBox="1"/>
          <p:nvPr/>
        </p:nvSpPr>
        <p:spPr>
          <a:xfrm>
            <a:off x="464877" y="3585338"/>
            <a:ext cx="2513744"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Demo sản phẩm</a:t>
            </a:r>
          </a:p>
        </p:txBody>
      </p:sp>
      <p:sp>
        <p:nvSpPr>
          <p:cNvPr id="53" name="TextBox 52">
            <a:extLst>
              <a:ext uri="{FF2B5EF4-FFF2-40B4-BE49-F238E27FC236}">
                <a16:creationId xmlns:a16="http://schemas.microsoft.com/office/drawing/2014/main" id="{4425C065-7536-4294-B614-D45DE3ABC275}"/>
              </a:ext>
            </a:extLst>
          </p:cNvPr>
          <p:cNvSpPr txBox="1"/>
          <p:nvPr/>
        </p:nvSpPr>
        <p:spPr>
          <a:xfrm>
            <a:off x="3048856" y="2892870"/>
            <a:ext cx="6097712" cy="954107"/>
          </a:xfrm>
          <a:prstGeom prst="rect">
            <a:avLst/>
          </a:prstGeom>
          <a:noFill/>
        </p:spPr>
        <p:txBody>
          <a:bodyPr wrap="square">
            <a:spAutoFit/>
          </a:bodyPr>
          <a:lstStyle/>
          <a:p>
            <a:pPr algn="ctr" rtl="0">
              <a:spcBef>
                <a:spcPts val="0"/>
              </a:spcBef>
              <a:spcAft>
                <a:spcPts val="0"/>
              </a:spcAft>
            </a:pPr>
            <a:r>
              <a:rPr lang="en-US" sz="2800" b="0" i="0" u="none" strike="noStrike">
                <a:solidFill>
                  <a:srgbClr val="FFFFFF"/>
                </a:solidFill>
                <a:effectLst/>
                <a:latin typeface="Arial" panose="020B0604020202020204" pitchFamily="34" charset="0"/>
              </a:rPr>
              <a:t>4</a:t>
            </a:r>
            <a:endParaRPr lang="en-US" b="0">
              <a:effectLst/>
            </a:endParaRPr>
          </a:p>
          <a:p>
            <a:br>
              <a:rPr lang="en-US"/>
            </a:br>
            <a:endParaRPr lang="en-US"/>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0"/>
                                        </p:tgtEl>
                                        <p:attrNameLst>
                                          <p:attrName>style.visibility</p:attrName>
                                        </p:attrNameLst>
                                      </p:cBhvr>
                                      <p:to>
                                        <p:strVal val="visible"/>
                                      </p:to>
                                    </p:set>
                                    <p:animEffect transition="in" filter="fade">
                                      <p:cBhvr>
                                        <p:cTn id="7" dur="500"/>
                                        <p:tgtEl>
                                          <p:spTgt spid="500"/>
                                        </p:tgtEl>
                                      </p:cBhvr>
                                    </p:animEffect>
                                  </p:childTnLst>
                                </p:cTn>
                              </p:par>
                              <p:par>
                                <p:cTn id="8" presetID="10" presetClass="entr" presetSubtype="0" fill="hold" nodeType="withEffect">
                                  <p:stCondLst>
                                    <p:cond delay="0"/>
                                  </p:stCondLst>
                                  <p:childTnLst>
                                    <p:set>
                                      <p:cBhvr>
                                        <p:cTn id="9" dur="1" fill="hold">
                                          <p:stCondLst>
                                            <p:cond delay="0"/>
                                          </p:stCondLst>
                                        </p:cTn>
                                        <p:tgtEl>
                                          <p:spTgt spid="497"/>
                                        </p:tgtEl>
                                        <p:attrNameLst>
                                          <p:attrName>style.visibility</p:attrName>
                                        </p:attrNameLst>
                                      </p:cBhvr>
                                      <p:to>
                                        <p:strVal val="visible"/>
                                      </p:to>
                                    </p:set>
                                    <p:animEffect transition="in" filter="fade">
                                      <p:cBhvr>
                                        <p:cTn id="10" dur="500"/>
                                        <p:tgtEl>
                                          <p:spTgt spid="49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44"/>
                                        </p:tgtEl>
                                        <p:attrNameLst>
                                          <p:attrName>style.visibility</p:attrName>
                                        </p:attrNameLst>
                                      </p:cBhvr>
                                      <p:to>
                                        <p:strVal val="visible"/>
                                      </p:to>
                                    </p:set>
                                    <p:animEffect transition="in" filter="fade">
                                      <p:cBhvr>
                                        <p:cTn id="15" dur="500"/>
                                        <p:tgtEl>
                                          <p:spTgt spid="544"/>
                                        </p:tgtEl>
                                      </p:cBhvr>
                                    </p:animEffect>
                                  </p:childTnLst>
                                </p:cTn>
                              </p:par>
                              <p:par>
                                <p:cTn id="16" presetID="10" presetClass="entr" presetSubtype="0" fill="hold" nodeType="withEffect">
                                  <p:stCondLst>
                                    <p:cond delay="0"/>
                                  </p:stCondLst>
                                  <p:childTnLst>
                                    <p:set>
                                      <p:cBhvr>
                                        <p:cTn id="17" dur="1" fill="hold">
                                          <p:stCondLst>
                                            <p:cond delay="0"/>
                                          </p:stCondLst>
                                        </p:cTn>
                                        <p:tgtEl>
                                          <p:spTgt spid="513"/>
                                        </p:tgtEl>
                                        <p:attrNameLst>
                                          <p:attrName>style.visibility</p:attrName>
                                        </p:attrNameLst>
                                      </p:cBhvr>
                                      <p:to>
                                        <p:strVal val="visible"/>
                                      </p:to>
                                    </p:set>
                                    <p:animEffect transition="in" filter="fade">
                                      <p:cBhvr>
                                        <p:cTn id="18" dur="500"/>
                                        <p:tgtEl>
                                          <p:spTgt spid="5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nodeType="withEffect">
                                  <p:stCondLst>
                                    <p:cond delay="0"/>
                                  </p:stCondLst>
                                  <p:childTnLst>
                                    <p:set>
                                      <p:cBhvr>
                                        <p:cTn id="25" dur="1" fill="hold">
                                          <p:stCondLst>
                                            <p:cond delay="0"/>
                                          </p:stCondLst>
                                        </p:cTn>
                                        <p:tgtEl>
                                          <p:spTgt spid="520"/>
                                        </p:tgtEl>
                                        <p:attrNameLst>
                                          <p:attrName>style.visibility</p:attrName>
                                        </p:attrNameLst>
                                      </p:cBhvr>
                                      <p:to>
                                        <p:strVal val="visible"/>
                                      </p:to>
                                    </p:set>
                                    <p:animEffect transition="in" filter="fade">
                                      <p:cBhvr>
                                        <p:cTn id="26" dur="500"/>
                                        <p:tgtEl>
                                          <p:spTgt spid="5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38"/>
                                        </p:tgtEl>
                                        <p:attrNameLst>
                                          <p:attrName>style.visibility</p:attrName>
                                        </p:attrNameLst>
                                      </p:cBhvr>
                                      <p:to>
                                        <p:strVal val="visible"/>
                                      </p:to>
                                    </p:set>
                                    <p:animEffect transition="in" filter="fade">
                                      <p:cBhvr>
                                        <p:cTn id="31" dur="500"/>
                                        <p:tgtEl>
                                          <p:spTgt spid="538"/>
                                        </p:tgtEl>
                                      </p:cBhvr>
                                    </p:animEffect>
                                  </p:childTnLst>
                                </p:cTn>
                              </p:par>
                              <p:par>
                                <p:cTn id="32" presetID="10" presetClass="entr" presetSubtype="0" fill="hold" nodeType="withEffect">
                                  <p:stCondLst>
                                    <p:cond delay="0"/>
                                  </p:stCondLst>
                                  <p:childTnLst>
                                    <p:set>
                                      <p:cBhvr>
                                        <p:cTn id="33" dur="1" fill="hold">
                                          <p:stCondLst>
                                            <p:cond delay="0"/>
                                          </p:stCondLst>
                                        </p:cTn>
                                        <p:tgtEl>
                                          <p:spTgt spid="535"/>
                                        </p:tgtEl>
                                        <p:attrNameLst>
                                          <p:attrName>style.visibility</p:attrName>
                                        </p:attrNameLst>
                                      </p:cBhvr>
                                      <p:to>
                                        <p:strVal val="visible"/>
                                      </p:to>
                                    </p:set>
                                    <p:animEffect transition="in" filter="fade">
                                      <p:cBhvr>
                                        <p:cTn id="34" dur="500"/>
                                        <p:tgtEl>
                                          <p:spTgt spid="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 grpId="0"/>
      <p:bldP spid="538" grpId="0"/>
      <p:bldP spid="544"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63" name="Google Shape;563;p4"/>
          <p:cNvSpPr/>
          <p:nvPr/>
        </p:nvSpPr>
        <p:spPr>
          <a:xfrm>
            <a:off x="4575721" y="218989"/>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01</a:t>
            </a:r>
            <a:endParaRPr sz="4800" b="0" i="0" u="none" strike="noStrike" cap="none">
              <a:solidFill>
                <a:schemeClr val="dk1"/>
              </a:solidFill>
              <a:latin typeface="Arial"/>
              <a:ea typeface="Arial"/>
              <a:cs typeface="Arial"/>
              <a:sym typeface="Arial"/>
            </a:endParaRPr>
          </a:p>
        </p:txBody>
      </p:sp>
      <p:grpSp>
        <p:nvGrpSpPr>
          <p:cNvPr id="564" name="Google Shape;564;p4"/>
          <p:cNvGrpSpPr/>
          <p:nvPr/>
        </p:nvGrpSpPr>
        <p:grpSpPr>
          <a:xfrm>
            <a:off x="3545258" y="2016716"/>
            <a:ext cx="4937098" cy="3393485"/>
            <a:chOff x="3420693" y="1710166"/>
            <a:chExt cx="5259520" cy="424994"/>
          </a:xfrm>
        </p:grpSpPr>
        <p:sp>
          <p:nvSpPr>
            <p:cNvPr id="565" name="Google Shape;565;p4"/>
            <p:cNvSpPr/>
            <p:nvPr/>
          </p:nvSpPr>
          <p:spPr>
            <a:xfrm>
              <a:off x="3420693" y="1710166"/>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TỔNG QUAN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VỀ ĐỀ TÀI</a:t>
              </a:r>
              <a:endParaRPr sz="6000" b="0" i="0" u="none" strike="noStrike" cap="none">
                <a:solidFill>
                  <a:schemeClr val="dk1"/>
                </a:solidFill>
                <a:latin typeface="Arial"/>
                <a:ea typeface="Arial"/>
                <a:cs typeface="Arial"/>
                <a:sym typeface="Arial"/>
              </a:endParaRPr>
            </a:p>
          </p:txBody>
        </p:sp>
        <p:sp>
          <p:nvSpPr>
            <p:cNvPr id="566" name="Google Shape;566;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567" name="Google Shape;567;p4"/>
          <p:cNvSpPr/>
          <p:nvPr/>
        </p:nvSpPr>
        <p:spPr>
          <a:xfrm>
            <a:off x="9832406" y="2612453"/>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
          <p:cNvSpPr/>
          <p:nvPr/>
        </p:nvSpPr>
        <p:spPr>
          <a:xfrm>
            <a:off x="766440" y="1781640"/>
            <a:ext cx="214668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5"/>
          <p:cNvSpPr/>
          <p:nvPr/>
        </p:nvSpPr>
        <p:spPr>
          <a:xfrm>
            <a:off x="5019480" y="1767960"/>
            <a:ext cx="217476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5"/>
          <p:cNvSpPr/>
          <p:nvPr/>
        </p:nvSpPr>
        <p:spPr>
          <a:xfrm>
            <a:off x="4382364" y="2646589"/>
            <a:ext cx="218340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5"/>
          <p:cNvSpPr/>
          <p:nvPr/>
        </p:nvSpPr>
        <p:spPr>
          <a:xfrm>
            <a:off x="927360" y="4388040"/>
            <a:ext cx="1809360" cy="96516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click to add your text here click to add your text here click to add your text here.</a:t>
            </a:r>
            <a:endParaRPr sz="1200" b="0" i="0" u="none" strike="noStrike" cap="none">
              <a:solidFill>
                <a:schemeClr val="dk1"/>
              </a:solidFill>
              <a:latin typeface="Arial"/>
              <a:ea typeface="Arial"/>
              <a:cs typeface="Arial"/>
              <a:sym typeface="Arial"/>
            </a:endParaRPr>
          </a:p>
        </p:txBody>
      </p:sp>
      <p:sp>
        <p:nvSpPr>
          <p:cNvPr id="581" name="Google Shape;581;p5"/>
          <p:cNvSpPr/>
          <p:nvPr/>
        </p:nvSpPr>
        <p:spPr>
          <a:xfrm>
            <a:off x="811235" y="1687473"/>
            <a:ext cx="6383005" cy="460211"/>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2000"/>
              <a:buFont typeface="Arial"/>
              <a:buNone/>
            </a:pPr>
            <a:endParaRPr sz="2000" b="0" i="0" u="none" strike="noStrike" cap="none">
              <a:solidFill>
                <a:schemeClr val="bg1"/>
              </a:solidFill>
              <a:latin typeface="Times New Roman" panose="02020603050405020304" pitchFamily="18" charset="0"/>
              <a:cs typeface="Times New Roman" panose="02020603050405020304" pitchFamily="18" charset="0"/>
              <a:sym typeface="Arial"/>
            </a:endParaRPr>
          </a:p>
        </p:txBody>
      </p:sp>
      <p:sp>
        <p:nvSpPr>
          <p:cNvPr id="582" name="Google Shape;582;p5"/>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5"/>
          <p:cNvSpPr/>
          <p:nvPr/>
        </p:nvSpPr>
        <p:spPr>
          <a:xfrm>
            <a:off x="2106719" y="456480"/>
            <a:ext cx="4663357" cy="58332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3200" b="1" i="0" u="none" strike="noStrike" cap="none">
                <a:solidFill>
                  <a:srgbClr val="FF3737"/>
                </a:solidFill>
                <a:latin typeface="Calibri"/>
                <a:ea typeface="Calibri"/>
                <a:cs typeface="Calibri"/>
                <a:sym typeface="Calibri"/>
              </a:rPr>
              <a:t>1. TỔNG QUAN VỀ ĐỀ TÀI</a:t>
            </a:r>
            <a:endParaRPr sz="3200" b="0" i="0" u="none" strike="noStrike" cap="none">
              <a:solidFill>
                <a:schemeClr val="dk1"/>
              </a:solidFill>
              <a:latin typeface="Arial"/>
              <a:ea typeface="Arial"/>
              <a:cs typeface="Arial"/>
              <a:sym typeface="Arial"/>
            </a:endParaRPr>
          </a:p>
        </p:txBody>
      </p:sp>
      <p:sp>
        <p:nvSpPr>
          <p:cNvPr id="6" name="TextBox 5">
            <a:extLst>
              <a:ext uri="{FF2B5EF4-FFF2-40B4-BE49-F238E27FC236}">
                <a16:creationId xmlns:a16="http://schemas.microsoft.com/office/drawing/2014/main" id="{BA149EF9-81C4-4C86-BEC9-CAA764CB3686}"/>
              </a:ext>
            </a:extLst>
          </p:cNvPr>
          <p:cNvSpPr txBox="1"/>
          <p:nvPr/>
        </p:nvSpPr>
        <p:spPr>
          <a:xfrm>
            <a:off x="735356" y="1531599"/>
            <a:ext cx="6955604" cy="3821601"/>
          </a:xfrm>
          <a:prstGeom prst="rect">
            <a:avLst/>
          </a:prstGeom>
          <a:solidFill>
            <a:srgbClr val="F6AF39"/>
          </a:solidFill>
        </p:spPr>
        <p:txBody>
          <a:bodyPr wrap="square" rtlCol="0">
            <a:spAutoFit/>
          </a:bodyPr>
          <a:lstStyle/>
          <a:p>
            <a:endParaRPr lang="en-US"/>
          </a:p>
        </p:txBody>
      </p:sp>
      <p:sp>
        <p:nvSpPr>
          <p:cNvPr id="7" name="TextBox 6">
            <a:extLst>
              <a:ext uri="{FF2B5EF4-FFF2-40B4-BE49-F238E27FC236}">
                <a16:creationId xmlns:a16="http://schemas.microsoft.com/office/drawing/2014/main" id="{FCCDD6E1-F16F-4C14-94E8-D56E58E24FEE}"/>
              </a:ext>
            </a:extLst>
          </p:cNvPr>
          <p:cNvSpPr txBox="1"/>
          <p:nvPr/>
        </p:nvSpPr>
        <p:spPr>
          <a:xfrm>
            <a:off x="1040595" y="1767960"/>
            <a:ext cx="6383005" cy="3477875"/>
          </a:xfrm>
          <a:prstGeom prst="rect">
            <a:avLst/>
          </a:prstGeom>
          <a:noFill/>
        </p:spPr>
        <p:txBody>
          <a:bodyPr wrap="square" rtlCol="0">
            <a:spAutoFit/>
          </a:bodyPr>
          <a:lstStyle/>
          <a:p>
            <a:pPr algn="just"/>
            <a:r>
              <a:rPr lang="en-US" sz="2200" b="0" i="0">
                <a:solidFill>
                  <a:schemeClr val="bg1">
                    <a:lumMod val="95000"/>
                  </a:schemeClr>
                </a:solidFill>
                <a:effectLst/>
                <a:latin typeface="+mj-lt"/>
              </a:rPr>
              <a:t>- </a:t>
            </a:r>
            <a:r>
              <a:rPr lang="vi-VN" sz="2200" b="0" i="0">
                <a:solidFill>
                  <a:schemeClr val="bg1">
                    <a:lumMod val="95000"/>
                  </a:schemeClr>
                </a:solidFill>
                <a:effectLst/>
                <a:latin typeface="+mj-lt"/>
              </a:rPr>
              <a:t>Em là một người rất yêu thú cưng, đang muốn mua một thú cưng dễ thương để bầu bạn, nhưng em</a:t>
            </a:r>
            <a:r>
              <a:rPr lang="en-US" sz="2200" b="0" i="0">
                <a:solidFill>
                  <a:schemeClr val="bg1">
                    <a:lumMod val="95000"/>
                  </a:schemeClr>
                </a:solidFill>
                <a:effectLst/>
                <a:latin typeface="+mj-lt"/>
              </a:rPr>
              <a:t> </a:t>
            </a:r>
            <a:r>
              <a:rPr lang="vi-VN" sz="2200" b="0" i="0">
                <a:solidFill>
                  <a:schemeClr val="bg1">
                    <a:lumMod val="95000"/>
                  </a:schemeClr>
                </a:solidFill>
                <a:effectLst/>
                <a:latin typeface="+mj-lt"/>
              </a:rPr>
              <a:t>không có thời gian để đi xem trực tiếp. Em đã tự đặt ra các câu hỏi, có cách nào để giải quyết vấn đề này? Liệu em có thể tìm hiểu được các thông tin chi tiết và nhận hỗ trợ thắc mắc về thú cưng</a:t>
            </a:r>
            <a:r>
              <a:rPr lang="en-US" sz="2200" b="0" i="0">
                <a:solidFill>
                  <a:schemeClr val="bg1">
                    <a:lumMod val="95000"/>
                  </a:schemeClr>
                </a:solidFill>
                <a:effectLst/>
                <a:latin typeface="+mj-lt"/>
              </a:rPr>
              <a:t> </a:t>
            </a:r>
            <a:r>
              <a:rPr lang="en-US" sz="2200" b="0" i="0">
                <a:solidFill>
                  <a:schemeClr val="bg1">
                    <a:lumMod val="95000"/>
                  </a:schemeClr>
                </a:solidFill>
                <a:effectLst/>
                <a:latin typeface="Times New Roman" panose="02020603050405020304" pitchFamily="18" charset="0"/>
                <a:cs typeface="Times New Roman" panose="02020603050405020304" pitchFamily="18" charset="0"/>
              </a:rPr>
              <a:t>cũng như các sản phẩm như đồ ăn, phụ kiện đi kèm</a:t>
            </a:r>
            <a:r>
              <a:rPr lang="vi-VN" sz="2200" b="0" i="0">
                <a:solidFill>
                  <a:schemeClr val="bg1">
                    <a:lumMod val="95000"/>
                  </a:schemeClr>
                </a:solidFill>
                <a:effectLst/>
                <a:latin typeface="Times New Roman" panose="02020603050405020304" pitchFamily="18" charset="0"/>
                <a:cs typeface="Times New Roman" panose="02020603050405020304" pitchFamily="18" charset="0"/>
              </a:rPr>
              <a:t> </a:t>
            </a:r>
            <a:r>
              <a:rPr lang="vi-VN" sz="2200" b="0" i="0">
                <a:solidFill>
                  <a:schemeClr val="bg1">
                    <a:lumMod val="95000"/>
                  </a:schemeClr>
                </a:solidFill>
                <a:effectLst/>
                <a:latin typeface="+mj-lt"/>
              </a:rPr>
              <a:t>mà </a:t>
            </a:r>
            <a:r>
              <a:rPr lang="en-US" sz="2200" b="0" i="0">
                <a:solidFill>
                  <a:schemeClr val="bg1">
                    <a:lumMod val="95000"/>
                  </a:schemeClr>
                </a:solidFill>
                <a:effectLst/>
                <a:latin typeface="Times New Roman" panose="02020603050405020304" pitchFamily="18" charset="0"/>
                <a:cs typeface="Times New Roman" panose="02020603050405020304" pitchFamily="18" charset="0"/>
              </a:rPr>
              <a:t>em</a:t>
            </a:r>
            <a:r>
              <a:rPr lang="vi-VN" sz="2200" b="0" i="0">
                <a:solidFill>
                  <a:schemeClr val="bg1">
                    <a:lumMod val="95000"/>
                  </a:schemeClr>
                </a:solidFill>
                <a:effectLst/>
                <a:latin typeface="+mj-lt"/>
              </a:rPr>
              <a:t> đang quan tâm</a:t>
            </a:r>
            <a:r>
              <a:rPr lang="en-US" sz="2200" b="0" i="0">
                <a:solidFill>
                  <a:schemeClr val="bg1">
                    <a:lumMod val="95000"/>
                  </a:schemeClr>
                </a:solidFill>
                <a:effectLst/>
                <a:latin typeface="+mj-lt"/>
              </a:rPr>
              <a:t> </a:t>
            </a:r>
            <a:r>
              <a:rPr lang="en-US" sz="2200" b="0" i="0">
                <a:solidFill>
                  <a:schemeClr val="bg1">
                    <a:lumMod val="95000"/>
                  </a:schemeClr>
                </a:solidFill>
                <a:effectLst/>
                <a:latin typeface="Times New Roman" panose="02020603050405020304" pitchFamily="18" charset="0"/>
                <a:cs typeface="Times New Roman" panose="02020603050405020304" pitchFamily="18" charset="0"/>
              </a:rPr>
              <a:t>hay</a:t>
            </a:r>
            <a:r>
              <a:rPr lang="vi-VN" sz="2200" b="0" i="0">
                <a:solidFill>
                  <a:schemeClr val="bg1">
                    <a:lumMod val="95000"/>
                  </a:schemeClr>
                </a:solidFill>
                <a:effectLst/>
                <a:latin typeface="+mj-lt"/>
              </a:rPr>
              <a:t> không. Những câu hỏi này chính là lý do</a:t>
            </a:r>
            <a:r>
              <a:rPr lang="en-US" sz="2200" b="0" i="0">
                <a:solidFill>
                  <a:schemeClr val="bg1">
                    <a:lumMod val="95000"/>
                  </a:schemeClr>
                </a:solidFill>
                <a:effectLst/>
                <a:latin typeface="+mj-lt"/>
              </a:rPr>
              <a:t> </a:t>
            </a:r>
            <a:r>
              <a:rPr lang="en-US" sz="2200" b="0" i="0">
                <a:solidFill>
                  <a:schemeClr val="bg1">
                    <a:lumMod val="95000"/>
                  </a:schemeClr>
                </a:solidFill>
                <a:effectLst/>
                <a:latin typeface="Times New Roman" panose="02020603050405020304" pitchFamily="18" charset="0"/>
                <a:cs typeface="Times New Roman" panose="02020603050405020304" pitchFamily="18" charset="0"/>
              </a:rPr>
              <a:t>để</a:t>
            </a:r>
            <a:r>
              <a:rPr lang="vi-VN" sz="2200" b="0" i="0">
                <a:solidFill>
                  <a:schemeClr val="bg1">
                    <a:lumMod val="95000"/>
                  </a:schemeClr>
                </a:solidFill>
                <a:effectLst/>
                <a:latin typeface="+mj-lt"/>
              </a:rPr>
              <a:t> em chọn đề tài “Xây dựng website bán thú cưng Pet Mart sử dụng VueJS framework” để thực hiện</a:t>
            </a:r>
            <a:endParaRPr lang="en-US" sz="2200" b="0" i="0">
              <a:solidFill>
                <a:schemeClr val="bg1">
                  <a:lumMod val="95000"/>
                </a:schemeClr>
              </a:solidFill>
              <a:effectLst/>
              <a:latin typeface="+mj-lt"/>
            </a:endParaRPr>
          </a:p>
        </p:txBody>
      </p:sp>
      <p:pic>
        <p:nvPicPr>
          <p:cNvPr id="18" name="Picture 17">
            <a:extLst>
              <a:ext uri="{FF2B5EF4-FFF2-40B4-BE49-F238E27FC236}">
                <a16:creationId xmlns:a16="http://schemas.microsoft.com/office/drawing/2014/main" id="{C218D7E5-094E-4D63-88CF-BAE38D784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9960" y="33335"/>
            <a:ext cx="2570308" cy="2042046"/>
          </a:xfrm>
          <a:prstGeom prst="rect">
            <a:avLst/>
          </a:prstGeom>
        </p:spPr>
      </p:pic>
      <p:pic>
        <p:nvPicPr>
          <p:cNvPr id="3" name="Picture 2">
            <a:extLst>
              <a:ext uri="{FF2B5EF4-FFF2-40B4-BE49-F238E27FC236}">
                <a16:creationId xmlns:a16="http://schemas.microsoft.com/office/drawing/2014/main" id="{D019D610-7D6D-4CAC-9613-E560EC784CFF}"/>
              </a:ext>
            </a:extLst>
          </p:cNvPr>
          <p:cNvPicPr>
            <a:picLocks noChangeAspect="1"/>
          </p:cNvPicPr>
          <p:nvPr/>
        </p:nvPicPr>
        <p:blipFill>
          <a:blip r:embed="rId4"/>
          <a:stretch>
            <a:fillRect/>
          </a:stretch>
        </p:blipFill>
        <p:spPr>
          <a:xfrm>
            <a:off x="9529960" y="2122210"/>
            <a:ext cx="2570308" cy="2042046"/>
          </a:xfrm>
          <a:prstGeom prst="rect">
            <a:avLst/>
          </a:prstGeom>
        </p:spPr>
      </p:pic>
      <p:pic>
        <p:nvPicPr>
          <p:cNvPr id="5" name="Picture 4">
            <a:extLst>
              <a:ext uri="{FF2B5EF4-FFF2-40B4-BE49-F238E27FC236}">
                <a16:creationId xmlns:a16="http://schemas.microsoft.com/office/drawing/2014/main" id="{30F0D863-1B3F-4466-9BEC-AE1E152EA473}"/>
              </a:ext>
            </a:extLst>
          </p:cNvPr>
          <p:cNvPicPr>
            <a:picLocks noChangeAspect="1"/>
          </p:cNvPicPr>
          <p:nvPr/>
        </p:nvPicPr>
        <p:blipFill>
          <a:blip r:embed="rId5"/>
          <a:stretch>
            <a:fillRect/>
          </a:stretch>
        </p:blipFill>
        <p:spPr>
          <a:xfrm>
            <a:off x="9529960" y="4211085"/>
            <a:ext cx="2570308" cy="24263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6"/>
          <p:cNvSpPr/>
          <p:nvPr/>
        </p:nvSpPr>
        <p:spPr>
          <a:xfrm>
            <a:off x="2133600" y="45720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LÝ DO CHỌN ĐỀ TÀI</a:t>
            </a:r>
            <a:endParaRPr sz="2400" b="0" i="0" u="none" strike="noStrike" cap="none">
              <a:solidFill>
                <a:srgbClr val="202020"/>
              </a:solidFill>
              <a:latin typeface="Arial"/>
              <a:ea typeface="Arial"/>
              <a:cs typeface="Arial"/>
              <a:sym typeface="Arial"/>
            </a:endParaRPr>
          </a:p>
        </p:txBody>
      </p:sp>
      <p:grpSp>
        <p:nvGrpSpPr>
          <p:cNvPr id="593" name="Google Shape;593;p6"/>
          <p:cNvGrpSpPr/>
          <p:nvPr/>
        </p:nvGrpSpPr>
        <p:grpSpPr>
          <a:xfrm>
            <a:off x="4171161" y="963955"/>
            <a:ext cx="3353532" cy="3636573"/>
            <a:chOff x="4543425" y="2277493"/>
            <a:chExt cx="3105150" cy="3318452"/>
          </a:xfrm>
        </p:grpSpPr>
        <p:sp>
          <p:nvSpPr>
            <p:cNvPr id="594" name="Google Shape;594;p6"/>
            <p:cNvSpPr/>
            <p:nvPr/>
          </p:nvSpPr>
          <p:spPr>
            <a:xfrm>
              <a:off x="4543425" y="2828925"/>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5" name="Google Shape;595;p6"/>
            <p:cNvSpPr txBox="1"/>
            <p:nvPr/>
          </p:nvSpPr>
          <p:spPr>
            <a:xfrm>
              <a:off x="4759485" y="3498423"/>
              <a:ext cx="2689700" cy="148848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mj-lt"/>
                  <a:ea typeface="Times New Roman"/>
                  <a:cs typeface="Times New Roman"/>
                  <a:sym typeface="Times New Roman"/>
                </a:rPr>
                <a:t>Giúp tối ưu hóa chi phí, nâng cao hiệu quả kinh doanh. Dễ dàng quản lý, kiểm soát được cửa hàng</a:t>
              </a:r>
              <a:endParaRPr sz="2000" b="1" i="0" u="none" strike="noStrike" cap="none">
                <a:solidFill>
                  <a:schemeClr val="dk1"/>
                </a:solidFill>
                <a:latin typeface="+mj-lt"/>
                <a:ea typeface="Times New Roman"/>
                <a:cs typeface="Times New Roman"/>
                <a:sym typeface="Times New Roman"/>
              </a:endParaRPr>
            </a:p>
          </p:txBody>
        </p:sp>
        <p:cxnSp>
          <p:nvCxnSpPr>
            <p:cNvPr id="596" name="Google Shape;596;p6"/>
            <p:cNvCxnSpPr/>
            <p:nvPr/>
          </p:nvCxnSpPr>
          <p:spPr>
            <a:xfrm>
              <a:off x="4560095" y="2828924"/>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7" name="Google Shape;597;p6"/>
            <p:cNvCxnSpPr/>
            <p:nvPr/>
          </p:nvCxnSpPr>
          <p:spPr>
            <a:xfrm rot="10800000">
              <a:off x="5110163" y="2277493"/>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8" name="Google Shape;598;p6"/>
            <p:cNvCxnSpPr/>
            <p:nvPr/>
          </p:nvCxnSpPr>
          <p:spPr>
            <a:xfrm rot="10800000">
              <a:off x="7631905" y="3967162"/>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9" name="Google Shape;599;p6"/>
            <p:cNvCxnSpPr/>
            <p:nvPr/>
          </p:nvCxnSpPr>
          <p:spPr>
            <a:xfrm>
              <a:off x="7449185" y="4457707"/>
              <a:ext cx="0" cy="1138238"/>
            </a:xfrm>
            <a:prstGeom prst="straightConnector1">
              <a:avLst/>
            </a:prstGeom>
            <a:noFill/>
            <a:ln w="38100" cap="flat" cmpd="sng">
              <a:solidFill>
                <a:srgbClr val="FFA956"/>
              </a:solidFill>
              <a:prstDash val="solid"/>
              <a:miter lim="8000"/>
              <a:headEnd type="none" w="sm" len="sm"/>
              <a:tailEnd type="none" w="sm" len="sm"/>
            </a:ln>
          </p:spPr>
        </p:cxnSp>
        <p:sp>
          <p:nvSpPr>
            <p:cNvPr id="600" name="Google Shape;600;p6"/>
            <p:cNvSpPr/>
            <p:nvPr/>
          </p:nvSpPr>
          <p:spPr>
            <a:xfrm>
              <a:off x="5802627" y="2896852"/>
              <a:ext cx="513426" cy="566987"/>
            </a:xfrm>
            <a:custGeom>
              <a:avLst/>
              <a:gdLst/>
              <a:ahLst/>
              <a:cxnLst/>
              <a:rect l="l" t="t" r="r" b="b"/>
              <a:pathLst>
                <a:path w="604" h="619" extrusionOk="0">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01" name="Google Shape;601;p6"/>
          <p:cNvGrpSpPr/>
          <p:nvPr/>
        </p:nvGrpSpPr>
        <p:grpSpPr>
          <a:xfrm>
            <a:off x="273230" y="968913"/>
            <a:ext cx="3439785" cy="3707442"/>
            <a:chOff x="7971474" y="2277493"/>
            <a:chExt cx="3150057" cy="3383120"/>
          </a:xfrm>
        </p:grpSpPr>
        <p:sp>
          <p:nvSpPr>
            <p:cNvPr id="602" name="Google Shape;602;p6"/>
            <p:cNvSpPr/>
            <p:nvPr/>
          </p:nvSpPr>
          <p:spPr>
            <a:xfrm>
              <a:off x="8016381" y="2819876"/>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604" name="Google Shape;604;p6"/>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5" name="Google Shape;605;p6"/>
            <p:cNvCxnSpPr/>
            <p:nvPr/>
          </p:nvCxnSpPr>
          <p:spPr>
            <a:xfrm rot="10800000">
              <a:off x="8521542" y="2277493"/>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6" name="Google Shape;606;p6"/>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7" name="Google Shape;607;p6"/>
            <p:cNvCxnSpPr/>
            <p:nvPr/>
          </p:nvCxnSpPr>
          <p:spPr>
            <a:xfrm>
              <a:off x="10803705" y="4522375"/>
              <a:ext cx="0" cy="1138238"/>
            </a:xfrm>
            <a:prstGeom prst="straightConnector1">
              <a:avLst/>
            </a:prstGeom>
            <a:noFill/>
            <a:ln w="38100" cap="flat" cmpd="sng">
              <a:solidFill>
                <a:srgbClr val="695E78"/>
              </a:solidFill>
              <a:prstDash val="solid"/>
              <a:miter lim="8000"/>
              <a:headEnd type="none" w="sm" len="sm"/>
              <a:tailEnd type="none" w="sm" len="sm"/>
            </a:ln>
          </p:spPr>
        </p:cxnSp>
        <p:sp>
          <p:nvSpPr>
            <p:cNvPr id="608" name="Google Shape;608;p6"/>
            <p:cNvSpPr/>
            <p:nvPr/>
          </p:nvSpPr>
          <p:spPr>
            <a:xfrm>
              <a:off x="9239651" y="2930928"/>
              <a:ext cx="556072" cy="528386"/>
            </a:xfrm>
            <a:custGeom>
              <a:avLst/>
              <a:gdLst/>
              <a:ahLst/>
              <a:cxnLst/>
              <a:rect l="l" t="t" r="r" b="b"/>
              <a:pathLst>
                <a:path w="634" h="604" extrusionOk="0">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09" name="Google Shape;609;p6"/>
          <p:cNvGrpSpPr/>
          <p:nvPr/>
        </p:nvGrpSpPr>
        <p:grpSpPr>
          <a:xfrm>
            <a:off x="1089304" y="4762827"/>
            <a:ext cx="9743804" cy="707886"/>
            <a:chOff x="1061986" y="4966692"/>
            <a:chExt cx="9743804" cy="707886"/>
          </a:xfrm>
        </p:grpSpPr>
        <p:sp>
          <p:nvSpPr>
            <p:cNvPr id="610" name="Google Shape;610;p6"/>
            <p:cNvSpPr/>
            <p:nvPr/>
          </p:nvSpPr>
          <p:spPr>
            <a:xfrm>
              <a:off x="1061986" y="5065315"/>
              <a:ext cx="848720" cy="510639"/>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1" name="Google Shape;611;p6"/>
            <p:cNvSpPr txBox="1"/>
            <p:nvPr/>
          </p:nvSpPr>
          <p:spPr>
            <a:xfrm>
              <a:off x="2274483" y="4966692"/>
              <a:ext cx="8531307"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“Xây dựng website bán thú cưng” là việc cần thiết để tạo điều kiện thuận lợi cho người tiêu dùng dễ dàng tiếp cận được sản phẩm, dịch vụ mọi lúc mọi nơi.  </a:t>
              </a:r>
              <a:endParaRPr sz="2000" b="0" i="0" u="none" strike="noStrike" cap="none">
                <a:solidFill>
                  <a:schemeClr val="dk1"/>
                </a:solidFill>
                <a:latin typeface="Times New Roman"/>
                <a:ea typeface="Times New Roman"/>
                <a:cs typeface="Times New Roman"/>
                <a:sym typeface="Times New Roman"/>
              </a:endParaRPr>
            </a:p>
          </p:txBody>
        </p:sp>
      </p:grpSp>
      <p:grpSp>
        <p:nvGrpSpPr>
          <p:cNvPr id="612" name="Google Shape;612;p6"/>
          <p:cNvGrpSpPr/>
          <p:nvPr/>
        </p:nvGrpSpPr>
        <p:grpSpPr>
          <a:xfrm>
            <a:off x="8082738" y="982890"/>
            <a:ext cx="3341540" cy="3588787"/>
            <a:chOff x="1015001" y="879443"/>
            <a:chExt cx="3121971" cy="3352387"/>
          </a:xfrm>
        </p:grpSpPr>
        <p:grpSp>
          <p:nvGrpSpPr>
            <p:cNvPr id="613" name="Google Shape;613;p6"/>
            <p:cNvGrpSpPr/>
            <p:nvPr/>
          </p:nvGrpSpPr>
          <p:grpSpPr>
            <a:xfrm>
              <a:off x="1015001" y="879443"/>
              <a:ext cx="3105150" cy="3352387"/>
              <a:chOff x="1121329" y="2277493"/>
              <a:chExt cx="3105150" cy="3352387"/>
            </a:xfrm>
          </p:grpSpPr>
          <p:sp>
            <p:nvSpPr>
              <p:cNvPr id="614" name="Google Shape;614;p6"/>
              <p:cNvSpPr/>
              <p:nvPr/>
            </p:nvSpPr>
            <p:spPr>
              <a:xfrm>
                <a:off x="1121329" y="2846613"/>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615" name="Google Shape;615;p6"/>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6" name="Google Shape;616;p6"/>
              <p:cNvCxnSpPr/>
              <p:nvPr/>
            </p:nvCxnSpPr>
            <p:spPr>
              <a:xfrm rot="10800000">
                <a:off x="1696403" y="2277493"/>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7" name="Google Shape;617;p6"/>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8" name="Google Shape;618;p6"/>
              <p:cNvCxnSpPr/>
              <p:nvPr/>
            </p:nvCxnSpPr>
            <p:spPr>
              <a:xfrm>
                <a:off x="4020861" y="4491642"/>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619" name="Google Shape;619;p6"/>
            <p:cNvSpPr/>
            <p:nvPr/>
          </p:nvSpPr>
          <p:spPr>
            <a:xfrm>
              <a:off x="2322706" y="1574834"/>
              <a:ext cx="391166" cy="505655"/>
            </a:xfrm>
            <a:custGeom>
              <a:avLst/>
              <a:gdLst/>
              <a:ahLst/>
              <a:cxnLst/>
              <a:rect l="l" t="t" r="r" b="b"/>
              <a:pathLst>
                <a:path w="546" h="619" extrusionOk="0">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0" name="Google Shape;620;p6"/>
            <p:cNvSpPr txBox="1"/>
            <p:nvPr/>
          </p:nvSpPr>
          <p:spPr>
            <a:xfrm>
              <a:off x="1145940" y="2206761"/>
              <a:ext cx="2991032" cy="123622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mj-lt"/>
                  <a:ea typeface="Times New Roman"/>
                  <a:cs typeface="Times New Roman"/>
                  <a:sym typeface="Times New Roman"/>
                </a:rPr>
                <a:t>Quảng bá được hình ảnh, xây dựng thương hiệu và uy tín cho cửa hàng. </a:t>
              </a:r>
              <a:endParaRPr sz="2000" b="1" i="0" u="none" strike="noStrike" cap="none">
                <a:solidFill>
                  <a:schemeClr val="dk1"/>
                </a:solidFill>
                <a:latin typeface="+mj-lt"/>
                <a:ea typeface="Times New Roman"/>
                <a:cs typeface="Times New Roman"/>
                <a:sym typeface="Times New Roman"/>
              </a:endParaRPr>
            </a:p>
          </p:txBody>
        </p:sp>
      </p:grpSp>
      <p:sp>
        <p:nvSpPr>
          <p:cNvPr id="2" name="TextBox 1">
            <a:extLst>
              <a:ext uri="{FF2B5EF4-FFF2-40B4-BE49-F238E27FC236}">
                <a16:creationId xmlns:a16="http://schemas.microsoft.com/office/drawing/2014/main" id="{18E1A08C-0B41-44D2-B27C-A428DAB15A9F}"/>
              </a:ext>
            </a:extLst>
          </p:cNvPr>
          <p:cNvSpPr txBox="1"/>
          <p:nvPr/>
        </p:nvSpPr>
        <p:spPr>
          <a:xfrm>
            <a:off x="801383" y="2403806"/>
            <a:ext cx="2844190" cy="707886"/>
          </a:xfrm>
          <a:prstGeom prst="rect">
            <a:avLst/>
          </a:prstGeom>
          <a:noFill/>
        </p:spPr>
        <p:txBody>
          <a:bodyPr wrap="square" rtlCol="0">
            <a:spAutoFit/>
          </a:bodyPr>
          <a:lstStyle/>
          <a:p>
            <a:r>
              <a:rPr lang="en-US" sz="2000" b="1"/>
              <a:t>Nhu cầu nuôi thú cưng ngày càng cao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2"/>
                                        </p:tgtEl>
                                        <p:attrNameLst>
                                          <p:attrName>style.visibility</p:attrName>
                                        </p:attrNameLst>
                                      </p:cBhvr>
                                      <p:to>
                                        <p:strVal val="visible"/>
                                      </p:to>
                                    </p:set>
                                    <p:animEffect transition="in" filter="fade">
                                      <p:cBhvr>
                                        <p:cTn id="7" dur="500"/>
                                        <p:tgtEl>
                                          <p:spTgt spid="612"/>
                                        </p:tgtEl>
                                      </p:cBhvr>
                                    </p:animEffect>
                                  </p:childTnLst>
                                </p:cTn>
                              </p:par>
                              <p:par>
                                <p:cTn id="8" presetID="10" presetClass="entr" presetSubtype="0" fill="hold" nodeType="withEffect">
                                  <p:stCondLst>
                                    <p:cond delay="0"/>
                                  </p:stCondLst>
                                  <p:childTnLst>
                                    <p:set>
                                      <p:cBhvr>
                                        <p:cTn id="9" dur="1" fill="hold">
                                          <p:stCondLst>
                                            <p:cond delay="0"/>
                                          </p:stCondLst>
                                        </p:cTn>
                                        <p:tgtEl>
                                          <p:spTgt spid="593"/>
                                        </p:tgtEl>
                                        <p:attrNameLst>
                                          <p:attrName>style.visibility</p:attrName>
                                        </p:attrNameLst>
                                      </p:cBhvr>
                                      <p:to>
                                        <p:strVal val="visible"/>
                                      </p:to>
                                    </p:set>
                                    <p:animEffect transition="in" filter="fade">
                                      <p:cBhvr>
                                        <p:cTn id="10" dur="500"/>
                                        <p:tgtEl>
                                          <p:spTgt spid="593"/>
                                        </p:tgtEl>
                                      </p:cBhvr>
                                    </p:animEffect>
                                  </p:childTnLst>
                                </p:cTn>
                              </p:par>
                              <p:par>
                                <p:cTn id="11" presetID="10" presetClass="entr" presetSubtype="0" fill="hold" nodeType="withEffect">
                                  <p:stCondLst>
                                    <p:cond delay="0"/>
                                  </p:stCondLst>
                                  <p:childTnLst>
                                    <p:set>
                                      <p:cBhvr>
                                        <p:cTn id="12" dur="1" fill="hold">
                                          <p:stCondLst>
                                            <p:cond delay="0"/>
                                          </p:stCondLst>
                                        </p:cTn>
                                        <p:tgtEl>
                                          <p:spTgt spid="601"/>
                                        </p:tgtEl>
                                        <p:attrNameLst>
                                          <p:attrName>style.visibility</p:attrName>
                                        </p:attrNameLst>
                                      </p:cBhvr>
                                      <p:to>
                                        <p:strVal val="visible"/>
                                      </p:to>
                                    </p:set>
                                    <p:animEffect transition="in" filter="fade">
                                      <p:cBhvr>
                                        <p:cTn id="13" dur="500"/>
                                        <p:tgtEl>
                                          <p:spTgt spid="60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09"/>
                                        </p:tgtEl>
                                        <p:attrNameLst>
                                          <p:attrName>style.visibility</p:attrName>
                                        </p:attrNameLst>
                                      </p:cBhvr>
                                      <p:to>
                                        <p:strVal val="visible"/>
                                      </p:to>
                                    </p:set>
                                    <p:animEffect transition="in" filter="fade">
                                      <p:cBhvr>
                                        <p:cTn id="18" dur="500"/>
                                        <p:tgtEl>
                                          <p:spTgt spid="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CÔNG NGHỆ VÀ NGÔN NGỮ SỬ DỤNG</a:t>
            </a:r>
            <a:endParaRPr sz="2400" b="0" i="0" u="none" strike="noStrike" cap="none">
              <a:solidFill>
                <a:srgbClr val="202020"/>
              </a:solidFill>
              <a:latin typeface="Arial"/>
              <a:ea typeface="Arial"/>
              <a:cs typeface="Arial"/>
              <a:sym typeface="Arial"/>
            </a:endParaRPr>
          </a:p>
        </p:txBody>
      </p:sp>
      <p:sp>
        <p:nvSpPr>
          <p:cNvPr id="627" name="Google Shape;627;p7"/>
          <p:cNvSpPr/>
          <p:nvPr/>
        </p:nvSpPr>
        <p:spPr>
          <a:xfrm>
            <a:off x="5202360" y="1735920"/>
            <a:ext cx="5986800" cy="1918440"/>
          </a:xfrm>
          <a:prstGeom prst="rect">
            <a:avLst/>
          </a:prstGeom>
          <a:noFill/>
          <a:ln>
            <a:noFill/>
          </a:ln>
        </p:spPr>
        <p:txBody>
          <a:bodyPr spcFirstLastPara="1" wrap="square" lIns="90000" tIns="45000" rIns="90000" bIns="45000" anchor="t" anchorCtr="0">
            <a:spAutoFit/>
          </a:bodyPr>
          <a:lstStyle/>
          <a:p>
            <a:pPr marL="0" marR="0" lvl="0" indent="0" algn="just" rtl="0">
              <a:lnSpc>
                <a:spcPct val="120000"/>
              </a:lnSpc>
              <a:spcBef>
                <a:spcPts val="0"/>
              </a:spcBef>
              <a:spcAft>
                <a:spcPts val="0"/>
              </a:spcAft>
              <a:buClr>
                <a:srgbClr val="000000"/>
              </a:buClr>
              <a:buSzPts val="2000"/>
              <a:buFont typeface="Arial"/>
              <a:buNone/>
            </a:pPr>
            <a:r>
              <a:rPr lang="en-US" sz="2000" b="0" i="0" u="none" strike="noStrike" cap="none">
                <a:solidFill>
                  <a:srgbClr val="FFFFFF"/>
                </a:solidFill>
                <a:latin typeface="Calibri"/>
                <a:ea typeface="Calibri"/>
                <a:cs typeface="Calibri"/>
                <a:sym typeface="Calibri"/>
              </a:rPr>
              <a:t>  PHP là ngôn ngữ xây dựng web phổ biến với tốc độ nhanh, được tối ưu hóa cho các ứng dụng web. Giúp lập trình viên dễ dàng xây dựng trang web với tốc độ nhanh. </a:t>
            </a:r>
            <a:endParaRPr sz="2000" b="0" i="0" u="none" strike="noStrike" cap="none">
              <a:solidFill>
                <a:schemeClr val="dk1"/>
              </a:solidFill>
              <a:latin typeface="Arial"/>
              <a:ea typeface="Arial"/>
              <a:cs typeface="Arial"/>
              <a:sym typeface="Arial"/>
            </a:endParaRPr>
          </a:p>
          <a:p>
            <a:pPr marL="0" marR="0" lvl="0" indent="0" algn="just" rtl="0">
              <a:lnSpc>
                <a:spcPct val="12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630" name="Google Shape;630;p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8A26E239-F997-45F0-A362-0E23EED375F9}"/>
              </a:ext>
            </a:extLst>
          </p:cNvPr>
          <p:cNvPicPr>
            <a:picLocks noChangeAspect="1"/>
          </p:cNvPicPr>
          <p:nvPr/>
        </p:nvPicPr>
        <p:blipFill>
          <a:blip r:embed="rId3"/>
          <a:stretch>
            <a:fillRect/>
          </a:stretch>
        </p:blipFill>
        <p:spPr>
          <a:xfrm>
            <a:off x="464477" y="1419385"/>
            <a:ext cx="5399034" cy="3717693"/>
          </a:xfrm>
          <a:prstGeom prst="rect">
            <a:avLst/>
          </a:prstGeom>
        </p:spPr>
      </p:pic>
      <p:pic>
        <p:nvPicPr>
          <p:cNvPr id="5" name="Picture 4">
            <a:extLst>
              <a:ext uri="{FF2B5EF4-FFF2-40B4-BE49-F238E27FC236}">
                <a16:creationId xmlns:a16="http://schemas.microsoft.com/office/drawing/2014/main" id="{0291041F-9785-48AC-9DF5-6790A9067256}"/>
              </a:ext>
            </a:extLst>
          </p:cNvPr>
          <p:cNvPicPr>
            <a:picLocks noChangeAspect="1"/>
          </p:cNvPicPr>
          <p:nvPr/>
        </p:nvPicPr>
        <p:blipFill>
          <a:blip r:embed="rId4"/>
          <a:stretch>
            <a:fillRect/>
          </a:stretch>
        </p:blipFill>
        <p:spPr>
          <a:xfrm>
            <a:off x="7150064" y="3384513"/>
            <a:ext cx="3271763" cy="1400290"/>
          </a:xfrm>
          <a:prstGeom prst="rect">
            <a:avLst/>
          </a:prstGeom>
        </p:spPr>
      </p:pic>
      <p:pic>
        <p:nvPicPr>
          <p:cNvPr id="7" name="Picture 6">
            <a:extLst>
              <a:ext uri="{FF2B5EF4-FFF2-40B4-BE49-F238E27FC236}">
                <a16:creationId xmlns:a16="http://schemas.microsoft.com/office/drawing/2014/main" id="{FDB8CD3B-B265-4E28-A702-48B1C9AAE69B}"/>
              </a:ext>
            </a:extLst>
          </p:cNvPr>
          <p:cNvPicPr>
            <a:picLocks noChangeAspect="1"/>
          </p:cNvPicPr>
          <p:nvPr/>
        </p:nvPicPr>
        <p:blipFill>
          <a:blip r:embed="rId5"/>
          <a:stretch>
            <a:fillRect/>
          </a:stretch>
        </p:blipFill>
        <p:spPr>
          <a:xfrm>
            <a:off x="7150064" y="1381599"/>
            <a:ext cx="3028950" cy="15144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pSp>
        <p:nvGrpSpPr>
          <p:cNvPr id="663" name="Google Shape;663;p9"/>
          <p:cNvGrpSpPr/>
          <p:nvPr/>
        </p:nvGrpSpPr>
        <p:grpSpPr>
          <a:xfrm>
            <a:off x="2184197" y="1821240"/>
            <a:ext cx="8586391" cy="3005640"/>
            <a:chOff x="1629720" y="2277360"/>
            <a:chExt cx="8810640" cy="3005640"/>
          </a:xfrm>
        </p:grpSpPr>
        <p:sp>
          <p:nvSpPr>
            <p:cNvPr id="664" name="Google Shape;664;p9"/>
            <p:cNvSpPr/>
            <p:nvPr/>
          </p:nvSpPr>
          <p:spPr>
            <a:xfrm>
              <a:off x="303984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9"/>
            <p:cNvSpPr/>
            <p:nvPr/>
          </p:nvSpPr>
          <p:spPr>
            <a:xfrm>
              <a:off x="3194640" y="2428560"/>
              <a:ext cx="179640" cy="179640"/>
            </a:xfrm>
            <a:custGeom>
              <a:avLst/>
              <a:gdLst/>
              <a:ahLst/>
              <a:cxnLst/>
              <a:rect l="l" t="t" r="r" b="b"/>
              <a:pathLst>
                <a:path w="338138" h="338138" extrusionOk="0">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9"/>
            <p:cNvSpPr/>
            <p:nvPr/>
          </p:nvSpPr>
          <p:spPr>
            <a:xfrm>
              <a:off x="587448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9"/>
            <p:cNvSpPr/>
            <p:nvPr/>
          </p:nvSpPr>
          <p:spPr>
            <a:xfrm>
              <a:off x="6029280" y="2432520"/>
              <a:ext cx="179640" cy="171360"/>
            </a:xfrm>
            <a:custGeom>
              <a:avLst/>
              <a:gdLst/>
              <a:ahLst/>
              <a:cxnLst/>
              <a:rect l="l" t="t" r="r" b="b"/>
              <a:pathLst>
                <a:path w="607639" h="579502" extrusionOk="0">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9"/>
            <p:cNvSpPr/>
            <p:nvPr/>
          </p:nvSpPr>
          <p:spPr>
            <a:xfrm>
              <a:off x="870408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9"/>
            <p:cNvSpPr/>
            <p:nvPr/>
          </p:nvSpPr>
          <p:spPr>
            <a:xfrm>
              <a:off x="8862480" y="2428560"/>
              <a:ext cx="172440" cy="179640"/>
            </a:xfrm>
            <a:custGeom>
              <a:avLst/>
              <a:gdLst/>
              <a:ahLst/>
              <a:cxnLst/>
              <a:rect l="l" t="t" r="r" b="b"/>
              <a:pathLst>
                <a:path w="584267" h="608556" extrusionOk="0">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9"/>
            <p:cNvSpPr/>
            <p:nvPr/>
          </p:nvSpPr>
          <p:spPr>
            <a:xfrm>
              <a:off x="1629720" y="477468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9"/>
            <p:cNvSpPr/>
            <p:nvPr/>
          </p:nvSpPr>
          <p:spPr>
            <a:xfrm>
              <a:off x="1795320" y="4925880"/>
              <a:ext cx="158400" cy="179640"/>
            </a:xfrm>
            <a:custGeom>
              <a:avLst/>
              <a:gdLst/>
              <a:ahLst/>
              <a:cxnLst/>
              <a:rect l="l" t="t" r="r" b="b"/>
              <a:pathLst>
                <a:path w="2288" h="2598" extrusionOk="0">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9"/>
            <p:cNvSpPr/>
            <p:nvPr/>
          </p:nvSpPr>
          <p:spPr>
            <a:xfrm>
              <a:off x="4459320" y="479340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9"/>
            <p:cNvSpPr/>
            <p:nvPr/>
          </p:nvSpPr>
          <p:spPr>
            <a:xfrm>
              <a:off x="4616280" y="4944600"/>
              <a:ext cx="176040" cy="179640"/>
            </a:xfrm>
            <a:custGeom>
              <a:avLst/>
              <a:gdLst/>
              <a:ahLst/>
              <a:cxnLst/>
              <a:rect l="l" t="t" r="r" b="b"/>
              <a:pathLst>
                <a:path w="2998" h="3061" extrusionOk="0">
                  <a:moveTo>
                    <a:pt x="2828" y="429"/>
                  </a:moveTo>
                  <a:cubicBezTo>
                    <a:pt x="2822" y="390"/>
                    <a:pt x="2794" y="357"/>
                    <a:pt x="2756" y="347"/>
                  </a:cubicBezTo>
                  <a:lnTo>
                    <a:pt x="1526" y="5"/>
                  </a:lnTo>
                  <a:cubicBezTo>
                    <a:pt x="1508" y="0"/>
                    <a:pt x="1490" y="0"/>
                    <a:pt x="1472" y="5"/>
                  </a:cubicBezTo>
                  <a:lnTo>
                    <a:pt x="242" y="347"/>
                  </a:lnTo>
                  <a:cubicBezTo>
                    <a:pt x="204" y="357"/>
                    <a:pt x="176" y="390"/>
                    <a:pt x="170" y="429"/>
                  </a:cubicBezTo>
                  <a:cubicBezTo>
                    <a:pt x="163" y="481"/>
                    <a:pt x="0" y="1693"/>
                    <a:pt x="418" y="2295"/>
                  </a:cubicBezTo>
                  <a:cubicBezTo>
                    <a:pt x="835" y="2898"/>
                    <a:pt x="1450" y="3052"/>
                    <a:pt x="1476" y="3058"/>
                  </a:cubicBezTo>
                  <a:cubicBezTo>
                    <a:pt x="1483" y="3060"/>
                    <a:pt x="1491" y="3061"/>
                    <a:pt x="1499" y="3061"/>
                  </a:cubicBezTo>
                  <a:cubicBezTo>
                    <a:pt x="1507" y="3061"/>
                    <a:pt x="1515" y="3060"/>
                    <a:pt x="1522" y="3058"/>
                  </a:cubicBezTo>
                  <a:cubicBezTo>
                    <a:pt x="1548" y="3052"/>
                    <a:pt x="2164" y="2898"/>
                    <a:pt x="2580" y="2295"/>
                  </a:cubicBezTo>
                  <a:cubicBezTo>
                    <a:pt x="2998" y="1693"/>
                    <a:pt x="2835" y="481"/>
                    <a:pt x="2828" y="429"/>
                  </a:cubicBezTo>
                  <a:close/>
                  <a:moveTo>
                    <a:pt x="2401" y="2171"/>
                  </a:moveTo>
                  <a:cubicBezTo>
                    <a:pt x="2039" y="2693"/>
                    <a:pt x="1498" y="2824"/>
                    <a:pt x="1498" y="2824"/>
                  </a:cubicBezTo>
                  <a:lnTo>
                    <a:pt x="1498" y="1531"/>
                  </a:lnTo>
                  <a:lnTo>
                    <a:pt x="381" y="1531"/>
                  </a:lnTo>
                  <a:cubicBezTo>
                    <a:pt x="316" y="1046"/>
                    <a:pt x="386" y="547"/>
                    <a:pt x="386" y="547"/>
                  </a:cubicBezTo>
                  <a:lnTo>
                    <a:pt x="1498" y="238"/>
                  </a:lnTo>
                  <a:lnTo>
                    <a:pt x="1498" y="1531"/>
                  </a:lnTo>
                  <a:lnTo>
                    <a:pt x="2614" y="1531"/>
                  </a:lnTo>
                  <a:cubicBezTo>
                    <a:pt x="2582" y="1767"/>
                    <a:pt x="2519" y="2000"/>
                    <a:pt x="2401" y="217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9"/>
            <p:cNvSpPr/>
            <p:nvPr/>
          </p:nvSpPr>
          <p:spPr>
            <a:xfrm>
              <a:off x="7289280" y="478044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9"/>
            <p:cNvSpPr/>
            <p:nvPr/>
          </p:nvSpPr>
          <p:spPr>
            <a:xfrm>
              <a:off x="7444080" y="4951440"/>
              <a:ext cx="179640" cy="177480"/>
            </a:xfrm>
            <a:custGeom>
              <a:avLst/>
              <a:gdLst/>
              <a:ahLst/>
              <a:cxnLst/>
              <a:rect l="l" t="t" r="r" b="b"/>
              <a:pathLst>
                <a:path w="3968" h="3926" extrusionOk="0">
                  <a:moveTo>
                    <a:pt x="3952" y="487"/>
                  </a:moveTo>
                  <a:cubicBezTo>
                    <a:pt x="3937" y="450"/>
                    <a:pt x="3900" y="426"/>
                    <a:pt x="3860" y="426"/>
                  </a:cubicBezTo>
                  <a:lnTo>
                    <a:pt x="3542" y="426"/>
                  </a:lnTo>
                  <a:lnTo>
                    <a:pt x="3542" y="108"/>
                  </a:lnTo>
                  <a:cubicBezTo>
                    <a:pt x="3542" y="67"/>
                    <a:pt x="3518" y="31"/>
                    <a:pt x="3480" y="15"/>
                  </a:cubicBezTo>
                  <a:cubicBezTo>
                    <a:pt x="3443" y="0"/>
                    <a:pt x="3400" y="8"/>
                    <a:pt x="3371" y="37"/>
                  </a:cubicBezTo>
                  <a:lnTo>
                    <a:pt x="3044" y="364"/>
                  </a:lnTo>
                  <a:cubicBezTo>
                    <a:pt x="2732" y="151"/>
                    <a:pt x="2355" y="27"/>
                    <a:pt x="1949" y="27"/>
                  </a:cubicBezTo>
                  <a:cubicBezTo>
                    <a:pt x="874" y="27"/>
                    <a:pt x="0" y="901"/>
                    <a:pt x="0" y="1976"/>
                  </a:cubicBezTo>
                  <a:cubicBezTo>
                    <a:pt x="0" y="3052"/>
                    <a:pt x="874" y="3926"/>
                    <a:pt x="1949" y="3926"/>
                  </a:cubicBezTo>
                  <a:cubicBezTo>
                    <a:pt x="3024" y="3926"/>
                    <a:pt x="3899" y="3052"/>
                    <a:pt x="3899" y="1976"/>
                  </a:cubicBezTo>
                  <a:cubicBezTo>
                    <a:pt x="3899" y="1593"/>
                    <a:pt x="3787" y="1234"/>
                    <a:pt x="3595" y="932"/>
                  </a:cubicBezTo>
                  <a:lnTo>
                    <a:pt x="3931" y="596"/>
                  </a:lnTo>
                  <a:cubicBezTo>
                    <a:pt x="3959" y="568"/>
                    <a:pt x="3968" y="525"/>
                    <a:pt x="3952" y="487"/>
                  </a:cubicBezTo>
                  <a:close/>
                  <a:moveTo>
                    <a:pt x="3342" y="484"/>
                  </a:moveTo>
                  <a:lnTo>
                    <a:pt x="3019" y="807"/>
                  </a:lnTo>
                  <a:lnTo>
                    <a:pt x="3019" y="672"/>
                  </a:lnTo>
                  <a:lnTo>
                    <a:pt x="3342" y="349"/>
                  </a:lnTo>
                  <a:lnTo>
                    <a:pt x="3342" y="484"/>
                  </a:lnTo>
                  <a:close/>
                  <a:moveTo>
                    <a:pt x="2483" y="1976"/>
                  </a:moveTo>
                  <a:cubicBezTo>
                    <a:pt x="2483" y="2271"/>
                    <a:pt x="2243" y="2510"/>
                    <a:pt x="1949" y="2510"/>
                  </a:cubicBezTo>
                  <a:cubicBezTo>
                    <a:pt x="1655" y="2510"/>
                    <a:pt x="1416" y="2271"/>
                    <a:pt x="1416" y="1976"/>
                  </a:cubicBezTo>
                  <a:cubicBezTo>
                    <a:pt x="1416" y="1682"/>
                    <a:pt x="1655" y="1443"/>
                    <a:pt x="1949" y="1443"/>
                  </a:cubicBezTo>
                  <a:cubicBezTo>
                    <a:pt x="2071" y="1443"/>
                    <a:pt x="2184" y="1484"/>
                    <a:pt x="2273" y="1553"/>
                  </a:cubicBezTo>
                  <a:lnTo>
                    <a:pt x="2099" y="1728"/>
                  </a:lnTo>
                  <a:cubicBezTo>
                    <a:pt x="2055" y="1702"/>
                    <a:pt x="2004" y="1686"/>
                    <a:pt x="1949" y="1686"/>
                  </a:cubicBezTo>
                  <a:cubicBezTo>
                    <a:pt x="1790" y="1686"/>
                    <a:pt x="1659" y="1817"/>
                    <a:pt x="1659" y="1976"/>
                  </a:cubicBezTo>
                  <a:cubicBezTo>
                    <a:pt x="1659" y="2136"/>
                    <a:pt x="1790" y="2267"/>
                    <a:pt x="1949" y="2267"/>
                  </a:cubicBezTo>
                  <a:cubicBezTo>
                    <a:pt x="2109" y="2267"/>
                    <a:pt x="2239" y="2136"/>
                    <a:pt x="2239" y="1976"/>
                  </a:cubicBezTo>
                  <a:cubicBezTo>
                    <a:pt x="2239" y="1944"/>
                    <a:pt x="2234" y="1914"/>
                    <a:pt x="2225" y="1885"/>
                  </a:cubicBezTo>
                  <a:lnTo>
                    <a:pt x="2407" y="1703"/>
                  </a:lnTo>
                  <a:cubicBezTo>
                    <a:pt x="2455" y="1783"/>
                    <a:pt x="2483" y="1876"/>
                    <a:pt x="2483" y="1976"/>
                  </a:cubicBezTo>
                  <a:close/>
                  <a:moveTo>
                    <a:pt x="2416" y="1411"/>
                  </a:moveTo>
                  <a:cubicBezTo>
                    <a:pt x="2289" y="1306"/>
                    <a:pt x="2126" y="1243"/>
                    <a:pt x="1949" y="1243"/>
                  </a:cubicBezTo>
                  <a:cubicBezTo>
                    <a:pt x="1545" y="1243"/>
                    <a:pt x="1216" y="1572"/>
                    <a:pt x="1216" y="1976"/>
                  </a:cubicBezTo>
                  <a:cubicBezTo>
                    <a:pt x="1216" y="2381"/>
                    <a:pt x="1545" y="2710"/>
                    <a:pt x="1949" y="2710"/>
                  </a:cubicBezTo>
                  <a:cubicBezTo>
                    <a:pt x="2354" y="2710"/>
                    <a:pt x="2683" y="2381"/>
                    <a:pt x="2683" y="1976"/>
                  </a:cubicBezTo>
                  <a:cubicBezTo>
                    <a:pt x="2683" y="1821"/>
                    <a:pt x="2634" y="1677"/>
                    <a:pt x="2551" y="1558"/>
                  </a:cubicBezTo>
                  <a:lnTo>
                    <a:pt x="2861" y="1249"/>
                  </a:lnTo>
                  <a:cubicBezTo>
                    <a:pt x="3020" y="1448"/>
                    <a:pt x="3116" y="1701"/>
                    <a:pt x="3116" y="1976"/>
                  </a:cubicBezTo>
                  <a:cubicBezTo>
                    <a:pt x="3116" y="2620"/>
                    <a:pt x="2593" y="3143"/>
                    <a:pt x="1949" y="3143"/>
                  </a:cubicBezTo>
                  <a:cubicBezTo>
                    <a:pt x="1306" y="3143"/>
                    <a:pt x="783" y="2620"/>
                    <a:pt x="783" y="1976"/>
                  </a:cubicBezTo>
                  <a:cubicBezTo>
                    <a:pt x="783" y="1333"/>
                    <a:pt x="1306" y="809"/>
                    <a:pt x="1949" y="809"/>
                  </a:cubicBezTo>
                  <a:cubicBezTo>
                    <a:pt x="2246" y="809"/>
                    <a:pt x="2517" y="921"/>
                    <a:pt x="2723" y="1104"/>
                  </a:cubicBezTo>
                  <a:lnTo>
                    <a:pt x="2416" y="1411"/>
                  </a:lnTo>
                  <a:close/>
                  <a:moveTo>
                    <a:pt x="3699" y="1976"/>
                  </a:moveTo>
                  <a:cubicBezTo>
                    <a:pt x="3699" y="2941"/>
                    <a:pt x="2914" y="3726"/>
                    <a:pt x="1949" y="3726"/>
                  </a:cubicBezTo>
                  <a:cubicBezTo>
                    <a:pt x="985" y="3726"/>
                    <a:pt x="200" y="2941"/>
                    <a:pt x="200" y="1976"/>
                  </a:cubicBezTo>
                  <a:cubicBezTo>
                    <a:pt x="200" y="1012"/>
                    <a:pt x="985" y="227"/>
                    <a:pt x="1949" y="227"/>
                  </a:cubicBezTo>
                  <a:cubicBezTo>
                    <a:pt x="2300" y="227"/>
                    <a:pt x="2626" y="331"/>
                    <a:pt x="2900" y="509"/>
                  </a:cubicBezTo>
                  <a:lnTo>
                    <a:pt x="2849" y="560"/>
                  </a:lnTo>
                  <a:cubicBezTo>
                    <a:pt x="2830" y="578"/>
                    <a:pt x="2819" y="604"/>
                    <a:pt x="2819" y="630"/>
                  </a:cubicBezTo>
                  <a:lnTo>
                    <a:pt x="2819" y="923"/>
                  </a:lnTo>
                  <a:cubicBezTo>
                    <a:pt x="2583" y="727"/>
                    <a:pt x="2280" y="609"/>
                    <a:pt x="1949" y="609"/>
                  </a:cubicBezTo>
                  <a:cubicBezTo>
                    <a:pt x="1196" y="609"/>
                    <a:pt x="583" y="1223"/>
                    <a:pt x="583" y="1976"/>
                  </a:cubicBezTo>
                  <a:cubicBezTo>
                    <a:pt x="583" y="2730"/>
                    <a:pt x="1196" y="3343"/>
                    <a:pt x="1949" y="3343"/>
                  </a:cubicBezTo>
                  <a:cubicBezTo>
                    <a:pt x="2703" y="3343"/>
                    <a:pt x="3316" y="2730"/>
                    <a:pt x="3316" y="1976"/>
                  </a:cubicBezTo>
                  <a:cubicBezTo>
                    <a:pt x="3316" y="1665"/>
                    <a:pt x="3212" y="1378"/>
                    <a:pt x="3036" y="1148"/>
                  </a:cubicBezTo>
                  <a:lnTo>
                    <a:pt x="3337" y="1148"/>
                  </a:lnTo>
                  <a:cubicBezTo>
                    <a:pt x="3364" y="1148"/>
                    <a:pt x="3389" y="1138"/>
                    <a:pt x="3408" y="1119"/>
                  </a:cubicBezTo>
                  <a:lnTo>
                    <a:pt x="3450" y="1078"/>
                  </a:lnTo>
                  <a:cubicBezTo>
                    <a:pt x="3608" y="1341"/>
                    <a:pt x="3699" y="1648"/>
                    <a:pt x="3699" y="1976"/>
                  </a:cubicBezTo>
                  <a:close/>
                  <a:moveTo>
                    <a:pt x="3296" y="948"/>
                  </a:moveTo>
                  <a:lnTo>
                    <a:pt x="3161" y="948"/>
                  </a:lnTo>
                  <a:lnTo>
                    <a:pt x="3483" y="626"/>
                  </a:lnTo>
                  <a:lnTo>
                    <a:pt x="3619" y="626"/>
                  </a:lnTo>
                  <a:lnTo>
                    <a:pt x="3296" y="948"/>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9"/>
            <p:cNvSpPr/>
            <p:nvPr/>
          </p:nvSpPr>
          <p:spPr>
            <a:xfrm>
              <a:off x="10287000" y="4941360"/>
              <a:ext cx="153360" cy="179640"/>
            </a:xfrm>
            <a:custGeom>
              <a:avLst/>
              <a:gdLst/>
              <a:ahLst/>
              <a:cxnLst/>
              <a:rect l="l" t="t" r="r" b="b"/>
              <a:pathLst>
                <a:path w="5568" h="6532" extrusionOk="0">
                  <a:moveTo>
                    <a:pt x="4616" y="2260"/>
                  </a:moveTo>
                  <a:lnTo>
                    <a:pt x="964" y="2260"/>
                  </a:lnTo>
                  <a:cubicBezTo>
                    <a:pt x="1020" y="1305"/>
                    <a:pt x="1815" y="545"/>
                    <a:pt x="2784" y="545"/>
                  </a:cubicBezTo>
                  <a:cubicBezTo>
                    <a:pt x="3486" y="545"/>
                    <a:pt x="4134" y="954"/>
                    <a:pt x="4434" y="1589"/>
                  </a:cubicBezTo>
                  <a:cubicBezTo>
                    <a:pt x="4498" y="1725"/>
                    <a:pt x="4660" y="1782"/>
                    <a:pt x="4796" y="1718"/>
                  </a:cubicBezTo>
                  <a:cubicBezTo>
                    <a:pt x="4932" y="1654"/>
                    <a:pt x="4990" y="1492"/>
                    <a:pt x="4926" y="1356"/>
                  </a:cubicBezTo>
                  <a:cubicBezTo>
                    <a:pt x="4535" y="532"/>
                    <a:pt x="3707" y="0"/>
                    <a:pt x="2784" y="0"/>
                  </a:cubicBezTo>
                  <a:cubicBezTo>
                    <a:pt x="819" y="0"/>
                    <a:pt x="383" y="1845"/>
                    <a:pt x="416" y="2425"/>
                  </a:cubicBezTo>
                  <a:cubicBezTo>
                    <a:pt x="416" y="2425"/>
                    <a:pt x="0" y="2640"/>
                    <a:pt x="0" y="3210"/>
                  </a:cubicBezTo>
                  <a:lnTo>
                    <a:pt x="0" y="5581"/>
                  </a:lnTo>
                  <a:cubicBezTo>
                    <a:pt x="0" y="6105"/>
                    <a:pt x="427" y="6532"/>
                    <a:pt x="951" y="6532"/>
                  </a:cubicBezTo>
                  <a:lnTo>
                    <a:pt x="4615" y="6532"/>
                  </a:lnTo>
                  <a:cubicBezTo>
                    <a:pt x="5139" y="6532"/>
                    <a:pt x="5566" y="6105"/>
                    <a:pt x="5566" y="5581"/>
                  </a:cubicBezTo>
                  <a:lnTo>
                    <a:pt x="5566" y="3210"/>
                  </a:lnTo>
                  <a:cubicBezTo>
                    <a:pt x="5568" y="2686"/>
                    <a:pt x="5142" y="2260"/>
                    <a:pt x="4616" y="2260"/>
                  </a:cubicBezTo>
                  <a:close/>
                  <a:moveTo>
                    <a:pt x="5023" y="5582"/>
                  </a:moveTo>
                  <a:cubicBezTo>
                    <a:pt x="5023" y="5806"/>
                    <a:pt x="4840" y="5989"/>
                    <a:pt x="4616" y="5989"/>
                  </a:cubicBezTo>
                  <a:lnTo>
                    <a:pt x="952" y="5989"/>
                  </a:lnTo>
                  <a:cubicBezTo>
                    <a:pt x="728" y="5989"/>
                    <a:pt x="546" y="5806"/>
                    <a:pt x="546" y="5582"/>
                  </a:cubicBezTo>
                  <a:lnTo>
                    <a:pt x="546" y="3210"/>
                  </a:lnTo>
                  <a:cubicBezTo>
                    <a:pt x="546" y="2986"/>
                    <a:pt x="728" y="2804"/>
                    <a:pt x="952" y="2804"/>
                  </a:cubicBezTo>
                  <a:lnTo>
                    <a:pt x="4616" y="2804"/>
                  </a:lnTo>
                  <a:cubicBezTo>
                    <a:pt x="4840" y="2804"/>
                    <a:pt x="5023" y="2986"/>
                    <a:pt x="5023" y="3210"/>
                  </a:cubicBezTo>
                  <a:lnTo>
                    <a:pt x="5023" y="5582"/>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9"/>
            <p:cNvSpPr/>
            <p:nvPr/>
          </p:nvSpPr>
          <p:spPr>
            <a:xfrm>
              <a:off x="1629720" y="3706920"/>
              <a:ext cx="8491072" cy="150120"/>
            </a:xfrm>
            <a:prstGeom prst="homePlate">
              <a:avLst>
                <a:gd name="adj" fmla="val 50000"/>
              </a:avLst>
            </a:prstGeom>
            <a:solidFill>
              <a:srgbClr val="D8D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9"/>
            <p:cNvSpPr/>
            <p:nvPr/>
          </p:nvSpPr>
          <p:spPr>
            <a:xfrm>
              <a:off x="1680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1</a:t>
              </a:r>
              <a:endParaRPr sz="1665" b="0" i="0" u="none" strike="noStrike" cap="none">
                <a:solidFill>
                  <a:schemeClr val="dk1"/>
                </a:solidFill>
                <a:latin typeface="Arial"/>
                <a:ea typeface="Arial"/>
                <a:cs typeface="Arial"/>
                <a:sym typeface="Arial"/>
              </a:endParaRPr>
            </a:p>
          </p:txBody>
        </p:sp>
        <p:sp>
          <p:nvSpPr>
            <p:cNvPr id="680" name="Google Shape;680;p9"/>
            <p:cNvSpPr/>
            <p:nvPr/>
          </p:nvSpPr>
          <p:spPr>
            <a:xfrm>
              <a:off x="45097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3</a:t>
              </a:r>
              <a:endParaRPr sz="1665" b="0" i="0" u="none" strike="noStrike" cap="none">
                <a:solidFill>
                  <a:schemeClr val="dk1"/>
                </a:solidFill>
                <a:latin typeface="Arial"/>
                <a:ea typeface="Arial"/>
                <a:cs typeface="Arial"/>
                <a:sym typeface="Arial"/>
              </a:endParaRPr>
            </a:p>
          </p:txBody>
        </p:sp>
        <p:sp>
          <p:nvSpPr>
            <p:cNvPr id="681" name="Google Shape;681;p9"/>
            <p:cNvSpPr/>
            <p:nvPr/>
          </p:nvSpPr>
          <p:spPr>
            <a:xfrm>
              <a:off x="73393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5</a:t>
              </a:r>
              <a:endParaRPr sz="1665" b="0" i="0" u="none" strike="noStrike" cap="none">
                <a:solidFill>
                  <a:schemeClr val="dk1"/>
                </a:solidFill>
                <a:latin typeface="Arial"/>
                <a:ea typeface="Arial"/>
                <a:cs typeface="Arial"/>
                <a:sym typeface="Arial"/>
              </a:endParaRPr>
            </a:p>
          </p:txBody>
        </p:sp>
        <p:sp>
          <p:nvSpPr>
            <p:cNvPr id="683" name="Google Shape;683;p9"/>
            <p:cNvSpPr/>
            <p:nvPr/>
          </p:nvSpPr>
          <p:spPr>
            <a:xfrm>
              <a:off x="30949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2</a:t>
              </a:r>
              <a:endParaRPr sz="1665" b="0" i="0" u="none" strike="noStrike" cap="none">
                <a:solidFill>
                  <a:schemeClr val="dk1"/>
                </a:solidFill>
                <a:latin typeface="Arial"/>
                <a:ea typeface="Arial"/>
                <a:cs typeface="Arial"/>
                <a:sym typeface="Arial"/>
              </a:endParaRPr>
            </a:p>
          </p:txBody>
        </p:sp>
        <p:sp>
          <p:nvSpPr>
            <p:cNvPr id="684" name="Google Shape;684;p9"/>
            <p:cNvSpPr/>
            <p:nvPr/>
          </p:nvSpPr>
          <p:spPr>
            <a:xfrm>
              <a:off x="59245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4</a:t>
              </a:r>
              <a:endParaRPr sz="1665" b="0" i="0" u="none" strike="noStrike" cap="none">
                <a:solidFill>
                  <a:schemeClr val="dk1"/>
                </a:solidFill>
                <a:latin typeface="Arial"/>
                <a:ea typeface="Arial"/>
                <a:cs typeface="Arial"/>
                <a:sym typeface="Arial"/>
              </a:endParaRPr>
            </a:p>
          </p:txBody>
        </p:sp>
        <p:sp>
          <p:nvSpPr>
            <p:cNvPr id="685" name="Google Shape;685;p9"/>
            <p:cNvSpPr/>
            <p:nvPr/>
          </p:nvSpPr>
          <p:spPr>
            <a:xfrm>
              <a:off x="8754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6</a:t>
              </a:r>
              <a:endParaRPr sz="1665" b="0" i="0" u="none" strike="noStrike" cap="none">
                <a:solidFill>
                  <a:schemeClr val="dk1"/>
                </a:solidFill>
                <a:latin typeface="Arial"/>
                <a:ea typeface="Arial"/>
                <a:cs typeface="Arial"/>
                <a:sym typeface="Arial"/>
              </a:endParaRPr>
            </a:p>
          </p:txBody>
        </p:sp>
        <p:cxnSp>
          <p:nvCxnSpPr>
            <p:cNvPr id="686" name="Google Shape;686;p9"/>
            <p:cNvCxnSpPr/>
            <p:nvPr/>
          </p:nvCxnSpPr>
          <p:spPr>
            <a:xfrm>
              <a:off x="1874520" y="3974760"/>
              <a:ext cx="0" cy="799920"/>
            </a:xfrm>
            <a:prstGeom prst="straightConnector1">
              <a:avLst/>
            </a:prstGeom>
            <a:noFill/>
            <a:ln w="9525" cap="rnd" cmpd="sng">
              <a:solidFill>
                <a:srgbClr val="BFBFBF"/>
              </a:solidFill>
              <a:prstDash val="solid"/>
              <a:round/>
              <a:headEnd type="none" w="sm" len="sm"/>
              <a:tailEnd type="none" w="sm" len="sm"/>
            </a:ln>
          </p:spPr>
        </p:cxnSp>
        <p:cxnSp>
          <p:nvCxnSpPr>
            <p:cNvPr id="687" name="Google Shape;687;p9"/>
            <p:cNvCxnSpPr/>
            <p:nvPr/>
          </p:nvCxnSpPr>
          <p:spPr>
            <a:xfrm>
              <a:off x="4704120" y="3974760"/>
              <a:ext cx="0" cy="818640"/>
            </a:xfrm>
            <a:prstGeom prst="straightConnector1">
              <a:avLst/>
            </a:prstGeom>
            <a:noFill/>
            <a:ln w="9525" cap="rnd" cmpd="sng">
              <a:solidFill>
                <a:srgbClr val="BFBFBF"/>
              </a:solidFill>
              <a:prstDash val="solid"/>
              <a:round/>
              <a:headEnd type="none" w="sm" len="sm"/>
              <a:tailEnd type="none" w="sm" len="sm"/>
            </a:ln>
          </p:spPr>
        </p:cxnSp>
        <p:cxnSp>
          <p:nvCxnSpPr>
            <p:cNvPr id="688" name="Google Shape;688;p9"/>
            <p:cNvCxnSpPr/>
            <p:nvPr/>
          </p:nvCxnSpPr>
          <p:spPr>
            <a:xfrm>
              <a:off x="7534080" y="3974760"/>
              <a:ext cx="0" cy="805680"/>
            </a:xfrm>
            <a:prstGeom prst="straightConnector1">
              <a:avLst/>
            </a:prstGeom>
            <a:noFill/>
            <a:ln w="9525" cap="rnd" cmpd="sng">
              <a:solidFill>
                <a:srgbClr val="BFBFBF"/>
              </a:solidFill>
              <a:prstDash val="solid"/>
              <a:round/>
              <a:headEnd type="none" w="sm" len="sm"/>
              <a:tailEnd type="none" w="sm" len="sm"/>
            </a:ln>
          </p:spPr>
        </p:cxnSp>
        <p:cxnSp>
          <p:nvCxnSpPr>
            <p:cNvPr id="690" name="Google Shape;690;p9"/>
            <p:cNvCxnSpPr/>
            <p:nvPr/>
          </p:nvCxnSpPr>
          <p:spPr>
            <a:xfrm>
              <a:off x="611892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691" name="Google Shape;691;p9"/>
            <p:cNvCxnSpPr/>
            <p:nvPr/>
          </p:nvCxnSpPr>
          <p:spPr>
            <a:xfrm>
              <a:off x="894888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692" name="Google Shape;692;p9"/>
            <p:cNvCxnSpPr/>
            <p:nvPr/>
          </p:nvCxnSpPr>
          <p:spPr>
            <a:xfrm>
              <a:off x="3284640" y="2766960"/>
              <a:ext cx="0" cy="818640"/>
            </a:xfrm>
            <a:prstGeom prst="straightConnector1">
              <a:avLst/>
            </a:prstGeom>
            <a:noFill/>
            <a:ln w="9525" cap="rnd" cmpd="sng">
              <a:solidFill>
                <a:srgbClr val="BFBFBF"/>
              </a:solidFill>
              <a:prstDash val="solid"/>
              <a:round/>
              <a:headEnd type="none" w="sm" len="sm"/>
              <a:tailEnd type="none" w="sm" len="sm"/>
            </a:ln>
          </p:spPr>
        </p:cxnSp>
      </p:grpSp>
      <p:grpSp>
        <p:nvGrpSpPr>
          <p:cNvPr id="693" name="Google Shape;693;p9"/>
          <p:cNvGrpSpPr/>
          <p:nvPr/>
        </p:nvGrpSpPr>
        <p:grpSpPr>
          <a:xfrm>
            <a:off x="1310837" y="1747800"/>
            <a:ext cx="2241720" cy="1078130"/>
            <a:chOff x="756360" y="2203920"/>
            <a:chExt cx="2241720" cy="1078130"/>
          </a:xfrm>
        </p:grpSpPr>
        <p:sp>
          <p:nvSpPr>
            <p:cNvPr id="694" name="Google Shape;694;p9"/>
            <p:cNvSpPr/>
            <p:nvPr/>
          </p:nvSpPr>
          <p:spPr>
            <a:xfrm>
              <a:off x="871920" y="2544840"/>
              <a:ext cx="2010600" cy="73721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Truy cập vào trang </a:t>
              </a:r>
              <a:r>
                <a:rPr lang="en-US">
                  <a:solidFill>
                    <a:srgbClr val="595959"/>
                  </a:solidFill>
                  <a:latin typeface="Calibri"/>
                  <a:ea typeface="Calibri"/>
                  <a:cs typeface="Calibri"/>
                  <a:sym typeface="Calibri"/>
                </a:rPr>
                <a:t>web</a:t>
              </a:r>
              <a:r>
                <a:rPr lang="en-US" sz="1400" b="0" i="0" u="none" strike="noStrike" cap="none">
                  <a:solidFill>
                    <a:srgbClr val="595959"/>
                  </a:solidFill>
                  <a:latin typeface="Calibri"/>
                  <a:ea typeface="Calibri"/>
                  <a:cs typeface="Calibri"/>
                  <a:sym typeface="Calibri"/>
                </a:rPr>
                <a:t>, Xem các thông tin ưu đãi, tìm kiếm sản phẩm</a:t>
              </a:r>
              <a:endParaRPr sz="1400" b="0" i="0" u="none" strike="noStrike" cap="none">
                <a:solidFill>
                  <a:schemeClr val="dk1"/>
                </a:solidFill>
                <a:latin typeface="Arial"/>
                <a:ea typeface="Arial"/>
                <a:cs typeface="Arial"/>
                <a:sym typeface="Arial"/>
              </a:endParaRPr>
            </a:p>
          </p:txBody>
        </p:sp>
        <p:sp>
          <p:nvSpPr>
            <p:cNvPr id="695" name="Google Shape;695;p9"/>
            <p:cNvSpPr/>
            <p:nvPr/>
          </p:nvSpPr>
          <p:spPr>
            <a:xfrm>
              <a:off x="756360" y="220392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KHÁCH HÀNG</a:t>
              </a:r>
              <a:endParaRPr sz="1800" b="0" i="0" u="none" strike="noStrike" cap="none">
                <a:solidFill>
                  <a:schemeClr val="dk1"/>
                </a:solidFill>
                <a:latin typeface="Arial"/>
                <a:ea typeface="Arial"/>
                <a:cs typeface="Arial"/>
                <a:sym typeface="Arial"/>
              </a:endParaRPr>
            </a:p>
          </p:txBody>
        </p:sp>
      </p:grpSp>
      <p:grpSp>
        <p:nvGrpSpPr>
          <p:cNvPr id="696" name="Google Shape;696;p9"/>
          <p:cNvGrpSpPr/>
          <p:nvPr/>
        </p:nvGrpSpPr>
        <p:grpSpPr>
          <a:xfrm>
            <a:off x="4133237" y="1747800"/>
            <a:ext cx="2241720" cy="1070640"/>
            <a:chOff x="3578760" y="2203920"/>
            <a:chExt cx="2241720" cy="1070640"/>
          </a:xfrm>
        </p:grpSpPr>
        <p:sp>
          <p:nvSpPr>
            <p:cNvPr id="697" name="Google Shape;697;p9"/>
            <p:cNvSpPr/>
            <p:nvPr/>
          </p:nvSpPr>
          <p:spPr>
            <a:xfrm>
              <a:off x="3694320" y="254484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Kiểm tra thông tin thanh toán sản phẩm, tiến hành thanh toán</a:t>
              </a:r>
              <a:endParaRPr sz="1400" b="0" i="0" u="none" strike="noStrike" cap="none">
                <a:solidFill>
                  <a:schemeClr val="dk1"/>
                </a:solidFill>
                <a:latin typeface="Arial"/>
                <a:ea typeface="Arial"/>
                <a:cs typeface="Arial"/>
                <a:sym typeface="Arial"/>
              </a:endParaRPr>
            </a:p>
          </p:txBody>
        </p:sp>
        <p:sp>
          <p:nvSpPr>
            <p:cNvPr id="698" name="Google Shape;698;p9"/>
            <p:cNvSpPr/>
            <p:nvPr/>
          </p:nvSpPr>
          <p:spPr>
            <a:xfrm>
              <a:off x="3578760" y="2203920"/>
              <a:ext cx="2241720" cy="63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QUẢN LÝ GIỎ HÀNG</a:t>
              </a:r>
              <a:endParaRPr sz="1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99" name="Google Shape;699;p9"/>
          <p:cNvGrpSpPr/>
          <p:nvPr/>
        </p:nvGrpSpPr>
        <p:grpSpPr>
          <a:xfrm>
            <a:off x="6879077" y="1747800"/>
            <a:ext cx="2345040" cy="1293573"/>
            <a:chOff x="6408720" y="2203920"/>
            <a:chExt cx="2345040" cy="1293573"/>
          </a:xfrm>
        </p:grpSpPr>
        <p:sp>
          <p:nvSpPr>
            <p:cNvPr id="700" name="Google Shape;700;p9"/>
            <p:cNvSpPr/>
            <p:nvPr/>
          </p:nvSpPr>
          <p:spPr>
            <a:xfrm>
              <a:off x="6524280" y="2544840"/>
              <a:ext cx="2010600" cy="95265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Xác nhận đơn hàng, nhận thông báo đơn hàng </a:t>
              </a:r>
              <a:r>
                <a:rPr lang="en-US">
                  <a:solidFill>
                    <a:srgbClr val="595959"/>
                  </a:solidFill>
                  <a:latin typeface="Calibri"/>
                  <a:ea typeface="Calibri"/>
                  <a:cs typeface="Calibri"/>
                  <a:sym typeface="Calibri"/>
                </a:rPr>
                <a:t>đặt thành công qua website trực tuyến</a:t>
              </a:r>
              <a:endParaRPr sz="1400" b="0" i="0" u="none" strike="noStrike" cap="none">
                <a:solidFill>
                  <a:schemeClr val="dk1"/>
                </a:solidFill>
                <a:latin typeface="Arial"/>
                <a:ea typeface="Arial"/>
                <a:cs typeface="Arial"/>
                <a:sym typeface="Arial"/>
              </a:endParaRPr>
            </a:p>
          </p:txBody>
        </p:sp>
        <p:sp>
          <p:nvSpPr>
            <p:cNvPr id="701" name="Google Shape;701;p9"/>
            <p:cNvSpPr/>
            <p:nvPr/>
          </p:nvSpPr>
          <p:spPr>
            <a:xfrm>
              <a:off x="6408720" y="2203920"/>
              <a:ext cx="234504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ĐẶT HÀNG</a:t>
              </a:r>
              <a:endParaRPr sz="1800" b="0" i="0" u="none" strike="noStrike" cap="none">
                <a:solidFill>
                  <a:schemeClr val="dk1"/>
                </a:solidFill>
                <a:latin typeface="Arial"/>
                <a:ea typeface="Arial"/>
                <a:cs typeface="Arial"/>
                <a:sym typeface="Arial"/>
              </a:endParaRPr>
            </a:p>
          </p:txBody>
        </p:sp>
      </p:grpSp>
      <p:grpSp>
        <p:nvGrpSpPr>
          <p:cNvPr id="702" name="Google Shape;702;p9"/>
          <p:cNvGrpSpPr/>
          <p:nvPr/>
        </p:nvGrpSpPr>
        <p:grpSpPr>
          <a:xfrm>
            <a:off x="8332996" y="3908520"/>
            <a:ext cx="2441880" cy="1070640"/>
            <a:chOff x="9228240" y="2203920"/>
            <a:chExt cx="2441880" cy="1070640"/>
          </a:xfrm>
        </p:grpSpPr>
        <p:sp>
          <p:nvSpPr>
            <p:cNvPr id="703" name="Google Shape;703;p9"/>
            <p:cNvSpPr/>
            <p:nvPr/>
          </p:nvSpPr>
          <p:spPr>
            <a:xfrm>
              <a:off x="9343800" y="254484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Nhân viên kiểm tra xác nhận đơn hàng và giao cho khách hàng</a:t>
              </a:r>
              <a:endParaRPr sz="1400" b="0" i="0" u="none" strike="noStrike" cap="none">
                <a:solidFill>
                  <a:schemeClr val="dk1"/>
                </a:solidFill>
                <a:latin typeface="Arial"/>
                <a:ea typeface="Arial"/>
                <a:cs typeface="Arial"/>
                <a:sym typeface="Arial"/>
              </a:endParaRPr>
            </a:p>
          </p:txBody>
        </p:sp>
        <p:sp>
          <p:nvSpPr>
            <p:cNvPr id="704" name="Google Shape;704;p9"/>
            <p:cNvSpPr/>
            <p:nvPr/>
          </p:nvSpPr>
          <p:spPr>
            <a:xfrm>
              <a:off x="9228240" y="2203920"/>
              <a:ext cx="244188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CỬA HÀNG XÁC NHẬN</a:t>
              </a:r>
              <a:endParaRPr sz="1800" b="0" i="0" u="none" strike="noStrike" cap="none">
                <a:solidFill>
                  <a:schemeClr val="dk1"/>
                </a:solidFill>
                <a:latin typeface="Arial"/>
                <a:ea typeface="Arial"/>
                <a:cs typeface="Arial"/>
                <a:sym typeface="Arial"/>
              </a:endParaRPr>
            </a:p>
          </p:txBody>
        </p:sp>
      </p:grpSp>
      <p:grpSp>
        <p:nvGrpSpPr>
          <p:cNvPr id="708" name="Google Shape;708;p9"/>
          <p:cNvGrpSpPr/>
          <p:nvPr/>
        </p:nvGrpSpPr>
        <p:grpSpPr>
          <a:xfrm>
            <a:off x="5552717" y="3908520"/>
            <a:ext cx="2241720" cy="1293573"/>
            <a:chOff x="4998240" y="4364640"/>
            <a:chExt cx="2241720" cy="1293573"/>
          </a:xfrm>
        </p:grpSpPr>
        <p:sp>
          <p:nvSpPr>
            <p:cNvPr id="709" name="Google Shape;709;p9"/>
            <p:cNvSpPr/>
            <p:nvPr/>
          </p:nvSpPr>
          <p:spPr>
            <a:xfrm>
              <a:off x="5113800" y="4705560"/>
              <a:ext cx="2010600" cy="95265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Khách mua hàng bằng cách đăng nhập, nhập đầy đủ thông tin</a:t>
              </a:r>
              <a:r>
                <a:rPr lang="en-US">
                  <a:solidFill>
                    <a:srgbClr val="595959"/>
                  </a:solidFill>
                  <a:latin typeface="Calibri"/>
                  <a:ea typeface="Calibri"/>
                  <a:cs typeface="Calibri"/>
                  <a:sym typeface="Calibri"/>
                </a:rPr>
                <a:t> </a:t>
              </a:r>
              <a:r>
                <a:rPr lang="en-US" sz="1400" b="0" i="0" u="none" strike="noStrike" cap="none">
                  <a:solidFill>
                    <a:srgbClr val="595959"/>
                  </a:solidFill>
                  <a:latin typeface="Calibri"/>
                  <a:ea typeface="Calibri"/>
                  <a:cs typeface="Calibri"/>
                  <a:sym typeface="Calibri"/>
                </a:rPr>
                <a:t>và xác nhận đặt hàng</a:t>
              </a:r>
              <a:endParaRPr sz="1400" b="0" i="0" u="none" strike="noStrike" cap="none">
                <a:solidFill>
                  <a:schemeClr val="dk1"/>
                </a:solidFill>
                <a:latin typeface="Arial"/>
                <a:ea typeface="Arial"/>
                <a:cs typeface="Arial"/>
                <a:sym typeface="Arial"/>
              </a:endParaRPr>
            </a:p>
          </p:txBody>
        </p:sp>
        <p:sp>
          <p:nvSpPr>
            <p:cNvPr id="710" name="Google Shape;710;p9"/>
            <p:cNvSpPr/>
            <p:nvPr/>
          </p:nvSpPr>
          <p:spPr>
            <a:xfrm>
              <a:off x="4998240" y="436464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NHẬP THÔNG TIN</a:t>
              </a:r>
              <a:endParaRPr sz="1800" b="0" i="0" u="none" strike="noStrike" cap="none">
                <a:solidFill>
                  <a:schemeClr val="dk1"/>
                </a:solidFill>
                <a:latin typeface="Arial"/>
                <a:ea typeface="Arial"/>
                <a:cs typeface="Arial"/>
                <a:sym typeface="Arial"/>
              </a:endParaRPr>
            </a:p>
          </p:txBody>
        </p:sp>
      </p:grpSp>
      <p:grpSp>
        <p:nvGrpSpPr>
          <p:cNvPr id="711" name="Google Shape;711;p9"/>
          <p:cNvGrpSpPr/>
          <p:nvPr/>
        </p:nvGrpSpPr>
        <p:grpSpPr>
          <a:xfrm>
            <a:off x="2708717" y="3908520"/>
            <a:ext cx="2381760" cy="1070640"/>
            <a:chOff x="2154240" y="4364640"/>
            <a:chExt cx="2381760" cy="1070640"/>
          </a:xfrm>
        </p:grpSpPr>
        <p:sp>
          <p:nvSpPr>
            <p:cNvPr id="712" name="Google Shape;712;p9"/>
            <p:cNvSpPr/>
            <p:nvPr/>
          </p:nvSpPr>
          <p:spPr>
            <a:xfrm>
              <a:off x="2269800" y="470556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Chọn sản phẩm muốn mua, xác nhận thêm vào giỏ hàng</a:t>
              </a:r>
              <a:endParaRPr sz="1400" b="0" i="0" u="none" strike="noStrike" cap="none">
                <a:solidFill>
                  <a:schemeClr val="dk1"/>
                </a:solidFill>
                <a:latin typeface="Arial"/>
                <a:ea typeface="Arial"/>
                <a:cs typeface="Arial"/>
                <a:sym typeface="Arial"/>
              </a:endParaRPr>
            </a:p>
          </p:txBody>
        </p:sp>
        <p:sp>
          <p:nvSpPr>
            <p:cNvPr id="713" name="Google Shape;713;p9"/>
            <p:cNvSpPr/>
            <p:nvPr/>
          </p:nvSpPr>
          <p:spPr>
            <a:xfrm>
              <a:off x="2154240" y="4364640"/>
              <a:ext cx="238176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CHỌN SẢN PHẨM</a:t>
              </a:r>
              <a:endParaRPr sz="1800" b="0" i="0" u="none" strike="noStrike" cap="none">
                <a:solidFill>
                  <a:schemeClr val="dk1"/>
                </a:solidFill>
                <a:latin typeface="Arial"/>
                <a:ea typeface="Arial"/>
                <a:cs typeface="Arial"/>
                <a:sym typeface="Arial"/>
              </a:endParaRPr>
            </a:p>
          </p:txBody>
        </p:sp>
      </p:grpSp>
      <p:sp>
        <p:nvSpPr>
          <p:cNvPr id="714" name="Google Shape;714;p9"/>
          <p:cNvSpPr/>
          <p:nvPr/>
        </p:nvSpPr>
        <p:spPr>
          <a:xfrm>
            <a:off x="2056320" y="385560"/>
            <a:ext cx="42573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QUY TRÌNH MUA HÀNG</a:t>
            </a:r>
            <a:endParaRPr sz="2400" b="0" i="0" u="none" strike="noStrike" cap="none">
              <a:solidFill>
                <a:srgbClr val="202020"/>
              </a:solidFill>
              <a:latin typeface="Arial"/>
              <a:ea typeface="Arial"/>
              <a:cs typeface="Arial"/>
              <a:sym typeface="Arial"/>
            </a:endParaRPr>
          </a:p>
        </p:txBody>
      </p:sp>
      <p:sp>
        <p:nvSpPr>
          <p:cNvPr id="715" name="Google Shape;715;p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93"/>
                                        </p:tgtEl>
                                        <p:attrNameLst>
                                          <p:attrName>style.visibility</p:attrName>
                                        </p:attrNameLst>
                                      </p:cBhvr>
                                      <p:to>
                                        <p:strVal val="visible"/>
                                      </p:to>
                                    </p:set>
                                    <p:anim calcmode="lin" valueType="num">
                                      <p:cBhvr additive="base">
                                        <p:cTn id="7" dur="500"/>
                                        <p:tgtEl>
                                          <p:spTgt spid="693"/>
                                        </p:tgtEl>
                                        <p:attrNameLst>
                                          <p:attrName>ppt_w</p:attrName>
                                        </p:attrNameLst>
                                      </p:cBhvr>
                                      <p:tavLst>
                                        <p:tav tm="0">
                                          <p:val>
                                            <p:strVal val="0"/>
                                          </p:val>
                                        </p:tav>
                                        <p:tav tm="100000">
                                          <p:val>
                                            <p:strVal val="#ppt_w"/>
                                          </p:val>
                                        </p:tav>
                                      </p:tavLst>
                                    </p:anim>
                                    <p:anim calcmode="lin" valueType="num">
                                      <p:cBhvr additive="base">
                                        <p:cTn id="8" dur="500"/>
                                        <p:tgtEl>
                                          <p:spTgt spid="693"/>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711"/>
                                        </p:tgtEl>
                                        <p:attrNameLst>
                                          <p:attrName>style.visibility</p:attrName>
                                        </p:attrNameLst>
                                      </p:cBhvr>
                                      <p:to>
                                        <p:strVal val="visible"/>
                                      </p:to>
                                    </p:set>
                                    <p:anim calcmode="lin" valueType="num">
                                      <p:cBhvr additive="base">
                                        <p:cTn id="13" dur="500"/>
                                        <p:tgtEl>
                                          <p:spTgt spid="711"/>
                                        </p:tgtEl>
                                        <p:attrNameLst>
                                          <p:attrName>ppt_w</p:attrName>
                                        </p:attrNameLst>
                                      </p:cBhvr>
                                      <p:tavLst>
                                        <p:tav tm="0">
                                          <p:val>
                                            <p:strVal val="0"/>
                                          </p:val>
                                        </p:tav>
                                        <p:tav tm="100000">
                                          <p:val>
                                            <p:strVal val="#ppt_w"/>
                                          </p:val>
                                        </p:tav>
                                      </p:tavLst>
                                    </p:anim>
                                    <p:anim calcmode="lin" valueType="num">
                                      <p:cBhvr additive="base">
                                        <p:cTn id="14" dur="500"/>
                                        <p:tgtEl>
                                          <p:spTgt spid="711"/>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696"/>
                                        </p:tgtEl>
                                        <p:attrNameLst>
                                          <p:attrName>style.visibility</p:attrName>
                                        </p:attrNameLst>
                                      </p:cBhvr>
                                      <p:to>
                                        <p:strVal val="visible"/>
                                      </p:to>
                                    </p:set>
                                    <p:anim calcmode="lin" valueType="num">
                                      <p:cBhvr additive="base">
                                        <p:cTn id="19" dur="500"/>
                                        <p:tgtEl>
                                          <p:spTgt spid="696"/>
                                        </p:tgtEl>
                                        <p:attrNameLst>
                                          <p:attrName>ppt_w</p:attrName>
                                        </p:attrNameLst>
                                      </p:cBhvr>
                                      <p:tavLst>
                                        <p:tav tm="0">
                                          <p:val>
                                            <p:strVal val="0"/>
                                          </p:val>
                                        </p:tav>
                                        <p:tav tm="100000">
                                          <p:val>
                                            <p:strVal val="#ppt_w"/>
                                          </p:val>
                                        </p:tav>
                                      </p:tavLst>
                                    </p:anim>
                                    <p:anim calcmode="lin" valueType="num">
                                      <p:cBhvr additive="base">
                                        <p:cTn id="20" dur="500"/>
                                        <p:tgtEl>
                                          <p:spTgt spid="696"/>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708"/>
                                        </p:tgtEl>
                                        <p:attrNameLst>
                                          <p:attrName>style.visibility</p:attrName>
                                        </p:attrNameLst>
                                      </p:cBhvr>
                                      <p:to>
                                        <p:strVal val="visible"/>
                                      </p:to>
                                    </p:set>
                                    <p:anim calcmode="lin" valueType="num">
                                      <p:cBhvr additive="base">
                                        <p:cTn id="25" dur="500"/>
                                        <p:tgtEl>
                                          <p:spTgt spid="708"/>
                                        </p:tgtEl>
                                        <p:attrNameLst>
                                          <p:attrName>ppt_w</p:attrName>
                                        </p:attrNameLst>
                                      </p:cBhvr>
                                      <p:tavLst>
                                        <p:tav tm="0">
                                          <p:val>
                                            <p:strVal val="0"/>
                                          </p:val>
                                        </p:tav>
                                        <p:tav tm="100000">
                                          <p:val>
                                            <p:strVal val="#ppt_w"/>
                                          </p:val>
                                        </p:tav>
                                      </p:tavLst>
                                    </p:anim>
                                    <p:anim calcmode="lin" valueType="num">
                                      <p:cBhvr additive="base">
                                        <p:cTn id="26" dur="500"/>
                                        <p:tgtEl>
                                          <p:spTgt spid="708"/>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699"/>
                                        </p:tgtEl>
                                        <p:attrNameLst>
                                          <p:attrName>style.visibility</p:attrName>
                                        </p:attrNameLst>
                                      </p:cBhvr>
                                      <p:to>
                                        <p:strVal val="visible"/>
                                      </p:to>
                                    </p:set>
                                    <p:anim calcmode="lin" valueType="num">
                                      <p:cBhvr additive="base">
                                        <p:cTn id="31" dur="500"/>
                                        <p:tgtEl>
                                          <p:spTgt spid="699"/>
                                        </p:tgtEl>
                                        <p:attrNameLst>
                                          <p:attrName>ppt_w</p:attrName>
                                        </p:attrNameLst>
                                      </p:cBhvr>
                                      <p:tavLst>
                                        <p:tav tm="0">
                                          <p:val>
                                            <p:strVal val="0"/>
                                          </p:val>
                                        </p:tav>
                                        <p:tav tm="100000">
                                          <p:val>
                                            <p:strVal val="#ppt_w"/>
                                          </p:val>
                                        </p:tav>
                                      </p:tavLst>
                                    </p:anim>
                                    <p:anim calcmode="lin" valueType="num">
                                      <p:cBhvr additive="base">
                                        <p:cTn id="32" dur="500"/>
                                        <p:tgtEl>
                                          <p:spTgt spid="699"/>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702"/>
                                        </p:tgtEl>
                                        <p:attrNameLst>
                                          <p:attrName>style.visibility</p:attrName>
                                        </p:attrNameLst>
                                      </p:cBhvr>
                                      <p:to>
                                        <p:strVal val="visible"/>
                                      </p:to>
                                    </p:set>
                                    <p:anim calcmode="lin" valueType="num">
                                      <p:cBhvr additive="base">
                                        <p:cTn id="37" dur="500"/>
                                        <p:tgtEl>
                                          <p:spTgt spid="702"/>
                                        </p:tgtEl>
                                        <p:attrNameLst>
                                          <p:attrName>ppt_w</p:attrName>
                                        </p:attrNameLst>
                                      </p:cBhvr>
                                      <p:tavLst>
                                        <p:tav tm="0">
                                          <p:val>
                                            <p:strVal val="0"/>
                                          </p:val>
                                        </p:tav>
                                        <p:tav tm="100000">
                                          <p:val>
                                            <p:strVal val="#ppt_w"/>
                                          </p:val>
                                        </p:tav>
                                      </p:tavLst>
                                    </p:anim>
                                    <p:anim calcmode="lin" valueType="num">
                                      <p:cBhvr additive="base">
                                        <p:cTn id="38" dur="500"/>
                                        <p:tgtEl>
                                          <p:spTgt spid="70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grpSp>
        <p:nvGrpSpPr>
          <p:cNvPr id="745" name="Google Shape;745;p11"/>
          <p:cNvGrpSpPr/>
          <p:nvPr/>
        </p:nvGrpSpPr>
        <p:grpSpPr>
          <a:xfrm>
            <a:off x="1447489" y="1909742"/>
            <a:ext cx="3004031" cy="2711475"/>
            <a:chOff x="1132443" y="1646005"/>
            <a:chExt cx="4613157" cy="4662275"/>
          </a:xfrm>
        </p:grpSpPr>
        <p:sp>
          <p:nvSpPr>
            <p:cNvPr id="746" name="Google Shape;746;p11"/>
            <p:cNvSpPr/>
            <p:nvPr/>
          </p:nvSpPr>
          <p:spPr>
            <a:xfrm>
              <a:off x="1148400" y="1720800"/>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1"/>
            <p:cNvSpPr/>
            <p:nvPr/>
          </p:nvSpPr>
          <p:spPr>
            <a:xfrm>
              <a:off x="1158120" y="1720800"/>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1"/>
            <p:cNvSpPr/>
            <p:nvPr/>
          </p:nvSpPr>
          <p:spPr>
            <a:xfrm>
              <a:off x="1454400" y="2017080"/>
              <a:ext cx="3994920" cy="399492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1"/>
            <p:cNvSpPr/>
            <p:nvPr/>
          </p:nvSpPr>
          <p:spPr>
            <a:xfrm>
              <a:off x="1810440" y="2373120"/>
              <a:ext cx="3282840" cy="32828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1"/>
            <p:cNvSpPr/>
            <p:nvPr/>
          </p:nvSpPr>
          <p:spPr>
            <a:xfrm>
              <a:off x="2170080" y="2732760"/>
              <a:ext cx="2563560" cy="25635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1"/>
            <p:cNvSpPr/>
            <p:nvPr/>
          </p:nvSpPr>
          <p:spPr>
            <a:xfrm>
              <a:off x="2471040" y="3047400"/>
              <a:ext cx="1934640" cy="19346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1"/>
            <p:cNvSpPr/>
            <p:nvPr/>
          </p:nvSpPr>
          <p:spPr>
            <a:xfrm>
              <a:off x="2735640" y="3312000"/>
              <a:ext cx="1405080" cy="140508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11"/>
            <p:cNvSpPr/>
            <p:nvPr/>
          </p:nvSpPr>
          <p:spPr>
            <a:xfrm>
              <a:off x="2964240" y="3540240"/>
              <a:ext cx="948600" cy="9486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1"/>
            <p:cNvSpPr/>
            <p:nvPr/>
          </p:nvSpPr>
          <p:spPr>
            <a:xfrm>
              <a:off x="3198240" y="3774600"/>
              <a:ext cx="480240" cy="48024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5" name="Google Shape;755;p11"/>
            <p:cNvGrpSpPr/>
            <p:nvPr/>
          </p:nvGrpSpPr>
          <p:grpSpPr>
            <a:xfrm>
              <a:off x="1132443" y="1646005"/>
              <a:ext cx="2387981" cy="2449707"/>
              <a:chOff x="1132443" y="1646005"/>
              <a:chExt cx="2387981" cy="2449707"/>
            </a:xfrm>
          </p:grpSpPr>
          <p:sp>
            <p:nvSpPr>
              <p:cNvPr id="756" name="Google Shape;756;p11"/>
              <p:cNvSpPr/>
              <p:nvPr/>
            </p:nvSpPr>
            <p:spPr>
              <a:xfrm rot="-2627400" flipH="1">
                <a:off x="2498040" y="1626480"/>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11"/>
              <p:cNvSpPr/>
              <p:nvPr/>
            </p:nvSpPr>
            <p:spPr>
              <a:xfrm rot="-2627400">
                <a:off x="2449080" y="1674360"/>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11"/>
              <p:cNvSpPr/>
              <p:nvPr/>
            </p:nvSpPr>
            <p:spPr>
              <a:xfrm rot="-8027400">
                <a:off x="1176120" y="2171880"/>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11"/>
              <p:cNvSpPr/>
              <p:nvPr/>
            </p:nvSpPr>
            <p:spPr>
              <a:xfrm rot="2772600" flipH="1">
                <a:off x="1541160" y="1846800"/>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0" name="Google Shape;760;p11"/>
            <p:cNvSpPr/>
            <p:nvPr/>
          </p:nvSpPr>
          <p:spPr>
            <a:xfrm>
              <a:off x="1148400" y="1720800"/>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1" name="Google Shape;761;p11"/>
          <p:cNvGrpSpPr/>
          <p:nvPr/>
        </p:nvGrpSpPr>
        <p:grpSpPr>
          <a:xfrm>
            <a:off x="6577219" y="4424945"/>
            <a:ext cx="524880" cy="492840"/>
            <a:chOff x="6517080" y="5463720"/>
            <a:chExt cx="524880" cy="492840"/>
          </a:xfrm>
        </p:grpSpPr>
        <p:sp>
          <p:nvSpPr>
            <p:cNvPr id="762" name="Google Shape;762;p11"/>
            <p:cNvSpPr/>
            <p:nvPr/>
          </p:nvSpPr>
          <p:spPr>
            <a:xfrm>
              <a:off x="6772320" y="5735520"/>
              <a:ext cx="63360" cy="633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1"/>
            <p:cNvSpPr/>
            <p:nvPr/>
          </p:nvSpPr>
          <p:spPr>
            <a:xfrm>
              <a:off x="6517080" y="5463720"/>
              <a:ext cx="524880" cy="492840"/>
            </a:xfrm>
            <a:custGeom>
              <a:avLst/>
              <a:gdLst/>
              <a:ahLst/>
              <a:cxnLst/>
              <a:rect l="l" t="t" r="r" b="b"/>
              <a:pathLst>
                <a:path w="132" h="124" extrusionOk="0">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4" name="Google Shape;764;p11"/>
          <p:cNvGrpSpPr/>
          <p:nvPr/>
        </p:nvGrpSpPr>
        <p:grpSpPr>
          <a:xfrm>
            <a:off x="7267699" y="2379024"/>
            <a:ext cx="3785400" cy="1073795"/>
            <a:chOff x="7299175" y="3663938"/>
            <a:chExt cx="3785400" cy="1073795"/>
          </a:xfrm>
        </p:grpSpPr>
        <p:sp>
          <p:nvSpPr>
            <p:cNvPr id="765" name="Google Shape;765;p11"/>
            <p:cNvSpPr/>
            <p:nvPr/>
          </p:nvSpPr>
          <p:spPr>
            <a:xfrm>
              <a:off x="7299175" y="4055923"/>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a:solidFill>
                    <a:srgbClr val="404040"/>
                  </a:solidFill>
                  <a:latin typeface="Calibri"/>
                  <a:ea typeface="Calibri"/>
                  <a:cs typeface="Calibri"/>
                  <a:sym typeface="Calibri"/>
                </a:rPr>
                <a:t>Các chức năng quản lý: Sản phẩm, Đơn hàng, Chats, Khách hàng, Thống kê</a:t>
              </a:r>
              <a:endParaRPr sz="1600" b="0" i="0" u="none" strike="noStrike" cap="none">
                <a:solidFill>
                  <a:schemeClr val="dk1"/>
                </a:solidFill>
                <a:latin typeface="Arial"/>
                <a:ea typeface="Arial"/>
                <a:cs typeface="Arial"/>
                <a:sym typeface="Arial"/>
              </a:endParaRPr>
            </a:p>
          </p:txBody>
        </p:sp>
        <p:sp>
          <p:nvSpPr>
            <p:cNvPr id="766" name="Google Shape;766;p11"/>
            <p:cNvSpPr/>
            <p:nvPr/>
          </p:nvSpPr>
          <p:spPr>
            <a:xfrm>
              <a:off x="7299175" y="3663938"/>
              <a:ext cx="358992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1" i="0" u="none" strike="noStrike" cap="none">
                  <a:solidFill>
                    <a:srgbClr val="262626"/>
                  </a:solidFill>
                  <a:latin typeface="Calibri"/>
                  <a:ea typeface="Calibri"/>
                  <a:cs typeface="Calibri"/>
                  <a:sym typeface="Calibri"/>
                </a:rPr>
                <a:t>Quản lý website đối với người quản lý</a:t>
              </a:r>
              <a:endParaRPr sz="1600" b="0" i="0" u="none" strike="noStrike" cap="none">
                <a:solidFill>
                  <a:schemeClr val="dk1"/>
                </a:solidFill>
                <a:latin typeface="Arial"/>
                <a:ea typeface="Arial"/>
                <a:cs typeface="Arial"/>
                <a:sym typeface="Arial"/>
              </a:endParaRPr>
            </a:p>
          </p:txBody>
        </p:sp>
      </p:grpSp>
      <p:grpSp>
        <p:nvGrpSpPr>
          <p:cNvPr id="767" name="Google Shape;767;p11"/>
          <p:cNvGrpSpPr/>
          <p:nvPr/>
        </p:nvGrpSpPr>
        <p:grpSpPr>
          <a:xfrm>
            <a:off x="7267699" y="4231773"/>
            <a:ext cx="3785400" cy="1034250"/>
            <a:chOff x="7308720" y="5272920"/>
            <a:chExt cx="3785400" cy="1034250"/>
          </a:xfrm>
        </p:grpSpPr>
        <p:sp>
          <p:nvSpPr>
            <p:cNvPr id="768" name="Google Shape;768;p11"/>
            <p:cNvSpPr/>
            <p:nvPr/>
          </p:nvSpPr>
          <p:spPr>
            <a:xfrm>
              <a:off x="7308720" y="562536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a:solidFill>
                    <a:srgbClr val="404040"/>
                  </a:solidFill>
                  <a:latin typeface="Calibri"/>
                  <a:ea typeface="Calibri"/>
                  <a:cs typeface="Calibri"/>
                  <a:sym typeface="Calibri"/>
                </a:rPr>
                <a:t>Nâng cao chất lượng uy tín thương hiệu của cửa hàng đến người dùng.</a:t>
              </a:r>
              <a:endParaRPr sz="1600" b="0" i="0" u="none" strike="noStrike" cap="none">
                <a:solidFill>
                  <a:schemeClr val="dk1"/>
                </a:solidFill>
                <a:latin typeface="Arial"/>
                <a:ea typeface="Arial"/>
                <a:cs typeface="Arial"/>
                <a:sym typeface="Arial"/>
              </a:endParaRPr>
            </a:p>
          </p:txBody>
        </p:sp>
        <p:sp>
          <p:nvSpPr>
            <p:cNvPr id="769" name="Google Shape;769;p11"/>
            <p:cNvSpPr/>
            <p:nvPr/>
          </p:nvSpPr>
          <p:spPr>
            <a:xfrm>
              <a:off x="7308720" y="5272920"/>
              <a:ext cx="358020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1" i="0" u="none" strike="noStrike" cap="none">
                  <a:solidFill>
                    <a:srgbClr val="262626"/>
                  </a:solidFill>
                  <a:latin typeface="Calibri"/>
                  <a:ea typeface="Calibri"/>
                  <a:cs typeface="Calibri"/>
                  <a:sym typeface="Calibri"/>
                </a:rPr>
                <a:t>Phát triển thương hiệu của cửa hàng</a:t>
              </a:r>
              <a:endParaRPr sz="1600" b="0" i="0" u="none" strike="noStrike" cap="none">
                <a:solidFill>
                  <a:schemeClr val="dk1"/>
                </a:solidFill>
                <a:latin typeface="Arial"/>
                <a:ea typeface="Arial"/>
                <a:cs typeface="Arial"/>
                <a:sym typeface="Arial"/>
              </a:endParaRPr>
            </a:p>
          </p:txBody>
        </p:sp>
      </p:grpSp>
      <p:sp>
        <p:nvSpPr>
          <p:cNvPr id="770" name="Google Shape;770;p11"/>
          <p:cNvSpPr/>
          <p:nvPr/>
        </p:nvSpPr>
        <p:spPr>
          <a:xfrm>
            <a:off x="1986746" y="375906"/>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MỤC TIÊU ĐỀ TÀI</a:t>
            </a:r>
            <a:endParaRPr sz="2400" b="1" i="0" u="none" strike="noStrike" cap="none">
              <a:solidFill>
                <a:srgbClr val="202020"/>
              </a:solidFill>
              <a:latin typeface="Arial"/>
              <a:ea typeface="Arial"/>
              <a:cs typeface="Arial"/>
              <a:sym typeface="Arial"/>
            </a:endParaRPr>
          </a:p>
        </p:txBody>
      </p:sp>
      <p:sp>
        <p:nvSpPr>
          <p:cNvPr id="771" name="Google Shape;771;p11"/>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grpSp>
        <p:nvGrpSpPr>
          <p:cNvPr id="772" name="Google Shape;772;p11"/>
          <p:cNvGrpSpPr/>
          <p:nvPr/>
        </p:nvGrpSpPr>
        <p:grpSpPr>
          <a:xfrm>
            <a:off x="6467644" y="2724762"/>
            <a:ext cx="507960" cy="509760"/>
            <a:chOff x="6516000" y="3775320"/>
            <a:chExt cx="507960" cy="509760"/>
          </a:xfrm>
        </p:grpSpPr>
        <p:sp>
          <p:nvSpPr>
            <p:cNvPr id="773" name="Google Shape;773;p11"/>
            <p:cNvSpPr/>
            <p:nvPr/>
          </p:nvSpPr>
          <p:spPr>
            <a:xfrm>
              <a:off x="6516000" y="3775320"/>
              <a:ext cx="507960" cy="509760"/>
            </a:xfrm>
            <a:custGeom>
              <a:avLst/>
              <a:gdLst/>
              <a:ahLst/>
              <a:cxnLst/>
              <a:rect l="l" t="t" r="r" b="b"/>
              <a:pathLst>
                <a:path w="128" h="128" extrusionOk="0">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1"/>
            <p:cNvSpPr/>
            <p:nvPr/>
          </p:nvSpPr>
          <p:spPr>
            <a:xfrm>
              <a:off x="6658560" y="3919320"/>
              <a:ext cx="221040" cy="222840"/>
            </a:xfrm>
            <a:custGeom>
              <a:avLst/>
              <a:gdLst/>
              <a:ahLst/>
              <a:cxnLst/>
              <a:rect l="l" t="t" r="r" b="b"/>
              <a:pathLst>
                <a:path w="56" h="56" extrusionOk="0">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1"/>
            <p:cNvSpPr/>
            <p:nvPr/>
          </p:nvSpPr>
          <p:spPr>
            <a:xfrm>
              <a:off x="6705360" y="3966480"/>
              <a:ext cx="127080" cy="127080"/>
            </a:xfrm>
            <a:custGeom>
              <a:avLst/>
              <a:gdLst/>
              <a:ahLst/>
              <a:cxnLst/>
              <a:rect l="l" t="t" r="r" b="b"/>
              <a:pathLst>
                <a:path w="32" h="32" extrusionOk="0">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7" name="Google Shape;777;p11"/>
          <p:cNvGrpSpPr/>
          <p:nvPr/>
        </p:nvGrpSpPr>
        <p:grpSpPr>
          <a:xfrm>
            <a:off x="6490819" y="872942"/>
            <a:ext cx="348840" cy="507960"/>
            <a:chOff x="6595560" y="1087200"/>
            <a:chExt cx="348840" cy="507960"/>
          </a:xfrm>
        </p:grpSpPr>
        <p:sp>
          <p:nvSpPr>
            <p:cNvPr id="778" name="Google Shape;778;p11"/>
            <p:cNvSpPr/>
            <p:nvPr/>
          </p:nvSpPr>
          <p:spPr>
            <a:xfrm>
              <a:off x="6595560" y="1087200"/>
              <a:ext cx="348840" cy="507960"/>
            </a:xfrm>
            <a:custGeom>
              <a:avLst/>
              <a:gdLst/>
              <a:ahLst/>
              <a:cxnLst/>
              <a:rect l="l" t="t" r="r" b="b"/>
              <a:pathLst>
                <a:path w="88" h="128" extrusionOk="0">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11"/>
            <p:cNvSpPr/>
            <p:nvPr/>
          </p:nvSpPr>
          <p:spPr>
            <a:xfrm>
              <a:off x="6674400" y="1166040"/>
              <a:ext cx="101880" cy="103680"/>
            </a:xfrm>
            <a:custGeom>
              <a:avLst/>
              <a:gdLst/>
              <a:ahLst/>
              <a:cxnLst/>
              <a:rect l="l" t="t" r="r" b="b"/>
              <a:pathLst>
                <a:path w="26" h="26" extrusionOk="0">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0" name="Google Shape;780;p11"/>
          <p:cNvGrpSpPr/>
          <p:nvPr/>
        </p:nvGrpSpPr>
        <p:grpSpPr>
          <a:xfrm>
            <a:off x="7267699" y="693236"/>
            <a:ext cx="3785400" cy="1329715"/>
            <a:chOff x="7299000" y="903960"/>
            <a:chExt cx="3785400" cy="1329715"/>
          </a:xfrm>
        </p:grpSpPr>
        <p:sp>
          <p:nvSpPr>
            <p:cNvPr id="781" name="Google Shape;781;p11"/>
            <p:cNvSpPr/>
            <p:nvPr/>
          </p:nvSpPr>
          <p:spPr>
            <a:xfrm>
              <a:off x="7299000" y="1256400"/>
              <a:ext cx="3785400" cy="9772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a:solidFill>
                    <a:srgbClr val="404040"/>
                  </a:solidFill>
                  <a:latin typeface="Calibri"/>
                  <a:ea typeface="Calibri"/>
                  <a:cs typeface="Calibri"/>
                  <a:sym typeface="Calibri"/>
                </a:rPr>
                <a:t>Tìm kiếm sản phẫm dễ dàng với tính năng tìm kiếm, chat với admin, lọc theo yêu cầu của khách hàng.</a:t>
              </a:r>
              <a:endParaRPr sz="1600" b="0" i="0" u="none" strike="noStrike" cap="none">
                <a:solidFill>
                  <a:schemeClr val="dk1"/>
                </a:solidFill>
                <a:latin typeface="Arial"/>
                <a:ea typeface="Arial"/>
                <a:cs typeface="Arial"/>
                <a:sym typeface="Arial"/>
              </a:endParaRPr>
            </a:p>
          </p:txBody>
        </p:sp>
        <p:sp>
          <p:nvSpPr>
            <p:cNvPr id="782" name="Google Shape;782;p11"/>
            <p:cNvSpPr/>
            <p:nvPr/>
          </p:nvSpPr>
          <p:spPr>
            <a:xfrm>
              <a:off x="7299000" y="903960"/>
              <a:ext cx="378540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62626"/>
                  </a:solidFill>
                  <a:latin typeface="Calibri"/>
                  <a:ea typeface="Calibri"/>
                  <a:cs typeface="Calibri"/>
                  <a:sym typeface="Calibri"/>
                </a:rPr>
                <a:t>Sự tương tác với khách hàng</a:t>
              </a:r>
              <a:endParaRPr sz="1800" b="0" i="0" u="none" strike="noStrike" cap="none">
                <a:solidFill>
                  <a:schemeClr val="dk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77"/>
                                        </p:tgtEl>
                                        <p:attrNameLst>
                                          <p:attrName>style.visibility</p:attrName>
                                        </p:attrNameLst>
                                      </p:cBhvr>
                                      <p:to>
                                        <p:strVal val="visible"/>
                                      </p:to>
                                    </p:set>
                                    <p:animEffect transition="in" filter="circle(in)">
                                      <p:cBhvr>
                                        <p:cTn id="7" dur="2000"/>
                                        <p:tgtEl>
                                          <p:spTgt spid="777"/>
                                        </p:tgtEl>
                                      </p:cBhvr>
                                    </p:animEffect>
                                  </p:childTnLst>
                                </p:cTn>
                              </p:par>
                              <p:par>
                                <p:cTn id="8" presetID="6" presetClass="entr" presetSubtype="16" fill="hold" nodeType="withEffect">
                                  <p:stCondLst>
                                    <p:cond delay="0"/>
                                  </p:stCondLst>
                                  <p:childTnLst>
                                    <p:set>
                                      <p:cBhvr>
                                        <p:cTn id="9" dur="1" fill="hold">
                                          <p:stCondLst>
                                            <p:cond delay="0"/>
                                          </p:stCondLst>
                                        </p:cTn>
                                        <p:tgtEl>
                                          <p:spTgt spid="780"/>
                                        </p:tgtEl>
                                        <p:attrNameLst>
                                          <p:attrName>style.visibility</p:attrName>
                                        </p:attrNameLst>
                                      </p:cBhvr>
                                      <p:to>
                                        <p:strVal val="visible"/>
                                      </p:to>
                                    </p:set>
                                    <p:animEffect transition="in" filter="circle(in)">
                                      <p:cBhvr>
                                        <p:cTn id="10" dur="2000"/>
                                        <p:tgtEl>
                                          <p:spTgt spid="780"/>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764"/>
                                        </p:tgtEl>
                                        <p:attrNameLst>
                                          <p:attrName>style.visibility</p:attrName>
                                        </p:attrNameLst>
                                      </p:cBhvr>
                                      <p:to>
                                        <p:strVal val="visible"/>
                                      </p:to>
                                    </p:set>
                                    <p:animEffect transition="in" filter="circle(in)">
                                      <p:cBhvr>
                                        <p:cTn id="15" dur="2000"/>
                                        <p:tgtEl>
                                          <p:spTgt spid="764"/>
                                        </p:tgtEl>
                                      </p:cBhvr>
                                    </p:animEffect>
                                  </p:childTnLst>
                                </p:cTn>
                              </p:par>
                              <p:par>
                                <p:cTn id="16" presetID="6" presetClass="entr" presetSubtype="16" fill="hold" nodeType="withEffect">
                                  <p:stCondLst>
                                    <p:cond delay="0"/>
                                  </p:stCondLst>
                                  <p:childTnLst>
                                    <p:set>
                                      <p:cBhvr>
                                        <p:cTn id="17" dur="1" fill="hold">
                                          <p:stCondLst>
                                            <p:cond delay="0"/>
                                          </p:stCondLst>
                                        </p:cTn>
                                        <p:tgtEl>
                                          <p:spTgt spid="772"/>
                                        </p:tgtEl>
                                        <p:attrNameLst>
                                          <p:attrName>style.visibility</p:attrName>
                                        </p:attrNameLst>
                                      </p:cBhvr>
                                      <p:to>
                                        <p:strVal val="visible"/>
                                      </p:to>
                                    </p:set>
                                    <p:animEffect transition="in" filter="circle(in)">
                                      <p:cBhvr>
                                        <p:cTn id="18" dur="2000"/>
                                        <p:tgtEl>
                                          <p:spTgt spid="772"/>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761"/>
                                        </p:tgtEl>
                                        <p:attrNameLst>
                                          <p:attrName>style.visibility</p:attrName>
                                        </p:attrNameLst>
                                      </p:cBhvr>
                                      <p:to>
                                        <p:strVal val="visible"/>
                                      </p:to>
                                    </p:set>
                                    <p:animEffect transition="in" filter="circle(in)">
                                      <p:cBhvr>
                                        <p:cTn id="23" dur="2000"/>
                                        <p:tgtEl>
                                          <p:spTgt spid="761"/>
                                        </p:tgtEl>
                                      </p:cBhvr>
                                    </p:animEffect>
                                  </p:childTnLst>
                                </p:cTn>
                              </p:par>
                              <p:par>
                                <p:cTn id="24" presetID="6" presetClass="entr" presetSubtype="16" fill="hold" nodeType="withEffect">
                                  <p:stCondLst>
                                    <p:cond delay="0"/>
                                  </p:stCondLst>
                                  <p:childTnLst>
                                    <p:set>
                                      <p:cBhvr>
                                        <p:cTn id="25" dur="1" fill="hold">
                                          <p:stCondLst>
                                            <p:cond delay="0"/>
                                          </p:stCondLst>
                                        </p:cTn>
                                        <p:tgtEl>
                                          <p:spTgt spid="767"/>
                                        </p:tgtEl>
                                        <p:attrNameLst>
                                          <p:attrName>style.visibility</p:attrName>
                                        </p:attrNameLst>
                                      </p:cBhvr>
                                      <p:to>
                                        <p:strVal val="visible"/>
                                      </p:to>
                                    </p:set>
                                    <p:animEffect transition="in" filter="circle(in)">
                                      <p:cBhvr>
                                        <p:cTn id="26" dur="2000"/>
                                        <p:tgtEl>
                                          <p:spTgt spid="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804" name="Google Shape;804;p12"/>
          <p:cNvSpPr/>
          <p:nvPr/>
        </p:nvSpPr>
        <p:spPr>
          <a:xfrm>
            <a:off x="4641608" y="230127"/>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02</a:t>
            </a:r>
            <a:endParaRPr sz="4800" b="0" i="0" u="none" strike="noStrike" cap="none">
              <a:solidFill>
                <a:schemeClr val="dk1"/>
              </a:solidFill>
              <a:latin typeface="Arial"/>
              <a:ea typeface="Arial"/>
              <a:cs typeface="Arial"/>
              <a:sym typeface="Arial"/>
            </a:endParaRPr>
          </a:p>
        </p:txBody>
      </p:sp>
      <p:grpSp>
        <p:nvGrpSpPr>
          <p:cNvPr id="805" name="Google Shape;805;p12"/>
          <p:cNvGrpSpPr/>
          <p:nvPr/>
        </p:nvGrpSpPr>
        <p:grpSpPr>
          <a:xfrm>
            <a:off x="3352800" y="1879809"/>
            <a:ext cx="5486399" cy="3530390"/>
            <a:chOff x="3483872" y="1759315"/>
            <a:chExt cx="5259520" cy="375845"/>
          </a:xfrm>
        </p:grpSpPr>
        <p:sp>
          <p:nvSpPr>
            <p:cNvPr id="806" name="Google Shape;806;p12"/>
            <p:cNvSpPr/>
            <p:nvPr/>
          </p:nvSpPr>
          <p:spPr>
            <a:xfrm>
              <a:off x="3483872" y="1759315"/>
              <a:ext cx="5259520" cy="35829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PHÂN TÍCH THIẾT KẾ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HỆ THỐNG</a:t>
              </a:r>
              <a:endParaRPr sz="6000" b="0" i="0" u="none" strike="noStrike" cap="none">
                <a:solidFill>
                  <a:schemeClr val="dk1"/>
                </a:solidFill>
                <a:latin typeface="Arial"/>
                <a:ea typeface="Arial"/>
                <a:cs typeface="Arial"/>
                <a:sym typeface="Arial"/>
              </a:endParaRPr>
            </a:p>
          </p:txBody>
        </p:sp>
        <p:sp>
          <p:nvSpPr>
            <p:cNvPr id="807" name="Google Shape;807;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08" name="Google Shape;808;p12"/>
          <p:cNvSpPr/>
          <p:nvPr/>
        </p:nvSpPr>
        <p:spPr>
          <a:xfrm>
            <a:off x="9253643" y="2835713"/>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12"/>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2451</TotalTime>
  <Words>1425</Words>
  <Application>Microsoft Office PowerPoint</Application>
  <PresentationFormat>Widescreen</PresentationFormat>
  <Paragraphs>139</Paragraphs>
  <Slides>15</Slides>
  <Notes>15</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15</vt:i4>
      </vt:variant>
    </vt:vector>
  </HeadingPairs>
  <TitlesOfParts>
    <vt:vector size="26" baseType="lpstr">
      <vt:lpstr>Microsoft Yahei</vt:lpstr>
      <vt:lpstr>Arial</vt:lpstr>
      <vt:lpstr>Calibri</vt:lpstr>
      <vt:lpstr>Century Gothic</vt:lpstr>
      <vt:lpstr>Times New Roman</vt:lpstr>
      <vt:lpstr>Oi</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逆流的小鱼</dc:creator>
  <cp:lastModifiedBy>Tran Cuong</cp:lastModifiedBy>
  <cp:revision>46</cp:revision>
  <dcterms:created xsi:type="dcterms:W3CDTF">2017-11-02T08:38:29Z</dcterms:created>
  <dcterms:modified xsi:type="dcterms:W3CDTF">2024-05-28T14:53:56Z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