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6"/>
  </p:notesMasterIdLst>
  <p:sldIdLst>
    <p:sldId id="256" r:id="rId4"/>
    <p:sldId id="298" r:id="rId5"/>
    <p:sldId id="261" r:id="rId6"/>
    <p:sldId id="299" r:id="rId7"/>
    <p:sldId id="300" r:id="rId8"/>
    <p:sldId id="302" r:id="rId9"/>
    <p:sldId id="314" r:id="rId10"/>
    <p:sldId id="317" r:id="rId11"/>
    <p:sldId id="311" r:id="rId12"/>
    <p:sldId id="316" r:id="rId13"/>
    <p:sldId id="304" r:id="rId14"/>
    <p:sldId id="308" r:id="rId15"/>
    <p:sldId id="307" r:id="rId16"/>
    <p:sldId id="309" r:id="rId17"/>
    <p:sldId id="310" r:id="rId18"/>
    <p:sldId id="312" r:id="rId19"/>
    <p:sldId id="313" r:id="rId20"/>
    <p:sldId id="306" r:id="rId21"/>
    <p:sldId id="264" r:id="rId22"/>
    <p:sldId id="315" r:id="rId23"/>
    <p:sldId id="318" r:id="rId24"/>
    <p:sldId id="301"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4852" autoAdjust="0"/>
  </p:normalViewPr>
  <p:slideViewPr>
    <p:cSldViewPr>
      <p:cViewPr varScale="1">
        <p:scale>
          <a:sx n="129" d="100"/>
          <a:sy n="129" d="100"/>
        </p:scale>
        <p:origin x="1068" y="10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FB5A3-C842-4EFD-BD71-9CEB0EC4DD40}" type="datetimeFigureOut">
              <a:rPr lang="vi-VN" smtClean="0"/>
              <a:t>05/11/2023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5648D-1D56-4ECE-BA9A-B359010D1E43}" type="slidenum">
              <a:rPr lang="vi-VN" smtClean="0"/>
              <a:t>‹#›</a:t>
            </a:fld>
            <a:endParaRPr lang="vi-VN"/>
          </a:p>
        </p:txBody>
      </p:sp>
    </p:spTree>
    <p:extLst>
      <p:ext uri="{BB962C8B-B14F-4D97-AF65-F5344CB8AC3E}">
        <p14:creationId xmlns:p14="http://schemas.microsoft.com/office/powerpoint/2010/main" val="745786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phân loại nhị phân, có hai kết quả có thể xảy ra, chẳng hạn như "có" hoặc "không", "chính xác" hoặc "sai", hoặc "lừa đảo" hoặc "không lừa đảo". </a:t>
            </a:r>
          </a:p>
        </p:txBody>
      </p:sp>
      <p:sp>
        <p:nvSpPr>
          <p:cNvPr id="4" name="Slide Number Placeholder 3"/>
          <p:cNvSpPr>
            <a:spLocks noGrp="1"/>
          </p:cNvSpPr>
          <p:nvPr>
            <p:ph type="sldNum" sz="quarter" idx="5"/>
          </p:nvPr>
        </p:nvSpPr>
        <p:spPr/>
        <p:txBody>
          <a:bodyPr/>
          <a:lstStyle/>
          <a:p>
            <a:fld id="{6505648D-1D56-4ECE-BA9A-B359010D1E43}" type="slidenum">
              <a:rPr lang="vi-VN" smtClean="0"/>
              <a:t>7</a:t>
            </a:fld>
            <a:endParaRPr lang="vi-VN"/>
          </a:p>
        </p:txBody>
      </p:sp>
    </p:spTree>
    <p:extLst>
      <p:ext uri="{BB962C8B-B14F-4D97-AF65-F5344CB8AC3E}">
        <p14:creationId xmlns:p14="http://schemas.microsoft.com/office/powerpoint/2010/main" val="389856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phân loại nhị phân, có hai kết quả có thể xảy ra, chẳng hạn như "có" hoặc "không", "chính xác" hoặc "sai", hoặc "lừa đảo" hoặc "không lừa đảo". </a:t>
            </a:r>
          </a:p>
        </p:txBody>
      </p:sp>
      <p:sp>
        <p:nvSpPr>
          <p:cNvPr id="4" name="Slide Number Placeholder 3"/>
          <p:cNvSpPr>
            <a:spLocks noGrp="1"/>
          </p:cNvSpPr>
          <p:nvPr>
            <p:ph type="sldNum" sz="quarter" idx="5"/>
          </p:nvPr>
        </p:nvSpPr>
        <p:spPr/>
        <p:txBody>
          <a:bodyPr/>
          <a:lstStyle/>
          <a:p>
            <a:fld id="{6505648D-1D56-4ECE-BA9A-B359010D1E43}" type="slidenum">
              <a:rPr lang="vi-VN" smtClean="0"/>
              <a:t>8</a:t>
            </a:fld>
            <a:endParaRPr lang="vi-VN"/>
          </a:p>
        </p:txBody>
      </p:sp>
    </p:spTree>
    <p:extLst>
      <p:ext uri="{BB962C8B-B14F-4D97-AF65-F5344CB8AC3E}">
        <p14:creationId xmlns:p14="http://schemas.microsoft.com/office/powerpoint/2010/main" val="25963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Cv2: thư viện xử lí ảnh và thị lực máy tính</a:t>
            </a:r>
          </a:p>
          <a:p>
            <a:r>
              <a:rPr lang="en-US"/>
              <a:t>Numpy: </a:t>
            </a:r>
          </a:p>
          <a:p>
            <a:r>
              <a:rPr lang="en-US"/>
              <a:t>Sklearn:</a:t>
            </a:r>
          </a:p>
          <a:p>
            <a:r>
              <a:rPr lang="en-US"/>
              <a:t>Math: thư viện toán học</a:t>
            </a:r>
            <a:endParaRPr lang="vi-VN"/>
          </a:p>
        </p:txBody>
      </p:sp>
      <p:sp>
        <p:nvSpPr>
          <p:cNvPr id="4" name="Slide Number Placeholder 3"/>
          <p:cNvSpPr>
            <a:spLocks noGrp="1"/>
          </p:cNvSpPr>
          <p:nvPr>
            <p:ph type="sldNum" sz="quarter" idx="5"/>
          </p:nvPr>
        </p:nvSpPr>
        <p:spPr/>
        <p:txBody>
          <a:bodyPr/>
          <a:lstStyle/>
          <a:p>
            <a:fld id="{6505648D-1D56-4ECE-BA9A-B359010D1E43}" type="slidenum">
              <a:rPr lang="vi-VN" smtClean="0"/>
              <a:t>11</a:t>
            </a:fld>
            <a:endParaRPr lang="vi-VN"/>
          </a:p>
        </p:txBody>
      </p:sp>
    </p:spTree>
    <p:extLst>
      <p:ext uri="{BB962C8B-B14F-4D97-AF65-F5344CB8AC3E}">
        <p14:creationId xmlns:p14="http://schemas.microsoft.com/office/powerpoint/2010/main" val="402585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6505648D-1D56-4ECE-BA9A-B359010D1E43}" type="slidenum">
              <a:rPr lang="vi-VN" smtClean="0"/>
              <a:t>17</a:t>
            </a:fld>
            <a:endParaRPr lang="vi-VN"/>
          </a:p>
        </p:txBody>
      </p:sp>
    </p:spTree>
    <p:extLst>
      <p:ext uri="{BB962C8B-B14F-4D97-AF65-F5344CB8AC3E}">
        <p14:creationId xmlns:p14="http://schemas.microsoft.com/office/powerpoint/2010/main" val="83073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218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56" r:id="rId15"/>
    <p:sldLayoutId id="2147483673"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chinelearningcoban.com/"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51920" y="1131589"/>
            <a:ext cx="5292080" cy="1080121"/>
          </a:xfrm>
        </p:spPr>
        <p:txBody>
          <a:bodyPr/>
          <a:lstStyle/>
          <a:p>
            <a:pPr algn="ctr"/>
            <a:r>
              <a:rPr lang="en-US" altLang="ko-KR" sz="3600"/>
              <a:t>BÀI TẬP LỚN HỌC MÁY</a:t>
            </a:r>
          </a:p>
        </p:txBody>
      </p:sp>
      <p:sp>
        <p:nvSpPr>
          <p:cNvPr id="4" name="Text Placeholder 3"/>
          <p:cNvSpPr>
            <a:spLocks noGrp="1"/>
          </p:cNvSpPr>
          <p:nvPr>
            <p:ph type="body" sz="quarter" idx="11"/>
          </p:nvPr>
        </p:nvSpPr>
        <p:spPr>
          <a:xfrm>
            <a:off x="3851920" y="2079868"/>
            <a:ext cx="5292080" cy="1907152"/>
          </a:xfrm>
        </p:spPr>
        <p:txBody>
          <a:bodyPr/>
          <a:lstStyle/>
          <a:p>
            <a:pPr algn="ctr">
              <a:spcBef>
                <a:spcPts val="0"/>
              </a:spcBef>
              <a:defRPr/>
            </a:pPr>
            <a:r>
              <a:rPr lang="en-US" altLang="ko-KR" sz="2000" b="1"/>
              <a:t>ĐỀ TÀI: </a:t>
            </a:r>
          </a:p>
          <a:p>
            <a:pPr algn="ctr">
              <a:spcBef>
                <a:spcPts val="0"/>
              </a:spcBef>
              <a:defRPr/>
            </a:pPr>
            <a:r>
              <a:rPr lang="en-US" altLang="ko-KR" sz="2000" b="1"/>
              <a:t>Nghiên cứu mô hình</a:t>
            </a:r>
          </a:p>
          <a:p>
            <a:pPr algn="ctr">
              <a:spcBef>
                <a:spcPts val="0"/>
              </a:spcBef>
              <a:defRPr/>
            </a:pPr>
            <a:r>
              <a:rPr lang="en-US" altLang="ko-KR" sz="2000" b="1"/>
              <a:t>Nhận diện chữ số viết tay</a:t>
            </a:r>
          </a:p>
          <a:p>
            <a:pPr algn="ctr">
              <a:spcBef>
                <a:spcPts val="0"/>
              </a:spcBef>
              <a:defRPr/>
            </a:pPr>
            <a:r>
              <a:rPr lang="en-US" altLang="ko-KR" sz="2000" b="1"/>
              <a:t>Nhóm 5</a:t>
            </a:r>
            <a:br>
              <a:rPr lang="en-US" altLang="ko-KR" sz="2000" b="1"/>
            </a:br>
            <a:endParaRPr lang="en-US" altLang="ko-KR" sz="2000" b="1"/>
          </a:p>
          <a:p>
            <a:pPr algn="ctr">
              <a:spcBef>
                <a:spcPts val="0"/>
              </a:spcBef>
              <a:defRPr/>
            </a:pPr>
            <a:r>
              <a:rPr lang="en-US" altLang="ko-KR" sz="2000"/>
              <a:t>GVHD: ThS Trần Anh Đạt</a:t>
            </a:r>
            <a:endParaRPr lang="en-US" altLang="ko-KR" sz="2000" dirty="0"/>
          </a:p>
        </p:txBody>
      </p:sp>
      <p:pic>
        <p:nvPicPr>
          <p:cNvPr id="2" name="Picture 1" descr="A blue and white logo&#10;&#10;Description automatically generated">
            <a:extLst>
              <a:ext uri="{FF2B5EF4-FFF2-40B4-BE49-F238E27FC236}">
                <a16:creationId xmlns:a16="http://schemas.microsoft.com/office/drawing/2014/main" id="{C1CE06A2-629A-C858-98D6-C8CBDCA63A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a:extLst>
              <a:ext uri="{FF2B5EF4-FFF2-40B4-BE49-F238E27FC236}">
                <a16:creationId xmlns:a16="http://schemas.microsoft.com/office/drawing/2014/main" id="{80E11672-3A6B-35FD-7738-8F151DA55E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0061E2-F299-935C-C4B1-844DE614825D}"/>
              </a:ext>
            </a:extLst>
          </p:cNvPr>
          <p:cNvSpPr>
            <a:spLocks noGrp="1"/>
          </p:cNvSpPr>
          <p:nvPr>
            <p:ph type="body" sz="quarter" idx="10"/>
          </p:nvPr>
        </p:nvSpPr>
        <p:spPr/>
        <p:txBody>
          <a:bodyPr/>
          <a:lstStyle/>
          <a:p>
            <a:r>
              <a:rPr lang="en-US"/>
              <a:t>Tìm hiểu thuật toán </a:t>
            </a:r>
            <a:endParaRPr lang="vi-VN"/>
          </a:p>
        </p:txBody>
      </p:sp>
      <p:sp>
        <p:nvSpPr>
          <p:cNvPr id="3" name="Text Placeholder 2">
            <a:extLst>
              <a:ext uri="{FF2B5EF4-FFF2-40B4-BE49-F238E27FC236}">
                <a16:creationId xmlns:a16="http://schemas.microsoft.com/office/drawing/2014/main" id="{95D48BF9-243B-001D-F76D-2644AB5E69C8}"/>
              </a:ext>
            </a:extLst>
          </p:cNvPr>
          <p:cNvSpPr>
            <a:spLocks noGrp="1"/>
          </p:cNvSpPr>
          <p:nvPr>
            <p:ph type="body" sz="quarter" idx="11"/>
          </p:nvPr>
        </p:nvSpPr>
        <p:spPr/>
        <p:txBody>
          <a:bodyPr/>
          <a:lstStyle/>
          <a:p>
            <a:r>
              <a:rPr lang="en-US"/>
              <a:t>So sánh KNN và Logistic Regrestion</a:t>
            </a:r>
            <a:endParaRPr lang="vi-VN"/>
          </a:p>
        </p:txBody>
      </p:sp>
      <p:pic>
        <p:nvPicPr>
          <p:cNvPr id="5" name="Picture 4">
            <a:extLst>
              <a:ext uri="{FF2B5EF4-FFF2-40B4-BE49-F238E27FC236}">
                <a16:creationId xmlns:a16="http://schemas.microsoft.com/office/drawing/2014/main" id="{0E882483-F74E-7783-BB90-BCBA4CD10388}"/>
              </a:ext>
            </a:extLst>
          </p:cNvPr>
          <p:cNvPicPr>
            <a:picLocks noChangeAspect="1"/>
          </p:cNvPicPr>
          <p:nvPr/>
        </p:nvPicPr>
        <p:blipFill>
          <a:blip r:embed="rId2"/>
          <a:stretch>
            <a:fillRect/>
          </a:stretch>
        </p:blipFill>
        <p:spPr>
          <a:xfrm>
            <a:off x="1030569" y="1940322"/>
            <a:ext cx="7082861" cy="2736304"/>
          </a:xfrm>
          <a:prstGeom prst="rect">
            <a:avLst/>
          </a:prstGeom>
        </p:spPr>
      </p:pic>
      <p:sp>
        <p:nvSpPr>
          <p:cNvPr id="6" name="TextBox 5">
            <a:extLst>
              <a:ext uri="{FF2B5EF4-FFF2-40B4-BE49-F238E27FC236}">
                <a16:creationId xmlns:a16="http://schemas.microsoft.com/office/drawing/2014/main" id="{AEDE8BEE-D81A-BFD1-A97F-0E01E6E08BAD}"/>
              </a:ext>
            </a:extLst>
          </p:cNvPr>
          <p:cNvSpPr txBox="1"/>
          <p:nvPr/>
        </p:nvSpPr>
        <p:spPr>
          <a:xfrm>
            <a:off x="0" y="1465695"/>
            <a:ext cx="9144000" cy="369332"/>
          </a:xfrm>
          <a:prstGeom prst="rect">
            <a:avLst/>
          </a:prstGeom>
          <a:noFill/>
        </p:spPr>
        <p:txBody>
          <a:bodyPr wrap="square" rtlCol="0">
            <a:spAutoFit/>
          </a:bodyPr>
          <a:lstStyle/>
          <a:p>
            <a:pPr marL="285750" indent="-285750" eaLnBrk="0" latinLnBrk="0" hangingPunct="0">
              <a:buFont typeface="Arial" panose="020B0604020202020204" pitchFamily="34" charset="0"/>
              <a:buChar char="•"/>
            </a:pPr>
            <a:r>
              <a:rPr lang="en-US"/>
              <a:t>Với cùng một bộ dữ liệu, độ đo chính xác của thuật toán KNN cho ra kết quả tốt hơn</a:t>
            </a:r>
            <a:endParaRPr lang="vi-VN"/>
          </a:p>
        </p:txBody>
      </p:sp>
      <p:pic>
        <p:nvPicPr>
          <p:cNvPr id="7" name="Picture 6" descr="A blue and white logo&#10;&#10;Description automatically generated">
            <a:extLst>
              <a:ext uri="{FF2B5EF4-FFF2-40B4-BE49-F238E27FC236}">
                <a16:creationId xmlns:a16="http://schemas.microsoft.com/office/drawing/2014/main" id="{A3351ADC-528E-46C1-9986-21D28CC83A8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8" name="Picture 7" descr="A logo of a chess piece&#10;&#10;Description automatically generated">
            <a:extLst>
              <a:ext uri="{FF2B5EF4-FFF2-40B4-BE49-F238E27FC236}">
                <a16:creationId xmlns:a16="http://schemas.microsoft.com/office/drawing/2014/main" id="{E637194A-0734-CA5E-1AA0-64C464A305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41765479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Cài đặt và chạy</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endParaRPr lang="vi-VN"/>
          </a:p>
        </p:txBody>
      </p:sp>
      <p:sp>
        <p:nvSpPr>
          <p:cNvPr id="5" name="TextBox 4">
            <a:extLst>
              <a:ext uri="{FF2B5EF4-FFF2-40B4-BE49-F238E27FC236}">
                <a16:creationId xmlns:a16="http://schemas.microsoft.com/office/drawing/2014/main" id="{C14C8E33-10F7-3E4D-C036-976B7E5D5769}"/>
              </a:ext>
            </a:extLst>
          </p:cNvPr>
          <p:cNvSpPr txBox="1"/>
          <p:nvPr/>
        </p:nvSpPr>
        <p:spPr>
          <a:xfrm>
            <a:off x="0" y="1275606"/>
            <a:ext cx="5724128" cy="2862322"/>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endParaRPr lang="en-US"/>
          </a:p>
          <a:p>
            <a:pPr marL="285750" indent="-285750" algn="just" eaLnBrk="0" latinLnBrk="0" hangingPunct="0">
              <a:buFont typeface="Arial" panose="020B0604020202020204" pitchFamily="34" charset="0"/>
              <a:buChar char="•"/>
            </a:pPr>
            <a:r>
              <a:rPr lang="en-US"/>
              <a:t>Xây dựng các thư viện:</a:t>
            </a:r>
          </a:p>
          <a:p>
            <a:pPr marL="742950" lvl="1" indent="-285750" algn="just" eaLnBrk="0" latinLnBrk="0" hangingPunct="0">
              <a:buFont typeface="Arial" panose="020B0604020202020204" pitchFamily="34" charset="0"/>
              <a:buChar char="•"/>
            </a:pPr>
            <a:r>
              <a:rPr lang="en-US"/>
              <a:t>Sklearn</a:t>
            </a:r>
          </a:p>
          <a:p>
            <a:pPr marL="742950" lvl="1" indent="-285750" algn="just" eaLnBrk="0" latinLnBrk="0" hangingPunct="0">
              <a:buFont typeface="Arial" panose="020B0604020202020204" pitchFamily="34" charset="0"/>
              <a:buChar char="•"/>
            </a:pPr>
            <a:r>
              <a:rPr lang="en-US"/>
              <a:t>Numpy</a:t>
            </a:r>
          </a:p>
          <a:p>
            <a:pPr marL="742950" lvl="1" indent="-285750" algn="just" eaLnBrk="0" latinLnBrk="0" hangingPunct="0">
              <a:buFont typeface="Arial" panose="020B0604020202020204" pitchFamily="34" charset="0"/>
              <a:buChar char="•"/>
            </a:pPr>
            <a:r>
              <a:rPr lang="en-US"/>
              <a:t>Matplotlib</a:t>
            </a:r>
          </a:p>
          <a:p>
            <a:pPr marL="742950" lvl="1" indent="-285750" algn="just" eaLnBrk="0" latinLnBrk="0" hangingPunct="0">
              <a:buFont typeface="Arial" panose="020B0604020202020204" pitchFamily="34" charset="0"/>
              <a:buChar char="•"/>
            </a:pPr>
            <a:r>
              <a:rPr lang="en-US"/>
              <a:t>Math</a:t>
            </a:r>
          </a:p>
          <a:p>
            <a:pPr marL="742950" lvl="1" indent="-285750" algn="just" eaLnBrk="0" latinLnBrk="0" hangingPunct="0">
              <a:buFont typeface="Arial" panose="020B0604020202020204" pitchFamily="34" charset="0"/>
              <a:buChar char="•"/>
            </a:pPr>
            <a:r>
              <a:rPr lang="en-US"/>
              <a:t>cv2</a:t>
            </a:r>
          </a:p>
          <a:p>
            <a:pPr marL="742950" lvl="1" indent="-285750" algn="just" eaLnBrk="0" latinLnBrk="0" hangingPunct="0">
              <a:buFont typeface="Arial" panose="020B0604020202020204" pitchFamily="34" charset="0"/>
              <a:buChar char="•"/>
            </a:pPr>
            <a:endParaRPr lang="en-US"/>
          </a:p>
          <a:p>
            <a:pPr lvl="1" algn="just" eaLnBrk="0" latinLnBrk="0" hangingPunct="0"/>
            <a:endParaRPr lang="en-US"/>
          </a:p>
          <a:p>
            <a:pPr lvl="1" algn="just" eaLnBrk="0" latinLnBrk="0" hangingPunct="0"/>
            <a:endParaRPr lang="en-US"/>
          </a:p>
        </p:txBody>
      </p:sp>
      <p:pic>
        <p:nvPicPr>
          <p:cNvPr id="6" name="Picture 5">
            <a:extLst>
              <a:ext uri="{FF2B5EF4-FFF2-40B4-BE49-F238E27FC236}">
                <a16:creationId xmlns:a16="http://schemas.microsoft.com/office/drawing/2014/main" id="{0ED7DCE7-940A-62B7-E48A-EC68187BCE53}"/>
              </a:ext>
            </a:extLst>
          </p:cNvPr>
          <p:cNvPicPr>
            <a:picLocks noChangeAspect="1"/>
          </p:cNvPicPr>
          <p:nvPr/>
        </p:nvPicPr>
        <p:blipFill>
          <a:blip r:embed="rId3"/>
          <a:stretch>
            <a:fillRect/>
          </a:stretch>
        </p:blipFill>
        <p:spPr>
          <a:xfrm>
            <a:off x="3419872" y="1245849"/>
            <a:ext cx="5591955" cy="3277057"/>
          </a:xfrm>
          <a:prstGeom prst="rect">
            <a:avLst/>
          </a:prstGeom>
        </p:spPr>
      </p:pic>
      <p:pic>
        <p:nvPicPr>
          <p:cNvPr id="7" name="Picture 6" descr="A blue and white logo&#10;&#10;Description automatically generated">
            <a:extLst>
              <a:ext uri="{FF2B5EF4-FFF2-40B4-BE49-F238E27FC236}">
                <a16:creationId xmlns:a16="http://schemas.microsoft.com/office/drawing/2014/main" id="{B5534A87-FA8B-C597-DAE3-3D9F9592A38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8" name="Picture 7" descr="A logo of a chess piece&#10;&#10;Description automatically generated">
            <a:extLst>
              <a:ext uri="{FF2B5EF4-FFF2-40B4-BE49-F238E27FC236}">
                <a16:creationId xmlns:a16="http://schemas.microsoft.com/office/drawing/2014/main" id="{BDC7F4F3-0096-900D-04BE-F2DABC2857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412932396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Cài đặt và chạy</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r>
              <a:rPr lang="en-US"/>
              <a:t>Tính khoảng cách điểm</a:t>
            </a:r>
            <a:endParaRPr lang="vi-VN"/>
          </a:p>
        </p:txBody>
      </p:sp>
      <p:pic>
        <p:nvPicPr>
          <p:cNvPr id="5" name="Picture 4">
            <a:extLst>
              <a:ext uri="{FF2B5EF4-FFF2-40B4-BE49-F238E27FC236}">
                <a16:creationId xmlns:a16="http://schemas.microsoft.com/office/drawing/2014/main" id="{F6BDFDA2-273F-1279-1FB5-A2F5775764F2}"/>
              </a:ext>
            </a:extLst>
          </p:cNvPr>
          <p:cNvPicPr>
            <a:picLocks noChangeAspect="1"/>
          </p:cNvPicPr>
          <p:nvPr/>
        </p:nvPicPr>
        <p:blipFill>
          <a:blip r:embed="rId2"/>
          <a:stretch>
            <a:fillRect/>
          </a:stretch>
        </p:blipFill>
        <p:spPr>
          <a:xfrm>
            <a:off x="3536331" y="1556662"/>
            <a:ext cx="5569335" cy="2167215"/>
          </a:xfrm>
          <a:prstGeom prst="rect">
            <a:avLst/>
          </a:prstGeom>
        </p:spPr>
      </p:pic>
      <p:sp>
        <p:nvSpPr>
          <p:cNvPr id="6" name="TextBox 5">
            <a:extLst>
              <a:ext uri="{FF2B5EF4-FFF2-40B4-BE49-F238E27FC236}">
                <a16:creationId xmlns:a16="http://schemas.microsoft.com/office/drawing/2014/main" id="{639F524B-6971-95BB-EAD9-4294E16D749A}"/>
              </a:ext>
            </a:extLst>
          </p:cNvPr>
          <p:cNvSpPr txBox="1"/>
          <p:nvPr/>
        </p:nvSpPr>
        <p:spPr>
          <a:xfrm>
            <a:off x="-13707" y="1971585"/>
            <a:ext cx="3505587" cy="923330"/>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Tính khoảng cách giữa hai điểm dữ liệu p1 và p2 có số chiều bằng nhau</a:t>
            </a:r>
          </a:p>
        </p:txBody>
      </p:sp>
      <p:pic>
        <p:nvPicPr>
          <p:cNvPr id="8" name="Picture 7" descr="A blue and white logo&#10;&#10;Description automatically generated">
            <a:extLst>
              <a:ext uri="{FF2B5EF4-FFF2-40B4-BE49-F238E27FC236}">
                <a16:creationId xmlns:a16="http://schemas.microsoft.com/office/drawing/2014/main" id="{1B24FB49-4930-C4BB-EE1E-F5F0D4C982D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9" name="Picture 8" descr="A logo of a chess piece&#10;&#10;Description automatically generated">
            <a:extLst>
              <a:ext uri="{FF2B5EF4-FFF2-40B4-BE49-F238E27FC236}">
                <a16:creationId xmlns:a16="http://schemas.microsoft.com/office/drawing/2014/main" id="{94EA620B-15D3-6F0A-C6F5-2F783EDDE7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286920886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Cài đặt và chạy</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r>
              <a:rPr lang="en-US"/>
              <a:t>Lấy k điểm gần dữ liệu nhất</a:t>
            </a:r>
            <a:endParaRPr lang="vi-VN"/>
          </a:p>
        </p:txBody>
      </p:sp>
      <p:sp>
        <p:nvSpPr>
          <p:cNvPr id="12" name="TextBox 11">
            <a:extLst>
              <a:ext uri="{FF2B5EF4-FFF2-40B4-BE49-F238E27FC236}">
                <a16:creationId xmlns:a16="http://schemas.microsoft.com/office/drawing/2014/main" id="{8E9E2361-9F36-01F4-3CF9-D84E1728EF5D}"/>
              </a:ext>
            </a:extLst>
          </p:cNvPr>
          <p:cNvSpPr txBox="1"/>
          <p:nvPr/>
        </p:nvSpPr>
        <p:spPr>
          <a:xfrm>
            <a:off x="-13707" y="1971585"/>
            <a:ext cx="4009643" cy="1200329"/>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Tạo list chứa các điểm</a:t>
            </a:r>
          </a:p>
          <a:p>
            <a:pPr marL="285750" indent="-285750" algn="just" eaLnBrk="0" latinLnBrk="0" hangingPunct="0">
              <a:buFont typeface="Arial" panose="020B0604020202020204" pitchFamily="34" charset="0"/>
              <a:buChar char="•"/>
            </a:pPr>
            <a:r>
              <a:rPr lang="en-US"/>
              <a:t>Duyệt qua tất cả các điểm</a:t>
            </a:r>
          </a:p>
          <a:p>
            <a:pPr marL="285750" indent="-285750" algn="just" eaLnBrk="0" latinLnBrk="0" hangingPunct="0">
              <a:buFont typeface="Arial" panose="020B0604020202020204" pitchFamily="34" charset="0"/>
              <a:buChar char="•"/>
            </a:pPr>
            <a:r>
              <a:rPr lang="en-US"/>
              <a:t>Mỗi vòng duyệt thêm điểm dữ liệu thấp nhất vào list</a:t>
            </a:r>
          </a:p>
        </p:txBody>
      </p:sp>
      <p:pic>
        <p:nvPicPr>
          <p:cNvPr id="5" name="Picture 4">
            <a:extLst>
              <a:ext uri="{FF2B5EF4-FFF2-40B4-BE49-F238E27FC236}">
                <a16:creationId xmlns:a16="http://schemas.microsoft.com/office/drawing/2014/main" id="{6FA4D544-D7B0-A55F-B3E7-B769460AF910}"/>
              </a:ext>
            </a:extLst>
          </p:cNvPr>
          <p:cNvPicPr>
            <a:picLocks noChangeAspect="1"/>
          </p:cNvPicPr>
          <p:nvPr/>
        </p:nvPicPr>
        <p:blipFill>
          <a:blip r:embed="rId2"/>
          <a:stretch>
            <a:fillRect/>
          </a:stretch>
        </p:blipFill>
        <p:spPr>
          <a:xfrm>
            <a:off x="4355976" y="987574"/>
            <a:ext cx="4473105" cy="3888432"/>
          </a:xfrm>
          <a:prstGeom prst="rect">
            <a:avLst/>
          </a:prstGeom>
        </p:spPr>
      </p:pic>
      <p:pic>
        <p:nvPicPr>
          <p:cNvPr id="6" name="Picture 5" descr="A blue and white logo&#10;&#10;Description automatically generated">
            <a:extLst>
              <a:ext uri="{FF2B5EF4-FFF2-40B4-BE49-F238E27FC236}">
                <a16:creationId xmlns:a16="http://schemas.microsoft.com/office/drawing/2014/main" id="{B217F7A5-CF3F-6197-2E16-ABDC4B55B6F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a:extLst>
              <a:ext uri="{FF2B5EF4-FFF2-40B4-BE49-F238E27FC236}">
                <a16:creationId xmlns:a16="http://schemas.microsoft.com/office/drawing/2014/main" id="{9941D7CD-986D-1134-B29A-A866E1345F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170750404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Cài đặt và chạy</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endParaRPr lang="vi-VN"/>
          </a:p>
        </p:txBody>
      </p:sp>
      <p:sp>
        <p:nvSpPr>
          <p:cNvPr id="12" name="TextBox 11">
            <a:extLst>
              <a:ext uri="{FF2B5EF4-FFF2-40B4-BE49-F238E27FC236}">
                <a16:creationId xmlns:a16="http://schemas.microsoft.com/office/drawing/2014/main" id="{8E9E2361-9F36-01F4-3CF9-D84E1728EF5D}"/>
              </a:ext>
            </a:extLst>
          </p:cNvPr>
          <p:cNvSpPr txBox="1"/>
          <p:nvPr/>
        </p:nvSpPr>
        <p:spPr>
          <a:xfrm>
            <a:off x="-13707" y="1971585"/>
            <a:ext cx="3923928" cy="646331"/>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Hàm dự đoán</a:t>
            </a:r>
          </a:p>
          <a:p>
            <a:pPr marL="285750" indent="-285750" algn="just" eaLnBrk="0" latinLnBrk="0" hangingPunct="0">
              <a:buFont typeface="Arial" panose="020B0604020202020204" pitchFamily="34" charset="0"/>
              <a:buChar char="•"/>
            </a:pPr>
            <a:r>
              <a:rPr lang="en-US"/>
              <a:t>Hàm tính dự đoán chính xác</a:t>
            </a:r>
          </a:p>
        </p:txBody>
      </p:sp>
      <p:pic>
        <p:nvPicPr>
          <p:cNvPr id="6" name="Picture 5">
            <a:extLst>
              <a:ext uri="{FF2B5EF4-FFF2-40B4-BE49-F238E27FC236}">
                <a16:creationId xmlns:a16="http://schemas.microsoft.com/office/drawing/2014/main" id="{62AFDB16-F23E-6F22-16CD-9023062BCF74}"/>
              </a:ext>
            </a:extLst>
          </p:cNvPr>
          <p:cNvPicPr>
            <a:picLocks noChangeAspect="1"/>
          </p:cNvPicPr>
          <p:nvPr/>
        </p:nvPicPr>
        <p:blipFill>
          <a:blip r:embed="rId2"/>
          <a:stretch>
            <a:fillRect/>
          </a:stretch>
        </p:blipFill>
        <p:spPr>
          <a:xfrm>
            <a:off x="3910221" y="991779"/>
            <a:ext cx="5162995" cy="3905155"/>
          </a:xfrm>
          <a:prstGeom prst="rect">
            <a:avLst/>
          </a:prstGeom>
        </p:spPr>
      </p:pic>
      <p:pic>
        <p:nvPicPr>
          <p:cNvPr id="7" name="Picture 6" descr="A blue and white logo&#10;&#10;Description automatically generated">
            <a:extLst>
              <a:ext uri="{FF2B5EF4-FFF2-40B4-BE49-F238E27FC236}">
                <a16:creationId xmlns:a16="http://schemas.microsoft.com/office/drawing/2014/main" id="{3287E4C3-D1D2-0A28-CDD1-C506AB1E6E7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8" name="Picture 7" descr="A logo of a chess piece&#10;&#10;Description automatically generated">
            <a:extLst>
              <a:ext uri="{FF2B5EF4-FFF2-40B4-BE49-F238E27FC236}">
                <a16:creationId xmlns:a16="http://schemas.microsoft.com/office/drawing/2014/main" id="{218D3851-88BC-496B-0F44-D4C29EC148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389051652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Cài đặt và chạy</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r>
              <a:rPr lang="en-US"/>
              <a:t>Lấy k điểm gần dữ liệu nhất</a:t>
            </a:r>
            <a:endParaRPr lang="vi-VN"/>
          </a:p>
        </p:txBody>
      </p:sp>
      <p:sp>
        <p:nvSpPr>
          <p:cNvPr id="12" name="TextBox 11">
            <a:extLst>
              <a:ext uri="{FF2B5EF4-FFF2-40B4-BE49-F238E27FC236}">
                <a16:creationId xmlns:a16="http://schemas.microsoft.com/office/drawing/2014/main" id="{8E9E2361-9F36-01F4-3CF9-D84E1728EF5D}"/>
              </a:ext>
            </a:extLst>
          </p:cNvPr>
          <p:cNvSpPr txBox="1"/>
          <p:nvPr/>
        </p:nvSpPr>
        <p:spPr>
          <a:xfrm>
            <a:off x="0" y="1707654"/>
            <a:ext cx="2641491" cy="646331"/>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Chia tập train với tập test</a:t>
            </a:r>
          </a:p>
        </p:txBody>
      </p:sp>
      <p:pic>
        <p:nvPicPr>
          <p:cNvPr id="5" name="Picture 4">
            <a:extLst>
              <a:ext uri="{FF2B5EF4-FFF2-40B4-BE49-F238E27FC236}">
                <a16:creationId xmlns:a16="http://schemas.microsoft.com/office/drawing/2014/main" id="{DDC8657B-4213-20FF-A9F1-FD0DD79EDC84}"/>
              </a:ext>
            </a:extLst>
          </p:cNvPr>
          <p:cNvPicPr>
            <a:picLocks noChangeAspect="1"/>
          </p:cNvPicPr>
          <p:nvPr/>
        </p:nvPicPr>
        <p:blipFill>
          <a:blip r:embed="rId2"/>
          <a:stretch>
            <a:fillRect/>
          </a:stretch>
        </p:blipFill>
        <p:spPr>
          <a:xfrm>
            <a:off x="2771800" y="1273506"/>
            <a:ext cx="6230219" cy="3343742"/>
          </a:xfrm>
          <a:prstGeom prst="rect">
            <a:avLst/>
          </a:prstGeom>
        </p:spPr>
      </p:pic>
      <p:pic>
        <p:nvPicPr>
          <p:cNvPr id="7" name="Picture 6" descr="A blue and white logo&#10;&#10;Description automatically generated">
            <a:extLst>
              <a:ext uri="{FF2B5EF4-FFF2-40B4-BE49-F238E27FC236}">
                <a16:creationId xmlns:a16="http://schemas.microsoft.com/office/drawing/2014/main" id="{5092BF71-53F2-9B44-3C74-1B61B713898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8" name="Picture 7" descr="A logo of a chess piece&#10;&#10;Description automatically generated">
            <a:extLst>
              <a:ext uri="{FF2B5EF4-FFF2-40B4-BE49-F238E27FC236}">
                <a16:creationId xmlns:a16="http://schemas.microsoft.com/office/drawing/2014/main" id="{6FE35ECB-59B1-54B8-ED4D-3BB9110958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34667819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Cài đặt và chạy</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r>
              <a:rPr lang="en-US"/>
              <a:t>Lấy K sao cho tối ưu</a:t>
            </a:r>
            <a:endParaRPr lang="vi-VN"/>
          </a:p>
        </p:txBody>
      </p:sp>
      <p:pic>
        <p:nvPicPr>
          <p:cNvPr id="6" name="Picture 5">
            <a:extLst>
              <a:ext uri="{FF2B5EF4-FFF2-40B4-BE49-F238E27FC236}">
                <a16:creationId xmlns:a16="http://schemas.microsoft.com/office/drawing/2014/main" id="{7941DB3C-B465-68AD-9E73-BC1CE11D2324}"/>
              </a:ext>
            </a:extLst>
          </p:cNvPr>
          <p:cNvPicPr>
            <a:picLocks noChangeAspect="1"/>
          </p:cNvPicPr>
          <p:nvPr/>
        </p:nvPicPr>
        <p:blipFill>
          <a:blip r:embed="rId2"/>
          <a:stretch>
            <a:fillRect/>
          </a:stretch>
        </p:blipFill>
        <p:spPr>
          <a:xfrm>
            <a:off x="1851977" y="1203598"/>
            <a:ext cx="5440045" cy="3106266"/>
          </a:xfrm>
          <a:prstGeom prst="rect">
            <a:avLst/>
          </a:prstGeom>
        </p:spPr>
      </p:pic>
      <p:pic>
        <p:nvPicPr>
          <p:cNvPr id="7" name="Picture 6" descr="A blue and white logo&#10;&#10;Description automatically generated">
            <a:extLst>
              <a:ext uri="{FF2B5EF4-FFF2-40B4-BE49-F238E27FC236}">
                <a16:creationId xmlns:a16="http://schemas.microsoft.com/office/drawing/2014/main" id="{6E43FB17-082D-AC54-76A5-10D9CF37A11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8" name="Picture 7" descr="A logo of a chess piece&#10;&#10;Description automatically generated">
            <a:extLst>
              <a:ext uri="{FF2B5EF4-FFF2-40B4-BE49-F238E27FC236}">
                <a16:creationId xmlns:a16="http://schemas.microsoft.com/office/drawing/2014/main" id="{DBE27210-F710-5979-593B-30C0E6A117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13797795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Cài đặt và chạy</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r>
              <a:rPr lang="en-US"/>
              <a:t>Lấy K sao cho tối ưu</a:t>
            </a:r>
            <a:endParaRPr lang="vi-VN"/>
          </a:p>
        </p:txBody>
      </p:sp>
      <p:graphicFrame>
        <p:nvGraphicFramePr>
          <p:cNvPr id="7" name="Table 6">
            <a:extLst>
              <a:ext uri="{FF2B5EF4-FFF2-40B4-BE49-F238E27FC236}">
                <a16:creationId xmlns:a16="http://schemas.microsoft.com/office/drawing/2014/main" id="{BF2097D1-7D2F-430C-1756-BA328B03C9CA}"/>
              </a:ext>
            </a:extLst>
          </p:cNvPr>
          <p:cNvGraphicFramePr>
            <a:graphicFrameLocks noGrp="1"/>
          </p:cNvGraphicFramePr>
          <p:nvPr>
            <p:extLst>
              <p:ext uri="{D42A27DB-BD31-4B8C-83A1-F6EECF244321}">
                <p14:modId xmlns:p14="http://schemas.microsoft.com/office/powerpoint/2010/main" val="1557437234"/>
              </p:ext>
            </p:extLst>
          </p:nvPr>
        </p:nvGraphicFramePr>
        <p:xfrm>
          <a:off x="289301" y="1740009"/>
          <a:ext cx="8565398" cy="2772308"/>
        </p:xfrm>
        <a:graphic>
          <a:graphicData uri="http://schemas.openxmlformats.org/drawingml/2006/table">
            <a:tbl>
              <a:tblPr firstRow="1" firstCol="1" bandRow="1">
                <a:tableStyleId>{5C22544A-7EE6-4342-B048-85BDC9FD1C3A}</a:tableStyleId>
              </a:tblPr>
              <a:tblGrid>
                <a:gridCol w="950972">
                  <a:extLst>
                    <a:ext uri="{9D8B030D-6E8A-4147-A177-3AD203B41FA5}">
                      <a16:colId xmlns:a16="http://schemas.microsoft.com/office/drawing/2014/main" val="3684151404"/>
                    </a:ext>
                  </a:extLst>
                </a:gridCol>
                <a:gridCol w="950972">
                  <a:extLst>
                    <a:ext uri="{9D8B030D-6E8A-4147-A177-3AD203B41FA5}">
                      <a16:colId xmlns:a16="http://schemas.microsoft.com/office/drawing/2014/main" val="1170009865"/>
                    </a:ext>
                  </a:extLst>
                </a:gridCol>
                <a:gridCol w="951922">
                  <a:extLst>
                    <a:ext uri="{9D8B030D-6E8A-4147-A177-3AD203B41FA5}">
                      <a16:colId xmlns:a16="http://schemas.microsoft.com/office/drawing/2014/main" val="3220414896"/>
                    </a:ext>
                  </a:extLst>
                </a:gridCol>
                <a:gridCol w="951922">
                  <a:extLst>
                    <a:ext uri="{9D8B030D-6E8A-4147-A177-3AD203B41FA5}">
                      <a16:colId xmlns:a16="http://schemas.microsoft.com/office/drawing/2014/main" val="3842734885"/>
                    </a:ext>
                  </a:extLst>
                </a:gridCol>
                <a:gridCol w="951922">
                  <a:extLst>
                    <a:ext uri="{9D8B030D-6E8A-4147-A177-3AD203B41FA5}">
                      <a16:colId xmlns:a16="http://schemas.microsoft.com/office/drawing/2014/main" val="612537657"/>
                    </a:ext>
                  </a:extLst>
                </a:gridCol>
                <a:gridCol w="951922">
                  <a:extLst>
                    <a:ext uri="{9D8B030D-6E8A-4147-A177-3AD203B41FA5}">
                      <a16:colId xmlns:a16="http://schemas.microsoft.com/office/drawing/2014/main" val="2703170117"/>
                    </a:ext>
                  </a:extLst>
                </a:gridCol>
                <a:gridCol w="951922">
                  <a:extLst>
                    <a:ext uri="{9D8B030D-6E8A-4147-A177-3AD203B41FA5}">
                      <a16:colId xmlns:a16="http://schemas.microsoft.com/office/drawing/2014/main" val="3788937257"/>
                    </a:ext>
                  </a:extLst>
                </a:gridCol>
                <a:gridCol w="951922">
                  <a:extLst>
                    <a:ext uri="{9D8B030D-6E8A-4147-A177-3AD203B41FA5}">
                      <a16:colId xmlns:a16="http://schemas.microsoft.com/office/drawing/2014/main" val="1871948388"/>
                    </a:ext>
                  </a:extLst>
                </a:gridCol>
                <a:gridCol w="951922">
                  <a:extLst>
                    <a:ext uri="{9D8B030D-6E8A-4147-A177-3AD203B41FA5}">
                      <a16:colId xmlns:a16="http://schemas.microsoft.com/office/drawing/2014/main" val="3937795748"/>
                    </a:ext>
                  </a:extLst>
                </a:gridCol>
              </a:tblGrid>
              <a:tr h="396044">
                <a:tc>
                  <a:txBody>
                    <a:bodyPr/>
                    <a:lstStyle/>
                    <a:p>
                      <a:pPr algn="ctr">
                        <a:lnSpc>
                          <a:spcPct val="107000"/>
                        </a:lnSpc>
                        <a:spcAft>
                          <a:spcPts val="800"/>
                        </a:spcAft>
                      </a:pPr>
                      <a:r>
                        <a:rPr lang="en-US" sz="1400" kern="100">
                          <a:effectLst/>
                        </a:rPr>
                        <a:t>K</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Lần 1</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Lần 2</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Lần 3</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Lần 4</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Lần 5</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Lần 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Lần 7</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Lần 8</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extLst>
                  <a:ext uri="{0D108BD9-81ED-4DB2-BD59-A6C34878D82A}">
                    <a16:rowId xmlns:a16="http://schemas.microsoft.com/office/drawing/2014/main" val="2862395691"/>
                  </a:ext>
                </a:extLst>
              </a:tr>
              <a:tr h="396044">
                <a:tc>
                  <a:txBody>
                    <a:bodyPr/>
                    <a:lstStyle/>
                    <a:p>
                      <a:pPr algn="ctr">
                        <a:lnSpc>
                          <a:spcPct val="107000"/>
                        </a:lnSpc>
                        <a:spcAft>
                          <a:spcPts val="800"/>
                        </a:spcAft>
                      </a:pPr>
                      <a:r>
                        <a:rPr lang="en-US" sz="1400" kern="100">
                          <a:effectLst/>
                        </a:rPr>
                        <a:t>3</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0.984</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0.981</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0.990</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0" kern="100">
                          <a:solidFill>
                            <a:schemeClr val="tx1"/>
                          </a:solidFill>
                          <a:effectLst/>
                          <a:latin typeface="+mn-lt"/>
                          <a:ea typeface="Yu Mincho" panose="02020400000000000000" pitchFamily="18" charset="-128"/>
                          <a:cs typeface="Times New Roman" panose="02020603050405020304" pitchFamily="18" charset="0"/>
                        </a:rPr>
                        <a:t>0.976</a:t>
                      </a:r>
                      <a:endParaRPr lang="vi-VN" sz="1400" b="0" kern="100">
                        <a:solidFill>
                          <a:schemeClr val="tx1"/>
                        </a:solidFill>
                        <a:effectLst/>
                        <a:latin typeface="+mn-lt"/>
                        <a:ea typeface="Yu Mincho" panose="02020400000000000000" pitchFamily="18" charset="-128"/>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100">
                          <a:effectLst/>
                        </a:rPr>
                        <a:t>0.974</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0.980</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0.984</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extLst>
                  <a:ext uri="{0D108BD9-81ED-4DB2-BD59-A6C34878D82A}">
                    <a16:rowId xmlns:a16="http://schemas.microsoft.com/office/drawing/2014/main" val="1268638743"/>
                  </a:ext>
                </a:extLst>
              </a:tr>
              <a:tr h="396044">
                <a:tc>
                  <a:txBody>
                    <a:bodyPr/>
                    <a:lstStyle/>
                    <a:p>
                      <a:pPr algn="ctr">
                        <a:lnSpc>
                          <a:spcPct val="107000"/>
                        </a:lnSpc>
                        <a:spcAft>
                          <a:spcPts val="800"/>
                        </a:spcAft>
                      </a:pPr>
                      <a:r>
                        <a:rPr lang="en-US" sz="1400" kern="100">
                          <a:effectLst/>
                        </a:rPr>
                        <a:t>4</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0.980</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0.985</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0.988</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0" kern="100">
                          <a:solidFill>
                            <a:schemeClr val="tx1"/>
                          </a:solidFill>
                          <a:effectLst/>
                          <a:latin typeface="+mn-lt"/>
                          <a:ea typeface="Yu Mincho" panose="02020400000000000000" pitchFamily="18" charset="-128"/>
                          <a:cs typeface="Times New Roman" panose="02020603050405020304" pitchFamily="18" charset="0"/>
                        </a:rPr>
                        <a:t>0.985</a:t>
                      </a:r>
                      <a:endParaRPr lang="vi-VN" sz="1400" b="0" kern="100">
                        <a:solidFill>
                          <a:schemeClr val="tx1"/>
                        </a:solidFill>
                        <a:effectLst/>
                        <a:latin typeface="+mn-lt"/>
                        <a:ea typeface="Yu Mincho" panose="02020400000000000000" pitchFamily="18" charset="-128"/>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b="1" kern="100">
                          <a:solidFill>
                            <a:srgbClr val="FF0000"/>
                          </a:solidFill>
                          <a:effectLst/>
                        </a:rPr>
                        <a:t>0.987</a:t>
                      </a:r>
                      <a:endParaRPr lang="vi-VN" sz="1400" b="1" kern="100">
                        <a:solidFill>
                          <a:srgbClr val="FF0000"/>
                        </a:solidFill>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0.977</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extLst>
                  <a:ext uri="{0D108BD9-81ED-4DB2-BD59-A6C34878D82A}">
                    <a16:rowId xmlns:a16="http://schemas.microsoft.com/office/drawing/2014/main" val="54238844"/>
                  </a:ext>
                </a:extLst>
              </a:tr>
              <a:tr h="396044">
                <a:tc>
                  <a:txBody>
                    <a:bodyPr/>
                    <a:lstStyle/>
                    <a:p>
                      <a:pPr algn="ctr">
                        <a:lnSpc>
                          <a:spcPct val="107000"/>
                        </a:lnSpc>
                        <a:spcAft>
                          <a:spcPts val="800"/>
                        </a:spcAft>
                      </a:pPr>
                      <a:r>
                        <a:rPr lang="en-US" sz="1400" kern="100">
                          <a:effectLst/>
                        </a:rPr>
                        <a:t>5</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0.983</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1" kern="100">
                          <a:solidFill>
                            <a:srgbClr val="FF0000"/>
                          </a:solidFill>
                          <a:effectLst/>
                        </a:rPr>
                        <a:t>0.993</a:t>
                      </a:r>
                      <a:endParaRPr lang="vi-VN" sz="1400" b="1" kern="100">
                        <a:solidFill>
                          <a:srgbClr val="FF0000"/>
                        </a:solidFill>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1" kern="100">
                          <a:solidFill>
                            <a:srgbClr val="FF0000"/>
                          </a:solidFill>
                          <a:effectLst/>
                        </a:rPr>
                        <a:t>0.998</a:t>
                      </a:r>
                      <a:endParaRPr lang="vi-VN" sz="1400" b="1" kern="100">
                        <a:solidFill>
                          <a:srgbClr val="FF0000"/>
                        </a:solidFill>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0.979</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1" kern="100">
                          <a:solidFill>
                            <a:srgbClr val="FF0000"/>
                          </a:solidFill>
                          <a:effectLst/>
                          <a:latin typeface="+mn-lt"/>
                          <a:ea typeface="Yu Mincho" panose="02020400000000000000" pitchFamily="18" charset="-128"/>
                          <a:cs typeface="Times New Roman" panose="02020603050405020304" pitchFamily="18" charset="0"/>
                        </a:rPr>
                        <a:t>0.991</a:t>
                      </a:r>
                      <a:endParaRPr lang="vi-VN" sz="1400" b="1" kern="100">
                        <a:solidFill>
                          <a:srgbClr val="FF0000"/>
                        </a:solidFill>
                        <a:effectLst/>
                        <a:latin typeface="+mn-lt"/>
                        <a:ea typeface="Yu Mincho" panose="02020400000000000000" pitchFamily="18" charset="-128"/>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100">
                          <a:effectLst/>
                        </a:rPr>
                        <a:t>0.976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0.989</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0.985</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extLst>
                  <a:ext uri="{0D108BD9-81ED-4DB2-BD59-A6C34878D82A}">
                    <a16:rowId xmlns:a16="http://schemas.microsoft.com/office/drawing/2014/main" val="373578984"/>
                  </a:ext>
                </a:extLst>
              </a:tr>
              <a:tr h="396044">
                <a:tc>
                  <a:txBody>
                    <a:bodyPr/>
                    <a:lstStyle/>
                    <a:p>
                      <a:pPr algn="ctr">
                        <a:lnSpc>
                          <a:spcPct val="107000"/>
                        </a:lnSpc>
                        <a:spcAft>
                          <a:spcPts val="800"/>
                        </a:spcAft>
                      </a:pPr>
                      <a:r>
                        <a:rPr lang="en-US" sz="1400" kern="100">
                          <a:effectLst/>
                        </a:rPr>
                        <a:t>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0.985</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0.987</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0.981</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0" kern="100">
                          <a:solidFill>
                            <a:schemeClr val="tx1"/>
                          </a:solidFill>
                          <a:effectLst/>
                          <a:latin typeface="+mn-lt"/>
                          <a:ea typeface="Yu Mincho" panose="02020400000000000000" pitchFamily="18" charset="-128"/>
                          <a:cs typeface="Times New Roman" panose="02020603050405020304" pitchFamily="18" charset="0"/>
                        </a:rPr>
                        <a:t>0.981</a:t>
                      </a:r>
                      <a:endParaRPr lang="vi-VN" sz="1400" b="0" kern="100">
                        <a:solidFill>
                          <a:schemeClr val="tx1"/>
                        </a:solidFill>
                        <a:effectLst/>
                        <a:latin typeface="+mn-lt"/>
                        <a:ea typeface="Yu Mincho" panose="02020400000000000000" pitchFamily="18" charset="-128"/>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100">
                          <a:effectLst/>
                        </a:rPr>
                        <a:t>0.984</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1" kern="100">
                          <a:solidFill>
                            <a:srgbClr val="FF0000"/>
                          </a:solidFill>
                          <a:effectLst/>
                        </a:rPr>
                        <a:t>0.990</a:t>
                      </a:r>
                      <a:endParaRPr lang="vi-VN" sz="1400" b="1" kern="100">
                        <a:solidFill>
                          <a:srgbClr val="FF0000"/>
                        </a:solidFill>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1" kern="100">
                          <a:solidFill>
                            <a:srgbClr val="FF0000"/>
                          </a:solidFill>
                          <a:effectLst/>
                        </a:rPr>
                        <a:t>0.989</a:t>
                      </a:r>
                      <a:endParaRPr lang="vi-VN" sz="1400" b="1" kern="100">
                        <a:solidFill>
                          <a:srgbClr val="FF0000"/>
                        </a:solidFill>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extLst>
                  <a:ext uri="{0D108BD9-81ED-4DB2-BD59-A6C34878D82A}">
                    <a16:rowId xmlns:a16="http://schemas.microsoft.com/office/drawing/2014/main" val="2560298901"/>
                  </a:ext>
                </a:extLst>
              </a:tr>
              <a:tr h="396044">
                <a:tc>
                  <a:txBody>
                    <a:bodyPr/>
                    <a:lstStyle/>
                    <a:p>
                      <a:pPr algn="ctr">
                        <a:lnSpc>
                          <a:spcPct val="107000"/>
                        </a:lnSpc>
                        <a:spcAft>
                          <a:spcPts val="800"/>
                        </a:spcAft>
                      </a:pPr>
                      <a:r>
                        <a:rPr lang="en-US" sz="1400" kern="100">
                          <a:effectLst/>
                        </a:rPr>
                        <a:t>7</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1" kern="100">
                          <a:solidFill>
                            <a:srgbClr val="FF0000"/>
                          </a:solidFill>
                          <a:effectLst/>
                        </a:rPr>
                        <a:t>0.992</a:t>
                      </a:r>
                      <a:endParaRPr lang="vi-VN" sz="1400" b="1" kern="100">
                        <a:solidFill>
                          <a:srgbClr val="FF0000"/>
                        </a:solidFill>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0.991</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0.994</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0" kern="100">
                          <a:solidFill>
                            <a:schemeClr val="tx1"/>
                          </a:solidFill>
                          <a:effectLst/>
                          <a:latin typeface="+mn-lt"/>
                          <a:ea typeface="Yu Mincho" panose="02020400000000000000" pitchFamily="18" charset="-128"/>
                          <a:cs typeface="Times New Roman" panose="02020603050405020304" pitchFamily="18" charset="0"/>
                        </a:rPr>
                        <a:t>0.987</a:t>
                      </a:r>
                      <a:endParaRPr lang="vi-VN" sz="1400" b="0" kern="100">
                        <a:solidFill>
                          <a:schemeClr val="tx1"/>
                        </a:solidFill>
                        <a:effectLst/>
                        <a:latin typeface="+mn-lt"/>
                        <a:ea typeface="Yu Mincho" panose="02020400000000000000" pitchFamily="18" charset="-128"/>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100">
                          <a:effectLst/>
                        </a:rPr>
                        <a:t>0.985</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0.978</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extLst>
                  <a:ext uri="{0D108BD9-81ED-4DB2-BD59-A6C34878D82A}">
                    <a16:rowId xmlns:a16="http://schemas.microsoft.com/office/drawing/2014/main" val="3917059612"/>
                  </a:ext>
                </a:extLst>
              </a:tr>
              <a:tr h="396044">
                <a:tc>
                  <a:txBody>
                    <a:bodyPr/>
                    <a:lstStyle/>
                    <a:p>
                      <a:pPr algn="ctr">
                        <a:lnSpc>
                          <a:spcPct val="107000"/>
                        </a:lnSpc>
                        <a:spcAft>
                          <a:spcPts val="800"/>
                        </a:spcAft>
                      </a:pPr>
                      <a:r>
                        <a:rPr lang="en-US" sz="1400" kern="100">
                          <a:effectLst/>
                        </a:rPr>
                        <a:t>8</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0.975</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0.981</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1" kern="100">
                          <a:solidFill>
                            <a:srgbClr val="FF0000"/>
                          </a:solidFill>
                          <a:effectLst/>
                        </a:rPr>
                        <a:t>0.993</a:t>
                      </a:r>
                      <a:endParaRPr lang="vi-VN" sz="1400" b="1" kern="100">
                        <a:solidFill>
                          <a:srgbClr val="FF0000"/>
                        </a:solidFill>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b="0" kern="100">
                          <a:solidFill>
                            <a:schemeClr val="tx1"/>
                          </a:solidFill>
                          <a:effectLst/>
                          <a:latin typeface="+mn-lt"/>
                          <a:ea typeface="Yu Mincho" panose="02020400000000000000" pitchFamily="18" charset="-128"/>
                          <a:cs typeface="Times New Roman" panose="02020603050405020304" pitchFamily="18" charset="0"/>
                        </a:rPr>
                        <a:t>0.979</a:t>
                      </a:r>
                      <a:endParaRPr lang="vi-VN" sz="1400" b="0" kern="100">
                        <a:solidFill>
                          <a:schemeClr val="tx1"/>
                        </a:solidFill>
                        <a:effectLst/>
                        <a:latin typeface="+mn-lt"/>
                        <a:ea typeface="Yu Mincho" panose="02020400000000000000" pitchFamily="18" charset="-128"/>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100">
                          <a:effectLst/>
                        </a:rPr>
                        <a:t>0.981</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0.981</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tc>
                  <a:txBody>
                    <a:bodyPr/>
                    <a:lstStyle/>
                    <a:p>
                      <a:pPr algn="ctr">
                        <a:lnSpc>
                          <a:spcPct val="107000"/>
                        </a:lnSpc>
                        <a:spcAft>
                          <a:spcPts val="800"/>
                        </a:spcAft>
                      </a:pPr>
                      <a:r>
                        <a:rPr lang="en-US" sz="1400" kern="100">
                          <a:effectLst/>
                        </a:rPr>
                        <a:t>0.986</a:t>
                      </a:r>
                      <a:endParaRPr lang="vi-VN" sz="1400" kern="100">
                        <a:effectLst/>
                        <a:latin typeface="Arial" panose="020B0604020202020204" pitchFamily="34" charset="0"/>
                        <a:ea typeface="Yu Mincho" panose="02020400000000000000" pitchFamily="18" charset="-128"/>
                        <a:cs typeface="Times New Roman" panose="02020603050405020304" pitchFamily="18" charset="0"/>
                      </a:endParaRPr>
                    </a:p>
                  </a:txBody>
                  <a:tcPr marL="90890" marR="90890" marT="0" marB="0" anchor="ctr"/>
                </a:tc>
                <a:extLst>
                  <a:ext uri="{0D108BD9-81ED-4DB2-BD59-A6C34878D82A}">
                    <a16:rowId xmlns:a16="http://schemas.microsoft.com/office/drawing/2014/main" val="933241068"/>
                  </a:ext>
                </a:extLst>
              </a:tr>
            </a:tbl>
          </a:graphicData>
        </a:graphic>
      </p:graphicFrame>
      <p:sp>
        <p:nvSpPr>
          <p:cNvPr id="8" name="TextBox 7">
            <a:extLst>
              <a:ext uri="{FF2B5EF4-FFF2-40B4-BE49-F238E27FC236}">
                <a16:creationId xmlns:a16="http://schemas.microsoft.com/office/drawing/2014/main" id="{1F268D75-B0A1-F7EA-BF96-C560ECBBB589}"/>
              </a:ext>
            </a:extLst>
          </p:cNvPr>
          <p:cNvSpPr txBox="1"/>
          <p:nvPr/>
        </p:nvSpPr>
        <p:spPr>
          <a:xfrm>
            <a:off x="0" y="1338322"/>
            <a:ext cx="9144000" cy="369332"/>
          </a:xfrm>
          <a:prstGeom prst="rect">
            <a:avLst/>
          </a:prstGeom>
          <a:noFill/>
        </p:spPr>
        <p:txBody>
          <a:bodyPr wrap="square" rtlCol="0">
            <a:spAutoFit/>
          </a:bodyPr>
          <a:lstStyle/>
          <a:p>
            <a:pPr marL="285750" indent="-285750" eaLnBrk="0" latinLnBrk="0" hangingPunct="0">
              <a:buFont typeface="Arial" panose="020B0604020202020204" pitchFamily="34" charset="0"/>
              <a:buChar char="•"/>
            </a:pPr>
            <a:r>
              <a:rPr lang="en-US"/>
              <a:t>Nhận xét: Với K = 5, hàm dự đoán sẽ cho kết quả tốt nhất</a:t>
            </a:r>
            <a:endParaRPr lang="vi-VN"/>
          </a:p>
        </p:txBody>
      </p:sp>
      <p:pic>
        <p:nvPicPr>
          <p:cNvPr id="9" name="Picture 8" descr="A blue and white logo&#10;&#10;Description automatically generated">
            <a:extLst>
              <a:ext uri="{FF2B5EF4-FFF2-40B4-BE49-F238E27FC236}">
                <a16:creationId xmlns:a16="http://schemas.microsoft.com/office/drawing/2014/main" id="{29018C91-EC0B-578B-75B6-7392FC654B0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10" name="Picture 9" descr="A logo of a chess piece&#10;&#10;Description automatically generated">
            <a:extLst>
              <a:ext uri="{FF2B5EF4-FFF2-40B4-BE49-F238E27FC236}">
                <a16:creationId xmlns:a16="http://schemas.microsoft.com/office/drawing/2014/main" id="{EC358A32-40B2-6201-5AC1-A85FB05B4F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312623641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Cài đặt và chạy</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r>
              <a:rPr lang="en-US"/>
              <a:t>Kết quả</a:t>
            </a:r>
            <a:endParaRPr lang="vi-VN"/>
          </a:p>
        </p:txBody>
      </p:sp>
      <p:sp>
        <p:nvSpPr>
          <p:cNvPr id="5" name="TextBox 4">
            <a:extLst>
              <a:ext uri="{FF2B5EF4-FFF2-40B4-BE49-F238E27FC236}">
                <a16:creationId xmlns:a16="http://schemas.microsoft.com/office/drawing/2014/main" id="{C14C8E33-10F7-3E4D-C036-976B7E5D5769}"/>
              </a:ext>
            </a:extLst>
          </p:cNvPr>
          <p:cNvSpPr txBox="1"/>
          <p:nvPr/>
        </p:nvSpPr>
        <p:spPr>
          <a:xfrm>
            <a:off x="0" y="1198952"/>
            <a:ext cx="9144000" cy="369332"/>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Chương trình khi chạy</a:t>
            </a:r>
          </a:p>
        </p:txBody>
      </p:sp>
      <p:pic>
        <p:nvPicPr>
          <p:cNvPr id="9" name="Picture 8">
            <a:extLst>
              <a:ext uri="{FF2B5EF4-FFF2-40B4-BE49-F238E27FC236}">
                <a16:creationId xmlns:a16="http://schemas.microsoft.com/office/drawing/2014/main" id="{60717383-2FBF-C9F6-D80C-2A09323B82CB}"/>
              </a:ext>
            </a:extLst>
          </p:cNvPr>
          <p:cNvPicPr>
            <a:picLocks noChangeAspect="1"/>
          </p:cNvPicPr>
          <p:nvPr/>
        </p:nvPicPr>
        <p:blipFill>
          <a:blip r:embed="rId2"/>
          <a:stretch>
            <a:fillRect/>
          </a:stretch>
        </p:blipFill>
        <p:spPr>
          <a:xfrm>
            <a:off x="2195736" y="1635646"/>
            <a:ext cx="5006821" cy="3220113"/>
          </a:xfrm>
          <a:prstGeom prst="rect">
            <a:avLst/>
          </a:prstGeom>
        </p:spPr>
      </p:pic>
      <p:pic>
        <p:nvPicPr>
          <p:cNvPr id="10" name="Picture 9" descr="A blue and white logo&#10;&#10;Description automatically generated">
            <a:extLst>
              <a:ext uri="{FF2B5EF4-FFF2-40B4-BE49-F238E27FC236}">
                <a16:creationId xmlns:a16="http://schemas.microsoft.com/office/drawing/2014/main" id="{053D927D-9858-ADED-A33D-6ED7A59265C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11" name="Picture 10" descr="A logo of a chess piece&#10;&#10;Description automatically generated">
            <a:extLst>
              <a:ext uri="{FF2B5EF4-FFF2-40B4-BE49-F238E27FC236}">
                <a16:creationId xmlns:a16="http://schemas.microsoft.com/office/drawing/2014/main" id="{9B251C94-B56E-E79F-D046-43638B6714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258384537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Demo code</a:t>
            </a:r>
            <a:endParaRPr lang="ko-KR" altLang="en-US" dirty="0"/>
          </a:p>
        </p:txBody>
      </p:sp>
      <p:sp>
        <p:nvSpPr>
          <p:cNvPr id="3" name="Text Placeholder 2"/>
          <p:cNvSpPr>
            <a:spLocks noGrp="1"/>
          </p:cNvSpPr>
          <p:nvPr>
            <p:ph type="body" sz="quarter" idx="11"/>
          </p:nvPr>
        </p:nvSpPr>
        <p:spPr/>
        <p:txBody>
          <a:bodyPr/>
          <a:lstStyle/>
          <a:p>
            <a:pPr lvl="0"/>
            <a:r>
              <a:rPr lang="en-US" altLang="ko-KR"/>
              <a:t>By Trương Huy Phú</a:t>
            </a:r>
            <a:endParaRPr lang="en-US" altLang="ko-KR" dirty="0"/>
          </a:p>
        </p:txBody>
      </p:sp>
      <p:pic>
        <p:nvPicPr>
          <p:cNvPr id="4" name="Picture 3" descr="A blue and white logo&#10;&#10;Description automatically generated">
            <a:extLst>
              <a:ext uri="{FF2B5EF4-FFF2-40B4-BE49-F238E27FC236}">
                <a16:creationId xmlns:a16="http://schemas.microsoft.com/office/drawing/2014/main" id="{254D7029-EDC7-77DA-AA47-B8D07BC1C47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a:extLst>
              <a:ext uri="{FF2B5EF4-FFF2-40B4-BE49-F238E27FC236}">
                <a16:creationId xmlns:a16="http://schemas.microsoft.com/office/drawing/2014/main" id="{438DC161-154A-78FC-998A-A0CA90CFF6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31012342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FD9430FE-CE9B-B0D7-B8B3-840982741E83}"/>
              </a:ext>
            </a:extLst>
          </p:cNvPr>
          <p:cNvSpPr>
            <a:spLocks noGrp="1"/>
          </p:cNvSpPr>
          <p:nvPr>
            <p:ph type="body" sz="quarter" idx="4294967295"/>
          </p:nvPr>
        </p:nvSpPr>
        <p:spPr>
          <a:xfrm>
            <a:off x="1619672" y="123825"/>
            <a:ext cx="7524328" cy="576263"/>
          </a:xfrm>
          <a:prstGeom prst="rect">
            <a:avLst/>
          </a:prstGeom>
        </p:spPr>
        <p:txBody>
          <a:bodyPr/>
          <a:lstStyle/>
          <a:p>
            <a:pPr marL="0" indent="0">
              <a:buNone/>
            </a:pPr>
            <a:r>
              <a:rPr lang="en-US"/>
              <a:t>Thành viên nhóm</a:t>
            </a:r>
          </a:p>
        </p:txBody>
      </p:sp>
      <p:grpSp>
        <p:nvGrpSpPr>
          <p:cNvPr id="28" name="Group 27">
            <a:extLst>
              <a:ext uri="{FF2B5EF4-FFF2-40B4-BE49-F238E27FC236}">
                <a16:creationId xmlns:a16="http://schemas.microsoft.com/office/drawing/2014/main" id="{58166FC5-E325-19D0-894A-CB00D60FCCFE}"/>
              </a:ext>
            </a:extLst>
          </p:cNvPr>
          <p:cNvGrpSpPr/>
          <p:nvPr/>
        </p:nvGrpSpPr>
        <p:grpSpPr>
          <a:xfrm>
            <a:off x="1680800" y="743587"/>
            <a:ext cx="7402071" cy="4276088"/>
            <a:chOff x="1718393" y="739355"/>
            <a:chExt cx="7402071" cy="4276088"/>
          </a:xfrm>
        </p:grpSpPr>
        <p:grpSp>
          <p:nvGrpSpPr>
            <p:cNvPr id="4" name="Group 3">
              <a:extLst>
                <a:ext uri="{FF2B5EF4-FFF2-40B4-BE49-F238E27FC236}">
                  <a16:creationId xmlns:a16="http://schemas.microsoft.com/office/drawing/2014/main" id="{6B8CB286-3150-FEFB-B6CD-A9DA51ADC159}"/>
                </a:ext>
              </a:extLst>
            </p:cNvPr>
            <p:cNvGrpSpPr/>
            <p:nvPr/>
          </p:nvGrpSpPr>
          <p:grpSpPr>
            <a:xfrm>
              <a:off x="1718393" y="2628909"/>
              <a:ext cx="1880057" cy="2386533"/>
              <a:chOff x="1742340" y="185217"/>
              <a:chExt cx="1880057" cy="2386533"/>
            </a:xfrm>
          </p:grpSpPr>
          <p:sp>
            <p:nvSpPr>
              <p:cNvPr id="23" name="Rectangle: Rounded Corners 22">
                <a:extLst>
                  <a:ext uri="{FF2B5EF4-FFF2-40B4-BE49-F238E27FC236}">
                    <a16:creationId xmlns:a16="http://schemas.microsoft.com/office/drawing/2014/main" id="{4FD153AC-D985-21BB-C0A5-50B72AB02D6A}"/>
                  </a:ext>
                </a:extLst>
              </p:cNvPr>
              <p:cNvSpPr/>
              <p:nvPr/>
            </p:nvSpPr>
            <p:spPr>
              <a:xfrm>
                <a:off x="1764578" y="185217"/>
                <a:ext cx="1835580" cy="2386533"/>
              </a:xfrm>
              <a:prstGeom prst="roundRect">
                <a:avLst>
                  <a:gd name="adj" fmla="val 31008"/>
                </a:avLst>
              </a:prstGeom>
              <a:noFill/>
              <a:ln>
                <a:solidFill>
                  <a:srgbClr val="32A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Oval 23">
                <a:extLst>
                  <a:ext uri="{FF2B5EF4-FFF2-40B4-BE49-F238E27FC236}">
                    <a16:creationId xmlns:a16="http://schemas.microsoft.com/office/drawing/2014/main" id="{E3A2ADB0-49DB-F2E3-84E0-C34B17CF3A3D}"/>
                  </a:ext>
                </a:extLst>
              </p:cNvPr>
              <p:cNvSpPr/>
              <p:nvPr/>
            </p:nvSpPr>
            <p:spPr>
              <a:xfrm>
                <a:off x="1962288" y="267494"/>
                <a:ext cx="1440160" cy="14401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TextBox 24">
                <a:extLst>
                  <a:ext uri="{FF2B5EF4-FFF2-40B4-BE49-F238E27FC236}">
                    <a16:creationId xmlns:a16="http://schemas.microsoft.com/office/drawing/2014/main" id="{D0A15B01-F03B-B58B-2A2C-40A2BD701A87}"/>
                  </a:ext>
                </a:extLst>
              </p:cNvPr>
              <p:cNvSpPr txBox="1"/>
              <p:nvPr/>
            </p:nvSpPr>
            <p:spPr>
              <a:xfrm>
                <a:off x="1742340" y="1789931"/>
                <a:ext cx="1880057" cy="523220"/>
              </a:xfrm>
              <a:prstGeom prst="rect">
                <a:avLst/>
              </a:prstGeom>
              <a:noFill/>
            </p:spPr>
            <p:txBody>
              <a:bodyPr wrap="square" rtlCol="0">
                <a:spAutoFit/>
              </a:bodyPr>
              <a:lstStyle/>
              <a:p>
                <a:pPr algn="ctr"/>
                <a:r>
                  <a:rPr lang="en-US" sz="1400">
                    <a:solidFill>
                      <a:srgbClr val="002060"/>
                    </a:solidFill>
                  </a:rPr>
                  <a:t>Nguyễn Việt Hoàng</a:t>
                </a:r>
              </a:p>
              <a:p>
                <a:pPr algn="ctr"/>
                <a:r>
                  <a:rPr lang="en-US" sz="1400">
                    <a:solidFill>
                      <a:srgbClr val="002060"/>
                    </a:solidFill>
                  </a:rPr>
                  <a:t>MSV: 2151062776</a:t>
                </a:r>
                <a:endParaRPr lang="vi-VN" sz="1400">
                  <a:solidFill>
                    <a:srgbClr val="002060"/>
                  </a:solidFill>
                </a:endParaRPr>
              </a:p>
            </p:txBody>
          </p:sp>
        </p:grpSp>
        <p:grpSp>
          <p:nvGrpSpPr>
            <p:cNvPr id="7" name="Group 6">
              <a:extLst>
                <a:ext uri="{FF2B5EF4-FFF2-40B4-BE49-F238E27FC236}">
                  <a16:creationId xmlns:a16="http://schemas.microsoft.com/office/drawing/2014/main" id="{9277F913-75DD-7C94-9E0B-0955FD468572}"/>
                </a:ext>
              </a:extLst>
            </p:cNvPr>
            <p:cNvGrpSpPr/>
            <p:nvPr/>
          </p:nvGrpSpPr>
          <p:grpSpPr>
            <a:xfrm>
              <a:off x="5356484" y="2628910"/>
              <a:ext cx="1880057" cy="2386533"/>
              <a:chOff x="1742340" y="185217"/>
              <a:chExt cx="1880057" cy="2386533"/>
            </a:xfrm>
          </p:grpSpPr>
          <p:sp>
            <p:nvSpPr>
              <p:cNvPr id="17" name="Rectangle: Rounded Corners 16">
                <a:extLst>
                  <a:ext uri="{FF2B5EF4-FFF2-40B4-BE49-F238E27FC236}">
                    <a16:creationId xmlns:a16="http://schemas.microsoft.com/office/drawing/2014/main" id="{38BCC680-E6AB-4589-D455-2E05E8FCFF8C}"/>
                  </a:ext>
                </a:extLst>
              </p:cNvPr>
              <p:cNvSpPr/>
              <p:nvPr/>
            </p:nvSpPr>
            <p:spPr>
              <a:xfrm>
                <a:off x="1764578" y="185217"/>
                <a:ext cx="1835580" cy="2386533"/>
              </a:xfrm>
              <a:prstGeom prst="roundRect">
                <a:avLst>
                  <a:gd name="adj" fmla="val 31008"/>
                </a:avLst>
              </a:prstGeom>
              <a:noFill/>
              <a:ln>
                <a:solidFill>
                  <a:srgbClr val="32A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Oval 17">
                <a:extLst>
                  <a:ext uri="{FF2B5EF4-FFF2-40B4-BE49-F238E27FC236}">
                    <a16:creationId xmlns:a16="http://schemas.microsoft.com/office/drawing/2014/main" id="{CBDA53BC-CFB8-C673-5474-2D7603C7D273}"/>
                  </a:ext>
                </a:extLst>
              </p:cNvPr>
              <p:cNvSpPr/>
              <p:nvPr/>
            </p:nvSpPr>
            <p:spPr>
              <a:xfrm>
                <a:off x="1962288" y="267494"/>
                <a:ext cx="1440160" cy="14401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TextBox 18">
                <a:extLst>
                  <a:ext uri="{FF2B5EF4-FFF2-40B4-BE49-F238E27FC236}">
                    <a16:creationId xmlns:a16="http://schemas.microsoft.com/office/drawing/2014/main" id="{E63DCD2C-F569-7545-4984-F5A1E573A78E}"/>
                  </a:ext>
                </a:extLst>
              </p:cNvPr>
              <p:cNvSpPr txBox="1"/>
              <p:nvPr/>
            </p:nvSpPr>
            <p:spPr>
              <a:xfrm>
                <a:off x="1742340" y="1789931"/>
                <a:ext cx="1880057" cy="523220"/>
              </a:xfrm>
              <a:prstGeom prst="rect">
                <a:avLst/>
              </a:prstGeom>
              <a:noFill/>
            </p:spPr>
            <p:txBody>
              <a:bodyPr wrap="square" rtlCol="0">
                <a:spAutoFit/>
              </a:bodyPr>
              <a:lstStyle/>
              <a:p>
                <a:pPr algn="ctr"/>
                <a:r>
                  <a:rPr lang="en-US" sz="1400">
                    <a:solidFill>
                      <a:srgbClr val="002060"/>
                    </a:solidFill>
                  </a:rPr>
                  <a:t>Hồ Công Thành</a:t>
                </a:r>
              </a:p>
              <a:p>
                <a:pPr algn="ctr"/>
                <a:r>
                  <a:rPr lang="en-US" sz="1400">
                    <a:solidFill>
                      <a:srgbClr val="002060"/>
                    </a:solidFill>
                  </a:rPr>
                  <a:t>MSV: 2151060272</a:t>
                </a:r>
                <a:endParaRPr lang="vi-VN" sz="1400">
                  <a:solidFill>
                    <a:srgbClr val="002060"/>
                  </a:solidFill>
                </a:endParaRPr>
              </a:p>
            </p:txBody>
          </p:sp>
        </p:grpSp>
        <p:grpSp>
          <p:nvGrpSpPr>
            <p:cNvPr id="9" name="Group 8">
              <a:extLst>
                <a:ext uri="{FF2B5EF4-FFF2-40B4-BE49-F238E27FC236}">
                  <a16:creationId xmlns:a16="http://schemas.microsoft.com/office/drawing/2014/main" id="{D17BEB2F-6B45-BBB8-387F-030C65BF8051}"/>
                </a:ext>
              </a:extLst>
            </p:cNvPr>
            <p:cNvGrpSpPr/>
            <p:nvPr/>
          </p:nvGrpSpPr>
          <p:grpSpPr>
            <a:xfrm>
              <a:off x="3598451" y="740607"/>
              <a:ext cx="1880057" cy="2386533"/>
              <a:chOff x="1742340" y="185217"/>
              <a:chExt cx="1880057" cy="2386533"/>
            </a:xfrm>
          </p:grpSpPr>
          <p:sp>
            <p:nvSpPr>
              <p:cNvPr id="14" name="Rectangle: Rounded Corners 13">
                <a:extLst>
                  <a:ext uri="{FF2B5EF4-FFF2-40B4-BE49-F238E27FC236}">
                    <a16:creationId xmlns:a16="http://schemas.microsoft.com/office/drawing/2014/main" id="{4D2FE47C-E332-A99E-B119-285DB8707BB7}"/>
                  </a:ext>
                </a:extLst>
              </p:cNvPr>
              <p:cNvSpPr/>
              <p:nvPr/>
            </p:nvSpPr>
            <p:spPr>
              <a:xfrm>
                <a:off x="1764578" y="185217"/>
                <a:ext cx="1835580" cy="2386533"/>
              </a:xfrm>
              <a:prstGeom prst="roundRect">
                <a:avLst>
                  <a:gd name="adj" fmla="val 31008"/>
                </a:avLst>
              </a:prstGeom>
              <a:noFill/>
              <a:ln>
                <a:solidFill>
                  <a:srgbClr val="32A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F88D83A9-9090-43A3-AFF6-85BD0CE0E089}"/>
                  </a:ext>
                </a:extLst>
              </p:cNvPr>
              <p:cNvSpPr/>
              <p:nvPr/>
            </p:nvSpPr>
            <p:spPr>
              <a:xfrm>
                <a:off x="1962288" y="267494"/>
                <a:ext cx="1440160" cy="14401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TextBox 15">
                <a:extLst>
                  <a:ext uri="{FF2B5EF4-FFF2-40B4-BE49-F238E27FC236}">
                    <a16:creationId xmlns:a16="http://schemas.microsoft.com/office/drawing/2014/main" id="{FEBCFF39-F362-307E-5DE7-A193D21DCD81}"/>
                  </a:ext>
                </a:extLst>
              </p:cNvPr>
              <p:cNvSpPr txBox="1"/>
              <p:nvPr/>
            </p:nvSpPr>
            <p:spPr>
              <a:xfrm>
                <a:off x="1742340" y="1789931"/>
                <a:ext cx="1880057" cy="523220"/>
              </a:xfrm>
              <a:prstGeom prst="rect">
                <a:avLst/>
              </a:prstGeom>
              <a:noFill/>
            </p:spPr>
            <p:txBody>
              <a:bodyPr wrap="square" rtlCol="0">
                <a:spAutoFit/>
              </a:bodyPr>
              <a:lstStyle/>
              <a:p>
                <a:pPr algn="ctr"/>
                <a:r>
                  <a:rPr lang="en-US" sz="1400">
                    <a:solidFill>
                      <a:srgbClr val="002060"/>
                    </a:solidFill>
                  </a:rPr>
                  <a:t>Trần Tuấn Minh</a:t>
                </a:r>
              </a:p>
              <a:p>
                <a:pPr algn="ctr"/>
                <a:r>
                  <a:rPr lang="en-US" sz="1400">
                    <a:solidFill>
                      <a:srgbClr val="002060"/>
                    </a:solidFill>
                  </a:rPr>
                  <a:t>MSV: 2151062831</a:t>
                </a:r>
                <a:endParaRPr lang="vi-VN" sz="1400">
                  <a:solidFill>
                    <a:srgbClr val="002060"/>
                  </a:solidFill>
                </a:endParaRPr>
              </a:p>
            </p:txBody>
          </p:sp>
        </p:grpSp>
        <p:grpSp>
          <p:nvGrpSpPr>
            <p:cNvPr id="10" name="Group 9">
              <a:extLst>
                <a:ext uri="{FF2B5EF4-FFF2-40B4-BE49-F238E27FC236}">
                  <a16:creationId xmlns:a16="http://schemas.microsoft.com/office/drawing/2014/main" id="{F390BD82-B304-8AFE-3AE8-CB7EC547401C}"/>
                </a:ext>
              </a:extLst>
            </p:cNvPr>
            <p:cNvGrpSpPr/>
            <p:nvPr/>
          </p:nvGrpSpPr>
          <p:grpSpPr>
            <a:xfrm>
              <a:off x="7240407" y="739355"/>
              <a:ext cx="1880057" cy="2386533"/>
              <a:chOff x="1742340" y="185217"/>
              <a:chExt cx="1880057" cy="2386533"/>
            </a:xfrm>
          </p:grpSpPr>
          <p:sp>
            <p:nvSpPr>
              <p:cNvPr id="11" name="Rectangle: Rounded Corners 10">
                <a:extLst>
                  <a:ext uri="{FF2B5EF4-FFF2-40B4-BE49-F238E27FC236}">
                    <a16:creationId xmlns:a16="http://schemas.microsoft.com/office/drawing/2014/main" id="{4702D2EE-69E8-F0A2-BD79-856DB53ABD0A}"/>
                  </a:ext>
                </a:extLst>
              </p:cNvPr>
              <p:cNvSpPr/>
              <p:nvPr/>
            </p:nvSpPr>
            <p:spPr>
              <a:xfrm>
                <a:off x="1764578" y="185217"/>
                <a:ext cx="1835580" cy="2386533"/>
              </a:xfrm>
              <a:prstGeom prst="roundRect">
                <a:avLst>
                  <a:gd name="adj" fmla="val 31008"/>
                </a:avLst>
              </a:prstGeom>
              <a:noFill/>
              <a:ln>
                <a:solidFill>
                  <a:srgbClr val="32A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Oval 11">
                <a:extLst>
                  <a:ext uri="{FF2B5EF4-FFF2-40B4-BE49-F238E27FC236}">
                    <a16:creationId xmlns:a16="http://schemas.microsoft.com/office/drawing/2014/main" id="{2173C375-6E42-7241-EFAE-1DE34BB2F6DE}"/>
                  </a:ext>
                </a:extLst>
              </p:cNvPr>
              <p:cNvSpPr/>
              <p:nvPr/>
            </p:nvSpPr>
            <p:spPr>
              <a:xfrm>
                <a:off x="1962288" y="267494"/>
                <a:ext cx="1440160" cy="144016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1414024B-F1DB-894E-DB9D-4A08AC44C9CF}"/>
                  </a:ext>
                </a:extLst>
              </p:cNvPr>
              <p:cNvSpPr txBox="1"/>
              <p:nvPr/>
            </p:nvSpPr>
            <p:spPr>
              <a:xfrm>
                <a:off x="1742340" y="1789931"/>
                <a:ext cx="1880057" cy="523220"/>
              </a:xfrm>
              <a:prstGeom prst="rect">
                <a:avLst/>
              </a:prstGeom>
              <a:noFill/>
            </p:spPr>
            <p:txBody>
              <a:bodyPr wrap="square" rtlCol="0">
                <a:spAutoFit/>
              </a:bodyPr>
              <a:lstStyle/>
              <a:p>
                <a:pPr algn="ctr"/>
                <a:r>
                  <a:rPr lang="en-US" sz="1400">
                    <a:solidFill>
                      <a:srgbClr val="002060"/>
                    </a:solidFill>
                  </a:rPr>
                  <a:t>Trương Huy Phú</a:t>
                </a:r>
              </a:p>
              <a:p>
                <a:pPr algn="ctr"/>
                <a:r>
                  <a:rPr lang="en-US" sz="1400">
                    <a:solidFill>
                      <a:srgbClr val="002060"/>
                    </a:solidFill>
                  </a:rPr>
                  <a:t>MSV: 2151062849</a:t>
                </a:r>
                <a:endParaRPr lang="vi-VN" sz="1400">
                  <a:solidFill>
                    <a:srgbClr val="002060"/>
                  </a:solidFill>
                </a:endParaRPr>
              </a:p>
            </p:txBody>
          </p:sp>
        </p:grpSp>
      </p:grpSp>
      <p:pic>
        <p:nvPicPr>
          <p:cNvPr id="2" name="Picture 1" descr="A blue and white logo&#10;&#10;Description automatically generated">
            <a:extLst>
              <a:ext uri="{FF2B5EF4-FFF2-40B4-BE49-F238E27FC236}">
                <a16:creationId xmlns:a16="http://schemas.microsoft.com/office/drawing/2014/main" id="{50FF267E-9570-C619-A9D1-B5415B746B8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3" name="Picture 2" descr="A logo of a chess piece&#10;&#10;Description automatically generated">
            <a:extLst>
              <a:ext uri="{FF2B5EF4-FFF2-40B4-BE49-F238E27FC236}">
                <a16:creationId xmlns:a16="http://schemas.microsoft.com/office/drawing/2014/main" id="{F62AA974-64C6-D34B-653C-414B6A5F46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2112998226"/>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Kết luận và hướng phát triển</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endParaRPr lang="vi-V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4B0966-AF23-6FF7-794D-1757AE08B086}"/>
                  </a:ext>
                </a:extLst>
              </p:cNvPr>
              <p:cNvSpPr txBox="1"/>
              <p:nvPr/>
            </p:nvSpPr>
            <p:spPr>
              <a:xfrm>
                <a:off x="0" y="1417588"/>
                <a:ext cx="9144000" cy="3139321"/>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Kết luận:</a:t>
                </a:r>
              </a:p>
              <a:p>
                <a:pPr marL="742950" lvl="1" indent="-285750" algn="just" eaLnBrk="0" latinLnBrk="0" hangingPunct="0">
                  <a:buFont typeface="Arial" panose="020B0604020202020204" pitchFamily="34" charset="0"/>
                  <a:buChar char="•"/>
                </a:pPr>
                <a:r>
                  <a:rPr lang="en-US"/>
                  <a:t>Từ dữ liệu bài toán và qua các bước phân tích, phương pháp K-nearest neighbors và sẽ tối ưu nhất với k = 5 (xét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 {3→8}</m:t>
                    </m:r>
                  </m:oMath>
                </a14:m>
                <a:r>
                  <a:rPr lang="en-US"/>
                  <a:t>)</a:t>
                </a:r>
              </a:p>
              <a:p>
                <a:pPr marL="742950" lvl="1" indent="-285750" algn="just" eaLnBrk="0" latinLnBrk="0" hangingPunct="0">
                  <a:buFont typeface="Arial" panose="020B0604020202020204" pitchFamily="34" charset="0"/>
                  <a:buChar char="•"/>
                </a:pPr>
                <a:endParaRPr lang="en-US"/>
              </a:p>
              <a:p>
                <a:pPr marL="285750" indent="-285750" algn="just" eaLnBrk="0" latinLnBrk="0" hangingPunct="0">
                  <a:buFont typeface="Arial" panose="020B0604020202020204" pitchFamily="34" charset="0"/>
                  <a:buChar char="•"/>
                </a:pPr>
                <a:r>
                  <a:rPr lang="en-US"/>
                  <a:t>Hạn chế:</a:t>
                </a:r>
              </a:p>
              <a:p>
                <a:pPr marL="742950" lvl="1" indent="-285750" algn="just" eaLnBrk="0" latinLnBrk="0" hangingPunct="0">
                  <a:buFont typeface="Arial" panose="020B0604020202020204" pitchFamily="34" charset="0"/>
                  <a:buChar char="•"/>
                </a:pPr>
                <a:r>
                  <a:rPr lang="en-US"/>
                  <a:t>Dữ liệu giới hạn với ảnh vuông và có đặc điểm là nền đen chữ trắng</a:t>
                </a:r>
              </a:p>
              <a:p>
                <a:pPr marL="742950" lvl="1" indent="-285750" algn="just" eaLnBrk="0" latinLnBrk="0" hangingPunct="0">
                  <a:buFont typeface="Arial" panose="020B0604020202020204" pitchFamily="34" charset="0"/>
                  <a:buChar char="•"/>
                </a:pPr>
                <a:r>
                  <a:rPr lang="en-US"/>
                  <a:t>Chỉ xét k trong khoảng nhất định, có thể với k lớn thì độ chính xác cao hơn</a:t>
                </a:r>
              </a:p>
              <a:p>
                <a:pPr marL="285750" indent="-285750" algn="just" eaLnBrk="0" latinLnBrk="0" hangingPunct="0">
                  <a:buFont typeface="Arial" panose="020B0604020202020204" pitchFamily="34" charset="0"/>
                  <a:buChar char="•"/>
                </a:pPr>
                <a:r>
                  <a:rPr lang="en-US"/>
                  <a:t>Hướng phát triển:</a:t>
                </a:r>
              </a:p>
              <a:p>
                <a:pPr marL="742950" lvl="1" indent="-285750" algn="just" eaLnBrk="0" latinLnBrk="0" hangingPunct="0">
                  <a:buFont typeface="Arial" panose="020B0604020202020204" pitchFamily="34" charset="0"/>
                  <a:buChar char="•"/>
                </a:pPr>
                <a:r>
                  <a:rPr lang="en-US"/>
                  <a:t>Dự đoán chữ cái, kí tự khác</a:t>
                </a:r>
              </a:p>
              <a:p>
                <a:pPr marL="742950" lvl="1" indent="-285750" algn="just" eaLnBrk="0" latinLnBrk="0" hangingPunct="0">
                  <a:buFont typeface="Arial" panose="020B0604020202020204" pitchFamily="34" charset="0"/>
                  <a:buChar char="•"/>
                </a:pPr>
                <a:r>
                  <a:rPr lang="en-US"/>
                  <a:t>Dự đoán dãy kí tự</a:t>
                </a:r>
              </a:p>
              <a:p>
                <a:pPr marL="742950" lvl="1" indent="-285750" algn="just" eaLnBrk="0" latinLnBrk="0" hangingPunct="0">
                  <a:buFont typeface="Arial" panose="020B0604020202020204" pitchFamily="34" charset="0"/>
                  <a:buChar char="•"/>
                </a:pPr>
                <a:r>
                  <a:rPr lang="en-US"/>
                  <a:t>Dự đoán biển số xe qua ảnh chụp, video</a:t>
                </a:r>
              </a:p>
            </p:txBody>
          </p:sp>
        </mc:Choice>
        <mc:Fallback xmlns="">
          <p:sp>
            <p:nvSpPr>
              <p:cNvPr id="4" name="TextBox 3">
                <a:extLst>
                  <a:ext uri="{FF2B5EF4-FFF2-40B4-BE49-F238E27FC236}">
                    <a16:creationId xmlns:a16="http://schemas.microsoft.com/office/drawing/2014/main" id="{F24B0966-AF23-6FF7-794D-1757AE08B086}"/>
                  </a:ext>
                </a:extLst>
              </p:cNvPr>
              <p:cNvSpPr txBox="1">
                <a:spLocks noRot="1" noChangeAspect="1" noMove="1" noResize="1" noEditPoints="1" noAdjustHandles="1" noChangeArrowheads="1" noChangeShapeType="1" noTextEdit="1"/>
              </p:cNvSpPr>
              <p:nvPr/>
            </p:nvSpPr>
            <p:spPr>
              <a:xfrm>
                <a:off x="0" y="1417588"/>
                <a:ext cx="9144000" cy="3139321"/>
              </a:xfrm>
              <a:prstGeom prst="rect">
                <a:avLst/>
              </a:prstGeom>
              <a:blipFill>
                <a:blip r:embed="rId2"/>
                <a:stretch>
                  <a:fillRect l="-400" t="-1165" r="-533" b="-2136"/>
                </a:stretch>
              </a:blipFill>
            </p:spPr>
            <p:txBody>
              <a:bodyPr/>
              <a:lstStyle/>
              <a:p>
                <a:r>
                  <a:rPr lang="vi-VN">
                    <a:noFill/>
                  </a:rPr>
                  <a:t> </a:t>
                </a:r>
              </a:p>
            </p:txBody>
          </p:sp>
        </mc:Fallback>
      </mc:AlternateContent>
      <p:pic>
        <p:nvPicPr>
          <p:cNvPr id="5" name="Picture 4" descr="A blue and white logo&#10;&#10;Description automatically generated">
            <a:extLst>
              <a:ext uri="{FF2B5EF4-FFF2-40B4-BE49-F238E27FC236}">
                <a16:creationId xmlns:a16="http://schemas.microsoft.com/office/drawing/2014/main" id="{D1E6A3F9-1B7C-D390-4691-3F987B84C9E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a:extLst>
              <a:ext uri="{FF2B5EF4-FFF2-40B4-BE49-F238E27FC236}">
                <a16:creationId xmlns:a16="http://schemas.microsoft.com/office/drawing/2014/main" id="{AF867B96-19CF-F16B-12B0-378F9F2C86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393019138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Tài liệu tham khảo</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endParaRPr lang="vi-VN"/>
          </a:p>
        </p:txBody>
      </p:sp>
      <p:sp>
        <p:nvSpPr>
          <p:cNvPr id="4" name="TextBox 3">
            <a:extLst>
              <a:ext uri="{FF2B5EF4-FFF2-40B4-BE49-F238E27FC236}">
                <a16:creationId xmlns:a16="http://schemas.microsoft.com/office/drawing/2014/main" id="{F24B0966-AF23-6FF7-794D-1757AE08B086}"/>
              </a:ext>
            </a:extLst>
          </p:cNvPr>
          <p:cNvSpPr txBox="1"/>
          <p:nvPr/>
        </p:nvSpPr>
        <p:spPr>
          <a:xfrm>
            <a:off x="0" y="1417588"/>
            <a:ext cx="9144000" cy="2092881"/>
          </a:xfrm>
          <a:prstGeom prst="rect">
            <a:avLst/>
          </a:prstGeom>
          <a:noFill/>
        </p:spPr>
        <p:txBody>
          <a:bodyPr wrap="square" rtlCol="0">
            <a:spAutoFit/>
          </a:bodyPr>
          <a:lstStyle/>
          <a:p>
            <a:pPr marL="342900" indent="-342900" algn="just" eaLnBrk="0" latinLnBrk="0" hangingPunct="0">
              <a:spcBef>
                <a:spcPts val="600"/>
              </a:spcBef>
              <a:spcAft>
                <a:spcPts val="600"/>
              </a:spcAft>
              <a:buFont typeface="+mj-lt"/>
              <a:buAutoNum type="arabicPeriod"/>
            </a:pPr>
            <a:r>
              <a:rPr lang="en-US"/>
              <a:t>Giáo trình Học máy – trường Đại học Thủy lợi</a:t>
            </a:r>
          </a:p>
          <a:p>
            <a:pPr marL="342900" indent="-342900" algn="just" eaLnBrk="0" latinLnBrk="0" hangingPunct="0">
              <a:spcBef>
                <a:spcPts val="600"/>
              </a:spcBef>
              <a:spcAft>
                <a:spcPts val="600"/>
              </a:spcAft>
              <a:buFont typeface="+mj-lt"/>
              <a:buAutoNum type="arabicPeriod"/>
            </a:pPr>
            <a:r>
              <a:rPr lang="en-US"/>
              <a:t>Trang web viblo.asia</a:t>
            </a:r>
          </a:p>
          <a:p>
            <a:pPr marL="342900" indent="-342900" algn="just" eaLnBrk="0" latinLnBrk="0" hangingPunct="0">
              <a:spcBef>
                <a:spcPts val="600"/>
              </a:spcBef>
              <a:spcAft>
                <a:spcPts val="600"/>
              </a:spcAft>
              <a:buFont typeface="+mj-lt"/>
              <a:buAutoNum type="arabicPeriod"/>
            </a:pPr>
            <a:r>
              <a:rPr lang="en-US"/>
              <a:t>Trang web </a:t>
            </a:r>
            <a:r>
              <a:rPr lang="en-US">
                <a:hlinkClick r:id="rId2"/>
              </a:rPr>
              <a:t>https://machinelearningcoban.com/</a:t>
            </a:r>
            <a:endParaRPr lang="en-US"/>
          </a:p>
          <a:p>
            <a:pPr marL="342900" indent="-342900" algn="just" eaLnBrk="0" latinLnBrk="0" hangingPunct="0">
              <a:spcBef>
                <a:spcPts val="600"/>
              </a:spcBef>
              <a:spcAft>
                <a:spcPts val="600"/>
              </a:spcAft>
              <a:buFont typeface="+mj-lt"/>
              <a:buAutoNum type="arabicPeriod"/>
            </a:pPr>
            <a:r>
              <a:rPr lang="en-US"/>
              <a:t>Sách Machine Learning cơ bản – Vũ Hữu Tiệp</a:t>
            </a:r>
          </a:p>
          <a:p>
            <a:pPr marL="342900" indent="-342900" algn="just" eaLnBrk="0" latinLnBrk="0" hangingPunct="0">
              <a:spcBef>
                <a:spcPts val="600"/>
              </a:spcBef>
              <a:spcAft>
                <a:spcPts val="600"/>
              </a:spcAft>
              <a:buFont typeface="+mj-lt"/>
              <a:buAutoNum type="arabicPeriod"/>
            </a:pPr>
            <a:r>
              <a:rPr lang="en-US"/>
              <a:t>ChatGPT</a:t>
            </a:r>
          </a:p>
        </p:txBody>
      </p:sp>
      <p:pic>
        <p:nvPicPr>
          <p:cNvPr id="5" name="Picture 4" descr="A blue and white logo&#10;&#10;Description automatically generated">
            <a:extLst>
              <a:ext uri="{FF2B5EF4-FFF2-40B4-BE49-F238E27FC236}">
                <a16:creationId xmlns:a16="http://schemas.microsoft.com/office/drawing/2014/main" id="{D1E6A3F9-1B7C-D390-4691-3F987B84C9E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a:extLst>
              <a:ext uri="{FF2B5EF4-FFF2-40B4-BE49-F238E27FC236}">
                <a16:creationId xmlns:a16="http://schemas.microsoft.com/office/drawing/2014/main" id="{AF867B96-19CF-F16B-12B0-378F9F2C86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293080746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a:t>Cảm ơn</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sz="1800"/>
              <a:t>Thầy, cô và các bạn đã chú ý lắng nghe</a:t>
            </a:r>
            <a:endParaRPr lang="en-US" altLang="ko-KR" sz="1800" dirty="0"/>
          </a:p>
        </p:txBody>
      </p:sp>
      <p:pic>
        <p:nvPicPr>
          <p:cNvPr id="4" name="Picture 3" descr="A blue and white logo&#10;&#10;Description automatically generated">
            <a:extLst>
              <a:ext uri="{FF2B5EF4-FFF2-40B4-BE49-F238E27FC236}">
                <a16:creationId xmlns:a16="http://schemas.microsoft.com/office/drawing/2014/main" id="{3D56B60F-5129-72A3-7896-E00BC7DBC95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5" name="Picture 4" descr="A logo of a chess piece&#10;&#10;Description automatically generated">
            <a:extLst>
              <a:ext uri="{FF2B5EF4-FFF2-40B4-BE49-F238E27FC236}">
                <a16:creationId xmlns:a16="http://schemas.microsoft.com/office/drawing/2014/main" id="{7FDCA7B2-1A71-00B7-9AA4-49CFBBB8AD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32039640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143719"/>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cs typeface="Arial" pitchFamily="34" charset="0"/>
              </a:rPr>
              <a:t>Nội dung</a:t>
            </a:r>
            <a:endParaRPr lang="en-US" sz="3600" dirty="0">
              <a:cs typeface="Arial" pitchFamily="34" charset="0"/>
            </a:endParaRPr>
          </a:p>
        </p:txBody>
      </p:sp>
      <p:grpSp>
        <p:nvGrpSpPr>
          <p:cNvPr id="4" name="Group 3">
            <a:extLst>
              <a:ext uri="{FF2B5EF4-FFF2-40B4-BE49-F238E27FC236}">
                <a16:creationId xmlns:a16="http://schemas.microsoft.com/office/drawing/2014/main" id="{EF4BC159-82AC-CE04-8719-4875556EF70C}"/>
              </a:ext>
            </a:extLst>
          </p:cNvPr>
          <p:cNvGrpSpPr/>
          <p:nvPr/>
        </p:nvGrpSpPr>
        <p:grpSpPr>
          <a:xfrm>
            <a:off x="3131840" y="843390"/>
            <a:ext cx="5256584" cy="756189"/>
            <a:chOff x="3131840" y="1275606"/>
            <a:chExt cx="5256584" cy="756189"/>
          </a:xfrm>
        </p:grpSpPr>
        <p:grpSp>
          <p:nvGrpSpPr>
            <p:cNvPr id="6" name="Group 5"/>
            <p:cNvGrpSpPr/>
            <p:nvPr/>
          </p:nvGrpSpPr>
          <p:grpSpPr>
            <a:xfrm>
              <a:off x="3131840" y="1311795"/>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itchFamily="34" charset="0"/>
                </a:rPr>
                <a:t>Giới thiệu</a:t>
              </a:r>
              <a:endParaRPr lang="ko-KR" altLang="en-US" b="1" dirty="0">
                <a:solidFill>
                  <a:schemeClr val="tx1">
                    <a:lumMod val="75000"/>
                    <a:lumOff val="25000"/>
                  </a:schemeClr>
                </a:solidFill>
                <a:cs typeface="Arial" pitchFamily="34" charset="0"/>
              </a:endParaRPr>
            </a:p>
          </p:txBody>
        </p:sp>
      </p:grpSp>
      <p:grpSp>
        <p:nvGrpSpPr>
          <p:cNvPr id="7" name="Group 6">
            <a:extLst>
              <a:ext uri="{FF2B5EF4-FFF2-40B4-BE49-F238E27FC236}">
                <a16:creationId xmlns:a16="http://schemas.microsoft.com/office/drawing/2014/main" id="{18D48630-450F-B95D-90F1-5139A2BCCDD2}"/>
              </a:ext>
            </a:extLst>
          </p:cNvPr>
          <p:cNvGrpSpPr/>
          <p:nvPr/>
        </p:nvGrpSpPr>
        <p:grpSpPr>
          <a:xfrm>
            <a:off x="3131840" y="1653522"/>
            <a:ext cx="5256584" cy="756189"/>
            <a:chOff x="3131840" y="1275606"/>
            <a:chExt cx="5256584" cy="756189"/>
          </a:xfrm>
        </p:grpSpPr>
        <p:grpSp>
          <p:nvGrpSpPr>
            <p:cNvPr id="8" name="Group 7">
              <a:extLst>
                <a:ext uri="{FF2B5EF4-FFF2-40B4-BE49-F238E27FC236}">
                  <a16:creationId xmlns:a16="http://schemas.microsoft.com/office/drawing/2014/main" id="{07D7781B-3FB2-7294-0ACB-9B99B879CDC6}"/>
                </a:ext>
              </a:extLst>
            </p:cNvPr>
            <p:cNvGrpSpPr/>
            <p:nvPr/>
          </p:nvGrpSpPr>
          <p:grpSpPr>
            <a:xfrm>
              <a:off x="3131840" y="1311795"/>
              <a:ext cx="5256584" cy="720000"/>
              <a:chOff x="3131840" y="1491630"/>
              <a:chExt cx="5256584" cy="576064"/>
            </a:xfrm>
          </p:grpSpPr>
          <p:sp>
            <p:nvSpPr>
              <p:cNvPr id="11" name="Rectangle 10">
                <a:extLst>
                  <a:ext uri="{FF2B5EF4-FFF2-40B4-BE49-F238E27FC236}">
                    <a16:creationId xmlns:a16="http://schemas.microsoft.com/office/drawing/2014/main" id="{39330994-EEEB-9926-5CD5-65C56CFD5F80}"/>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ight Triangle 11">
                <a:extLst>
                  <a:ext uri="{FF2B5EF4-FFF2-40B4-BE49-F238E27FC236}">
                    <a16:creationId xmlns:a16="http://schemas.microsoft.com/office/drawing/2014/main" id="{4045212A-5BC6-B719-8A2C-1DD98DAC02E9}"/>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9" name="TextBox 8">
              <a:extLst>
                <a:ext uri="{FF2B5EF4-FFF2-40B4-BE49-F238E27FC236}">
                  <a16:creationId xmlns:a16="http://schemas.microsoft.com/office/drawing/2014/main" id="{4E3F3DD9-38D5-631F-7CBB-3E6E8BDC005A}"/>
                </a:ext>
              </a:extLst>
            </p:cNvPr>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itchFamily="34" charset="0"/>
                </a:rPr>
                <a:t>02</a:t>
              </a:r>
              <a:endParaRPr lang="ko-KR" altLang="en-US" sz="2000" b="1" dirty="0">
                <a:solidFill>
                  <a:schemeClr val="bg1"/>
                </a:solidFill>
                <a:cs typeface="Arial" pitchFamily="34" charset="0"/>
              </a:endParaRPr>
            </a:p>
          </p:txBody>
        </p:sp>
        <p:sp>
          <p:nvSpPr>
            <p:cNvPr id="10" name="TextBox 9">
              <a:extLst>
                <a:ext uri="{FF2B5EF4-FFF2-40B4-BE49-F238E27FC236}">
                  <a16:creationId xmlns:a16="http://schemas.microsoft.com/office/drawing/2014/main" id="{8AC7002E-5307-070B-E17F-148798B6E200}"/>
                </a:ext>
              </a:extLst>
            </p:cNvPr>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itchFamily="34" charset="0"/>
                </a:rPr>
                <a:t>Phát biểu bài toán</a:t>
              </a:r>
              <a:endParaRPr lang="ko-KR" altLang="en-US"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1873B482-B3FD-433C-2347-49AD000A5C31}"/>
              </a:ext>
            </a:extLst>
          </p:cNvPr>
          <p:cNvGrpSpPr/>
          <p:nvPr/>
        </p:nvGrpSpPr>
        <p:grpSpPr>
          <a:xfrm>
            <a:off x="3131840" y="2463654"/>
            <a:ext cx="5256584" cy="756189"/>
            <a:chOff x="3131840" y="1275606"/>
            <a:chExt cx="5256584" cy="756189"/>
          </a:xfrm>
        </p:grpSpPr>
        <p:grpSp>
          <p:nvGrpSpPr>
            <p:cNvPr id="14" name="Group 13">
              <a:extLst>
                <a:ext uri="{FF2B5EF4-FFF2-40B4-BE49-F238E27FC236}">
                  <a16:creationId xmlns:a16="http://schemas.microsoft.com/office/drawing/2014/main" id="{07B0AF54-6A1A-2A20-E17F-028E6192F858}"/>
                </a:ext>
              </a:extLst>
            </p:cNvPr>
            <p:cNvGrpSpPr/>
            <p:nvPr/>
          </p:nvGrpSpPr>
          <p:grpSpPr>
            <a:xfrm>
              <a:off x="3131840" y="1311795"/>
              <a:ext cx="5256584" cy="720000"/>
              <a:chOff x="3131840" y="1491630"/>
              <a:chExt cx="5256584" cy="576064"/>
            </a:xfrm>
          </p:grpSpPr>
          <p:sp>
            <p:nvSpPr>
              <p:cNvPr id="31" name="Rectangle 30">
                <a:extLst>
                  <a:ext uri="{FF2B5EF4-FFF2-40B4-BE49-F238E27FC236}">
                    <a16:creationId xmlns:a16="http://schemas.microsoft.com/office/drawing/2014/main" id="{882F3131-542F-7ED2-2491-82BE2931A20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ight Triangle 31">
                <a:extLst>
                  <a:ext uri="{FF2B5EF4-FFF2-40B4-BE49-F238E27FC236}">
                    <a16:creationId xmlns:a16="http://schemas.microsoft.com/office/drawing/2014/main" id="{BE9F878A-04F3-678C-7E18-B373084657A8}"/>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5" name="TextBox 14">
              <a:extLst>
                <a:ext uri="{FF2B5EF4-FFF2-40B4-BE49-F238E27FC236}">
                  <a16:creationId xmlns:a16="http://schemas.microsoft.com/office/drawing/2014/main" id="{2190BE71-94DC-4F3D-8CAE-6F84052E3CE5}"/>
                </a:ext>
              </a:extLst>
            </p:cNvPr>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itchFamily="34" charset="0"/>
                </a:rPr>
                <a:t>03</a:t>
              </a:r>
              <a:endParaRPr lang="ko-KR" altLang="en-US" sz="2000" b="1" dirty="0">
                <a:solidFill>
                  <a:schemeClr val="bg1"/>
                </a:solidFill>
                <a:cs typeface="Arial" pitchFamily="34" charset="0"/>
              </a:endParaRPr>
            </a:p>
          </p:txBody>
        </p:sp>
        <p:sp>
          <p:nvSpPr>
            <p:cNvPr id="16" name="TextBox 15">
              <a:extLst>
                <a:ext uri="{FF2B5EF4-FFF2-40B4-BE49-F238E27FC236}">
                  <a16:creationId xmlns:a16="http://schemas.microsoft.com/office/drawing/2014/main" id="{756389B8-CA1B-5C8D-2559-4D11E292EC95}"/>
                </a:ext>
              </a:extLst>
            </p:cNvPr>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itchFamily="34" charset="0"/>
                </a:rPr>
                <a:t>Tìm hiểu thuật toán</a:t>
              </a:r>
              <a:endParaRPr lang="ko-KR" altLang="en-US" b="1" dirty="0">
                <a:solidFill>
                  <a:schemeClr val="tx1">
                    <a:lumMod val="75000"/>
                    <a:lumOff val="25000"/>
                  </a:schemeClr>
                </a:solidFill>
                <a:cs typeface="Arial" pitchFamily="34" charset="0"/>
              </a:endParaRPr>
            </a:p>
          </p:txBody>
        </p:sp>
      </p:grpSp>
      <p:grpSp>
        <p:nvGrpSpPr>
          <p:cNvPr id="33" name="Group 32">
            <a:extLst>
              <a:ext uri="{FF2B5EF4-FFF2-40B4-BE49-F238E27FC236}">
                <a16:creationId xmlns:a16="http://schemas.microsoft.com/office/drawing/2014/main" id="{64138A1F-4C83-DFE3-E60F-62DDD533D41B}"/>
              </a:ext>
            </a:extLst>
          </p:cNvPr>
          <p:cNvGrpSpPr/>
          <p:nvPr/>
        </p:nvGrpSpPr>
        <p:grpSpPr>
          <a:xfrm>
            <a:off x="3131840" y="3273786"/>
            <a:ext cx="5256584" cy="756189"/>
            <a:chOff x="3131840" y="1275606"/>
            <a:chExt cx="5256584" cy="756189"/>
          </a:xfrm>
        </p:grpSpPr>
        <p:grpSp>
          <p:nvGrpSpPr>
            <p:cNvPr id="34" name="Group 33">
              <a:extLst>
                <a:ext uri="{FF2B5EF4-FFF2-40B4-BE49-F238E27FC236}">
                  <a16:creationId xmlns:a16="http://schemas.microsoft.com/office/drawing/2014/main" id="{0AFB2180-F123-259A-AF14-8587BD12AAD1}"/>
                </a:ext>
              </a:extLst>
            </p:cNvPr>
            <p:cNvGrpSpPr/>
            <p:nvPr/>
          </p:nvGrpSpPr>
          <p:grpSpPr>
            <a:xfrm>
              <a:off x="3131840" y="1311795"/>
              <a:ext cx="5256584" cy="720000"/>
              <a:chOff x="3131840" y="1491630"/>
              <a:chExt cx="5256584" cy="576064"/>
            </a:xfrm>
          </p:grpSpPr>
          <p:sp>
            <p:nvSpPr>
              <p:cNvPr id="38" name="Rectangle 37">
                <a:extLst>
                  <a:ext uri="{FF2B5EF4-FFF2-40B4-BE49-F238E27FC236}">
                    <a16:creationId xmlns:a16="http://schemas.microsoft.com/office/drawing/2014/main" id="{C7F7ED4B-2E3D-D592-3E78-D00E126A60A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ight Triangle 38">
                <a:extLst>
                  <a:ext uri="{FF2B5EF4-FFF2-40B4-BE49-F238E27FC236}">
                    <a16:creationId xmlns:a16="http://schemas.microsoft.com/office/drawing/2014/main" id="{693EEDFD-A79E-2969-AE95-B9726273D506}"/>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35" name="TextBox 34">
              <a:extLst>
                <a:ext uri="{FF2B5EF4-FFF2-40B4-BE49-F238E27FC236}">
                  <a16:creationId xmlns:a16="http://schemas.microsoft.com/office/drawing/2014/main" id="{9C030739-75B3-888D-6727-34CDCD98388A}"/>
                </a:ext>
              </a:extLst>
            </p:cNvPr>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itchFamily="34" charset="0"/>
                </a:rPr>
                <a:t>04</a:t>
              </a:r>
              <a:endParaRPr lang="ko-KR" altLang="en-US" sz="2000" b="1" dirty="0">
                <a:solidFill>
                  <a:schemeClr val="bg1"/>
                </a:solidFill>
                <a:cs typeface="Arial" pitchFamily="34" charset="0"/>
              </a:endParaRPr>
            </a:p>
          </p:txBody>
        </p:sp>
        <p:sp>
          <p:nvSpPr>
            <p:cNvPr id="36" name="TextBox 35">
              <a:extLst>
                <a:ext uri="{FF2B5EF4-FFF2-40B4-BE49-F238E27FC236}">
                  <a16:creationId xmlns:a16="http://schemas.microsoft.com/office/drawing/2014/main" id="{B7D61B5D-2558-7E39-A437-D2DFA8A10E66}"/>
                </a:ext>
              </a:extLst>
            </p:cNvPr>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itchFamily="34" charset="0"/>
                </a:rPr>
                <a:t>Cài đặt và chạy chương trình</a:t>
              </a:r>
              <a:endParaRPr lang="ko-KR" altLang="en-US" b="1" dirty="0">
                <a:solidFill>
                  <a:schemeClr val="tx1">
                    <a:lumMod val="75000"/>
                    <a:lumOff val="25000"/>
                  </a:schemeClr>
                </a:solidFill>
                <a:cs typeface="Arial" pitchFamily="34" charset="0"/>
              </a:endParaRPr>
            </a:p>
          </p:txBody>
        </p:sp>
      </p:grpSp>
      <p:grpSp>
        <p:nvGrpSpPr>
          <p:cNvPr id="41" name="Group 40">
            <a:extLst>
              <a:ext uri="{FF2B5EF4-FFF2-40B4-BE49-F238E27FC236}">
                <a16:creationId xmlns:a16="http://schemas.microsoft.com/office/drawing/2014/main" id="{99D2A329-CB26-9AA9-115B-B965E1FFBD8D}"/>
              </a:ext>
            </a:extLst>
          </p:cNvPr>
          <p:cNvGrpSpPr/>
          <p:nvPr/>
        </p:nvGrpSpPr>
        <p:grpSpPr>
          <a:xfrm>
            <a:off x="3131840" y="4083918"/>
            <a:ext cx="5256584" cy="756189"/>
            <a:chOff x="3131840" y="1275606"/>
            <a:chExt cx="5256584" cy="756189"/>
          </a:xfrm>
        </p:grpSpPr>
        <p:grpSp>
          <p:nvGrpSpPr>
            <p:cNvPr id="42" name="Group 41">
              <a:extLst>
                <a:ext uri="{FF2B5EF4-FFF2-40B4-BE49-F238E27FC236}">
                  <a16:creationId xmlns:a16="http://schemas.microsoft.com/office/drawing/2014/main" id="{2B0FB704-36E2-51D7-FEF3-1D7417F2652A}"/>
                </a:ext>
              </a:extLst>
            </p:cNvPr>
            <p:cNvGrpSpPr/>
            <p:nvPr/>
          </p:nvGrpSpPr>
          <p:grpSpPr>
            <a:xfrm>
              <a:off x="3131840" y="1311795"/>
              <a:ext cx="5256584" cy="720000"/>
              <a:chOff x="3131840" y="1491630"/>
              <a:chExt cx="5256584" cy="576064"/>
            </a:xfrm>
          </p:grpSpPr>
          <p:sp>
            <p:nvSpPr>
              <p:cNvPr id="46" name="Rectangle 45">
                <a:extLst>
                  <a:ext uri="{FF2B5EF4-FFF2-40B4-BE49-F238E27FC236}">
                    <a16:creationId xmlns:a16="http://schemas.microsoft.com/office/drawing/2014/main" id="{12953D63-EF02-14A1-4A9B-828652E8072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Right Triangle 46">
                <a:extLst>
                  <a:ext uri="{FF2B5EF4-FFF2-40B4-BE49-F238E27FC236}">
                    <a16:creationId xmlns:a16="http://schemas.microsoft.com/office/drawing/2014/main" id="{C7DE5178-3379-A51F-BA2F-8BDA9E490B76}"/>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4" name="TextBox 43">
              <a:extLst>
                <a:ext uri="{FF2B5EF4-FFF2-40B4-BE49-F238E27FC236}">
                  <a16:creationId xmlns:a16="http://schemas.microsoft.com/office/drawing/2014/main" id="{339B9841-4A1A-1577-8B36-D729ABD8B020}"/>
                </a:ext>
              </a:extLst>
            </p:cNvPr>
            <p:cNvSpPr txBox="1"/>
            <p:nvPr/>
          </p:nvSpPr>
          <p:spPr>
            <a:xfrm>
              <a:off x="3131840" y="1275606"/>
              <a:ext cx="533164" cy="400110"/>
            </a:xfrm>
            <a:prstGeom prst="rect">
              <a:avLst/>
            </a:prstGeom>
            <a:noFill/>
          </p:spPr>
          <p:txBody>
            <a:bodyPr wrap="square" rtlCol="0">
              <a:spAutoFit/>
            </a:bodyPr>
            <a:lstStyle/>
            <a:p>
              <a:r>
                <a:rPr lang="en-US" altLang="ko-KR" sz="2000" b="1">
                  <a:solidFill>
                    <a:schemeClr val="bg1"/>
                  </a:solidFill>
                  <a:cs typeface="Arial" pitchFamily="34" charset="0"/>
                </a:rPr>
                <a:t>05</a:t>
              </a:r>
              <a:endParaRPr lang="ko-KR" altLang="en-US" sz="2000" b="1" dirty="0">
                <a:solidFill>
                  <a:schemeClr val="bg1"/>
                </a:solidFill>
                <a:cs typeface="Arial" pitchFamily="34" charset="0"/>
              </a:endParaRPr>
            </a:p>
          </p:txBody>
        </p:sp>
        <p:sp>
          <p:nvSpPr>
            <p:cNvPr id="45" name="TextBox 44">
              <a:extLst>
                <a:ext uri="{FF2B5EF4-FFF2-40B4-BE49-F238E27FC236}">
                  <a16:creationId xmlns:a16="http://schemas.microsoft.com/office/drawing/2014/main" id="{6B3460CD-B7AA-797D-C4CB-7946FEAA4F81}"/>
                </a:ext>
              </a:extLst>
            </p:cNvPr>
            <p:cNvSpPr txBox="1"/>
            <p:nvPr/>
          </p:nvSpPr>
          <p:spPr>
            <a:xfrm>
              <a:off x="3851840" y="1356248"/>
              <a:ext cx="4392567" cy="369332"/>
            </a:xfrm>
            <a:prstGeom prst="rect">
              <a:avLst/>
            </a:prstGeom>
            <a:noFill/>
          </p:spPr>
          <p:txBody>
            <a:bodyPr wrap="square" rtlCol="0">
              <a:spAutoFit/>
            </a:bodyPr>
            <a:lstStyle/>
            <a:p>
              <a:r>
                <a:rPr lang="en-US" altLang="ko-KR" b="1">
                  <a:solidFill>
                    <a:schemeClr val="tx1">
                      <a:lumMod val="75000"/>
                      <a:lumOff val="25000"/>
                    </a:schemeClr>
                  </a:solidFill>
                  <a:cs typeface="Arial" pitchFamily="34" charset="0"/>
                </a:rPr>
                <a:t>Kết luận và hướng phát triển</a:t>
              </a:r>
              <a:endParaRPr lang="ko-KR" altLang="en-US" b="1" dirty="0">
                <a:solidFill>
                  <a:schemeClr val="tx1">
                    <a:lumMod val="75000"/>
                    <a:lumOff val="25000"/>
                  </a:schemeClr>
                </a:solidFill>
                <a:cs typeface="Arial" pitchFamily="34" charset="0"/>
              </a:endParaRPr>
            </a:p>
          </p:txBody>
        </p:sp>
      </p:grpSp>
      <p:pic>
        <p:nvPicPr>
          <p:cNvPr id="48" name="Picture 47" descr="A blue and white logo&#10;&#10;Description automatically generated">
            <a:extLst>
              <a:ext uri="{FF2B5EF4-FFF2-40B4-BE49-F238E27FC236}">
                <a16:creationId xmlns:a16="http://schemas.microsoft.com/office/drawing/2014/main" id="{A407B090-0B8E-99F9-C110-BB142C26BBC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49" name="Picture 48" descr="A logo of a chess piece&#10;&#10;Description automatically generated">
            <a:extLst>
              <a:ext uri="{FF2B5EF4-FFF2-40B4-BE49-F238E27FC236}">
                <a16:creationId xmlns:a16="http://schemas.microsoft.com/office/drawing/2014/main" id="{599844F7-3591-8F99-20FF-D90DDA044F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10950559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20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300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nodeType="withEffect">
                                  <p:stCondLst>
                                    <p:cond delay="400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Phát biểu bài toán</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endParaRPr lang="vi-VN"/>
          </a:p>
        </p:txBody>
      </p:sp>
      <p:sp>
        <p:nvSpPr>
          <p:cNvPr id="4" name="TextBox 3">
            <a:extLst>
              <a:ext uri="{FF2B5EF4-FFF2-40B4-BE49-F238E27FC236}">
                <a16:creationId xmlns:a16="http://schemas.microsoft.com/office/drawing/2014/main" id="{4D81C6EF-A844-B34F-9163-0C1570582577}"/>
              </a:ext>
            </a:extLst>
          </p:cNvPr>
          <p:cNvSpPr txBox="1"/>
          <p:nvPr/>
        </p:nvSpPr>
        <p:spPr>
          <a:xfrm>
            <a:off x="18989" y="1423104"/>
            <a:ext cx="9144000" cy="2862322"/>
          </a:xfrm>
          <a:prstGeom prst="rect">
            <a:avLst/>
          </a:prstGeom>
          <a:noFill/>
        </p:spPr>
        <p:txBody>
          <a:bodyPr wrap="square" rtlCol="0">
            <a:spAutoFit/>
          </a:bodyPr>
          <a:lstStyle/>
          <a:p>
            <a:pPr marL="285750" indent="-285750" eaLnBrk="0" latinLnBrk="0" hangingPunct="0">
              <a:buFont typeface="Arial" panose="020B0604020202020204" pitchFamily="34" charset="0"/>
              <a:buChar char="•"/>
            </a:pPr>
            <a:r>
              <a:rPr lang="en-US"/>
              <a:t>Bài toán: Nhận diện chữ số viết tay từ 0 – 9</a:t>
            </a:r>
          </a:p>
          <a:p>
            <a:pPr marL="285750" indent="-285750" eaLnBrk="0" latinLnBrk="0" hangingPunct="0">
              <a:buFont typeface="Arial" panose="020B0604020202020204" pitchFamily="34" charset="0"/>
              <a:buChar char="•"/>
            </a:pPr>
            <a:r>
              <a:rPr lang="en-US"/>
              <a:t>Phạm vi dữ liệu: Bộ dữ liệu bao gồm 1797 hình ảnh chữ số viết tay có dạng nền đen chữ trắng</a:t>
            </a:r>
          </a:p>
          <a:p>
            <a:pPr marL="285750" indent="-285750" eaLnBrk="0" latinLnBrk="0" hangingPunct="0">
              <a:buFont typeface="Arial" panose="020B0604020202020204" pitchFamily="34" charset="0"/>
              <a:buChar char="•"/>
            </a:pPr>
            <a:r>
              <a:rPr lang="en-US"/>
              <a:t>Các thuật toán áp dụng:</a:t>
            </a:r>
          </a:p>
          <a:p>
            <a:pPr marL="742950" lvl="1" indent="-285750" eaLnBrk="0" latinLnBrk="0" hangingPunct="0">
              <a:buFont typeface="Arial" panose="020B0604020202020204" pitchFamily="34" charset="0"/>
              <a:buChar char="•"/>
            </a:pPr>
            <a:r>
              <a:rPr lang="en-US"/>
              <a:t>K-Nearest Neighbors</a:t>
            </a:r>
          </a:p>
          <a:p>
            <a:pPr marL="742950" lvl="1" indent="-285750" eaLnBrk="0" latinLnBrk="0" hangingPunct="0">
              <a:buFont typeface="Arial" panose="020B0604020202020204" pitchFamily="34" charset="0"/>
              <a:buChar char="•"/>
            </a:pPr>
            <a:r>
              <a:rPr lang="en-US"/>
              <a:t>Logistics Regrestion</a:t>
            </a:r>
          </a:p>
          <a:p>
            <a:pPr marL="285750" indent="-285750" eaLnBrk="0" latinLnBrk="0" hangingPunct="0">
              <a:buFont typeface="Arial" panose="020B0604020202020204" pitchFamily="34" charset="0"/>
              <a:buChar char="•"/>
            </a:pPr>
            <a:r>
              <a:rPr lang="en-US"/>
              <a:t>Đây là bài toán phân tích theo cụm, do đó hai thuật toán trên phù hợp với bài toán đưa ra</a:t>
            </a:r>
          </a:p>
          <a:p>
            <a:pPr marL="285750" indent="-285750" eaLnBrk="0" latinLnBrk="0" hangingPunct="0">
              <a:buFont typeface="Arial" panose="020B0604020202020204" pitchFamily="34" charset="0"/>
              <a:buChar char="•"/>
            </a:pPr>
            <a:r>
              <a:rPr lang="en-US"/>
              <a:t>Công cụ áp dụng: Python </a:t>
            </a:r>
          </a:p>
          <a:p>
            <a:pPr marL="285750" indent="-285750" eaLnBrk="0" latinLnBrk="0" hangingPunct="0">
              <a:buFont typeface="Arial" panose="020B0604020202020204" pitchFamily="34" charset="0"/>
              <a:buChar char="•"/>
            </a:pPr>
            <a:endParaRPr lang="vi-VN"/>
          </a:p>
        </p:txBody>
      </p:sp>
      <p:pic>
        <p:nvPicPr>
          <p:cNvPr id="5" name="Picture 4" descr="A blue and white logo&#10;&#10;Description automatically generated">
            <a:extLst>
              <a:ext uri="{FF2B5EF4-FFF2-40B4-BE49-F238E27FC236}">
                <a16:creationId xmlns:a16="http://schemas.microsoft.com/office/drawing/2014/main" id="{77F1A2D3-6B7D-35B3-3A5A-40D7321B8B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6" name="Picture 5" descr="A logo of a chess piece&#10;&#10;Description automatically generated">
            <a:extLst>
              <a:ext uri="{FF2B5EF4-FFF2-40B4-BE49-F238E27FC236}">
                <a16:creationId xmlns:a16="http://schemas.microsoft.com/office/drawing/2014/main" id="{24D3C51C-883F-6F59-C82A-768819A651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8862980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Tìm hiểu thuật toán</a:t>
            </a:r>
            <a:endParaRPr lang="vi-VN"/>
          </a:p>
        </p:txBody>
      </p:sp>
      <p:sp>
        <p:nvSpPr>
          <p:cNvPr id="5" name="TextBox 4">
            <a:extLst>
              <a:ext uri="{FF2B5EF4-FFF2-40B4-BE49-F238E27FC236}">
                <a16:creationId xmlns:a16="http://schemas.microsoft.com/office/drawing/2014/main" id="{C14C8E33-10F7-3E4D-C036-976B7E5D5769}"/>
              </a:ext>
            </a:extLst>
          </p:cNvPr>
          <p:cNvSpPr txBox="1"/>
          <p:nvPr/>
        </p:nvSpPr>
        <p:spPr>
          <a:xfrm>
            <a:off x="0" y="1198952"/>
            <a:ext cx="5724128" cy="2862322"/>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en-US"/>
              <a:t>Là một thuật toán học có giám sát, được sử dụng để phân loại hoặc hồi quy dữ liệu</a:t>
            </a:r>
          </a:p>
          <a:p>
            <a:pPr marL="285750" indent="-285750" algn="just" eaLnBrk="0" latinLnBrk="0" hangingPunct="0">
              <a:buFont typeface="Arial" panose="020B0604020202020204" pitchFamily="34" charset="0"/>
              <a:buChar char="•"/>
            </a:pPr>
            <a:r>
              <a:rPr lang="en-US"/>
              <a:t>Ý tưởng dựa trên việc tìm k điểm gần nhất với điểm dữ liệu cần đoán và sau đó sẽ gán nhãn của đa số điểm kề cận</a:t>
            </a:r>
          </a:p>
          <a:p>
            <a:pPr marL="285750" indent="-285750" algn="just" eaLnBrk="0" latinLnBrk="0" hangingPunct="0">
              <a:buFont typeface="Arial" panose="020B0604020202020204" pitchFamily="34" charset="0"/>
              <a:buChar char="•"/>
            </a:pPr>
            <a:r>
              <a:rPr lang="en-US"/>
              <a:t>Ví dụ:</a:t>
            </a:r>
          </a:p>
          <a:p>
            <a:pPr marL="742950" lvl="1" indent="-285750" algn="just" eaLnBrk="0" latinLnBrk="0" hangingPunct="0">
              <a:buFont typeface="Arial" panose="020B0604020202020204" pitchFamily="34" charset="0"/>
              <a:buChar char="•"/>
            </a:pPr>
            <a:r>
              <a:rPr lang="en-US"/>
              <a:t>Chúng ta sẽ tính khoảng cách từ điểm cần đoán tới các điểm kề bằng thuật toán Euclid</a:t>
            </a:r>
          </a:p>
          <a:p>
            <a:pPr marL="742950" lvl="1" indent="-285750" algn="just" eaLnBrk="0" latinLnBrk="0" hangingPunct="0">
              <a:buFont typeface="Arial" panose="020B0604020202020204" pitchFamily="34" charset="0"/>
              <a:buChar char="•"/>
            </a:pPr>
            <a:r>
              <a:rPr lang="en-US"/>
              <a:t>Sau đó chúng ta tìm K dữ liệu gần nhất với dữ liệu cần đoán và lấy loại theo đa số</a:t>
            </a:r>
          </a:p>
        </p:txBody>
      </p:sp>
      <p:pic>
        <p:nvPicPr>
          <p:cNvPr id="6" name="Picture 5">
            <a:extLst>
              <a:ext uri="{FF2B5EF4-FFF2-40B4-BE49-F238E27FC236}">
                <a16:creationId xmlns:a16="http://schemas.microsoft.com/office/drawing/2014/main" id="{4AB35C84-7AA0-1296-65AE-4666C06AC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059582"/>
            <a:ext cx="3140452" cy="1841835"/>
          </a:xfrm>
          <a:prstGeom prst="rect">
            <a:avLst/>
          </a:prstGeom>
          <a:noFill/>
          <a:ln>
            <a:noFill/>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12F5EF-379A-91FF-BEEC-3304F00E6B05}"/>
                  </a:ext>
                </a:extLst>
              </p:cNvPr>
              <p:cNvSpPr txBox="1"/>
              <p:nvPr/>
            </p:nvSpPr>
            <p:spPr>
              <a:xfrm>
                <a:off x="5567136" y="3112795"/>
                <a:ext cx="3420888" cy="390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m:t>
                      </m:r>
                      <m:r>
                        <a:rPr lang="en-US" sz="1600" b="0" i="1" smtClean="0">
                          <a:latin typeface="Cambria Math" panose="02040503050406030204" pitchFamily="18" charset="0"/>
                        </a:rPr>
                        <m:t>= </m:t>
                      </m:r>
                      <m:rad>
                        <m:radPr>
                          <m:degHide m:val="on"/>
                          <m:ctrlPr>
                            <a:rPr lang="en-US" sz="1600" b="0" i="1" smtClean="0">
                              <a:latin typeface="Cambria Math" panose="02040503050406030204" pitchFamily="18" charset="0"/>
                            </a:rPr>
                          </m:ctrlPr>
                        </m:radPr>
                        <m:deg/>
                        <m:e>
                          <m:sSup>
                            <m:sSupPr>
                              <m:ctrlPr>
                                <a:rPr lang="en-US" sz="1600" b="0" i="1" smtClean="0">
                                  <a:latin typeface="Cambria Math" panose="02040503050406030204" pitchFamily="18" charset="0"/>
                                </a:rPr>
                              </m:ctrlPr>
                            </m:sSupPr>
                            <m:e>
                              <m:r>
                                <a:rPr lang="en-US" sz="1600" i="1">
                                  <a:latin typeface="Cambria Math" panose="02040503050406030204" pitchFamily="18" charset="0"/>
                                </a:rPr>
                                <m:t>(</m:t>
                              </m:r>
                              <m:r>
                                <a:rPr lang="en-US" sz="1600" i="1">
                                  <a:latin typeface="Cambria Math" panose="02040503050406030204" pitchFamily="18" charset="0"/>
                                </a:rPr>
                                <m:t>𝑥</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m:t>
                                  </m:r>
                                </m:e>
                              </m:d>
                              <m:r>
                                <a:rPr lang="en-US" sz="1600" i="1">
                                  <a:latin typeface="Cambria Math" panose="02040503050406030204" pitchFamily="18" charset="0"/>
                                </a:rPr>
                                <m:t>−</m:t>
                              </m:r>
                              <m:r>
                                <a:rPr lang="en-US" sz="1600" i="1">
                                  <a:latin typeface="Cambria Math" panose="02040503050406030204" pitchFamily="18" charset="0"/>
                                </a:rPr>
                                <m:t>𝑥</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e>
                              </m:d>
                              <m:r>
                                <a:rPr lang="en-US" sz="1600" i="1">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m:t>
                              </m:r>
                              <m:r>
                                <a:rPr lang="en-US" sz="1600" b="0" i="1" smtClean="0">
                                  <a:latin typeface="Cambria Math" panose="02040503050406030204" pitchFamily="18" charset="0"/>
                                </a:rPr>
                                <m:t>𝑦</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𝐴</m:t>
                                  </m:r>
                                </m:e>
                              </m:d>
                              <m:r>
                                <a:rPr lang="en-US" sz="1600" i="1">
                                  <a:latin typeface="Cambria Math" panose="02040503050406030204" pitchFamily="18" charset="0"/>
                                </a:rPr>
                                <m:t>−</m:t>
                              </m:r>
                              <m:r>
                                <a:rPr lang="en-US" sz="1600" b="0" i="1" smtClean="0">
                                  <a:latin typeface="Cambria Math" panose="02040503050406030204" pitchFamily="18" charset="0"/>
                                </a:rPr>
                                <m:t>𝑦</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e>
                              </m:d>
                              <m:r>
                                <a:rPr lang="en-US" sz="1600" i="1">
                                  <a:latin typeface="Cambria Math" panose="02040503050406030204" pitchFamily="18" charset="0"/>
                                </a:rPr>
                                <m:t>)</m:t>
                              </m:r>
                            </m:e>
                            <m:sup>
                              <m:r>
                                <a:rPr lang="en-US" sz="1600" i="1">
                                  <a:latin typeface="Cambria Math" panose="02040503050406030204" pitchFamily="18" charset="0"/>
                                </a:rPr>
                                <m:t>2</m:t>
                              </m:r>
                            </m:sup>
                          </m:sSup>
                        </m:e>
                      </m:rad>
                    </m:oMath>
                  </m:oMathPara>
                </a14:m>
                <a:endParaRPr lang="vi-VN" sz="1600"/>
              </a:p>
            </p:txBody>
          </p:sp>
        </mc:Choice>
        <mc:Fallback xmlns="">
          <p:sp>
            <p:nvSpPr>
              <p:cNvPr id="9" name="TextBox 8">
                <a:extLst>
                  <a:ext uri="{FF2B5EF4-FFF2-40B4-BE49-F238E27FC236}">
                    <a16:creationId xmlns:a16="http://schemas.microsoft.com/office/drawing/2014/main" id="{5E12F5EF-379A-91FF-BEEC-3304F00E6B05}"/>
                  </a:ext>
                </a:extLst>
              </p:cNvPr>
              <p:cNvSpPr txBox="1">
                <a:spLocks noRot="1" noChangeAspect="1" noMove="1" noResize="1" noEditPoints="1" noAdjustHandles="1" noChangeArrowheads="1" noChangeShapeType="1" noTextEdit="1"/>
              </p:cNvSpPr>
              <p:nvPr/>
            </p:nvSpPr>
            <p:spPr>
              <a:xfrm>
                <a:off x="5567136" y="3112795"/>
                <a:ext cx="3420888" cy="390492"/>
              </a:xfrm>
              <a:prstGeom prst="rect">
                <a:avLst/>
              </a:prstGeom>
              <a:blipFill>
                <a:blip r:embed="rId3"/>
                <a:stretch>
                  <a:fillRect b="-9375"/>
                </a:stretch>
              </a:blipFill>
            </p:spPr>
            <p:txBody>
              <a:bodyPr/>
              <a:lstStyle/>
              <a:p>
                <a:r>
                  <a:rPr lang="vi-VN">
                    <a:noFill/>
                  </a:rPr>
                  <a:t> </a:t>
                </a:r>
              </a:p>
            </p:txBody>
          </p:sp>
        </mc:Fallback>
      </mc:AlternateContent>
      <p:sp>
        <p:nvSpPr>
          <p:cNvPr id="10" name="Text Placeholder 2">
            <a:extLst>
              <a:ext uri="{FF2B5EF4-FFF2-40B4-BE49-F238E27FC236}">
                <a16:creationId xmlns:a16="http://schemas.microsoft.com/office/drawing/2014/main" id="{60817082-9279-4717-77A4-4D48AFAEB5AE}"/>
              </a:ext>
            </a:extLst>
          </p:cNvPr>
          <p:cNvSpPr>
            <a:spLocks noGrp="1"/>
          </p:cNvSpPr>
          <p:nvPr>
            <p:ph type="body" sz="quarter" idx="11"/>
          </p:nvPr>
        </p:nvSpPr>
        <p:spPr>
          <a:xfrm>
            <a:off x="0" y="699542"/>
            <a:ext cx="9144000" cy="288032"/>
          </a:xfrm>
        </p:spPr>
        <p:txBody>
          <a:bodyPr/>
          <a:lstStyle/>
          <a:p>
            <a:r>
              <a:rPr lang="en-US"/>
              <a:t>K-Nearest Neighbors</a:t>
            </a:r>
          </a:p>
        </p:txBody>
      </p:sp>
      <p:pic>
        <p:nvPicPr>
          <p:cNvPr id="11" name="Picture 10" descr="A blue and white logo&#10;&#10;Description automatically generated">
            <a:extLst>
              <a:ext uri="{FF2B5EF4-FFF2-40B4-BE49-F238E27FC236}">
                <a16:creationId xmlns:a16="http://schemas.microsoft.com/office/drawing/2014/main" id="{AA28568F-D0BE-7115-308E-91944599E03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12" name="Picture 11" descr="A logo of a chess piece&#10;&#10;Description automatically generated">
            <a:extLst>
              <a:ext uri="{FF2B5EF4-FFF2-40B4-BE49-F238E27FC236}">
                <a16:creationId xmlns:a16="http://schemas.microsoft.com/office/drawing/2014/main" id="{53CA3A85-5127-F6E4-13B1-0DE5211107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365162271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Tìm hiểu thuật toán</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r>
              <a:rPr lang="en-US"/>
              <a:t>K-Nearest Neighbors</a:t>
            </a:r>
          </a:p>
        </p:txBody>
      </p:sp>
      <p:sp>
        <p:nvSpPr>
          <p:cNvPr id="5" name="TextBox 4">
            <a:extLst>
              <a:ext uri="{FF2B5EF4-FFF2-40B4-BE49-F238E27FC236}">
                <a16:creationId xmlns:a16="http://schemas.microsoft.com/office/drawing/2014/main" id="{C14C8E33-10F7-3E4D-C036-976B7E5D5769}"/>
              </a:ext>
            </a:extLst>
          </p:cNvPr>
          <p:cNvSpPr txBox="1"/>
          <p:nvPr/>
        </p:nvSpPr>
        <p:spPr>
          <a:xfrm>
            <a:off x="0" y="1198952"/>
            <a:ext cx="5724128" cy="3416320"/>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vi-VN"/>
              <a:t>Ư</a:t>
            </a:r>
            <a:r>
              <a:rPr lang="en-US"/>
              <a:t>u điểm:</a:t>
            </a:r>
          </a:p>
          <a:p>
            <a:pPr marL="742950" lvl="1" indent="-285750" algn="just" eaLnBrk="0" latinLnBrk="0" hangingPunct="0">
              <a:buFont typeface="Arial" panose="020B0604020202020204" pitchFamily="34" charset="0"/>
              <a:buChar char="•"/>
            </a:pPr>
            <a:r>
              <a:rPr lang="en-US"/>
              <a:t>Là một thuật toán đơn giản và dễ hiểu</a:t>
            </a:r>
          </a:p>
          <a:p>
            <a:pPr marL="742950" lvl="1" indent="-285750" algn="just" eaLnBrk="0" latinLnBrk="0" hangingPunct="0">
              <a:buFont typeface="Arial" panose="020B0604020202020204" pitchFamily="34" charset="0"/>
              <a:buChar char="•"/>
            </a:pPr>
            <a:r>
              <a:rPr lang="en-US"/>
              <a:t>Có thể sử dụng được cho cả phân loại và hồi quy</a:t>
            </a:r>
          </a:p>
          <a:p>
            <a:pPr marL="742950" lvl="1" indent="-285750" algn="just" eaLnBrk="0" latinLnBrk="0" hangingPunct="0">
              <a:buFont typeface="Arial" panose="020B0604020202020204" pitchFamily="34" charset="0"/>
              <a:buChar char="•"/>
            </a:pPr>
            <a:r>
              <a:rPr lang="en-US"/>
              <a:t>Hoạt động tốt với dữ liệu không gian rời rạc</a:t>
            </a:r>
          </a:p>
          <a:p>
            <a:pPr marL="285750" indent="-285750" algn="just" eaLnBrk="0" latinLnBrk="0" hangingPunct="0">
              <a:buFont typeface="Arial" panose="020B0604020202020204" pitchFamily="34" charset="0"/>
              <a:buChar char="•"/>
            </a:pPr>
            <a:r>
              <a:rPr lang="en-US"/>
              <a:t>Nhược điểm:</a:t>
            </a:r>
          </a:p>
          <a:p>
            <a:pPr marL="742950" lvl="1" indent="-285750" algn="just" eaLnBrk="0" latinLnBrk="0" hangingPunct="0">
              <a:buFont typeface="Arial" panose="020B0604020202020204" pitchFamily="34" charset="0"/>
              <a:buChar char="•"/>
            </a:pPr>
            <a:r>
              <a:rPr lang="en-US"/>
              <a:t>Có thể không hiệu quả với dữ liệu lớn</a:t>
            </a:r>
          </a:p>
          <a:p>
            <a:pPr marL="742950" lvl="1" indent="-285750" algn="just" eaLnBrk="0" latinLnBrk="0" hangingPunct="0">
              <a:buFont typeface="Arial" panose="020B0604020202020204" pitchFamily="34" charset="0"/>
              <a:buChar char="•"/>
            </a:pPr>
            <a:r>
              <a:rPr lang="en-US"/>
              <a:t>Có thể nhạy cảm với giá trị K</a:t>
            </a:r>
          </a:p>
          <a:p>
            <a:pPr marL="285750" indent="-285750" algn="just" eaLnBrk="0" latinLnBrk="0" hangingPunct="0">
              <a:buFont typeface="Arial" panose="020B0604020202020204" pitchFamily="34" charset="0"/>
              <a:buChar char="•"/>
            </a:pPr>
            <a:r>
              <a:rPr lang="en-US"/>
              <a:t>Ứng dụng:</a:t>
            </a:r>
          </a:p>
          <a:p>
            <a:pPr marL="742950" lvl="1" indent="-285750" algn="just" eaLnBrk="0" latinLnBrk="0" hangingPunct="0">
              <a:buFont typeface="Arial" panose="020B0604020202020204" pitchFamily="34" charset="0"/>
              <a:buChar char="•"/>
            </a:pPr>
            <a:r>
              <a:rPr lang="en-US"/>
              <a:t>Phân loại hình ảnh</a:t>
            </a:r>
          </a:p>
          <a:p>
            <a:pPr marL="742950" lvl="1" indent="-285750" algn="just" eaLnBrk="0" latinLnBrk="0" hangingPunct="0">
              <a:buFont typeface="Arial" panose="020B0604020202020204" pitchFamily="34" charset="0"/>
              <a:buChar char="•"/>
            </a:pPr>
            <a:r>
              <a:rPr lang="en-US"/>
              <a:t>Nhận dạng giọng nói</a:t>
            </a:r>
          </a:p>
          <a:p>
            <a:pPr marL="742950" lvl="1" indent="-285750" algn="just" eaLnBrk="0" latinLnBrk="0" hangingPunct="0">
              <a:buFont typeface="Arial" panose="020B0604020202020204" pitchFamily="34" charset="0"/>
              <a:buChar char="•"/>
            </a:pPr>
            <a:r>
              <a:rPr lang="en-US"/>
              <a:t>Phân loại khách hàng</a:t>
            </a:r>
          </a:p>
        </p:txBody>
      </p:sp>
      <p:pic>
        <p:nvPicPr>
          <p:cNvPr id="6" name="Picture 5">
            <a:extLst>
              <a:ext uri="{FF2B5EF4-FFF2-40B4-BE49-F238E27FC236}">
                <a16:creationId xmlns:a16="http://schemas.microsoft.com/office/drawing/2014/main" id="{4AB35C84-7AA0-1296-65AE-4666C06AC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059582"/>
            <a:ext cx="3140452" cy="1841835"/>
          </a:xfrm>
          <a:prstGeom prst="rect">
            <a:avLst/>
          </a:prstGeom>
          <a:noFill/>
          <a:ln>
            <a:noFill/>
          </a:ln>
        </p:spPr>
      </p:pic>
      <p:pic>
        <p:nvPicPr>
          <p:cNvPr id="4" name="Picture 3" descr="A blue and white logo&#10;&#10;Description automatically generated">
            <a:extLst>
              <a:ext uri="{FF2B5EF4-FFF2-40B4-BE49-F238E27FC236}">
                <a16:creationId xmlns:a16="http://schemas.microsoft.com/office/drawing/2014/main" id="{689CE650-1E63-0C71-6825-BD6B989CE9E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a:extLst>
              <a:ext uri="{FF2B5EF4-FFF2-40B4-BE49-F238E27FC236}">
                <a16:creationId xmlns:a16="http://schemas.microsoft.com/office/drawing/2014/main" id="{A1B50D46-82A5-E6C4-6A2B-85E2BF52E9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2062106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Tìm hiểu thuật toán</a:t>
            </a:r>
            <a:endParaRPr lang="vi-VN"/>
          </a:p>
        </p:txBody>
      </p:sp>
      <p:sp>
        <p:nvSpPr>
          <p:cNvPr id="5" name="TextBox 4">
            <a:extLst>
              <a:ext uri="{FF2B5EF4-FFF2-40B4-BE49-F238E27FC236}">
                <a16:creationId xmlns:a16="http://schemas.microsoft.com/office/drawing/2014/main" id="{C14C8E33-10F7-3E4D-C036-976B7E5D5769}"/>
              </a:ext>
            </a:extLst>
          </p:cNvPr>
          <p:cNvSpPr txBox="1"/>
          <p:nvPr/>
        </p:nvSpPr>
        <p:spPr>
          <a:xfrm>
            <a:off x="0" y="1198952"/>
            <a:ext cx="6084168" cy="2585323"/>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vi-VN"/>
              <a:t>Hồi quy logistic là một thuật toán học máy giám sát được sử dụng để phân loại dữ liệu nhị phân. </a:t>
            </a:r>
          </a:p>
          <a:p>
            <a:pPr marL="285750" indent="-285750" algn="just" eaLnBrk="0" latinLnBrk="0" hangingPunct="0">
              <a:buFont typeface="Arial" panose="020B0604020202020204" pitchFamily="34" charset="0"/>
              <a:buChar char="•"/>
            </a:pPr>
            <a:r>
              <a:rPr lang="vi-VN"/>
              <a:t>Hồi quy logistic sử dụng hàm logistic để ước tính xác suất của một đối tượng thuộc một lớp nhất định. </a:t>
            </a:r>
          </a:p>
          <a:p>
            <a:pPr marL="285750" indent="-285750" algn="just" eaLnBrk="0" latinLnBrk="0" hangingPunct="0">
              <a:buFont typeface="Arial" panose="020B0604020202020204" pitchFamily="34" charset="0"/>
              <a:buChar char="•"/>
            </a:pPr>
            <a:r>
              <a:rPr lang="vi-VN"/>
              <a:t>Mô hình hồi quy logistic được biểu diễn dưới dạng hàm tuyến tính, với một hàm sigmoid được áp dụng cho đầu ra để biến nó thành một giá trị trong khoảng từ 0 đến 1. Giá trị này được giải thích là xác suất của đối tượng thuộc lớp dương.</a:t>
            </a:r>
            <a:endParaRPr lang="en-US"/>
          </a:p>
        </p:txBody>
      </p:sp>
      <p:sp>
        <p:nvSpPr>
          <p:cNvPr id="10" name="Text Placeholder 2">
            <a:extLst>
              <a:ext uri="{FF2B5EF4-FFF2-40B4-BE49-F238E27FC236}">
                <a16:creationId xmlns:a16="http://schemas.microsoft.com/office/drawing/2014/main" id="{60817082-9279-4717-77A4-4D48AFAEB5AE}"/>
              </a:ext>
            </a:extLst>
          </p:cNvPr>
          <p:cNvSpPr>
            <a:spLocks noGrp="1"/>
          </p:cNvSpPr>
          <p:nvPr>
            <p:ph type="body" sz="quarter" idx="11"/>
          </p:nvPr>
        </p:nvSpPr>
        <p:spPr>
          <a:xfrm>
            <a:off x="0" y="699542"/>
            <a:ext cx="9144000" cy="288032"/>
          </a:xfrm>
        </p:spPr>
        <p:txBody>
          <a:bodyPr/>
          <a:lstStyle/>
          <a:p>
            <a:r>
              <a:rPr lang="en-US"/>
              <a:t>Logistics Regrestion</a:t>
            </a:r>
          </a:p>
        </p:txBody>
      </p:sp>
      <p:pic>
        <p:nvPicPr>
          <p:cNvPr id="3" name="Picture 2">
            <a:extLst>
              <a:ext uri="{FF2B5EF4-FFF2-40B4-BE49-F238E27FC236}">
                <a16:creationId xmlns:a16="http://schemas.microsoft.com/office/drawing/2014/main" id="{656BF3C7-78AD-035F-3005-AD7159AF2DD4}"/>
              </a:ext>
            </a:extLst>
          </p:cNvPr>
          <p:cNvPicPr>
            <a:picLocks noChangeAspect="1"/>
          </p:cNvPicPr>
          <p:nvPr/>
        </p:nvPicPr>
        <p:blipFill rotWithShape="1">
          <a:blip r:embed="rId3"/>
          <a:srcRect l="8000" t="7323" r="8000" b="5799"/>
          <a:stretch/>
        </p:blipFill>
        <p:spPr>
          <a:xfrm>
            <a:off x="6156176" y="978913"/>
            <a:ext cx="2664297" cy="2618360"/>
          </a:xfrm>
          <a:prstGeom prst="rect">
            <a:avLst/>
          </a:prstGeom>
        </p:spPr>
      </p:pic>
      <p:pic>
        <p:nvPicPr>
          <p:cNvPr id="4" name="Picture 3" descr="A blue and white logo&#10;&#10;Description automatically generated">
            <a:extLst>
              <a:ext uri="{FF2B5EF4-FFF2-40B4-BE49-F238E27FC236}">
                <a16:creationId xmlns:a16="http://schemas.microsoft.com/office/drawing/2014/main" id="{C53AB6B5-D24D-61C1-C2B4-673AF7F2C41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a:extLst>
              <a:ext uri="{FF2B5EF4-FFF2-40B4-BE49-F238E27FC236}">
                <a16:creationId xmlns:a16="http://schemas.microsoft.com/office/drawing/2014/main" id="{6B51FF89-F129-3F32-C6B8-C89035CC7F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24538170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Tìm hiểu thuật toán</a:t>
            </a:r>
            <a:endParaRPr lang="vi-VN"/>
          </a:p>
        </p:txBody>
      </p:sp>
      <p:sp>
        <p:nvSpPr>
          <p:cNvPr id="5" name="TextBox 4">
            <a:extLst>
              <a:ext uri="{FF2B5EF4-FFF2-40B4-BE49-F238E27FC236}">
                <a16:creationId xmlns:a16="http://schemas.microsoft.com/office/drawing/2014/main" id="{C14C8E33-10F7-3E4D-C036-976B7E5D5769}"/>
              </a:ext>
            </a:extLst>
          </p:cNvPr>
          <p:cNvSpPr txBox="1"/>
          <p:nvPr/>
        </p:nvSpPr>
        <p:spPr>
          <a:xfrm>
            <a:off x="0" y="1198952"/>
            <a:ext cx="6084168" cy="2862322"/>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vi-VN"/>
              <a:t>Mô hình dự đoán</a:t>
            </a:r>
          </a:p>
          <a:p>
            <a:pPr marL="285750" indent="-285750" algn="just" eaLnBrk="0" latinLnBrk="0" hangingPunct="0">
              <a:buFont typeface="Arial" panose="020B0604020202020204" pitchFamily="34" charset="0"/>
              <a:buChar char="•"/>
            </a:pPr>
            <a:endParaRPr lang="vi-VN"/>
          </a:p>
          <a:p>
            <a:pPr marL="285750" indent="-285750" algn="just" eaLnBrk="0" latinLnBrk="0" hangingPunct="0">
              <a:buFont typeface="Arial" panose="020B0604020202020204" pitchFamily="34" charset="0"/>
              <a:buChar char="•"/>
            </a:pPr>
            <a:endParaRPr lang="vi-VN"/>
          </a:p>
          <a:p>
            <a:pPr marL="285750" indent="-285750" algn="just" eaLnBrk="0" latinLnBrk="0" hangingPunct="0">
              <a:buFont typeface="Arial" panose="020B0604020202020204" pitchFamily="34" charset="0"/>
              <a:buChar char="•"/>
            </a:pPr>
            <a:endParaRPr lang="vi-VN"/>
          </a:p>
          <a:p>
            <a:pPr marL="285750" indent="-285750" algn="just" eaLnBrk="0" latinLnBrk="0" hangingPunct="0">
              <a:buFont typeface="Arial" panose="020B0604020202020204" pitchFamily="34" charset="0"/>
              <a:buChar char="•"/>
            </a:pPr>
            <a:r>
              <a:rPr lang="vi-VN"/>
              <a:t>Hàm mất mát</a:t>
            </a:r>
          </a:p>
          <a:p>
            <a:pPr marL="285750" indent="-285750" algn="just" eaLnBrk="0" latinLnBrk="0" hangingPunct="0">
              <a:buFont typeface="Arial" panose="020B0604020202020204" pitchFamily="34" charset="0"/>
              <a:buChar char="•"/>
            </a:pPr>
            <a:endParaRPr lang="vi-VN"/>
          </a:p>
          <a:p>
            <a:pPr marL="285750" indent="-285750" algn="just" eaLnBrk="0" latinLnBrk="0" hangingPunct="0">
              <a:buFont typeface="Arial" panose="020B0604020202020204" pitchFamily="34" charset="0"/>
              <a:buChar char="•"/>
            </a:pPr>
            <a:endParaRPr lang="vi-VN"/>
          </a:p>
          <a:p>
            <a:pPr marL="285750" indent="-285750" algn="just" eaLnBrk="0" latinLnBrk="0" hangingPunct="0">
              <a:buFont typeface="Arial" panose="020B0604020202020204" pitchFamily="34" charset="0"/>
              <a:buChar char="•"/>
            </a:pPr>
            <a:endParaRPr lang="vi-VN"/>
          </a:p>
          <a:p>
            <a:pPr marL="285750" indent="-285750" algn="just" eaLnBrk="0" latinLnBrk="0" hangingPunct="0">
              <a:buFont typeface="Arial" panose="020B0604020202020204" pitchFamily="34" charset="0"/>
              <a:buChar char="•"/>
            </a:pPr>
            <a:r>
              <a:rPr lang="vi-VN"/>
              <a:t>Hàm cập nhật:</a:t>
            </a:r>
          </a:p>
          <a:p>
            <a:pPr marL="285750" indent="-285750" algn="just" eaLnBrk="0" latinLnBrk="0" hangingPunct="0">
              <a:buFont typeface="Arial" panose="020B0604020202020204" pitchFamily="34" charset="0"/>
              <a:buChar char="•"/>
            </a:pPr>
            <a:endParaRPr lang="en-US"/>
          </a:p>
        </p:txBody>
      </p:sp>
      <p:sp>
        <p:nvSpPr>
          <p:cNvPr id="10" name="Text Placeholder 2">
            <a:extLst>
              <a:ext uri="{FF2B5EF4-FFF2-40B4-BE49-F238E27FC236}">
                <a16:creationId xmlns:a16="http://schemas.microsoft.com/office/drawing/2014/main" id="{60817082-9279-4717-77A4-4D48AFAEB5AE}"/>
              </a:ext>
            </a:extLst>
          </p:cNvPr>
          <p:cNvSpPr>
            <a:spLocks noGrp="1"/>
          </p:cNvSpPr>
          <p:nvPr>
            <p:ph type="body" sz="quarter" idx="11"/>
          </p:nvPr>
        </p:nvSpPr>
        <p:spPr>
          <a:xfrm>
            <a:off x="0" y="699542"/>
            <a:ext cx="9144000" cy="288032"/>
          </a:xfrm>
        </p:spPr>
        <p:txBody>
          <a:bodyPr/>
          <a:lstStyle/>
          <a:p>
            <a:r>
              <a:rPr lang="en-US"/>
              <a:t>Logistics Regrestion</a:t>
            </a:r>
          </a:p>
        </p:txBody>
      </p:sp>
      <p:pic>
        <p:nvPicPr>
          <p:cNvPr id="6" name="Picture 5">
            <a:extLst>
              <a:ext uri="{FF2B5EF4-FFF2-40B4-BE49-F238E27FC236}">
                <a16:creationId xmlns:a16="http://schemas.microsoft.com/office/drawing/2014/main" id="{1BFC006C-D9F6-C3F4-8F55-7563C4F2C7C7}"/>
              </a:ext>
            </a:extLst>
          </p:cNvPr>
          <p:cNvPicPr>
            <a:picLocks noChangeAspect="1"/>
          </p:cNvPicPr>
          <p:nvPr/>
        </p:nvPicPr>
        <p:blipFill>
          <a:blip r:embed="rId3"/>
          <a:stretch>
            <a:fillRect/>
          </a:stretch>
        </p:blipFill>
        <p:spPr>
          <a:xfrm>
            <a:off x="2521032" y="2461234"/>
            <a:ext cx="3436766" cy="955748"/>
          </a:xfrm>
          <a:prstGeom prst="rect">
            <a:avLst/>
          </a:prstGeom>
        </p:spPr>
      </p:pic>
      <p:pic>
        <p:nvPicPr>
          <p:cNvPr id="8" name="Picture 7">
            <a:extLst>
              <a:ext uri="{FF2B5EF4-FFF2-40B4-BE49-F238E27FC236}">
                <a16:creationId xmlns:a16="http://schemas.microsoft.com/office/drawing/2014/main" id="{731684DF-C523-27C2-EE11-3C658053242F}"/>
              </a:ext>
            </a:extLst>
          </p:cNvPr>
          <p:cNvPicPr>
            <a:picLocks noChangeAspect="1"/>
          </p:cNvPicPr>
          <p:nvPr/>
        </p:nvPicPr>
        <p:blipFill>
          <a:blip r:embed="rId4"/>
          <a:stretch>
            <a:fillRect/>
          </a:stretch>
        </p:blipFill>
        <p:spPr>
          <a:xfrm>
            <a:off x="2715202" y="3910379"/>
            <a:ext cx="3048425" cy="504895"/>
          </a:xfrm>
          <a:prstGeom prst="rect">
            <a:avLst/>
          </a:prstGeom>
        </p:spPr>
      </p:pic>
      <p:pic>
        <p:nvPicPr>
          <p:cNvPr id="11" name="Picture 10">
            <a:extLst>
              <a:ext uri="{FF2B5EF4-FFF2-40B4-BE49-F238E27FC236}">
                <a16:creationId xmlns:a16="http://schemas.microsoft.com/office/drawing/2014/main" id="{1184DEF9-EE9A-C9D8-5F04-B3832A4DEE0C}"/>
              </a:ext>
            </a:extLst>
          </p:cNvPr>
          <p:cNvPicPr>
            <a:picLocks noChangeAspect="1"/>
          </p:cNvPicPr>
          <p:nvPr/>
        </p:nvPicPr>
        <p:blipFill>
          <a:blip r:embed="rId5"/>
          <a:stretch>
            <a:fillRect/>
          </a:stretch>
        </p:blipFill>
        <p:spPr>
          <a:xfrm>
            <a:off x="2843808" y="1233318"/>
            <a:ext cx="2791215" cy="876422"/>
          </a:xfrm>
          <a:prstGeom prst="rect">
            <a:avLst/>
          </a:prstGeom>
        </p:spPr>
      </p:pic>
      <p:pic>
        <p:nvPicPr>
          <p:cNvPr id="12" name="Picture 11" descr="A blue and white logo&#10;&#10;Description automatically generated">
            <a:extLst>
              <a:ext uri="{FF2B5EF4-FFF2-40B4-BE49-F238E27FC236}">
                <a16:creationId xmlns:a16="http://schemas.microsoft.com/office/drawing/2014/main" id="{C41A19CD-FA03-4171-CE95-D86EFE453C1D}"/>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13" name="Picture 12" descr="A logo of a chess piece&#10;&#10;Description automatically generated">
            <a:extLst>
              <a:ext uri="{FF2B5EF4-FFF2-40B4-BE49-F238E27FC236}">
                <a16:creationId xmlns:a16="http://schemas.microsoft.com/office/drawing/2014/main" id="{BBAFCA18-0132-31DD-314F-30D0028E4B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14602406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4DEF2-8463-0178-6270-10D8705EBF76}"/>
              </a:ext>
            </a:extLst>
          </p:cNvPr>
          <p:cNvSpPr>
            <a:spLocks noGrp="1"/>
          </p:cNvSpPr>
          <p:nvPr>
            <p:ph type="body" sz="quarter" idx="10"/>
          </p:nvPr>
        </p:nvSpPr>
        <p:spPr/>
        <p:txBody>
          <a:bodyPr/>
          <a:lstStyle/>
          <a:p>
            <a:r>
              <a:rPr lang="en-US"/>
              <a:t>Tìm hiểu thuật toán</a:t>
            </a:r>
            <a:endParaRPr lang="vi-VN"/>
          </a:p>
        </p:txBody>
      </p:sp>
      <p:sp>
        <p:nvSpPr>
          <p:cNvPr id="3" name="Text Placeholder 2">
            <a:extLst>
              <a:ext uri="{FF2B5EF4-FFF2-40B4-BE49-F238E27FC236}">
                <a16:creationId xmlns:a16="http://schemas.microsoft.com/office/drawing/2014/main" id="{A293530F-D655-98E8-14BD-D1E22EEFC5FA}"/>
              </a:ext>
            </a:extLst>
          </p:cNvPr>
          <p:cNvSpPr>
            <a:spLocks noGrp="1"/>
          </p:cNvSpPr>
          <p:nvPr>
            <p:ph type="body" sz="quarter" idx="11"/>
          </p:nvPr>
        </p:nvSpPr>
        <p:spPr/>
        <p:txBody>
          <a:bodyPr/>
          <a:lstStyle/>
          <a:p>
            <a:r>
              <a:rPr lang="en-US"/>
              <a:t>Logistics Regrestion</a:t>
            </a:r>
          </a:p>
        </p:txBody>
      </p:sp>
      <p:sp>
        <p:nvSpPr>
          <p:cNvPr id="5" name="TextBox 4">
            <a:extLst>
              <a:ext uri="{FF2B5EF4-FFF2-40B4-BE49-F238E27FC236}">
                <a16:creationId xmlns:a16="http://schemas.microsoft.com/office/drawing/2014/main" id="{C14C8E33-10F7-3E4D-C036-976B7E5D5769}"/>
              </a:ext>
            </a:extLst>
          </p:cNvPr>
          <p:cNvSpPr txBox="1"/>
          <p:nvPr/>
        </p:nvSpPr>
        <p:spPr>
          <a:xfrm>
            <a:off x="0" y="1072883"/>
            <a:ext cx="5724128" cy="3139321"/>
          </a:xfrm>
          <a:prstGeom prst="rect">
            <a:avLst/>
          </a:prstGeom>
          <a:noFill/>
        </p:spPr>
        <p:txBody>
          <a:bodyPr wrap="square" rtlCol="0">
            <a:spAutoFit/>
          </a:bodyPr>
          <a:lstStyle/>
          <a:p>
            <a:pPr marL="285750" indent="-285750" algn="just" eaLnBrk="0" latinLnBrk="0" hangingPunct="0">
              <a:buFont typeface="Arial" panose="020B0604020202020204" pitchFamily="34" charset="0"/>
              <a:buChar char="•"/>
            </a:pPr>
            <a:r>
              <a:rPr lang="vi-VN"/>
              <a:t>Ư</a:t>
            </a:r>
            <a:r>
              <a:rPr lang="en-US"/>
              <a:t>u điểm:</a:t>
            </a:r>
          </a:p>
          <a:p>
            <a:pPr marL="742950" lvl="1" indent="-285750" algn="just" eaLnBrk="0" latinLnBrk="0" hangingPunct="0">
              <a:buFont typeface="Arial" panose="020B0604020202020204" pitchFamily="34" charset="0"/>
              <a:buChar char="•"/>
            </a:pPr>
            <a:r>
              <a:rPr lang="en-US"/>
              <a:t>Đơn giản dễ hiểu và triển khai</a:t>
            </a:r>
          </a:p>
          <a:p>
            <a:pPr marL="742950" lvl="1" indent="-285750" algn="just" eaLnBrk="0" latinLnBrk="0" hangingPunct="0">
              <a:buFont typeface="Arial" panose="020B0604020202020204" pitchFamily="34" charset="0"/>
              <a:buChar char="•"/>
            </a:pPr>
            <a:r>
              <a:rPr lang="en-US"/>
              <a:t>Cung cấp các xác suất</a:t>
            </a:r>
          </a:p>
          <a:p>
            <a:pPr marL="742950" lvl="1" indent="-285750" algn="just" eaLnBrk="0" latinLnBrk="0" hangingPunct="0">
              <a:buFont typeface="Arial" panose="020B0604020202020204" pitchFamily="34" charset="0"/>
              <a:buChar char="•"/>
            </a:pPr>
            <a:r>
              <a:rPr lang="en-US"/>
              <a:t>Có thể áp dụng được cho các tập dữ liệu lớn</a:t>
            </a:r>
          </a:p>
          <a:p>
            <a:pPr marL="285750" indent="-285750" algn="just" eaLnBrk="0" latinLnBrk="0" hangingPunct="0">
              <a:buFont typeface="Arial" panose="020B0604020202020204" pitchFamily="34" charset="0"/>
              <a:buChar char="•"/>
            </a:pPr>
            <a:r>
              <a:rPr lang="en-US"/>
              <a:t>Nhược điểm:</a:t>
            </a:r>
          </a:p>
          <a:p>
            <a:pPr marL="742950" lvl="1" indent="-285750" algn="just" eaLnBrk="0" latinLnBrk="0" hangingPunct="0">
              <a:buFont typeface="Arial" panose="020B0604020202020204" pitchFamily="34" charset="0"/>
              <a:buChar char="•"/>
            </a:pPr>
            <a:r>
              <a:rPr lang="en-US"/>
              <a:t>Có thể không hiệu quả với tập dữ liệu không cân bằng </a:t>
            </a:r>
          </a:p>
          <a:p>
            <a:pPr marL="742950" lvl="1" indent="-285750" algn="just" eaLnBrk="0" latinLnBrk="0" hangingPunct="0">
              <a:buFont typeface="Arial" panose="020B0604020202020204" pitchFamily="34" charset="0"/>
              <a:buChar char="•"/>
            </a:pPr>
            <a:r>
              <a:rPr lang="en-US"/>
              <a:t>Dễ có khả năng bị overfitting</a:t>
            </a:r>
          </a:p>
          <a:p>
            <a:pPr marL="285750" indent="-285750" algn="just" eaLnBrk="0" latinLnBrk="0" hangingPunct="0">
              <a:buFont typeface="Arial" panose="020B0604020202020204" pitchFamily="34" charset="0"/>
              <a:buChar char="•"/>
            </a:pPr>
            <a:r>
              <a:rPr lang="en-US"/>
              <a:t>Ứng dụng:</a:t>
            </a:r>
          </a:p>
          <a:p>
            <a:pPr marL="742950" lvl="1" indent="-285750" algn="just" eaLnBrk="0" latinLnBrk="0" hangingPunct="0">
              <a:buFont typeface="Arial" panose="020B0604020202020204" pitchFamily="34" charset="0"/>
              <a:buChar char="•"/>
            </a:pPr>
            <a:r>
              <a:rPr lang="en-US"/>
              <a:t>Phân loại email spam</a:t>
            </a:r>
          </a:p>
          <a:p>
            <a:pPr marL="742950" lvl="1" indent="-285750" algn="just" eaLnBrk="0" latinLnBrk="0" hangingPunct="0">
              <a:buFont typeface="Arial" panose="020B0604020202020204" pitchFamily="34" charset="0"/>
              <a:buChar char="•"/>
            </a:pPr>
            <a:r>
              <a:rPr lang="en-US"/>
              <a:t>Phân tích khả năng xảy ra của một biến cố</a:t>
            </a:r>
          </a:p>
        </p:txBody>
      </p:sp>
      <p:pic>
        <p:nvPicPr>
          <p:cNvPr id="4" name="Picture 3" descr="A blue and white logo&#10;&#10;Description automatically generated">
            <a:extLst>
              <a:ext uri="{FF2B5EF4-FFF2-40B4-BE49-F238E27FC236}">
                <a16:creationId xmlns:a16="http://schemas.microsoft.com/office/drawing/2014/main" id="{FE07C1B9-1A8D-8C21-1BC1-2E26A6E0F95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8424" y="51470"/>
            <a:ext cx="666098" cy="555526"/>
          </a:xfrm>
          <a:prstGeom prst="rect">
            <a:avLst/>
          </a:prstGeom>
        </p:spPr>
      </p:pic>
      <p:pic>
        <p:nvPicPr>
          <p:cNvPr id="7" name="Picture 6" descr="A logo of a chess piece&#10;&#10;Description automatically generated">
            <a:extLst>
              <a:ext uri="{FF2B5EF4-FFF2-40B4-BE49-F238E27FC236}">
                <a16:creationId xmlns:a16="http://schemas.microsoft.com/office/drawing/2014/main" id="{53B253E5-12D6-973B-5102-70D377FAFA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4440" y="4638158"/>
            <a:ext cx="450082" cy="453872"/>
          </a:xfrm>
          <a:prstGeom prst="rect">
            <a:avLst/>
          </a:prstGeom>
        </p:spPr>
      </p:pic>
    </p:spTree>
    <p:extLst>
      <p:ext uri="{BB962C8B-B14F-4D97-AF65-F5344CB8AC3E}">
        <p14:creationId xmlns:p14="http://schemas.microsoft.com/office/powerpoint/2010/main" val="3023785359"/>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1910</TotalTime>
  <Words>1057</Words>
  <Application>Microsoft Office PowerPoint</Application>
  <PresentationFormat>On-screen Show (16:9)</PresentationFormat>
  <Paragraphs>211</Paragraphs>
  <Slides>22</Slides>
  <Notes>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vt:lpstr>
      <vt:lpstr>Calibri</vt:lpstr>
      <vt:lpstr>Cambria Math</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TRAN TUAN MINH</cp:lastModifiedBy>
  <cp:revision>173</cp:revision>
  <dcterms:created xsi:type="dcterms:W3CDTF">2016-12-05T23:26:54Z</dcterms:created>
  <dcterms:modified xsi:type="dcterms:W3CDTF">2023-11-05T15:52:14Z</dcterms:modified>
</cp:coreProperties>
</file>