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</p:sldMasterIdLst>
  <p:notesMasterIdLst>
    <p:notesMasterId r:id="rId44"/>
  </p:notesMasterIdLst>
  <p:handoutMasterIdLst>
    <p:handoutMasterId r:id="rId45"/>
  </p:handoutMasterIdLst>
  <p:sldIdLst>
    <p:sldId id="274" r:id="rId5"/>
    <p:sldId id="276" r:id="rId6"/>
    <p:sldId id="446" r:id="rId7"/>
    <p:sldId id="445" r:id="rId8"/>
    <p:sldId id="447" r:id="rId9"/>
    <p:sldId id="452" r:id="rId10"/>
    <p:sldId id="454" r:id="rId11"/>
    <p:sldId id="455" r:id="rId12"/>
    <p:sldId id="457" r:id="rId13"/>
    <p:sldId id="458" r:id="rId14"/>
    <p:sldId id="442" r:id="rId15"/>
    <p:sldId id="443" r:id="rId16"/>
    <p:sldId id="459" r:id="rId17"/>
    <p:sldId id="460" r:id="rId18"/>
    <p:sldId id="448" r:id="rId19"/>
    <p:sldId id="461" r:id="rId20"/>
    <p:sldId id="462" r:id="rId21"/>
    <p:sldId id="463" r:id="rId22"/>
    <p:sldId id="464" r:id="rId23"/>
    <p:sldId id="466" r:id="rId24"/>
    <p:sldId id="467" r:id="rId25"/>
    <p:sldId id="465" r:id="rId26"/>
    <p:sldId id="449" r:id="rId27"/>
    <p:sldId id="468" r:id="rId28"/>
    <p:sldId id="469" r:id="rId29"/>
    <p:sldId id="470" r:id="rId30"/>
    <p:sldId id="471" r:id="rId31"/>
    <p:sldId id="472" r:id="rId32"/>
    <p:sldId id="450" r:id="rId33"/>
    <p:sldId id="473" r:id="rId34"/>
    <p:sldId id="474" r:id="rId35"/>
    <p:sldId id="479" r:id="rId36"/>
    <p:sldId id="480" r:id="rId37"/>
    <p:sldId id="482" r:id="rId38"/>
    <p:sldId id="481" r:id="rId39"/>
    <p:sldId id="451" r:id="rId40"/>
    <p:sldId id="477" r:id="rId41"/>
    <p:sldId id="478" r:id="rId42"/>
    <p:sldId id="484" r:id="rId4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74"/>
            <p14:sldId id="276"/>
          </p14:sldIdLst>
        </p14:section>
        <p14:section name="Functions Overview" id="{9CA83AB3-6C93-4280-B1AC-5AD2CE52955F}">
          <p14:sldIdLst>
            <p14:sldId id="446"/>
            <p14:sldId id="445"/>
          </p14:sldIdLst>
        </p14:section>
        <p14:section name="String Functions" id="{6B5BB769-79B3-4160-A4E5-8D614393DD39}">
          <p14:sldIdLst>
            <p14:sldId id="447"/>
            <p14:sldId id="452"/>
            <p14:sldId id="454"/>
            <p14:sldId id="455"/>
            <p14:sldId id="457"/>
            <p14:sldId id="458"/>
            <p14:sldId id="442"/>
            <p14:sldId id="443"/>
            <p14:sldId id="459"/>
            <p14:sldId id="460"/>
          </p14:sldIdLst>
        </p14:section>
        <p14:section name="Math Functions" id="{CEFBAC4D-3F1F-4B02-832D-4837550DC4B7}">
          <p14:sldIdLst>
            <p14:sldId id="448"/>
            <p14:sldId id="461"/>
            <p14:sldId id="462"/>
            <p14:sldId id="463"/>
            <p14:sldId id="464"/>
            <p14:sldId id="466"/>
            <p14:sldId id="467"/>
            <p14:sldId id="465"/>
          </p14:sldIdLst>
        </p14:section>
        <p14:section name="Date Functions" id="{B830CC83-893B-4008-A66F-DC210F7B5414}">
          <p14:sldIdLst>
            <p14:sldId id="449"/>
            <p14:sldId id="468"/>
            <p14:sldId id="469"/>
            <p14:sldId id="470"/>
            <p14:sldId id="471"/>
            <p14:sldId id="472"/>
          </p14:sldIdLst>
        </p14:section>
        <p14:section name="Other Functions" id="{A93D2DC3-148D-4AA3-BB54-15621866B055}">
          <p14:sldIdLst>
            <p14:sldId id="450"/>
            <p14:sldId id="473"/>
            <p14:sldId id="474"/>
            <p14:sldId id="479"/>
            <p14:sldId id="480"/>
            <p14:sldId id="482"/>
            <p14:sldId id="481"/>
          </p14:sldIdLst>
        </p14:section>
        <p14:section name="Wildcards" id="{A0D8A753-109C-4C9E-8E2C-57D4E25D908B}">
          <p14:sldIdLst>
            <p14:sldId id="451"/>
            <p14:sldId id="477"/>
            <p14:sldId id="478"/>
            <p14:sldId id="4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BFF"/>
    <a:srgbClr val="005828"/>
    <a:srgbClr val="00B050"/>
    <a:srgbClr val="003760"/>
    <a:srgbClr val="0070C0"/>
    <a:srgbClr val="C6C0AA"/>
    <a:srgbClr val="FFF0D9"/>
    <a:srgbClr val="FFA72A"/>
    <a:srgbClr val="F0F5FA"/>
    <a:srgbClr val="1A8A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5EC985-515D-0F7E-03A1-B3B593CDFD73}" v="7" dt="2023-01-10T03:59:50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8" autoAdjust="0"/>
    <p:restoredTop sz="94533" autoAdjust="0"/>
  </p:normalViewPr>
  <p:slideViewPr>
    <p:cSldViewPr>
      <p:cViewPr varScale="1">
        <p:scale>
          <a:sx n="105" d="100"/>
          <a:sy n="105" d="100"/>
        </p:scale>
        <p:origin x="522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nh Ho Hoang" userId="bdaa2ca6-9388-4c5e-9437-595bc402494c" providerId="ADAL" clId="{4ADDF7E1-B376-4A47-B488-6D84BA4FEA42}"/>
    <pc:docChg chg="modSld">
      <pc:chgData name="Thanh Ho Hoang" userId="bdaa2ca6-9388-4c5e-9437-595bc402494c" providerId="ADAL" clId="{4ADDF7E1-B376-4A47-B488-6D84BA4FEA42}" dt="2021-12-29T08:04:18.965" v="5" actId="1076"/>
      <pc:docMkLst>
        <pc:docMk/>
      </pc:docMkLst>
      <pc:sldChg chg="modSp">
        <pc:chgData name="Thanh Ho Hoang" userId="bdaa2ca6-9388-4c5e-9437-595bc402494c" providerId="ADAL" clId="{4ADDF7E1-B376-4A47-B488-6D84BA4FEA42}" dt="2021-12-29T08:04:18.965" v="5" actId="1076"/>
        <pc:sldMkLst>
          <pc:docMk/>
          <pc:sldMk cId="3215379390" sldId="274"/>
        </pc:sldMkLst>
        <pc:picChg chg="mod">
          <ac:chgData name="Thanh Ho Hoang" userId="bdaa2ca6-9388-4c5e-9437-595bc402494c" providerId="ADAL" clId="{4ADDF7E1-B376-4A47-B488-6D84BA4FEA42}" dt="2021-12-29T08:04:18.965" v="5" actId="1076"/>
          <ac:picMkLst>
            <pc:docMk/>
            <pc:sldMk cId="3215379390" sldId="274"/>
            <ac:picMk id="8" creationId="{14BF041C-5A19-4224-8F9D-911D4DAE05B2}"/>
          </ac:picMkLst>
        </pc:picChg>
      </pc:sldChg>
      <pc:sldChg chg="modSp">
        <pc:chgData name="Thanh Ho Hoang" userId="bdaa2ca6-9388-4c5e-9437-595bc402494c" providerId="ADAL" clId="{4ADDF7E1-B376-4A47-B488-6D84BA4FEA42}" dt="2021-12-28T11:52:17.938" v="0"/>
        <pc:sldMkLst>
          <pc:docMk/>
          <pc:sldMk cId="1217708034" sldId="459"/>
        </pc:sldMkLst>
        <pc:spChg chg="mod">
          <ac:chgData name="Thanh Ho Hoang" userId="bdaa2ca6-9388-4c5e-9437-595bc402494c" providerId="ADAL" clId="{4ADDF7E1-B376-4A47-B488-6D84BA4FEA42}" dt="2021-12-28T11:52:17.938" v="0"/>
          <ac:spMkLst>
            <pc:docMk/>
            <pc:sldMk cId="1217708034" sldId="459"/>
            <ac:spMk id="11" creationId="{00000000-0000-0000-0000-000000000000}"/>
          </ac:spMkLst>
        </pc:spChg>
        <pc:spChg chg="mod">
          <ac:chgData name="Thanh Ho Hoang" userId="bdaa2ca6-9388-4c5e-9437-595bc402494c" providerId="ADAL" clId="{4ADDF7E1-B376-4A47-B488-6D84BA4FEA42}" dt="2021-12-28T11:52:17.938" v="0"/>
          <ac:spMkLst>
            <pc:docMk/>
            <pc:sldMk cId="1217708034" sldId="459"/>
            <ac:spMk id="14" creationId="{00000000-0000-0000-0000-000000000000}"/>
          </ac:spMkLst>
        </pc:spChg>
        <pc:grpChg chg="mod">
          <ac:chgData name="Thanh Ho Hoang" userId="bdaa2ca6-9388-4c5e-9437-595bc402494c" providerId="ADAL" clId="{4ADDF7E1-B376-4A47-B488-6D84BA4FEA42}" dt="2021-12-28T11:52:17.938" v="0"/>
          <ac:grpSpMkLst>
            <pc:docMk/>
            <pc:sldMk cId="1217708034" sldId="459"/>
            <ac:grpSpMk id="7" creationId="{00000000-0000-0000-0000-000000000000}"/>
          </ac:grpSpMkLst>
        </pc:grpChg>
      </pc:sldChg>
    </pc:docChg>
  </pc:docChgLst>
  <pc:docChgLst>
    <pc:chgData name="An Ly Minh" userId="S::an.ly@orientsoftware.com::901a9585-0bad-4e98-9c58-38fecc165e20" providerId="AD" clId="Web-{F15EC985-515D-0F7E-03A1-B3B593CDFD73}"/>
    <pc:docChg chg="modSld">
      <pc:chgData name="An Ly Minh" userId="S::an.ly@orientsoftware.com::901a9585-0bad-4e98-9c58-38fecc165e20" providerId="AD" clId="Web-{F15EC985-515D-0F7E-03A1-B3B593CDFD73}" dt="2023-01-10T03:59:50.404" v="6" actId="1076"/>
      <pc:docMkLst>
        <pc:docMk/>
      </pc:docMkLst>
      <pc:sldChg chg="modSp">
        <pc:chgData name="An Ly Minh" userId="S::an.ly@orientsoftware.com::901a9585-0bad-4e98-9c58-38fecc165e20" providerId="AD" clId="Web-{F15EC985-515D-0F7E-03A1-B3B593CDFD73}" dt="2023-01-10T03:59:50.404" v="6" actId="1076"/>
        <pc:sldMkLst>
          <pc:docMk/>
          <pc:sldMk cId="1784600574" sldId="480"/>
        </pc:sldMkLst>
        <pc:spChg chg="mod">
          <ac:chgData name="An Ly Minh" userId="S::an.ly@orientsoftware.com::901a9585-0bad-4e98-9c58-38fecc165e20" providerId="AD" clId="Web-{F15EC985-515D-0F7E-03A1-B3B593CDFD73}" dt="2023-01-10T03:59:48.341" v="5" actId="1076"/>
          <ac:spMkLst>
            <pc:docMk/>
            <pc:sldMk cId="1784600574" sldId="480"/>
            <ac:spMk id="15" creationId="{848E71B7-3308-4756-8184-B2C5CB212C4F}"/>
          </ac:spMkLst>
        </pc:spChg>
        <pc:spChg chg="mod">
          <ac:chgData name="An Ly Minh" userId="S::an.ly@orientsoftware.com::901a9585-0bad-4e98-9c58-38fecc165e20" providerId="AD" clId="Web-{F15EC985-515D-0F7E-03A1-B3B593CDFD73}" dt="2023-01-10T03:59:11.746" v="0" actId="1076"/>
          <ac:spMkLst>
            <pc:docMk/>
            <pc:sldMk cId="1784600574" sldId="480"/>
            <ac:spMk id="22" creationId="{C73888CC-8AC1-4F27-8E95-5A167833EC4C}"/>
          </ac:spMkLst>
        </pc:spChg>
        <pc:graphicFrameChg chg="mod">
          <ac:chgData name="An Ly Minh" userId="S::an.ly@orientsoftware.com::901a9585-0bad-4e98-9c58-38fecc165e20" providerId="AD" clId="Web-{F15EC985-515D-0F7E-03A1-B3B593CDFD73}" dt="2023-01-10T03:59:43.591" v="4" actId="1076"/>
          <ac:graphicFrameMkLst>
            <pc:docMk/>
            <pc:sldMk cId="1784600574" sldId="480"/>
            <ac:graphicFrameMk id="10" creationId="{AE6ABE89-C737-46ED-82BE-D1686C76DA8A}"/>
          </ac:graphicFrameMkLst>
        </pc:graphicFrameChg>
        <pc:graphicFrameChg chg="mod">
          <ac:chgData name="An Ly Minh" userId="S::an.ly@orientsoftware.com::901a9585-0bad-4e98-9c58-38fecc165e20" providerId="AD" clId="Web-{F15EC985-515D-0F7E-03A1-B3B593CDFD73}" dt="2023-01-10T03:59:50.404" v="6" actId="1076"/>
          <ac:graphicFrameMkLst>
            <pc:docMk/>
            <pc:sldMk cId="1784600574" sldId="480"/>
            <ac:graphicFrameMk id="17" creationId="{0B10BDFB-691F-4299-B902-6A1C0BF97E7F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1/9/2023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Determines the partitioning and ordering of a </a:t>
            </a:r>
            <a:r>
              <a:rPr lang="en-US" sz="16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rowset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before the associated window function is applied. That is, the OVER clause defines a window or user-specified set of rows within a query result set. A window function then computes a value for each row in the window. You can use the OVER clause with functions to compute aggregated values such as moving averages, cumulative aggregates, running totals, or a top N per group results.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51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100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use the </a:t>
            </a:r>
            <a:r>
              <a:rPr lang="en-US" dirty="0"/>
              <a:t>PIVOT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/>
              <a:t>UNPIVOT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relational operators to change a table-valued expression into another table. </a:t>
            </a:r>
            <a:r>
              <a:rPr lang="en-US" dirty="0"/>
              <a:t>PIVOT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rotates a table-valued expression by turning the unique values from one column in the expression into multiple columns in the output. And </a:t>
            </a:r>
            <a:r>
              <a:rPr lang="en-US" dirty="0"/>
              <a:t>PIVOT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runs aggregations where they're required on any remaining column values that are wanted in the final output. </a:t>
            </a:r>
            <a:r>
              <a:rPr lang="en-US" dirty="0"/>
              <a:t>UNPIVOT</a:t>
            </a:r>
            <a:r>
              <a:rPr lang="en-US" sz="16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carries out the opposite operation to PIVOT by rotating columns of a table-valued expression into column values.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85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66C8-8D79-4DA5-82B0-5F0461B2F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54155-DC3C-495A-AEF1-41C4B5B1D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A1AB0-DDD4-4ABC-ABAE-EFA41A02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0EC83-1FC5-42B0-975A-F82522198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48FCF-0DE3-458C-8A3E-9B273641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Google Shape;17;p2">
            <a:extLst>
              <a:ext uri="{FF2B5EF4-FFF2-40B4-BE49-F238E27FC236}">
                <a16:creationId xmlns:a16="http://schemas.microsoft.com/office/drawing/2014/main" id="{02DED26D-F7B9-449B-A8DC-26A878C5EB3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" y="0"/>
            <a:ext cx="12195176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714CF9-63EE-4493-BAF3-4539A311F9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9" name="Google Shape;56;p8">
            <a:extLst>
              <a:ext uri="{FF2B5EF4-FFF2-40B4-BE49-F238E27FC236}">
                <a16:creationId xmlns:a16="http://schemas.microsoft.com/office/drawing/2014/main" id="{B6B92D0D-7B28-436F-814D-A195D2D87F99}"/>
              </a:ext>
            </a:extLst>
          </p:cNvPr>
          <p:cNvSpPr txBox="1"/>
          <p:nvPr userDrawn="1"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 dirty="0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</p:spTree>
    <p:extLst>
      <p:ext uri="{BB962C8B-B14F-4D97-AF65-F5344CB8AC3E}">
        <p14:creationId xmlns:p14="http://schemas.microsoft.com/office/powerpoint/2010/main" val="175757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D9E9-03E0-4AC4-B242-D65B9AD7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72741-18A3-4ECA-A0A8-AF5181C03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FF5A5-1459-4A6B-B3CE-54AAC204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713E-3543-4928-A2D9-60726ACBE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06B37-4B73-4858-89B3-25D5C498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3956202B-54DB-4E2B-BEEF-4294EDFF7D4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2E85F68F-EFCE-4EF5-B4B2-504FAE8CFF7C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849439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40E07-C3F4-441E-AF1B-96B6FD6E1C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27C69-73E4-46F3-A548-6847E560C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366AB09F-CACC-46D3-941A-8BBA827A49F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DE96C4FC-0BE8-4FE2-8213-6056C488E5E5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4823323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pic>
        <p:nvPicPr>
          <p:cNvPr id="10" name="Google Shape;20;p3">
            <a:extLst>
              <a:ext uri="{FF2B5EF4-FFF2-40B4-BE49-F238E27FC236}">
                <a16:creationId xmlns:a16="http://schemas.microsoft.com/office/drawing/2014/main" id="{C64EBC9E-14FB-430B-AC3E-4B7F978DBCC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1;p3">
            <a:extLst>
              <a:ext uri="{FF2B5EF4-FFF2-40B4-BE49-F238E27FC236}">
                <a16:creationId xmlns:a16="http://schemas.microsoft.com/office/drawing/2014/main" id="{C983EA9F-AC19-46FE-BB80-2C34375F17B5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011233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BB39FBAD-570F-4041-B9D9-66C761842B5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D3A6C979-8CD1-4888-A3E6-E0BB504FC8DE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62644-7B56-44DD-894F-B0E89827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4B8A3-4ABC-40F5-B7FC-71A2278BA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B34FFD42-945D-4D80-80AC-DFC5593927B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1D95A2D1-4681-41D0-8DDA-00F1FF4E7C5D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A73D950-2379-4299-859B-352D2509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82" y="6268228"/>
            <a:ext cx="586488" cy="36512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31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5385F-575B-4AB7-BFD4-8D404655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4E124-D208-46C6-BE97-133764C50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Google Shape;20;p3">
            <a:extLst>
              <a:ext uri="{FF2B5EF4-FFF2-40B4-BE49-F238E27FC236}">
                <a16:creationId xmlns:a16="http://schemas.microsoft.com/office/drawing/2014/main" id="{82A5A6DC-1CCD-410A-B756-69E8F67C68E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1;p3">
            <a:extLst>
              <a:ext uri="{FF2B5EF4-FFF2-40B4-BE49-F238E27FC236}">
                <a16:creationId xmlns:a16="http://schemas.microsoft.com/office/drawing/2014/main" id="{0F468AA0-FF4E-4EB8-9C7F-46ACC59F9508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10324550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90B8-1D6A-49A4-88B9-BE6F089E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EB7BA-7799-4DEF-B416-E0BA4B6D4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31706-16AE-4AE6-9467-EDFDE9E1C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87A21934-29A8-4904-A2EB-EC7212D30E5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7A02392A-12EE-4939-A381-53033F476FE1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19401117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DE3CE-F860-4A08-A288-CD122940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98D2E-14A7-493F-899D-47AC1C697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F01367-8C43-4E61-8421-30D459F5F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EF035-7340-4DBA-B2E5-FB0E91371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EE265D-2553-4CAF-8341-DB7455E4B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oogle Shape;20;p3">
            <a:extLst>
              <a:ext uri="{FF2B5EF4-FFF2-40B4-BE49-F238E27FC236}">
                <a16:creationId xmlns:a16="http://schemas.microsoft.com/office/drawing/2014/main" id="{2EF2CD30-70AC-40E3-B169-6E007910CE4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1;p3">
            <a:extLst>
              <a:ext uri="{FF2B5EF4-FFF2-40B4-BE49-F238E27FC236}">
                <a16:creationId xmlns:a16="http://schemas.microsoft.com/office/drawing/2014/main" id="{7D299CBF-F2DF-43EB-AB1B-15D2B17B670B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474027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05CAD-8893-4068-8467-BFDEC223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oogle Shape;20;p3">
            <a:extLst>
              <a:ext uri="{FF2B5EF4-FFF2-40B4-BE49-F238E27FC236}">
                <a16:creationId xmlns:a16="http://schemas.microsoft.com/office/drawing/2014/main" id="{FDCAB025-BA0A-46E9-B71D-29EBE018BF5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21;p3">
            <a:extLst>
              <a:ext uri="{FF2B5EF4-FFF2-40B4-BE49-F238E27FC236}">
                <a16:creationId xmlns:a16="http://schemas.microsoft.com/office/drawing/2014/main" id="{33CBAAAB-36B4-4C8C-83C9-C3A12DCB7918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908003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0;p3">
            <a:extLst>
              <a:ext uri="{FF2B5EF4-FFF2-40B4-BE49-F238E27FC236}">
                <a16:creationId xmlns:a16="http://schemas.microsoft.com/office/drawing/2014/main" id="{D2B976C4-E93B-47C7-A7D9-959AE22F6EB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21;p3">
            <a:extLst>
              <a:ext uri="{FF2B5EF4-FFF2-40B4-BE49-F238E27FC236}">
                <a16:creationId xmlns:a16="http://schemas.microsoft.com/office/drawing/2014/main" id="{B595E47F-A936-45BB-B252-0234AAE97658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0011869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F861-EA58-4862-B754-32F58AC0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21F3-07D1-4CB2-B9CA-78655516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05F0F-216A-4862-83E3-E7DF14DDA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C59DBB01-3000-4CFF-94EB-054FD128199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307A79A5-8D90-414F-8ECB-E38074359E29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15767130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30DD-8FDA-4332-B632-69833496C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136F2-B798-4514-8634-1D1278D1E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63DE2-A82A-4A57-AD0B-B9136CBE4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Google Shape;20;p3">
            <a:extLst>
              <a:ext uri="{FF2B5EF4-FFF2-40B4-BE49-F238E27FC236}">
                <a16:creationId xmlns:a16="http://schemas.microsoft.com/office/drawing/2014/main" id="{08B034CA-72FC-4F1A-ADE0-4C2906B1232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876779" y="6450791"/>
            <a:ext cx="1118300" cy="25472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Google Shape;21;p3">
            <a:extLst>
              <a:ext uri="{FF2B5EF4-FFF2-40B4-BE49-F238E27FC236}">
                <a16:creationId xmlns:a16="http://schemas.microsoft.com/office/drawing/2014/main" id="{EF41E509-6CF9-4F9B-AC1D-CFD8019F3091}"/>
              </a:ext>
            </a:extLst>
          </p:cNvPr>
          <p:cNvCxnSpPr/>
          <p:nvPr userDrawn="1"/>
        </p:nvCxnSpPr>
        <p:spPr>
          <a:xfrm>
            <a:off x="1" y="6845643"/>
            <a:ext cx="12192000" cy="0"/>
          </a:xfrm>
          <a:prstGeom prst="straightConnector1">
            <a:avLst/>
          </a:prstGeom>
          <a:noFill/>
          <a:ln w="66675" cap="flat" cmpd="sng">
            <a:solidFill>
              <a:srgbClr val="EC1F27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48729305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488AB-51F4-479B-BD29-D9BA6C94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DCFC3-A135-4BF0-9A62-8B44004B1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0D426-7C76-42ED-BC15-B55B4C66D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9C608-9D3E-47EF-B424-12B5D1B33B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6619-13C0-4DFC-A958-AEAFECC86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19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662" r:id="rId13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sdn.microsoft.com/en-us/library/ms174420.asp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t-sql/functions/ranking-functions-transact-sql?view=sql-server-ver1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n-us/sql/t-sql/functions/analytic-functions-transact-sql?view=sql-server-ver15" TargetMode="External"/><Relationship Id="rId4" Type="http://schemas.openxmlformats.org/officeDocument/2006/relationships/hyperlink" Target="https://docs.microsoft.com/en-us/sql/t-sql/functions/aggregate-functions-transact-sql?view=sql-server-ver15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red, sitting, umbrella, holding&#10;&#10;Description automatically generated">
            <a:extLst>
              <a:ext uri="{FF2B5EF4-FFF2-40B4-BE49-F238E27FC236}">
                <a16:creationId xmlns:a16="http://schemas.microsoft.com/office/drawing/2014/main" id="{14BF041C-5A19-4224-8F9D-911D4DAE0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9479"/>
            <a:ext cx="12188825" cy="709695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367862" y="1880724"/>
            <a:ext cx="7910299" cy="147635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BUILT-IN FUNCTIONS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522411" y="3171606"/>
            <a:ext cx="9601200" cy="838200"/>
          </a:xfrm>
        </p:spPr>
        <p:txBody>
          <a:bodyPr>
            <a:normAutofit fontScale="925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FUNCTIONS AND WILDCARDS IN SQL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852C4A-A34B-4C65-9695-EC9D6F42B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50" y="514267"/>
            <a:ext cx="2309253" cy="853976"/>
          </a:xfrm>
          <a:prstGeom prst="rect">
            <a:avLst/>
          </a:prstGeom>
        </p:spPr>
      </p:pic>
      <p:sp>
        <p:nvSpPr>
          <p:cNvPr id="10" name="Google Shape;56;p8">
            <a:extLst>
              <a:ext uri="{FF2B5EF4-FFF2-40B4-BE49-F238E27FC236}">
                <a16:creationId xmlns:a16="http://schemas.microsoft.com/office/drawing/2014/main" id="{45084E12-80E8-4AC1-A8F4-B8349B4EAED5}"/>
              </a:ext>
            </a:extLst>
          </p:cNvPr>
          <p:cNvSpPr txBox="1"/>
          <p:nvPr/>
        </p:nvSpPr>
        <p:spPr>
          <a:xfrm>
            <a:off x="658945" y="5853119"/>
            <a:ext cx="6769053" cy="453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lt1"/>
                </a:solidFill>
                <a:latin typeface="Sarabun Light"/>
                <a:ea typeface="Sarabun Light"/>
                <a:cs typeface="Sarabun Light"/>
                <a:sym typeface="Sarabun Light"/>
              </a:rPr>
              <a:t>the leading software outsourcing company in Vietnam. </a:t>
            </a:r>
            <a:endParaRPr sz="1401" dirty="0">
              <a:solidFill>
                <a:schemeClr val="lt1"/>
              </a:solidFill>
              <a:latin typeface="Sarabun Light"/>
              <a:ea typeface="Sarabun Light"/>
              <a:cs typeface="Sarabun Light"/>
              <a:sym typeface="Sarabun Light"/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271" y="1253331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LEFT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RIGHT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get characters from beginning or end of string</a:t>
            </a:r>
          </a:p>
          <a:p>
            <a:pPr>
              <a:spcBef>
                <a:spcPts val="138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Example: name shorthand (first 3 letters)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14489" y="1942306"/>
            <a:ext cx="77724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LEFT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RIGHT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Count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215501" y="3921678"/>
            <a:ext cx="77724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Id, Start,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LEFT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(Name, 3) AS Shorthand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Games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613EEE-310E-4BFF-BD09-5250F966B25D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String Functions (5)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011209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Our database contains credit card details for customers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Provide a summary without revealing the serial numbers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5000132"/>
              </p:ext>
            </p:extLst>
          </p:nvPr>
        </p:nvGraphicFramePr>
        <p:xfrm>
          <a:off x="1414412" y="2143373"/>
          <a:ext cx="9360000" cy="158191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5645322227179083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Kevin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Brown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4417937746396076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graphicFrame>
        <p:nvGraphicFramePr>
          <p:cNvPr id="6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2014498"/>
              </p:ext>
            </p:extLst>
          </p:nvPr>
        </p:nvGraphicFramePr>
        <p:xfrm>
          <a:off x="1414412" y="4505573"/>
          <a:ext cx="9360000" cy="1581912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54645857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310760837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ID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FirstName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LastName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PaymentNumber</a:t>
                      </a:r>
                      <a:endParaRPr kumimoji="1" lang="bg-BG" sz="24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66" marR="157466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Guy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Gilbert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564532</a:t>
                      </a: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**********</a:t>
                      </a:r>
                      <a:endParaRPr kumimoji="1" lang="bg-BG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Kevin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Brown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441793**********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u="none" strike="noStrike" cap="none" normalizeH="0" baseline="0" noProof="1">
                          <a:ln>
                            <a:noFill/>
                          </a:ln>
                          <a:effectLst/>
                        </a:rPr>
                        <a:t>…</a:t>
                      </a:r>
                      <a:endParaRPr kumimoji="1" lang="en-US" sz="20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</a:endParaRPr>
                    </a:p>
                  </a:txBody>
                  <a:tcPr marL="157466" marR="157466" horzOverflow="overflow"/>
                </a:tc>
                <a:extLst>
                  <a:ext uri="{0D108BD9-81ED-4DB2-BD59-A6C34878D82A}">
                    <a16:rowId xmlns:a16="http://schemas.microsoft.com/office/drawing/2014/main" val="4034888269"/>
                  </a:ext>
                </a:extLst>
              </a:tr>
            </a:tbl>
          </a:graphicData>
        </a:graphic>
      </p:graphicFrame>
      <p:sp>
        <p:nvSpPr>
          <p:cNvPr id="7" name="Arrow: Down 6"/>
          <p:cNvSpPr/>
          <p:nvPr/>
        </p:nvSpPr>
        <p:spPr>
          <a:xfrm>
            <a:off x="5713412" y="3780635"/>
            <a:ext cx="533400" cy="638965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2F6B4-5767-4C86-9AED-1FAD4F12B860}"/>
              </a:ext>
            </a:extLst>
          </p:cNvPr>
          <p:cNvSpPr txBox="1"/>
          <p:nvPr/>
        </p:nvSpPr>
        <p:spPr>
          <a:xfrm>
            <a:off x="424262" y="364878"/>
            <a:ext cx="9784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Problem: Obfuscate CC Numbers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19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2" y="1043021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reveal the first 6 digits and obfuscate the rest</a:t>
            </a:r>
          </a:p>
          <a:p>
            <a:pPr>
              <a:spcBef>
                <a:spcPts val="210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Bonus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create View for use by client apps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16024" y="1508570"/>
            <a:ext cx="9756776" cy="245373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  <a:effectLst/>
              </a:rPr>
              <a:t>SELECT CustomerID,</a:t>
            </a:r>
          </a:p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  <a:effectLst/>
              </a:rPr>
              <a:t>       FirstName,</a:t>
            </a:r>
          </a:p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  <a:effectLst/>
              </a:rPr>
              <a:t>       LastName,</a:t>
            </a:r>
          </a:p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  <a:effectLst/>
              </a:rPr>
              <a:t>       </a:t>
            </a:r>
            <a:r>
              <a:rPr lang="en-US" sz="3000" dirty="0">
                <a:solidFill>
                  <a:srgbClr val="0070C0"/>
                </a:solidFill>
                <a:effectLst/>
              </a:rPr>
              <a:t>LEFT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  <a:effectLst/>
              </a:rPr>
              <a:t>(PaymentNumber, 6) + '**********' </a:t>
            </a:r>
          </a:p>
          <a:p>
            <a:r>
              <a:rPr lang="en-US" sz="3000" dirty="0">
                <a:solidFill>
                  <a:schemeClr val="accent2">
                    <a:lumMod val="75000"/>
                  </a:schemeClr>
                </a:solidFill>
                <a:effectLst/>
              </a:rPr>
              <a:t>  FROM Customers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216024" y="4517757"/>
            <a:ext cx="9756776" cy="10687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3000" noProof="0" dirty="0">
                <a:solidFill>
                  <a:schemeClr val="accent2">
                    <a:lumMod val="75000"/>
                  </a:schemeClr>
                </a:solidFill>
                <a:effectLst/>
              </a:rPr>
              <a:t>CREATE VIEW </a:t>
            </a:r>
            <a:r>
              <a:rPr lang="en-US" sz="3000" dirty="0">
                <a:solidFill>
                  <a:schemeClr val="accent2">
                    <a:lumMod val="75000"/>
                  </a:schemeClr>
                </a:solidFill>
                <a:effectLst/>
              </a:rPr>
              <a:t>v_PublicPaymentInfo</a:t>
            </a:r>
            <a:r>
              <a:rPr lang="en-US" sz="3000" noProof="0" dirty="0">
                <a:solidFill>
                  <a:schemeClr val="accent2">
                    <a:lumMod val="75000"/>
                  </a:schemeClr>
                </a:solidFill>
                <a:effectLst/>
              </a:rPr>
              <a:t> AS</a:t>
            </a:r>
          </a:p>
          <a:p>
            <a:r>
              <a:rPr lang="en-US" sz="3000" noProof="0" dirty="0">
                <a:solidFill>
                  <a:schemeClr val="accent2">
                    <a:lumMod val="75000"/>
                  </a:schemeClr>
                </a:solidFill>
                <a:effectLst/>
              </a:rPr>
              <a:t>…</a:t>
            </a:r>
            <a:endParaRPr lang="en-US" sz="3000" i="1" noProof="0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AC59F-5564-4B3E-86AC-11693B456E8C}"/>
              </a:ext>
            </a:extLst>
          </p:cNvPr>
          <p:cNvSpPr txBox="1"/>
          <p:nvPr/>
        </p:nvSpPr>
        <p:spPr>
          <a:xfrm>
            <a:off x="424262" y="364878"/>
            <a:ext cx="9784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Solution : Obfuscate CC Numbers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638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2" y="1143000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LOWER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UPPER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change letter casing</a:t>
            </a:r>
          </a:p>
          <a:p>
            <a:pPr>
              <a:spcBef>
                <a:spcPts val="120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REVERSE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reverse order of all characters in string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REPLICATE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repeat string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9342" y="1722306"/>
            <a:ext cx="6019800" cy="1089530"/>
            <a:chOff x="2741612" y="1828800"/>
            <a:chExt cx="6019800" cy="1089530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2741612" y="1828800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LOWER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741612" y="2373565"/>
              <a:ext cx="6019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UPPER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59342" y="3655405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REVERSE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159342" y="5043740"/>
            <a:ext cx="6019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REPLICATE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String, Count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995580-D900-4732-8A78-6424B672534F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String Functions (6)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708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143000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CHARINDEX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locate specific pattern (substring) in string</a:t>
            </a:r>
          </a:p>
          <a:p>
            <a:pPr>
              <a:spcBef>
                <a:spcPts val="138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STUFF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insert substring at specific position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216242" y="1974853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CHARINDEX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Pattern, String, 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StartIndex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214654" y="3813175"/>
            <a:ext cx="9448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STUFF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String, StartIndex, Length, 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6855042" y="1222375"/>
            <a:ext cx="4273450" cy="611443"/>
          </a:xfrm>
          <a:prstGeom prst="wedgeRoundRectCallout">
            <a:avLst>
              <a:gd name="adj1" fmla="val -31877"/>
              <a:gd name="adj2" fmla="val 93536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omitted, begins at 1</a:t>
            </a:r>
            <a:endParaRPr lang="bg-BG" sz="2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4188042" y="4735408"/>
            <a:ext cx="3810000" cy="868963"/>
          </a:xfrm>
          <a:prstGeom prst="wedgeRoundRectCallout">
            <a:avLst>
              <a:gd name="adj1" fmla="val 23641"/>
              <a:gd name="adj2" fmla="val -104303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Number of character</a:t>
            </a:r>
          </a:p>
          <a:p>
            <a:pPr algn="ctr"/>
            <a:r>
              <a:rPr 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delete</a:t>
            </a:r>
            <a:endParaRPr lang="bg-BG" sz="2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30DB09-3E5C-4818-84DB-2207AAF4CD3B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String Functions (7)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  <p:bldP spid="13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Math Functions</a:t>
            </a:r>
          </a:p>
        </p:txBody>
      </p:sp>
    </p:spTree>
    <p:extLst>
      <p:ext uri="{BB962C8B-B14F-4D97-AF65-F5344CB8AC3E}">
        <p14:creationId xmlns:p14="http://schemas.microsoft.com/office/powerpoint/2010/main" val="54887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025265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Basic arithmetic operations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Example: find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area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of triangles by given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height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44349" y="4114800"/>
            <a:ext cx="64008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(A*H)/2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AS Area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Triangles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665412" y="2133600"/>
            <a:ext cx="5239211" cy="1771650"/>
            <a:chOff x="3474807" y="2590800"/>
            <a:chExt cx="5239211" cy="177165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74807" y="2590800"/>
              <a:ext cx="1543050" cy="1771650"/>
            </a:xfrm>
            <a:prstGeom prst="rect">
              <a:avLst/>
            </a:prstGeom>
          </p:spPr>
        </p:pic>
        <p:sp>
          <p:nvSpPr>
            <p:cNvPr id="8" name="Arrow: Right 7"/>
            <p:cNvSpPr/>
            <p:nvPr/>
          </p:nvSpPr>
          <p:spPr>
            <a:xfrm>
              <a:off x="5837007" y="3035447"/>
              <a:ext cx="1066799" cy="556806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4818" y="2590800"/>
              <a:ext cx="1219200" cy="177165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01891D8-BA3E-4FF3-B14E-0934550B2415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Math Functions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9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95400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get the value of Pi as float (15 –digit precision)</a:t>
            </a:r>
          </a:p>
          <a:p>
            <a:pPr>
              <a:spcBef>
                <a:spcPts val="60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absolute value</a:t>
            </a:r>
          </a:p>
          <a:p>
            <a:pPr>
              <a:spcBef>
                <a:spcPts val="60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SQRT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square root (result will be float)</a:t>
            </a:r>
          </a:p>
          <a:p>
            <a:pPr>
              <a:spcBef>
                <a:spcPts val="60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SQUARE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raise to power of two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94011" y="1736433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PI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--3.14159265358979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4011" y="2932303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ABS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94011" y="4128173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94011" y="5313247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4D43A-AC84-4020-A60A-D6469704E495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Math Functions (2)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4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  <p:bldP spid="10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318" y="1267922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Find the length of a line by given coordinates of end points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74812" y="3951026"/>
            <a:ext cx="8839200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Id,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SQRT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(X1-X2) +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SQUARE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(Y1-Y2))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AS 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Lines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36812" y="1981200"/>
            <a:ext cx="7315200" cy="1771650"/>
            <a:chOff x="2208212" y="2164648"/>
            <a:chExt cx="7315200" cy="177165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8212" y="2164648"/>
              <a:ext cx="2962275" cy="17716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7812" y="2164648"/>
              <a:ext cx="2895600" cy="1771650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AF3F6AD-A2AB-46AB-BF3E-C23420319BB1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Example: Line Length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82C852B-472C-4736-9596-FA3E5052AA18}"/>
              </a:ext>
            </a:extLst>
          </p:cNvPr>
          <p:cNvSpPr/>
          <p:nvPr/>
        </p:nvSpPr>
        <p:spPr>
          <a:xfrm>
            <a:off x="5594350" y="2388597"/>
            <a:ext cx="1066799" cy="5568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059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010" y="1253331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raise value to desired exponent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ROUND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obtain desired precision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FLOOR </a:t>
            </a:r>
            <a:r>
              <a:rPr lang="en-US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CEILING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return the nearest integer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902040" y="307394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ROUND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Precision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902040" y="1879611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POWER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Exponent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7008812" y="2424376"/>
            <a:ext cx="3651350" cy="611443"/>
          </a:xfrm>
          <a:prstGeom prst="wedgeRoundRectCallout">
            <a:avLst>
              <a:gd name="adj1" fmla="val -52569"/>
              <a:gd name="adj2" fmla="val 87218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Can be negative</a:t>
            </a:r>
            <a:endParaRPr lang="bg-BG" sz="2800" dirty="0">
              <a:solidFill>
                <a:srgbClr val="FFFFFF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02040" y="4609306"/>
            <a:ext cx="6400800" cy="1089530"/>
            <a:chOff x="2894012" y="518160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518160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FLOOR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72636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CEILING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Value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0166B0C-8677-456E-AEA7-B22A81A03559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Math Functions (3)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09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303212" y="1163353"/>
            <a:ext cx="11804822" cy="5530010"/>
          </a:xfrm>
        </p:spPr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Function Overview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String Functions</a:t>
            </a:r>
            <a:endParaRPr lang="bg-BG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Math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Other Useful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Wildcards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3A1AE-7C69-4A9A-BB36-E2B3BC29DFBE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Table of contents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00751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Calculate the required number of pallets to ship each item</a:t>
            </a:r>
          </a:p>
          <a:p>
            <a:pPr lvl="1"/>
            <a:r>
              <a:rPr lang="en-US" noProof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BoxCapacity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specifies how many items can fit in one box</a:t>
            </a:r>
          </a:p>
          <a:p>
            <a:pPr lvl="1"/>
            <a:r>
              <a:rPr lang="en-US" noProof="1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PalletCapacity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specifies how many boxes can fit in a pallet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92287" y="2438400"/>
            <a:ext cx="11049112" cy="1771650"/>
            <a:chOff x="531700" y="3276600"/>
            <a:chExt cx="11049112" cy="1771650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0" y="3276600"/>
              <a:ext cx="7724775" cy="1771650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3387" y="3276600"/>
              <a:ext cx="2257425" cy="177165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0395580-91BE-464C-9800-F1DCF46D0670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Problem: Pallets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496154E-9954-41DC-B26E-49E9A1E9F5DD}"/>
              </a:ext>
            </a:extLst>
          </p:cNvPr>
          <p:cNvSpPr/>
          <p:nvPr/>
        </p:nvSpPr>
        <p:spPr>
          <a:xfrm>
            <a:off x="8298793" y="3045822"/>
            <a:ext cx="903449" cy="556806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39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6061" y="11430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Since we can't use half a box or half a pallet, we need to round up to the nearest integer value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9903" y="2099358"/>
            <a:ext cx="8385176" cy="35925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72000" rIns="144000" bIns="72000" rtlCol="0" anchor="t" anchorCtr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SELECT</a:t>
            </a:r>
          </a:p>
          <a:p>
            <a:r>
              <a:rPr lang="en-US" sz="2800" dirty="0">
                <a:effectLst/>
              </a:rPr>
              <a:t>  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CEILING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(</a:t>
            </a:r>
          </a:p>
          <a:p>
            <a:r>
              <a:rPr lang="en-US" sz="2800" dirty="0">
                <a:effectLst/>
              </a:rPr>
              <a:t>    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CEILING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(</a:t>
            </a:r>
          </a:p>
          <a:p>
            <a:r>
              <a:rPr lang="en-US" sz="2800" dirty="0">
                <a:effectLst/>
              </a:rPr>
              <a:t>      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CAST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(Quantity AS </a:t>
            </a:r>
            <a:r>
              <a:rPr lang="en-US" sz="2800" dirty="0">
                <a:solidFill>
                  <a:schemeClr val="accent1"/>
                </a:solidFill>
                <a:effectLst/>
              </a:rPr>
              <a:t>float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) / 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      BoxCapacity) / 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	</a:t>
            </a: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  <a:effectLst/>
              </a:rPr>
              <a:t>PalletCapacity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)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    AS [Number of pallets]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  FROM Products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F91DE-1030-42D3-A9E2-8D7BE53B54C1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Solution : Pallets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14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253331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SIGN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returns +1, -1 or 0, depending on value sign</a:t>
            </a:r>
          </a:p>
          <a:p>
            <a:pPr>
              <a:spcBef>
                <a:spcPts val="90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get a random float value in range [0,1)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If </a:t>
            </a: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Seed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not specified, one is assigned at random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16442" y="1866106"/>
            <a:ext cx="64008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SIGN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816442" y="3976976"/>
            <a:ext cx="6400800" cy="1089530"/>
            <a:chOff x="2894012" y="4549270"/>
            <a:chExt cx="6400800" cy="108953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2894012" y="4549270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2894012" y="5094035"/>
              <a:ext cx="6400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RAND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Seed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559C86D-0CAC-4934-B4AB-C87A467FED71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Math Functions (4)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72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Functions</a:t>
            </a:r>
          </a:p>
        </p:txBody>
      </p:sp>
    </p:spTree>
    <p:extLst>
      <p:ext uri="{BB962C8B-B14F-4D97-AF65-F5344CB8AC3E}">
        <p14:creationId xmlns:p14="http://schemas.microsoft.com/office/powerpoint/2010/main" val="3834906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DATEPART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extract a segment from a date as an integer</a:t>
            </a:r>
          </a:p>
          <a:p>
            <a:pPr lvl="1">
              <a:spcBef>
                <a:spcPts val="8400"/>
              </a:spcBef>
            </a:pP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Part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can be any part and format of date or time</a:t>
            </a:r>
          </a:p>
          <a:p>
            <a:pPr>
              <a:spcBef>
                <a:spcPts val="174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For a full list, see the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official documentation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580603" y="1807873"/>
            <a:ext cx="702761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Part, Date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80603" y="3161506"/>
            <a:ext cx="7027616" cy="1634295"/>
            <a:chOff x="2360612" y="3733800"/>
            <a:chExt cx="7027616" cy="1634295"/>
          </a:xfrm>
        </p:grpSpPr>
        <p:grpSp>
          <p:nvGrpSpPr>
            <p:cNvPr id="15" name="Group 14"/>
            <p:cNvGrpSpPr/>
            <p:nvPr/>
          </p:nvGrpSpPr>
          <p:grpSpPr>
            <a:xfrm>
              <a:off x="2360612" y="3733800"/>
              <a:ext cx="3276600" cy="1634295"/>
              <a:chOff x="2360612" y="3505200"/>
              <a:chExt cx="3276600" cy="163429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year, yyyy, yy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month, mm, m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day, dd, d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111628" y="3733800"/>
              <a:ext cx="3276600" cy="1634295"/>
              <a:chOff x="2360612" y="3505200"/>
              <a:chExt cx="3276600" cy="1634295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360612" y="350520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YEAR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2360612" y="4049965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MONTH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2360612" y="4594730"/>
                <a:ext cx="3276600" cy="5447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5000"/>
                  </a:lnSpc>
                </a:pPr>
                <a:r>
                  <a:rPr lang="en-US" sz="2800" b="1" noProof="1">
                    <a:solidFill>
                      <a:schemeClr val="accent1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DAY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(</a:t>
                </a:r>
                <a:r>
                  <a:rPr lang="en-US" sz="2800" b="1" i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Date</a:t>
                </a:r>
                <a:r>
                  <a:rPr lang="en-US" sz="2800" b="1" noProof="1">
                    <a:solidFill>
                      <a:schemeClr val="tx2"/>
                    </a:solidFill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endParaRPr lang="en-US" sz="2800" b="1" noProof="1">
                  <a:solidFill>
                    <a:schemeClr val="accent2"/>
                  </a:solidFill>
                  <a:latin typeface="Consolas" panose="020B0609020204030204" pitchFamily="49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DA0B75F7-C300-4119-8219-D3F7047BABAF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Date Functions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77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392" y="1048939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Prepare sales data for aggregation by displaying yearly quarter, month, year and day of sale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02"/>
          <a:stretch/>
        </p:blipFill>
        <p:spPr>
          <a:xfrm>
            <a:off x="3285138" y="4365390"/>
            <a:ext cx="5657850" cy="17862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489"/>
          <a:stretch/>
        </p:blipFill>
        <p:spPr>
          <a:xfrm>
            <a:off x="3480400" y="2057400"/>
            <a:ext cx="5267325" cy="1752600"/>
          </a:xfrm>
          <a:prstGeom prst="rect">
            <a:avLst/>
          </a:prstGeom>
        </p:spPr>
      </p:pic>
      <p:sp>
        <p:nvSpPr>
          <p:cNvPr id="7" name="Arrow: Down 6"/>
          <p:cNvSpPr/>
          <p:nvPr/>
        </p:nvSpPr>
        <p:spPr>
          <a:xfrm>
            <a:off x="5811897" y="3891512"/>
            <a:ext cx="359761" cy="392365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B23E7-EC7F-4C7F-8055-5AD57A5DF215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Problem: Quarterly Report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59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DATEPART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to get the relevant parts of the date</a:t>
            </a:r>
          </a:p>
          <a:p>
            <a:pPr>
              <a:spcBef>
                <a:spcPts val="30600"/>
              </a:spcBef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This statement might be useful as a </a:t>
            </a:r>
            <a:r>
              <a:rPr lang="en-US" sz="24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View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65212" y="2025539"/>
            <a:ext cx="9906000" cy="28069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InvoiceId, Total,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quarter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InvoiceDate) AS Quarter,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month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InvoiceDate) AS Month,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InvoiceDate) AS Year,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DATEPART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day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InvoiceDate) AS Day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Invoice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65CC7-D11F-4FEE-924F-0F6A972F3D35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Solution: Quarterly Report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229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1143000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DATEDIFF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find difference between two dates</a:t>
            </a:r>
          </a:p>
          <a:p>
            <a:pPr lvl="1">
              <a:spcBef>
                <a:spcPts val="8400"/>
              </a:spcBef>
            </a:pP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Part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can be any part and format of date or time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Example: Show employee experience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365466" y="1755775"/>
            <a:ext cx="92964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DATEDIFF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Part, FirstDate, SecondDate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365466" y="3736975"/>
            <a:ext cx="92995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ID, FirstName, LastName,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DATEDIFF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year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HireDate, '2017/01/25')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AS [Years In Service]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Employees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54C55-8FD4-4D4A-A453-C32ECF539823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Date Functions (2)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1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19200"/>
            <a:ext cx="10512862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DATENAME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get a string representation of a date's part</a:t>
            </a:r>
          </a:p>
          <a:p>
            <a:pPr>
              <a:spcBef>
                <a:spcPts val="102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DATEADD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perform date arithmetic</a:t>
            </a:r>
          </a:p>
          <a:p>
            <a:pPr lvl="1">
              <a:spcBef>
                <a:spcPts val="6000"/>
              </a:spcBef>
            </a:pPr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Part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can be any part and format of date or time</a:t>
            </a:r>
          </a:p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GETDATE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obtain current date and time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055811" y="1767534"/>
            <a:ext cx="8077200" cy="1089530"/>
            <a:chOff x="2055812" y="1882270"/>
            <a:chExt cx="80772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055812" y="1882270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DATENAME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Part, Date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2055812" y="2427035"/>
              <a:ext cx="80772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SELECT </a:t>
              </a: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DATENAME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weekday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'2017/01/27')</a:t>
              </a: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055811" y="3476154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DATEADD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Part, Number, Date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055811" y="5184775"/>
            <a:ext cx="80772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GETDATE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endParaRPr lang="en-US" sz="2800" b="1" noProof="1">
              <a:solidFill>
                <a:schemeClr val="accent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263A4-E0C6-4A3E-8FB5-C9A03FA13AF9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Date Functions (3)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8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196964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523602" y="2416462"/>
            <a:ext cx="9141619" cy="101253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Functions in SQL Server</a:t>
            </a:r>
          </a:p>
        </p:txBody>
      </p:sp>
    </p:spTree>
    <p:extLst>
      <p:ext uri="{BB962C8B-B14F-4D97-AF65-F5344CB8AC3E}">
        <p14:creationId xmlns:p14="http://schemas.microsoft.com/office/powerpoint/2010/main" val="1149225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143000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CONVERT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– convert between data types</a:t>
            </a:r>
          </a:p>
          <a:p>
            <a:pPr>
              <a:spcBef>
                <a:spcPts val="96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ISNULL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swap </a:t>
            </a:r>
            <a:r>
              <a:rPr lang="en-US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NULL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values with a specified default value</a:t>
            </a:r>
          </a:p>
          <a:p>
            <a:pPr>
              <a:spcBef>
                <a:spcPts val="54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Example: Display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 Finished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for projects with no </a:t>
            </a:r>
            <a:r>
              <a:rPr lang="en-US" noProof="1">
                <a:latin typeface="Segoe UI" panose="020B0502040204020203" pitchFamily="34" charset="0"/>
                <a:cs typeface="Segoe UI" panose="020B0502040204020203" pitchFamily="34" charset="0"/>
              </a:rPr>
              <a:t>EndDate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25452" y="1606307"/>
            <a:ext cx="6400800" cy="1089530"/>
            <a:chOff x="1446212" y="2046035"/>
            <a:chExt cx="9296400" cy="108953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446212" y="2046035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CAST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Data </a:t>
              </a: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AS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NewType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446212" y="2590800"/>
              <a:ext cx="92964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CONVERT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NewType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Data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endPara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91330" y="3217486"/>
            <a:ext cx="6402986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ISNULL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DefaultValue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9235" y="4270375"/>
            <a:ext cx="109471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ProjectID, Name,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  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ISNULL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CAST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(EndDate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varchar), 'Not Finished')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Projects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20D6F9-6E7A-4C08-AF6A-BC2A0E8F881E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Other Functions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42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OFFSET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FETCH </a:t>
            </a:r>
            <a:r>
              <a:rPr lang="en-US" dirty="0"/>
              <a:t>– get only specific rows from the result set</a:t>
            </a:r>
          </a:p>
          <a:p>
            <a:pPr lvl="1"/>
            <a:r>
              <a:rPr lang="en-US" dirty="0"/>
              <a:t>Used in combination with </a:t>
            </a:r>
            <a:r>
              <a:rPr lang="en-US" dirty="0">
                <a:solidFill>
                  <a:schemeClr val="accent1"/>
                </a:solidFill>
              </a:rPr>
              <a:t>ORDER BY </a:t>
            </a:r>
            <a:r>
              <a:rPr lang="en-US" dirty="0"/>
              <a:t>for pagination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586036" y="2895600"/>
            <a:ext cx="7013576" cy="23337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ORDER BY ID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OFFSET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10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ROWS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FETCH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NEXT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5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ROWS ONLY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6475412" y="3610994"/>
            <a:ext cx="3651350" cy="611443"/>
          </a:xfrm>
          <a:prstGeom prst="wedgeRoundRectCallout">
            <a:avLst>
              <a:gd name="adj1" fmla="val -63150"/>
              <a:gd name="adj2" fmla="val 9143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Rows to skip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5637212" y="5479009"/>
            <a:ext cx="3651350" cy="611443"/>
          </a:xfrm>
          <a:prstGeom prst="wedgeRoundRectCallout">
            <a:avLst>
              <a:gd name="adj1" fmla="val -50452"/>
              <a:gd name="adj2" fmla="val -10656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Rows to include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73142-E126-4710-860D-C0A986AB8424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Other Functions (2)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08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75A0-2BC6-49E9-86CA-2B05217B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OVER 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determines the partitioning and ordering of a </a:t>
            </a:r>
            <a:r>
              <a:rPr lang="en-US" dirty="0" err="1">
                <a:solidFill>
                  <a:srgbClr val="171717"/>
                </a:solidFill>
                <a:latin typeface="Segoe UI" panose="020B0502040204020203" pitchFamily="34" charset="0"/>
              </a:rPr>
              <a:t>rowset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 before the associated window function is applied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Using in </a:t>
            </a:r>
          </a:p>
          <a:p>
            <a:pPr lvl="1"/>
            <a:r>
              <a:rPr lang="en-US" dirty="0">
                <a:hlinkClick r:id="rId3"/>
              </a:rPr>
              <a:t>Ranking functions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Aggregate functions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Analytic functions</a:t>
            </a:r>
            <a:endParaRPr lang="en-US" dirty="0"/>
          </a:p>
          <a:p>
            <a:r>
              <a:rPr lang="en-US" dirty="0"/>
              <a:t>Window functions might have the following arguments in their OVER clause: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PARTITION BY </a:t>
            </a:r>
            <a:r>
              <a:rPr lang="en-US" dirty="0"/>
              <a:t>that divides the query result set into partitions.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ORDER BY </a:t>
            </a:r>
            <a:r>
              <a:rPr lang="en-US" dirty="0"/>
              <a:t>that defines the logical order of the rows within each partition of the result set.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7D17E5-D8E4-48F9-A769-3C9C78D358FF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Other Functions (3)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63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F5C354-3EBD-44BB-A6A2-7CEF65D69E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70" y="1447801"/>
            <a:ext cx="5039342" cy="124239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object_id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, [min]	= min(object_id) over()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, [max]	= max(object_id) over()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sys.objects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A1DF62-19A3-4859-9C78-3957C4145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70" y="3276600"/>
            <a:ext cx="7172942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object_id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, type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, [min]	= min(object_id) over(partition by type)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, [max]	= max(object_id) over(partition by type)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sys.objects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FB9EEE6-2426-4546-999A-A5CEB1404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15991"/>
              </p:ext>
            </p:extLst>
          </p:nvPr>
        </p:nvGraphicFramePr>
        <p:xfrm>
          <a:off x="7085012" y="972097"/>
          <a:ext cx="4166880" cy="219379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727576">
                  <a:extLst>
                    <a:ext uri="{9D8B030D-6E8A-4147-A177-3AD203B41FA5}">
                      <a16:colId xmlns:a16="http://schemas.microsoft.com/office/drawing/2014/main" val="1405974614"/>
                    </a:ext>
                  </a:extLst>
                </a:gridCol>
                <a:gridCol w="1035703">
                  <a:extLst>
                    <a:ext uri="{9D8B030D-6E8A-4147-A177-3AD203B41FA5}">
                      <a16:colId xmlns:a16="http://schemas.microsoft.com/office/drawing/2014/main" val="619424724"/>
                    </a:ext>
                  </a:extLst>
                </a:gridCol>
                <a:gridCol w="1403601">
                  <a:extLst>
                    <a:ext uri="{9D8B030D-6E8A-4147-A177-3AD203B41FA5}">
                      <a16:colId xmlns:a16="http://schemas.microsoft.com/office/drawing/2014/main" val="42761684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</a:rPr>
                        <a:t>object_id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858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2139154666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164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2139154666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97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894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2123154609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2139154666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39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2139154666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2139154666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12298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E6ABE89-C737-46ED-82BE-D1686C76D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579013"/>
              </p:ext>
            </p:extLst>
          </p:nvPr>
        </p:nvGraphicFramePr>
        <p:xfrm>
          <a:off x="8189251" y="3310100"/>
          <a:ext cx="5543552" cy="3290697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85888">
                  <a:extLst>
                    <a:ext uri="{9D8B030D-6E8A-4147-A177-3AD203B41FA5}">
                      <a16:colId xmlns:a16="http://schemas.microsoft.com/office/drawing/2014/main" val="1678192348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268519227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3519446502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457524785"/>
                    </a:ext>
                  </a:extLst>
                </a:gridCol>
              </a:tblGrid>
              <a:tr h="330895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</a:rPr>
                        <a:t>object_id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56851"/>
                  </a:ext>
                </a:extLst>
              </a:tr>
              <a:tr h="33089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68195293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68195293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711673583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754829"/>
                  </a:ext>
                </a:extLst>
              </a:tr>
              <a:tr h="3308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631673298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68195293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711673583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583317"/>
                  </a:ext>
                </a:extLst>
              </a:tr>
              <a:tr h="33089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711673583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68195293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711673583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37046"/>
                  </a:ext>
                </a:extLst>
              </a:tr>
              <a:tr h="3308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237611"/>
                  </a:ext>
                </a:extLst>
              </a:tr>
              <a:tr h="3308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85689"/>
                  </a:ext>
                </a:extLst>
              </a:tr>
              <a:tr h="3308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961520"/>
                  </a:ext>
                </a:extLst>
              </a:tr>
              <a:tr h="33089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652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579227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479D9227-AF81-42D9-B850-5B16E2D2C586}"/>
              </a:ext>
            </a:extLst>
          </p:cNvPr>
          <p:cNvSpPr/>
          <p:nvPr/>
        </p:nvSpPr>
        <p:spPr>
          <a:xfrm>
            <a:off x="5835795" y="1912144"/>
            <a:ext cx="995672" cy="381000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6B0CD549-393B-4BD2-A631-66A8220D966A}"/>
              </a:ext>
            </a:extLst>
          </p:cNvPr>
          <p:cNvSpPr/>
          <p:nvPr/>
        </p:nvSpPr>
        <p:spPr>
          <a:xfrm flipV="1">
            <a:off x="3732212" y="4952999"/>
            <a:ext cx="1447800" cy="914400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8E71B7-3308-4756-8184-B2C5CB212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940210" y="5042111"/>
            <a:ext cx="10654022" cy="153324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  object_id, type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, [min]	= min(object_id) over(partition by type order by object_id)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	, [max]	= max(object_id) over(partition by type order by object_id)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sys.objects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B10BDFB-691F-4299-B902-6A1C0BF97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320812"/>
              </p:ext>
            </p:extLst>
          </p:nvPr>
        </p:nvGraphicFramePr>
        <p:xfrm>
          <a:off x="-3255373" y="7302604"/>
          <a:ext cx="5543848" cy="4021963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86184">
                  <a:extLst>
                    <a:ext uri="{9D8B030D-6E8A-4147-A177-3AD203B41FA5}">
                      <a16:colId xmlns:a16="http://schemas.microsoft.com/office/drawing/2014/main" val="392030164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3234033072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1451753327"/>
                    </a:ext>
                  </a:extLst>
                </a:gridCol>
                <a:gridCol w="1385888">
                  <a:extLst>
                    <a:ext uri="{9D8B030D-6E8A-4147-A177-3AD203B41FA5}">
                      <a16:colId xmlns:a16="http://schemas.microsoft.com/office/drawing/2014/main" val="1500336457"/>
                    </a:ext>
                  </a:extLst>
                </a:gridCol>
              </a:tblGrid>
              <a:tr h="336205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 err="1">
                          <a:effectLst/>
                        </a:rPr>
                        <a:t>object_id</a:t>
                      </a: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248964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68195293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68195293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68195293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590318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631673298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68195293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631673298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327110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711673583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68195293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711673583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60116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638910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153611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56900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172175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660248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933838"/>
                  </a:ext>
                </a:extLst>
              </a:tr>
              <a:tr h="336205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431763"/>
                  </a:ext>
                </a:extLst>
              </a:tr>
            </a:tbl>
          </a:graphicData>
        </a:graphic>
      </p:graphicFrame>
      <p:sp>
        <p:nvSpPr>
          <p:cNvPr id="18" name="Arrow: Bent 17">
            <a:extLst>
              <a:ext uri="{FF2B5EF4-FFF2-40B4-BE49-F238E27FC236}">
                <a16:creationId xmlns:a16="http://schemas.microsoft.com/office/drawing/2014/main" id="{756A77CC-FAD4-495E-B9EA-7195F3484003}"/>
              </a:ext>
            </a:extLst>
          </p:cNvPr>
          <p:cNvSpPr/>
          <p:nvPr/>
        </p:nvSpPr>
        <p:spPr>
          <a:xfrm flipV="1">
            <a:off x="3536640" y="2808102"/>
            <a:ext cx="1447800" cy="914400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3888CC-8AC1-4F27-8E95-5A167833EC4C}"/>
              </a:ext>
            </a:extLst>
          </p:cNvPr>
          <p:cNvSpPr txBox="1"/>
          <p:nvPr/>
        </p:nvSpPr>
        <p:spPr>
          <a:xfrm>
            <a:off x="481939" y="140551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Other Functions (3)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0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75A0-2BC6-49E9-86CA-2B05217BA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253331"/>
            <a:ext cx="10512862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PIVOT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69D7F-CFC7-4DC0-81D8-6FB5E3907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49" y="1900137"/>
            <a:ext cx="3609975" cy="2695575"/>
          </a:xfrm>
          <a:prstGeom prst="rect">
            <a:avLst/>
          </a:prstGeom>
        </p:spPr>
      </p:pic>
      <p:sp>
        <p:nvSpPr>
          <p:cNvPr id="7" name="Arrow: Bent 6">
            <a:extLst>
              <a:ext uri="{FF2B5EF4-FFF2-40B4-BE49-F238E27FC236}">
                <a16:creationId xmlns:a16="http://schemas.microsoft.com/office/drawing/2014/main" id="{FD81207D-53C5-44B3-AA7A-9D14C6C378F4}"/>
              </a:ext>
            </a:extLst>
          </p:cNvPr>
          <p:cNvSpPr/>
          <p:nvPr/>
        </p:nvSpPr>
        <p:spPr>
          <a:xfrm>
            <a:off x="4721442" y="1676298"/>
            <a:ext cx="2057400" cy="914400"/>
          </a:xfrm>
          <a:prstGeom prst="ben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Bent 7">
            <a:extLst>
              <a:ext uri="{FF2B5EF4-FFF2-40B4-BE49-F238E27FC236}">
                <a16:creationId xmlns:a16="http://schemas.microsoft.com/office/drawing/2014/main" id="{4F35E8DC-534F-4595-8492-C3F2F9DFB368}"/>
              </a:ext>
            </a:extLst>
          </p:cNvPr>
          <p:cNvSpPr/>
          <p:nvPr/>
        </p:nvSpPr>
        <p:spPr>
          <a:xfrm flipV="1">
            <a:off x="2477884" y="4687368"/>
            <a:ext cx="1604882" cy="672865"/>
          </a:xfrm>
          <a:prstGeom prst="bentArrow">
            <a:avLst>
              <a:gd name="adj1" fmla="val 18672"/>
              <a:gd name="adj2" fmla="val 24605"/>
              <a:gd name="adj3" fmla="val 35818"/>
              <a:gd name="adj4" fmla="val 4375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DC7C96E-AAC3-4C48-97FA-73B0124C9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94736"/>
              </p:ext>
            </p:extLst>
          </p:nvPr>
        </p:nvGraphicFramePr>
        <p:xfrm>
          <a:off x="7231360" y="1423886"/>
          <a:ext cx="3584712" cy="1419225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2211844">
                  <a:extLst>
                    <a:ext uri="{9D8B030D-6E8A-4147-A177-3AD203B41FA5}">
                      <a16:colId xmlns:a16="http://schemas.microsoft.com/office/drawing/2014/main" val="2544036601"/>
                    </a:ext>
                  </a:extLst>
                </a:gridCol>
                <a:gridCol w="1372868">
                  <a:extLst>
                    <a:ext uri="{9D8B030D-6E8A-4147-A177-3AD203B41FA5}">
                      <a16:colId xmlns:a16="http://schemas.microsoft.com/office/drawing/2014/main" val="802725941"/>
                    </a:ext>
                  </a:extLst>
                </a:gridCol>
              </a:tblGrid>
              <a:tr h="210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DaysToManufacture</a:t>
                      </a:r>
                      <a:r>
                        <a:rPr lang="en-US" sz="1800" b="1" u="none" strike="noStrike" dirty="0">
                          <a:effectLst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171717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AverageCost</a:t>
                      </a:r>
                      <a:endParaRPr lang="en-US" sz="1800" b="1" i="0" u="none" strike="noStrike" dirty="0">
                        <a:solidFill>
                          <a:srgbClr val="171717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209541"/>
                  </a:ext>
                </a:extLst>
              </a:tr>
              <a:tr h="2103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5.0885</a:t>
                      </a:r>
                      <a:endParaRPr lang="en-US" sz="1800" b="0" i="0" u="none" strike="noStrike">
                        <a:solidFill>
                          <a:srgbClr val="171717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2207876"/>
                  </a:ext>
                </a:extLst>
              </a:tr>
              <a:tr h="2103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223.88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106591"/>
                  </a:ext>
                </a:extLst>
              </a:tr>
              <a:tr h="2103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359.1082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4094649"/>
                  </a:ext>
                </a:extLst>
              </a:tr>
              <a:tr h="210364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949.4105</a:t>
                      </a:r>
                      <a:endParaRPr lang="en-US" sz="1800" b="0" i="0" u="none" strike="noStrike" dirty="0">
                        <a:solidFill>
                          <a:srgbClr val="171717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850108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A5EA263-48CD-42C0-9682-2C74D54D9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314731"/>
              </p:ext>
            </p:extLst>
          </p:nvPr>
        </p:nvGraphicFramePr>
        <p:xfrm>
          <a:off x="4268924" y="4766389"/>
          <a:ext cx="7514625" cy="56769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342084">
                  <a:extLst>
                    <a:ext uri="{9D8B030D-6E8A-4147-A177-3AD203B41FA5}">
                      <a16:colId xmlns:a16="http://schemas.microsoft.com/office/drawing/2014/main" val="1494535830"/>
                    </a:ext>
                  </a:extLst>
                </a:gridCol>
                <a:gridCol w="750796">
                  <a:extLst>
                    <a:ext uri="{9D8B030D-6E8A-4147-A177-3AD203B41FA5}">
                      <a16:colId xmlns:a16="http://schemas.microsoft.com/office/drawing/2014/main" val="1524665404"/>
                    </a:ext>
                  </a:extLst>
                </a:gridCol>
                <a:gridCol w="779238">
                  <a:extLst>
                    <a:ext uri="{9D8B030D-6E8A-4147-A177-3AD203B41FA5}">
                      <a16:colId xmlns:a16="http://schemas.microsoft.com/office/drawing/2014/main" val="1285498626"/>
                    </a:ext>
                  </a:extLst>
                </a:gridCol>
                <a:gridCol w="997042">
                  <a:extLst>
                    <a:ext uri="{9D8B030D-6E8A-4147-A177-3AD203B41FA5}">
                      <a16:colId xmlns:a16="http://schemas.microsoft.com/office/drawing/2014/main" val="4128772572"/>
                    </a:ext>
                  </a:extLst>
                </a:gridCol>
                <a:gridCol w="716161">
                  <a:extLst>
                    <a:ext uri="{9D8B030D-6E8A-4147-A177-3AD203B41FA5}">
                      <a16:colId xmlns:a16="http://schemas.microsoft.com/office/drawing/2014/main" val="1084354821"/>
                    </a:ext>
                  </a:extLst>
                </a:gridCol>
                <a:gridCol w="929304">
                  <a:extLst>
                    <a:ext uri="{9D8B030D-6E8A-4147-A177-3AD203B41FA5}">
                      <a16:colId xmlns:a16="http://schemas.microsoft.com/office/drawing/2014/main" val="312137594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Cost_Sorted_By_Production_Day</a:t>
                      </a:r>
                      <a:endParaRPr lang="en-US" sz="1800" b="1" i="0" u="none" strike="noStrike" dirty="0">
                        <a:solidFill>
                          <a:srgbClr val="171717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9334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 err="1">
                          <a:effectLst/>
                        </a:rPr>
                        <a:t>AverageCost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5.0885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223.88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359.1082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NULL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949.4105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2665129"/>
                  </a:ext>
                </a:extLst>
              </a:tr>
            </a:tbl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34EC607B-64FB-4D6C-BE96-076FE6A7B923}"/>
              </a:ext>
            </a:extLst>
          </p:cNvPr>
          <p:cNvSpPr/>
          <p:nvPr/>
        </p:nvSpPr>
        <p:spPr>
          <a:xfrm>
            <a:off x="9141042" y="732529"/>
            <a:ext cx="609600" cy="62388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F2B0A5-5D91-46F2-BA3A-0259479CCAD1}"/>
              </a:ext>
            </a:extLst>
          </p:cNvPr>
          <p:cNvSpPr/>
          <p:nvPr/>
        </p:nvSpPr>
        <p:spPr>
          <a:xfrm>
            <a:off x="7123399" y="4080700"/>
            <a:ext cx="609600" cy="62388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3BBBE4-E730-404C-A953-7CB4DFCB4397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Other Functions (4)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35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97332F9-C227-4F85-A06F-2C0C40C4EFD0}"/>
              </a:ext>
            </a:extLst>
          </p:cNvPr>
          <p:cNvSpPr/>
          <p:nvPr/>
        </p:nvSpPr>
        <p:spPr>
          <a:xfrm>
            <a:off x="1414921" y="1459227"/>
            <a:ext cx="609600" cy="62388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339EBA-0AEF-46BA-93E7-7212994F572A}"/>
              </a:ext>
            </a:extLst>
          </p:cNvPr>
          <p:cNvSpPr/>
          <p:nvPr/>
        </p:nvSpPr>
        <p:spPr>
          <a:xfrm>
            <a:off x="1414921" y="3791017"/>
            <a:ext cx="609600" cy="62388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26D30A-EF00-43CD-A7F0-CFC26372C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2" y="1295401"/>
            <a:ext cx="7848600" cy="9515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DaysToManufacture, AVG(StandardCost)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AverageCost 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Production.Product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GROUP BY </a:t>
            </a:r>
            <a:r>
              <a:rPr lang="en-US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DaysToManufacture;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CF1860-45AE-4612-BC26-6D5C09748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2" y="2496728"/>
            <a:ext cx="7848600" cy="38600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'AverageCost'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Cost_Sorted_By_Production_Days, 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[0], [1], [2], [3], [4]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DaysToManufacture, StandardCost 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Production.Product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SourceTable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PIVOT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AVG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(StandardCost)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DaysToManufacture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([0], [1], [2], [3], [4])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en-US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PivotTable;  </a:t>
            </a:r>
          </a:p>
          <a:p>
            <a:pPr>
              <a:lnSpc>
                <a:spcPct val="105000"/>
              </a:lnSpc>
            </a:pP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E77FF0-A4B1-4F99-81DF-3B6452D5C81A}"/>
              </a:ext>
            </a:extLst>
          </p:cNvPr>
          <p:cNvSpPr txBox="1"/>
          <p:nvPr/>
        </p:nvSpPr>
        <p:spPr>
          <a:xfrm>
            <a:off x="424263" y="364878"/>
            <a:ext cx="52129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Other Functions (4)</a:t>
            </a:r>
          </a:p>
        </p:txBody>
      </p:sp>
    </p:spTree>
    <p:extLst>
      <p:ext uri="{BB962C8B-B14F-4D97-AF65-F5344CB8AC3E}">
        <p14:creationId xmlns:p14="http://schemas.microsoft.com/office/powerpoint/2010/main" val="53459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Wildcards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Selecting results by partial match</a:t>
            </a:r>
          </a:p>
        </p:txBody>
      </p:sp>
    </p:spTree>
    <p:extLst>
      <p:ext uri="{BB962C8B-B14F-4D97-AF65-F5344CB8AC3E}">
        <p14:creationId xmlns:p14="http://schemas.microsoft.com/office/powerpoint/2010/main" val="3661292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Wildcards are used with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WHERE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to filter for partial match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Similar to Regular Expressions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Example: Find all employees who's first name starts with "Ro"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6035" y="3009106"/>
            <a:ext cx="70135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ID, FirstName, LastName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WHERE FirstName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'Ro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713411" y="4638122"/>
            <a:ext cx="3651350" cy="611443"/>
          </a:xfrm>
          <a:prstGeom prst="wedgeRoundRectCallout">
            <a:avLst>
              <a:gd name="adj1" fmla="val 4219"/>
              <a:gd name="adj2" fmla="val -98136"/>
              <a:gd name="adj3" fmla="val 16667"/>
            </a:avLst>
          </a:prstGeom>
          <a:solidFill>
            <a:schemeClr val="accent2">
              <a:lumMod val="75000"/>
              <a:alpha val="94902"/>
            </a:scheme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Wildcard symbol</a:t>
            </a:r>
            <a:endParaRPr lang="bg-BG" sz="2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B38FF-9F60-4C3B-87AD-4D06D44C934B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Using WHERE … LIKE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42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143000"/>
            <a:ext cx="10512862" cy="4351338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Supported 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characters include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61877" y="4360621"/>
            <a:ext cx="8232776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ID, 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FROM Tracks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WHERE Name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LIKE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'%_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max%</a:t>
            </a:r>
            <a:endParaRPr lang="en-US" sz="2800" b="1" noProof="1">
              <a:solidFill>
                <a:schemeClr val="accent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61877" y="1795345"/>
            <a:ext cx="8232776" cy="1902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%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--any string, including zero-length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_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--any single character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[…]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--any character within range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[^…]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--any character not in the range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CE312E-10EA-4487-A23E-9EA5416443C6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Wildcard Characters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822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BUILT-IN 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4263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253331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Functions – for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manipulating text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both from table values or user input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E.g. concatenate column values</a:t>
            </a:r>
          </a:p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Functions – calculations and working with aggregate data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E.g. perform geometry and currency operations</a:t>
            </a:r>
          </a:p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and Time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E.g. find length of timespan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Miscellaneous Functions</a:t>
            </a:r>
          </a:p>
        </p:txBody>
      </p:sp>
      <p:pic>
        <p:nvPicPr>
          <p:cNvPr id="5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5820" y="3521201"/>
            <a:ext cx="2459309" cy="24593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77C523-88DC-4EF2-BC4F-84C9862E65F6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SQL Functions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5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4289412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Concatenation – combine strings</a:t>
            </a:r>
          </a:p>
          <a:p>
            <a:pPr>
              <a:spcBef>
                <a:spcPts val="30600"/>
              </a:spcBef>
            </a:pPr>
            <a:r>
              <a:rPr lang="en-US" sz="200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CONCAT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replaces </a:t>
            </a:r>
            <a:r>
              <a:rPr lang="en-US" sz="20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NULL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values it with empty string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80225" y="1918229"/>
            <a:ext cx="89916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SELECT FirstName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/>
              </a:rPr>
              <a:t>+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 ' '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/>
              </a:rPr>
              <a:t>+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 LastName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    AS [Full Name]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  FROM Employee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80225" y="3608388"/>
            <a:ext cx="8991600" cy="151077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SELECT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  <a:effectLst/>
              </a:rPr>
              <a:t>CONCAT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(FirstName, ' ', LastName)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    AS [Full Name]</a:t>
            </a:r>
          </a:p>
          <a:p>
            <a:r>
              <a:rPr lang="en-US" sz="2800" dirty="0">
                <a:solidFill>
                  <a:schemeClr val="accent2">
                    <a:lumMod val="75000"/>
                  </a:schemeClr>
                </a:solidFill>
                <a:effectLst/>
              </a:rPr>
              <a:t>  FROM Employee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C700E-4B91-4502-9EF2-06790F3B306E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String Functions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1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0" y="1250917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SUBSTRING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extract part of a string</a:t>
            </a:r>
          </a:p>
          <a:p>
            <a:pPr>
              <a:spcBef>
                <a:spcPts val="144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Example: get short summary of article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98613" y="2030670"/>
            <a:ext cx="8991598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StartIndex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5942012" y="2815143"/>
            <a:ext cx="4273450" cy="611443"/>
          </a:xfrm>
          <a:prstGeom prst="wedgeRoundRectCallout">
            <a:avLst>
              <a:gd name="adj1" fmla="val -33986"/>
              <a:gd name="adj2" fmla="val -1128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 is 1-based!</a:t>
            </a:r>
            <a:endParaRPr lang="bg-BG" sz="2800" dirty="0">
              <a:solidFill>
                <a:srgbClr val="FFFFF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82842" y="4078036"/>
            <a:ext cx="106680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ArticleId, Author, Content,</a:t>
            </a:r>
          </a:p>
          <a:p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</a:rPr>
              <a:t>       SUBSTRING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(Content, 1, 200) + '...' AS Summary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FROM Articles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F1BA4-03D8-4610-B3C3-827596004659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String Functions (2)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0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REPLACE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replace specific string with another</a:t>
            </a:r>
          </a:p>
          <a:p>
            <a:pPr>
              <a:spcBef>
                <a:spcPts val="10800"/>
              </a:spcBef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Example: censor the word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blood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from album names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199810" y="1929353"/>
            <a:ext cx="975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Pattern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Replacement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217611" y="3694906"/>
            <a:ext cx="9753600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SELECT </a:t>
            </a: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</a:rPr>
              <a:t>REPLACE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(Title, 'blood', '*****')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  AS Title</a:t>
            </a:r>
          </a:p>
          <a:p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 FROM Album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E893F-DEA0-43B0-B6F1-E7587041D272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String Functions (3)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6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253331"/>
            <a:ext cx="10512862" cy="435133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LTRIM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RTRIM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remove </a:t>
            </a: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spaces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from either side of string</a:t>
            </a:r>
            <a:endParaRPr lang="en-US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114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LEN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count number of characters</a:t>
            </a:r>
          </a:p>
          <a:p>
            <a:pPr>
              <a:spcBef>
                <a:spcPts val="7800"/>
              </a:spcBef>
            </a:pPr>
            <a:r>
              <a:rPr lang="en-US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DATALENGHT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– get number of used bytes (double for Unicode)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22611" y="3771106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LEN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121023" y="5051273"/>
            <a:ext cx="5943600" cy="5447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DATALENGTH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2800" b="1" i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122611" y="1854471"/>
            <a:ext cx="5943600" cy="1085237"/>
            <a:chOff x="1217612" y="2023128"/>
            <a:chExt cx="4114800" cy="108523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217612" y="2023128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LTRIM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217612" y="2563600"/>
              <a:ext cx="4114800" cy="54476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en-US" sz="2800" b="1" noProof="1">
                  <a:solidFill>
                    <a:schemeClr val="accent1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RTRIM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2800" b="1" i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String</a:t>
              </a:r>
              <a:r>
                <a:rPr lang="en-US" sz="2800" b="1" noProof="1">
                  <a:solidFill>
                    <a:schemeClr val="tx2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43D82E5-2CC0-4EBE-8D9C-2D155E702DE1}"/>
              </a:ext>
            </a:extLst>
          </p:cNvPr>
          <p:cNvSpPr txBox="1"/>
          <p:nvPr/>
        </p:nvSpPr>
        <p:spPr>
          <a:xfrm>
            <a:off x="424263" y="364878"/>
            <a:ext cx="61122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kern="0" spc="-5" dirty="0">
                <a:solidFill>
                  <a:srgbClr val="F45D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String Functions (4)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3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327e4cb-458d-4bcc-91c2-6b295fda8f37" xsi:nil="true"/>
    <lcf76f155ced4ddcb4097134ff3c332f xmlns="9eef95c9-828c-409c-a7e4-d6f8945e3a0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2D4C9A1D66B45AAC7DF823AC34687" ma:contentTypeVersion="9" ma:contentTypeDescription="Create a new document." ma:contentTypeScope="" ma:versionID="0466c91e75b0043766871b21af5d4650">
  <xsd:schema xmlns:xsd="http://www.w3.org/2001/XMLSchema" xmlns:xs="http://www.w3.org/2001/XMLSchema" xmlns:p="http://schemas.microsoft.com/office/2006/metadata/properties" xmlns:ns2="9eef95c9-828c-409c-a7e4-d6f8945e3a00" xmlns:ns3="0327e4cb-458d-4bcc-91c2-6b295fda8f37" targetNamespace="http://schemas.microsoft.com/office/2006/metadata/properties" ma:root="true" ma:fieldsID="70f0d2433bfe180acf2716bb0bd3a7b7" ns2:_="" ns3:_="">
    <xsd:import namespace="9eef95c9-828c-409c-a7e4-d6f8945e3a00"/>
    <xsd:import namespace="0327e4cb-458d-4bcc-91c2-6b295fda8f3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ef95c9-828c-409c-a7e4-d6f8945e3a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53b64ef9-597b-4c99-8f75-8e42860b9f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27e4cb-458d-4bcc-91c2-6b295fda8f37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d658e49a-7a2f-4051-9567-0c1652778040}" ma:internalName="TaxCatchAll" ma:showField="CatchAllData" ma:web="0327e4cb-458d-4bcc-91c2-6b295fda8f3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040ACE-46FE-4F51-99D4-4E5B3A546C65}">
  <ds:schemaRefs>
    <ds:schemaRef ds:uri="http://schemas.microsoft.com/office/2006/metadata/properties"/>
    <ds:schemaRef ds:uri="http://schemas.microsoft.com/office/infopath/2007/PartnerControls"/>
    <ds:schemaRef ds:uri="0327e4cb-458d-4bcc-91c2-6b295fda8f37"/>
    <ds:schemaRef ds:uri="9eef95c9-828c-409c-a7e4-d6f8945e3a00"/>
  </ds:schemaRefs>
</ds:datastoreItem>
</file>

<file path=customXml/itemProps2.xml><?xml version="1.0" encoding="utf-8"?>
<ds:datastoreItem xmlns:ds="http://schemas.openxmlformats.org/officeDocument/2006/customXml" ds:itemID="{FFA42843-A49B-4264-B3BA-10AE929335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0BD26E-5C5B-4E36-8F46-D44A6DD415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ef95c9-828c-409c-a7e4-d6f8945e3a00"/>
    <ds:schemaRef ds:uri="0327e4cb-458d-4bcc-91c2-6b295fda8f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3657</TotalTime>
  <Words>2102</Words>
  <Application>Microsoft Office PowerPoint</Application>
  <PresentationFormat>Custom</PresentationFormat>
  <Paragraphs>434</Paragraphs>
  <Slides>39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BUILT-IN FUNCTIONS</vt:lpstr>
      <vt:lpstr>PowerPoint Presentation</vt:lpstr>
      <vt:lpstr>Functions in SQL Server</vt:lpstr>
      <vt:lpstr>PowerPoint Presentation</vt:lpstr>
      <vt:lpstr>String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Math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Date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OTHER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Wildcards</vt:lpstr>
      <vt:lpstr>PowerPoint Presentation</vt:lpstr>
      <vt:lpstr>PowerPoint Presentation</vt:lpstr>
      <vt:lpstr>BUILT-IN FUNCTIONS</vt:lpstr>
    </vt:vector>
  </TitlesOfParts>
  <Manager/>
  <Company>Neurond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BUILT-IN FUNCTIONS</dc:title>
  <dc:creator>thanh.ho@orientsoftware.com</dc:creator>
  <cp:lastModifiedBy>Hoang Tran Thien</cp:lastModifiedBy>
  <cp:revision>132</cp:revision>
  <dcterms:created xsi:type="dcterms:W3CDTF">2014-01-02T17:00:34Z</dcterms:created>
  <dcterms:modified xsi:type="dcterms:W3CDTF">2023-01-10T03:59:52Z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  <property fmtid="{D5CDD505-2E9C-101B-9397-08002B2CF9AE}" pid="3" name="ContentTypeId">
    <vt:lpwstr>0x01010074B2D4C9A1D66B45AAC7DF823AC34687</vt:lpwstr>
  </property>
  <property fmtid="{D5CDD505-2E9C-101B-9397-08002B2CF9AE}" pid="4" name="MediaServiceImageTags">
    <vt:lpwstr/>
  </property>
  <property fmtid="{D5CDD505-2E9C-101B-9397-08002B2CF9AE}" pid="5" name="MSIP_Label_4970c7fe-5391-4388-8b1f-6eba3d8371e6_Enabled">
    <vt:lpwstr>true</vt:lpwstr>
  </property>
  <property fmtid="{D5CDD505-2E9C-101B-9397-08002B2CF9AE}" pid="6" name="MSIP_Label_4970c7fe-5391-4388-8b1f-6eba3d8371e6_SetDate">
    <vt:lpwstr>2023-01-09T03:09:51Z</vt:lpwstr>
  </property>
  <property fmtid="{D5CDD505-2E9C-101B-9397-08002B2CF9AE}" pid="7" name="MSIP_Label_4970c7fe-5391-4388-8b1f-6eba3d8371e6_Method">
    <vt:lpwstr>Standard</vt:lpwstr>
  </property>
  <property fmtid="{D5CDD505-2E9C-101B-9397-08002B2CF9AE}" pid="8" name="MSIP_Label_4970c7fe-5391-4388-8b1f-6eba3d8371e6_Name">
    <vt:lpwstr>Internal</vt:lpwstr>
  </property>
  <property fmtid="{D5CDD505-2E9C-101B-9397-08002B2CF9AE}" pid="9" name="MSIP_Label_4970c7fe-5391-4388-8b1f-6eba3d8371e6_SiteId">
    <vt:lpwstr>f15dd8d1-822a-4009-bdbf-57951d225a99</vt:lpwstr>
  </property>
  <property fmtid="{D5CDD505-2E9C-101B-9397-08002B2CF9AE}" pid="10" name="MSIP_Label_4970c7fe-5391-4388-8b1f-6eba3d8371e6_ActionId">
    <vt:lpwstr>70cd67dc-27b3-412b-8248-53f2fb2f05b8</vt:lpwstr>
  </property>
  <property fmtid="{D5CDD505-2E9C-101B-9397-08002B2CF9AE}" pid="11" name="MSIP_Label_4970c7fe-5391-4388-8b1f-6eba3d8371e6_ContentBits">
    <vt:lpwstr>0</vt:lpwstr>
  </property>
</Properties>
</file>