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4"/>
  </p:sldMasterIdLst>
  <p:notesMasterIdLst>
    <p:notesMasterId r:id="rId32"/>
  </p:notesMasterIdLst>
  <p:handoutMasterIdLst>
    <p:handoutMasterId r:id="rId33"/>
  </p:handoutMasterIdLst>
  <p:sldIdLst>
    <p:sldId id="274" r:id="rId5"/>
    <p:sldId id="276" r:id="rId6"/>
    <p:sldId id="420" r:id="rId7"/>
    <p:sldId id="423" r:id="rId8"/>
    <p:sldId id="425" r:id="rId9"/>
    <p:sldId id="418" r:id="rId10"/>
    <p:sldId id="426" r:id="rId11"/>
    <p:sldId id="429" r:id="rId12"/>
    <p:sldId id="432" r:id="rId13"/>
    <p:sldId id="433" r:id="rId14"/>
    <p:sldId id="437" r:id="rId15"/>
    <p:sldId id="438" r:id="rId16"/>
    <p:sldId id="431" r:id="rId17"/>
    <p:sldId id="441" r:id="rId18"/>
    <p:sldId id="442" r:id="rId19"/>
    <p:sldId id="454" r:id="rId20"/>
    <p:sldId id="455" r:id="rId21"/>
    <p:sldId id="458" r:id="rId22"/>
    <p:sldId id="444" r:id="rId23"/>
    <p:sldId id="447" r:id="rId24"/>
    <p:sldId id="411" r:id="rId25"/>
    <p:sldId id="459" r:id="rId26"/>
    <p:sldId id="450" r:id="rId27"/>
    <p:sldId id="451" r:id="rId28"/>
    <p:sldId id="456" r:id="rId29"/>
    <p:sldId id="457" r:id="rId30"/>
    <p:sldId id="349" r:id="rId3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709A2BE3-2D0E-4BDF-9E7B-B5B14B6C6981}">
          <p14:sldIdLst>
            <p14:sldId id="274"/>
            <p14:sldId id="276"/>
          </p14:sldIdLst>
        </p14:section>
        <p14:section name="SQL Basics" id="{54083675-7767-4D3E-A81A-34053BCA503C}">
          <p14:sldIdLst>
            <p14:sldId id="420"/>
            <p14:sldId id="423"/>
            <p14:sldId id="425"/>
          </p14:sldIdLst>
        </p14:section>
        <p14:section name="Retrieving Data" id="{8C9B2028-B8F2-44DB-8E62-CCC941262FD0}">
          <p14:sldIdLst>
            <p14:sldId id="418"/>
            <p14:sldId id="426"/>
            <p14:sldId id="429"/>
            <p14:sldId id="432"/>
            <p14:sldId id="433"/>
            <p14:sldId id="437"/>
            <p14:sldId id="438"/>
            <p14:sldId id="431"/>
            <p14:sldId id="441"/>
            <p14:sldId id="442"/>
            <p14:sldId id="454"/>
            <p14:sldId id="455"/>
          </p14:sldIdLst>
        </p14:section>
        <p14:section name="Writing Data" id="{A8DE8DEC-D481-4F4E-AD76-C7F7EB860802}">
          <p14:sldIdLst>
            <p14:sldId id="458"/>
            <p14:sldId id="444"/>
            <p14:sldId id="447"/>
            <p14:sldId id="411"/>
          </p14:sldIdLst>
        </p14:section>
        <p14:section name="Updating and Deleting" id="{98F96385-65F2-4689-BF84-EC8DFAD50B98}">
          <p14:sldIdLst>
            <p14:sldId id="459"/>
            <p14:sldId id="450"/>
            <p14:sldId id="451"/>
            <p14:sldId id="456"/>
            <p14:sldId id="457"/>
          </p14:sldIdLst>
        </p14:section>
        <p14:section name="Conclusion" id="{10E03AB1-9AA8-4E86-9A64-D741901E50A2}">
          <p14:sldIdLst>
            <p14:sldId id="349"/>
          </p14:sldIdLst>
        </p14:section>
      </p14:sectionLst>
    </p:ext>
    <p:ext uri="{EFAFB233-063F-42B5-8137-9DF3F51BA10A}">
      <p15:sldGuideLst xmlns:p15="http://schemas.microsoft.com/office/powerpoint/2012/main">
        <p15:guide id="1" orient="horz" pos="2160" userDrawn="1">
          <p15:clr>
            <a:srgbClr val="A4A3A4"/>
          </p15:clr>
        </p15:guide>
        <p15:guide id="5" pos="3839"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D9D5C7"/>
    <a:srgbClr val="643F07"/>
    <a:srgbClr val="3BABFF"/>
    <a:srgbClr val="005828"/>
    <a:srgbClr val="00B050"/>
    <a:srgbClr val="003760"/>
    <a:srgbClr val="0070C0"/>
    <a:srgbClr val="C6C0AA"/>
    <a:srgbClr val="FFF0D9"/>
  </p:clrMru>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78080" autoAdjust="0"/>
  </p:normalViewPr>
  <p:slideViewPr>
    <p:cSldViewPr>
      <p:cViewPr varScale="1">
        <p:scale>
          <a:sx n="114" d="100"/>
          <a:sy n="114" d="100"/>
        </p:scale>
        <p:origin x="360" y="114"/>
      </p:cViewPr>
      <p:guideLst>
        <p:guide orient="horz" pos="2160"/>
        <p:guide pos="3839"/>
      </p:guideLst>
    </p:cSldViewPr>
  </p:slideViewPr>
  <p:outlineViewPr>
    <p:cViewPr>
      <p:scale>
        <a:sx n="33" d="100"/>
        <a:sy n="33" d="100"/>
      </p:scale>
      <p:origin x="0" y="-6192"/>
    </p:cViewPr>
    <p:sldLst>
      <p:sld r:id="rId1" collapse="1"/>
      <p:sld r:id="rId2" collapse="1"/>
      <p:sld r:id="rId3" collapse="1"/>
    </p:sldLst>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2592"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_rels/viewProps.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slide" Target="slides/slide8.xml"/><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nh Ho Hoang" userId="bdaa2ca6-9388-4c5e-9437-595bc402494c" providerId="ADAL" clId="{49B8D07E-C2C6-47DA-AD1F-6DC9E3E1E742}"/>
    <pc:docChg chg="undo custSel modSld">
      <pc:chgData name="Thanh Ho Hoang" userId="bdaa2ca6-9388-4c5e-9437-595bc402494c" providerId="ADAL" clId="{49B8D07E-C2C6-47DA-AD1F-6DC9E3E1E742}" dt="2021-12-30T07:01:04.038" v="25" actId="113"/>
      <pc:docMkLst>
        <pc:docMk/>
      </pc:docMkLst>
      <pc:sldChg chg="addSp delSp modSp">
        <pc:chgData name="Thanh Ho Hoang" userId="bdaa2ca6-9388-4c5e-9437-595bc402494c" providerId="ADAL" clId="{49B8D07E-C2C6-47DA-AD1F-6DC9E3E1E742}" dt="2021-12-30T07:00:10.755" v="4" actId="113"/>
        <pc:sldMkLst>
          <pc:docMk/>
          <pc:sldMk cId="1646986932" sldId="276"/>
        </pc:sldMkLst>
        <pc:spChg chg="add del mod">
          <ac:chgData name="Thanh Ho Hoang" userId="bdaa2ca6-9388-4c5e-9437-595bc402494c" providerId="ADAL" clId="{49B8D07E-C2C6-47DA-AD1F-6DC9E3E1E742}" dt="2021-12-30T07:00:10.202" v="3"/>
          <ac:spMkLst>
            <pc:docMk/>
            <pc:sldMk cId="1646986932" sldId="276"/>
            <ac:spMk id="4" creationId="{7B09D35E-7DF3-4DCE-8F1C-CFE9D3D4F092}"/>
          </ac:spMkLst>
        </pc:spChg>
        <pc:spChg chg="mod">
          <ac:chgData name="Thanh Ho Hoang" userId="bdaa2ca6-9388-4c5e-9437-595bc402494c" providerId="ADAL" clId="{49B8D07E-C2C6-47DA-AD1F-6DC9E3E1E742}" dt="2021-12-30T07:00:10.755" v="4" actId="113"/>
          <ac:spMkLst>
            <pc:docMk/>
            <pc:sldMk cId="1646986932" sldId="276"/>
            <ac:spMk id="10" creationId="{57CE2C96-EBB9-43EC-8566-E5ECDB96D5A4}"/>
          </ac:spMkLst>
        </pc:spChg>
      </pc:sldChg>
      <pc:sldChg chg="modSp">
        <pc:chgData name="Thanh Ho Hoang" userId="bdaa2ca6-9388-4c5e-9437-595bc402494c" providerId="ADAL" clId="{49B8D07E-C2C6-47DA-AD1F-6DC9E3E1E742}" dt="2021-12-30T07:01:04.038" v="25" actId="113"/>
        <pc:sldMkLst>
          <pc:docMk/>
          <pc:sldMk cId="2087190546" sldId="349"/>
        </pc:sldMkLst>
        <pc:spChg chg="mod">
          <ac:chgData name="Thanh Ho Hoang" userId="bdaa2ca6-9388-4c5e-9437-595bc402494c" providerId="ADAL" clId="{49B8D07E-C2C6-47DA-AD1F-6DC9E3E1E742}" dt="2021-12-30T07:01:04.038" v="25" actId="113"/>
          <ac:spMkLst>
            <pc:docMk/>
            <pc:sldMk cId="2087190546" sldId="349"/>
            <ac:spMk id="6" creationId="{9A6F92A8-69FA-41AC-B9D6-E48119C0B82B}"/>
          </ac:spMkLst>
        </pc:spChg>
      </pc:sldChg>
      <pc:sldChg chg="modSp">
        <pc:chgData name="Thanh Ho Hoang" userId="bdaa2ca6-9388-4c5e-9437-595bc402494c" providerId="ADAL" clId="{49B8D07E-C2C6-47DA-AD1F-6DC9E3E1E742}" dt="2021-12-30T07:00:49.299" v="20" actId="113"/>
        <pc:sldMkLst>
          <pc:docMk/>
          <pc:sldMk cId="720977763" sldId="411"/>
        </pc:sldMkLst>
        <pc:spChg chg="mod">
          <ac:chgData name="Thanh Ho Hoang" userId="bdaa2ca6-9388-4c5e-9437-595bc402494c" providerId="ADAL" clId="{49B8D07E-C2C6-47DA-AD1F-6DC9E3E1E742}" dt="2021-12-30T07:00:49.299" v="20" actId="113"/>
          <ac:spMkLst>
            <pc:docMk/>
            <pc:sldMk cId="720977763" sldId="411"/>
            <ac:spMk id="8" creationId="{B3F04283-A726-4235-B918-BB27C6095A2E}"/>
          </ac:spMkLst>
        </pc:spChg>
      </pc:sldChg>
      <pc:sldChg chg="modSp">
        <pc:chgData name="Thanh Ho Hoang" userId="bdaa2ca6-9388-4c5e-9437-595bc402494c" providerId="ADAL" clId="{49B8D07E-C2C6-47DA-AD1F-6DC9E3E1E742}" dt="2021-12-30T07:00:12.939" v="5" actId="113"/>
        <pc:sldMkLst>
          <pc:docMk/>
          <pc:sldMk cId="490131648" sldId="423"/>
        </pc:sldMkLst>
        <pc:spChg chg="mod">
          <ac:chgData name="Thanh Ho Hoang" userId="bdaa2ca6-9388-4c5e-9437-595bc402494c" providerId="ADAL" clId="{49B8D07E-C2C6-47DA-AD1F-6DC9E3E1E742}" dt="2021-12-30T07:00:12.939" v="5" actId="113"/>
          <ac:spMkLst>
            <pc:docMk/>
            <pc:sldMk cId="490131648" sldId="423"/>
            <ac:spMk id="8" creationId="{058816CD-F813-4683-838E-A8D916B32A9F}"/>
          </ac:spMkLst>
        </pc:spChg>
      </pc:sldChg>
      <pc:sldChg chg="modSp">
        <pc:chgData name="Thanh Ho Hoang" userId="bdaa2ca6-9388-4c5e-9437-595bc402494c" providerId="ADAL" clId="{49B8D07E-C2C6-47DA-AD1F-6DC9E3E1E742}" dt="2021-12-30T07:00:16.572" v="6" actId="113"/>
        <pc:sldMkLst>
          <pc:docMk/>
          <pc:sldMk cId="3748604494" sldId="425"/>
        </pc:sldMkLst>
        <pc:spChg chg="mod">
          <ac:chgData name="Thanh Ho Hoang" userId="bdaa2ca6-9388-4c5e-9437-595bc402494c" providerId="ADAL" clId="{49B8D07E-C2C6-47DA-AD1F-6DC9E3E1E742}" dt="2021-12-30T07:00:16.572" v="6" actId="113"/>
          <ac:spMkLst>
            <pc:docMk/>
            <pc:sldMk cId="3748604494" sldId="425"/>
            <ac:spMk id="6" creationId="{0D2F9144-9A37-405B-9B65-2339CC861659}"/>
          </ac:spMkLst>
        </pc:spChg>
      </pc:sldChg>
      <pc:sldChg chg="modSp">
        <pc:chgData name="Thanh Ho Hoang" userId="bdaa2ca6-9388-4c5e-9437-595bc402494c" providerId="ADAL" clId="{49B8D07E-C2C6-47DA-AD1F-6DC9E3E1E742}" dt="2021-12-30T07:00:19.576" v="7" actId="113"/>
        <pc:sldMkLst>
          <pc:docMk/>
          <pc:sldMk cId="2273232941" sldId="426"/>
        </pc:sldMkLst>
        <pc:spChg chg="mod">
          <ac:chgData name="Thanh Ho Hoang" userId="bdaa2ca6-9388-4c5e-9437-595bc402494c" providerId="ADAL" clId="{49B8D07E-C2C6-47DA-AD1F-6DC9E3E1E742}" dt="2021-12-30T07:00:19.576" v="7" actId="113"/>
          <ac:spMkLst>
            <pc:docMk/>
            <pc:sldMk cId="2273232941" sldId="426"/>
            <ac:spMk id="81" creationId="{F4F32A6A-BDD4-4601-93F2-EC8203EB1B78}"/>
          </ac:spMkLst>
        </pc:spChg>
      </pc:sldChg>
      <pc:sldChg chg="modSp">
        <pc:chgData name="Thanh Ho Hoang" userId="bdaa2ca6-9388-4c5e-9437-595bc402494c" providerId="ADAL" clId="{49B8D07E-C2C6-47DA-AD1F-6DC9E3E1E742}" dt="2021-12-30T07:00:22.028" v="8" actId="113"/>
        <pc:sldMkLst>
          <pc:docMk/>
          <pc:sldMk cId="1985165512" sldId="429"/>
        </pc:sldMkLst>
        <pc:spChg chg="mod">
          <ac:chgData name="Thanh Ho Hoang" userId="bdaa2ca6-9388-4c5e-9437-595bc402494c" providerId="ADAL" clId="{49B8D07E-C2C6-47DA-AD1F-6DC9E3E1E742}" dt="2021-12-30T07:00:22.028" v="8" actId="113"/>
          <ac:spMkLst>
            <pc:docMk/>
            <pc:sldMk cId="1985165512" sldId="429"/>
            <ac:spMk id="11" creationId="{68C86975-1EAF-4630-BB34-35061BA33D00}"/>
          </ac:spMkLst>
        </pc:spChg>
      </pc:sldChg>
      <pc:sldChg chg="modSp">
        <pc:chgData name="Thanh Ho Hoang" userId="bdaa2ca6-9388-4c5e-9437-595bc402494c" providerId="ADAL" clId="{49B8D07E-C2C6-47DA-AD1F-6DC9E3E1E742}" dt="2021-12-30T07:00:32.851" v="13" actId="113"/>
        <pc:sldMkLst>
          <pc:docMk/>
          <pc:sldMk cId="2844560536" sldId="431"/>
        </pc:sldMkLst>
        <pc:spChg chg="mod">
          <ac:chgData name="Thanh Ho Hoang" userId="bdaa2ca6-9388-4c5e-9437-595bc402494c" providerId="ADAL" clId="{49B8D07E-C2C6-47DA-AD1F-6DC9E3E1E742}" dt="2021-12-30T07:00:32.851" v="13" actId="113"/>
          <ac:spMkLst>
            <pc:docMk/>
            <pc:sldMk cId="2844560536" sldId="431"/>
            <ac:spMk id="12" creationId="{2957DA85-B8FF-40F3-9A8E-427332296F7C}"/>
          </ac:spMkLst>
        </pc:spChg>
      </pc:sldChg>
      <pc:sldChg chg="modSp">
        <pc:chgData name="Thanh Ho Hoang" userId="bdaa2ca6-9388-4c5e-9437-595bc402494c" providerId="ADAL" clId="{49B8D07E-C2C6-47DA-AD1F-6DC9E3E1E742}" dt="2021-12-30T07:00:24.020" v="9" actId="113"/>
        <pc:sldMkLst>
          <pc:docMk/>
          <pc:sldMk cId="852657281" sldId="432"/>
        </pc:sldMkLst>
        <pc:spChg chg="mod">
          <ac:chgData name="Thanh Ho Hoang" userId="bdaa2ca6-9388-4c5e-9437-595bc402494c" providerId="ADAL" clId="{49B8D07E-C2C6-47DA-AD1F-6DC9E3E1E742}" dt="2021-12-30T07:00:24.020" v="9" actId="113"/>
          <ac:spMkLst>
            <pc:docMk/>
            <pc:sldMk cId="852657281" sldId="432"/>
            <ac:spMk id="10" creationId="{A041CBFB-5E2E-4916-A104-CB75BC55F442}"/>
          </ac:spMkLst>
        </pc:spChg>
      </pc:sldChg>
      <pc:sldChg chg="modSp">
        <pc:chgData name="Thanh Ho Hoang" userId="bdaa2ca6-9388-4c5e-9437-595bc402494c" providerId="ADAL" clId="{49B8D07E-C2C6-47DA-AD1F-6DC9E3E1E742}" dt="2021-12-30T07:00:26.528" v="10" actId="113"/>
        <pc:sldMkLst>
          <pc:docMk/>
          <pc:sldMk cId="2600722926" sldId="433"/>
        </pc:sldMkLst>
        <pc:spChg chg="mod">
          <ac:chgData name="Thanh Ho Hoang" userId="bdaa2ca6-9388-4c5e-9437-595bc402494c" providerId="ADAL" clId="{49B8D07E-C2C6-47DA-AD1F-6DC9E3E1E742}" dt="2021-12-30T07:00:26.528" v="10" actId="113"/>
          <ac:spMkLst>
            <pc:docMk/>
            <pc:sldMk cId="2600722926" sldId="433"/>
            <ac:spMk id="6" creationId="{DB60565D-831D-44A1-AF38-44A889E65799}"/>
          </ac:spMkLst>
        </pc:spChg>
      </pc:sldChg>
      <pc:sldChg chg="modSp">
        <pc:chgData name="Thanh Ho Hoang" userId="bdaa2ca6-9388-4c5e-9437-595bc402494c" providerId="ADAL" clId="{49B8D07E-C2C6-47DA-AD1F-6DC9E3E1E742}" dt="2021-12-30T07:00:28.784" v="11" actId="113"/>
        <pc:sldMkLst>
          <pc:docMk/>
          <pc:sldMk cId="546981166" sldId="437"/>
        </pc:sldMkLst>
        <pc:spChg chg="mod">
          <ac:chgData name="Thanh Ho Hoang" userId="bdaa2ca6-9388-4c5e-9437-595bc402494c" providerId="ADAL" clId="{49B8D07E-C2C6-47DA-AD1F-6DC9E3E1E742}" dt="2021-12-30T07:00:28.784" v="11" actId="113"/>
          <ac:spMkLst>
            <pc:docMk/>
            <pc:sldMk cId="546981166" sldId="437"/>
            <ac:spMk id="7" creationId="{F9AB9222-FABF-4927-988B-627631287662}"/>
          </ac:spMkLst>
        </pc:spChg>
      </pc:sldChg>
      <pc:sldChg chg="modSp">
        <pc:chgData name="Thanh Ho Hoang" userId="bdaa2ca6-9388-4c5e-9437-595bc402494c" providerId="ADAL" clId="{49B8D07E-C2C6-47DA-AD1F-6DC9E3E1E742}" dt="2021-12-30T07:00:30.814" v="12" actId="113"/>
        <pc:sldMkLst>
          <pc:docMk/>
          <pc:sldMk cId="3256463480" sldId="438"/>
        </pc:sldMkLst>
        <pc:spChg chg="mod">
          <ac:chgData name="Thanh Ho Hoang" userId="bdaa2ca6-9388-4c5e-9437-595bc402494c" providerId="ADAL" clId="{49B8D07E-C2C6-47DA-AD1F-6DC9E3E1E742}" dt="2021-12-30T07:00:30.814" v="12" actId="113"/>
          <ac:spMkLst>
            <pc:docMk/>
            <pc:sldMk cId="3256463480" sldId="438"/>
            <ac:spMk id="7" creationId="{91628E26-2165-43AA-AB1E-582F9AEC099E}"/>
          </ac:spMkLst>
        </pc:spChg>
      </pc:sldChg>
      <pc:sldChg chg="modSp">
        <pc:chgData name="Thanh Ho Hoang" userId="bdaa2ca6-9388-4c5e-9437-595bc402494c" providerId="ADAL" clId="{49B8D07E-C2C6-47DA-AD1F-6DC9E3E1E742}" dt="2021-12-30T07:00:35.014" v="14" actId="113"/>
        <pc:sldMkLst>
          <pc:docMk/>
          <pc:sldMk cId="2411587612" sldId="441"/>
        </pc:sldMkLst>
        <pc:spChg chg="mod">
          <ac:chgData name="Thanh Ho Hoang" userId="bdaa2ca6-9388-4c5e-9437-595bc402494c" providerId="ADAL" clId="{49B8D07E-C2C6-47DA-AD1F-6DC9E3E1E742}" dt="2021-12-30T07:00:35.014" v="14" actId="113"/>
          <ac:spMkLst>
            <pc:docMk/>
            <pc:sldMk cId="2411587612" sldId="441"/>
            <ac:spMk id="8" creationId="{5D0347AA-38E6-45C5-905B-DB9ED75233B0}"/>
          </ac:spMkLst>
        </pc:spChg>
      </pc:sldChg>
      <pc:sldChg chg="modSp">
        <pc:chgData name="Thanh Ho Hoang" userId="bdaa2ca6-9388-4c5e-9437-595bc402494c" providerId="ADAL" clId="{49B8D07E-C2C6-47DA-AD1F-6DC9E3E1E742}" dt="2021-12-30T07:00:37.609" v="15" actId="113"/>
        <pc:sldMkLst>
          <pc:docMk/>
          <pc:sldMk cId="1185093375" sldId="442"/>
        </pc:sldMkLst>
        <pc:spChg chg="mod">
          <ac:chgData name="Thanh Ho Hoang" userId="bdaa2ca6-9388-4c5e-9437-595bc402494c" providerId="ADAL" clId="{49B8D07E-C2C6-47DA-AD1F-6DC9E3E1E742}" dt="2021-12-30T07:00:37.609" v="15" actId="113"/>
          <ac:spMkLst>
            <pc:docMk/>
            <pc:sldMk cId="1185093375" sldId="442"/>
            <ac:spMk id="7" creationId="{55B3B736-9E91-4CD5-8F6C-3D3721BD4B16}"/>
          </ac:spMkLst>
        </pc:spChg>
      </pc:sldChg>
      <pc:sldChg chg="modSp">
        <pc:chgData name="Thanh Ho Hoang" userId="bdaa2ca6-9388-4c5e-9437-595bc402494c" providerId="ADAL" clId="{49B8D07E-C2C6-47DA-AD1F-6DC9E3E1E742}" dt="2021-12-30T07:00:44.821" v="18" actId="113"/>
        <pc:sldMkLst>
          <pc:docMk/>
          <pc:sldMk cId="767289762" sldId="444"/>
        </pc:sldMkLst>
        <pc:spChg chg="mod">
          <ac:chgData name="Thanh Ho Hoang" userId="bdaa2ca6-9388-4c5e-9437-595bc402494c" providerId="ADAL" clId="{49B8D07E-C2C6-47DA-AD1F-6DC9E3E1E742}" dt="2021-12-30T07:00:44.821" v="18" actId="113"/>
          <ac:spMkLst>
            <pc:docMk/>
            <pc:sldMk cId="767289762" sldId="444"/>
            <ac:spMk id="12" creationId="{5AB1D129-71D0-4225-A361-4712B1E09DFF}"/>
          </ac:spMkLst>
        </pc:spChg>
      </pc:sldChg>
      <pc:sldChg chg="modSp">
        <pc:chgData name="Thanh Ho Hoang" userId="bdaa2ca6-9388-4c5e-9437-595bc402494c" providerId="ADAL" clId="{49B8D07E-C2C6-47DA-AD1F-6DC9E3E1E742}" dt="2021-12-30T07:00:47.154" v="19" actId="113"/>
        <pc:sldMkLst>
          <pc:docMk/>
          <pc:sldMk cId="3028477957" sldId="447"/>
        </pc:sldMkLst>
        <pc:spChg chg="mod">
          <ac:chgData name="Thanh Ho Hoang" userId="bdaa2ca6-9388-4c5e-9437-595bc402494c" providerId="ADAL" clId="{49B8D07E-C2C6-47DA-AD1F-6DC9E3E1E742}" dt="2021-12-30T07:00:47.154" v="19" actId="113"/>
          <ac:spMkLst>
            <pc:docMk/>
            <pc:sldMk cId="3028477957" sldId="447"/>
            <ac:spMk id="14" creationId="{829422D2-5168-4631-8630-B44EA0DBAD53}"/>
          </ac:spMkLst>
        </pc:spChg>
      </pc:sldChg>
      <pc:sldChg chg="modSp">
        <pc:chgData name="Thanh Ho Hoang" userId="bdaa2ca6-9388-4c5e-9437-595bc402494c" providerId="ADAL" clId="{49B8D07E-C2C6-47DA-AD1F-6DC9E3E1E742}" dt="2021-12-30T07:00:51.313" v="21" actId="113"/>
        <pc:sldMkLst>
          <pc:docMk/>
          <pc:sldMk cId="662503170" sldId="450"/>
        </pc:sldMkLst>
        <pc:spChg chg="mod">
          <ac:chgData name="Thanh Ho Hoang" userId="bdaa2ca6-9388-4c5e-9437-595bc402494c" providerId="ADAL" clId="{49B8D07E-C2C6-47DA-AD1F-6DC9E3E1E742}" dt="2021-12-30T07:00:51.313" v="21" actId="113"/>
          <ac:spMkLst>
            <pc:docMk/>
            <pc:sldMk cId="662503170" sldId="450"/>
            <ac:spMk id="7" creationId="{4B105F33-FE6F-46F8-AD8F-813447D689C0}"/>
          </ac:spMkLst>
        </pc:spChg>
      </pc:sldChg>
      <pc:sldChg chg="modSp">
        <pc:chgData name="Thanh Ho Hoang" userId="bdaa2ca6-9388-4c5e-9437-595bc402494c" providerId="ADAL" clId="{49B8D07E-C2C6-47DA-AD1F-6DC9E3E1E742}" dt="2021-12-30T07:00:54.252" v="22" actId="113"/>
        <pc:sldMkLst>
          <pc:docMk/>
          <pc:sldMk cId="1649308056" sldId="451"/>
        </pc:sldMkLst>
        <pc:spChg chg="mod">
          <ac:chgData name="Thanh Ho Hoang" userId="bdaa2ca6-9388-4c5e-9437-595bc402494c" providerId="ADAL" clId="{49B8D07E-C2C6-47DA-AD1F-6DC9E3E1E742}" dt="2021-12-30T07:00:54.252" v="22" actId="113"/>
          <ac:spMkLst>
            <pc:docMk/>
            <pc:sldMk cId="1649308056" sldId="451"/>
            <ac:spMk id="8" creationId="{0CB9502E-CF6E-45BB-A03A-67E3455E36AB}"/>
          </ac:spMkLst>
        </pc:spChg>
      </pc:sldChg>
      <pc:sldChg chg="modSp">
        <pc:chgData name="Thanh Ho Hoang" userId="bdaa2ca6-9388-4c5e-9437-595bc402494c" providerId="ADAL" clId="{49B8D07E-C2C6-47DA-AD1F-6DC9E3E1E742}" dt="2021-12-30T07:00:39.702" v="16" actId="113"/>
        <pc:sldMkLst>
          <pc:docMk/>
          <pc:sldMk cId="3982490429" sldId="454"/>
        </pc:sldMkLst>
        <pc:spChg chg="mod">
          <ac:chgData name="Thanh Ho Hoang" userId="bdaa2ca6-9388-4c5e-9437-595bc402494c" providerId="ADAL" clId="{49B8D07E-C2C6-47DA-AD1F-6DC9E3E1E742}" dt="2021-12-30T07:00:39.702" v="16" actId="113"/>
          <ac:spMkLst>
            <pc:docMk/>
            <pc:sldMk cId="3982490429" sldId="454"/>
            <ac:spMk id="8" creationId="{10C8748C-8E28-492B-AF0F-B8ED09664935}"/>
          </ac:spMkLst>
        </pc:spChg>
      </pc:sldChg>
      <pc:sldChg chg="modSp">
        <pc:chgData name="Thanh Ho Hoang" userId="bdaa2ca6-9388-4c5e-9437-595bc402494c" providerId="ADAL" clId="{49B8D07E-C2C6-47DA-AD1F-6DC9E3E1E742}" dt="2021-12-30T07:00:41.940" v="17" actId="113"/>
        <pc:sldMkLst>
          <pc:docMk/>
          <pc:sldMk cId="1562784955" sldId="455"/>
        </pc:sldMkLst>
        <pc:spChg chg="mod">
          <ac:chgData name="Thanh Ho Hoang" userId="bdaa2ca6-9388-4c5e-9437-595bc402494c" providerId="ADAL" clId="{49B8D07E-C2C6-47DA-AD1F-6DC9E3E1E742}" dt="2021-12-30T07:00:41.940" v="17" actId="113"/>
          <ac:spMkLst>
            <pc:docMk/>
            <pc:sldMk cId="1562784955" sldId="455"/>
            <ac:spMk id="8" creationId="{8E3BD374-CD6C-44AE-9F8B-F156C089629C}"/>
          </ac:spMkLst>
        </pc:spChg>
      </pc:sldChg>
      <pc:sldChg chg="modSp">
        <pc:chgData name="Thanh Ho Hoang" userId="bdaa2ca6-9388-4c5e-9437-595bc402494c" providerId="ADAL" clId="{49B8D07E-C2C6-47DA-AD1F-6DC9E3E1E742}" dt="2021-12-30T07:00:56.240" v="23" actId="113"/>
        <pc:sldMkLst>
          <pc:docMk/>
          <pc:sldMk cId="3681334338" sldId="456"/>
        </pc:sldMkLst>
        <pc:spChg chg="mod">
          <ac:chgData name="Thanh Ho Hoang" userId="bdaa2ca6-9388-4c5e-9437-595bc402494c" providerId="ADAL" clId="{49B8D07E-C2C6-47DA-AD1F-6DC9E3E1E742}" dt="2021-12-30T07:00:56.240" v="23" actId="113"/>
          <ac:spMkLst>
            <pc:docMk/>
            <pc:sldMk cId="3681334338" sldId="456"/>
            <ac:spMk id="7" creationId="{CF6C28C1-1D1D-44A5-8AF2-039BE2D189A1}"/>
          </ac:spMkLst>
        </pc:spChg>
      </pc:sldChg>
      <pc:sldChg chg="modSp">
        <pc:chgData name="Thanh Ho Hoang" userId="bdaa2ca6-9388-4c5e-9437-595bc402494c" providerId="ADAL" clId="{49B8D07E-C2C6-47DA-AD1F-6DC9E3E1E742}" dt="2021-12-30T07:00:59.964" v="24" actId="113"/>
        <pc:sldMkLst>
          <pc:docMk/>
          <pc:sldMk cId="1003622072" sldId="457"/>
        </pc:sldMkLst>
        <pc:spChg chg="mod">
          <ac:chgData name="Thanh Ho Hoang" userId="bdaa2ca6-9388-4c5e-9437-595bc402494c" providerId="ADAL" clId="{49B8D07E-C2C6-47DA-AD1F-6DC9E3E1E742}" dt="2021-12-30T07:00:59.964" v="24" actId="113"/>
          <ac:spMkLst>
            <pc:docMk/>
            <pc:sldMk cId="1003622072" sldId="457"/>
            <ac:spMk id="7" creationId="{07B56061-2FF8-4C68-9310-FBC33AFB2377}"/>
          </ac:spMkLst>
        </pc:spChg>
      </pc:sldChg>
    </pc:docChg>
  </pc:docChgLst>
  <pc:docChgLst>
    <pc:chgData name="Vu Nguyen Dinh" userId="S::vu.nguyen@orientsoftware.com::94660a93-fa35-4311-ab95-3ec8af57ff03" providerId="AD" clId="Web-{E8D73224-C1ED-F2D2-FEDE-967638DB7242}"/>
    <pc:docChg chg="mod">
      <pc:chgData name="Vu Nguyen Dinh" userId="S::vu.nguyen@orientsoftware.com::94660a93-fa35-4311-ab95-3ec8af57ff03" providerId="AD" clId="Web-{E8D73224-C1ED-F2D2-FEDE-967638DB7242}" dt="2022-07-18T04:26:09.675" v="0" actId="33475"/>
      <pc:docMkLst>
        <pc:docMk/>
      </pc:docMkLst>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252000"/>
          </a:xfrm>
          <a:prstGeom prst="rect">
            <a:avLst/>
          </a:prstGeom>
        </p:spPr>
        <p:txBody>
          <a:bodyPr vert="horz" lIns="91440" tIns="45720" rIns="91440" bIns="45720" rtlCol="0"/>
          <a:lstStyle>
            <a:lvl1pPr algn="r">
              <a:defRPr sz="1200"/>
            </a:lvl1pPr>
          </a:lstStyle>
          <a:p>
            <a:fld id="{FE5B4EDC-59C0-49C7-8ADA-5A781B329E02}" type="datetimeFigureOut">
              <a:rPr lang="en-US"/>
              <a:pPr/>
              <a:t>7/17/2022</a:t>
            </a:fld>
            <a:endParaRPr dirty="0"/>
          </a:p>
        </p:txBody>
      </p:sp>
      <p:sp>
        <p:nvSpPr>
          <p:cNvPr id="4" name="Footer Placeholder 3"/>
          <p:cNvSpPr>
            <a:spLocks noGrp="1"/>
          </p:cNvSpPr>
          <p:nvPr>
            <p:ph type="ftr" sz="quarter" idx="2"/>
          </p:nvPr>
        </p:nvSpPr>
        <p:spPr>
          <a:xfrm>
            <a:off x="0" y="8747999"/>
            <a:ext cx="6165000" cy="394413"/>
          </a:xfrm>
          <a:prstGeom prst="rect">
            <a:avLst/>
          </a:prstGeom>
        </p:spPr>
        <p:txBody>
          <a:bodyPr vert="horz" lIns="91440" tIns="45720" rIns="91440" bIns="45720" rtlCol="0" anchor="b"/>
          <a:lstStyle>
            <a:lvl1pPr algn="l">
              <a:defRPr sz="12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endParaRPr sz="1000" dirty="0"/>
          </a:p>
        </p:txBody>
      </p:sp>
      <p:sp>
        <p:nvSpPr>
          <p:cNvPr id="5" name="Slide Number Placeholder 4"/>
          <p:cNvSpPr>
            <a:spLocks noGrp="1"/>
          </p:cNvSpPr>
          <p:nvPr>
            <p:ph type="sldNum" sz="quarter" idx="3"/>
          </p:nvPr>
        </p:nvSpPr>
        <p:spPr>
          <a:xfrm>
            <a:off x="6165000" y="8748000"/>
            <a:ext cx="691412" cy="394412"/>
          </a:xfrm>
          <a:prstGeom prst="rect">
            <a:avLst/>
          </a:prstGeom>
        </p:spPr>
        <p:txBody>
          <a:bodyPr vert="horz" lIns="91440" tIns="45720" rIns="91440" bIns="45720" rtlCol="0" anchor="b"/>
          <a:lstStyle>
            <a:lvl1pPr algn="r">
              <a:defRPr sz="1200"/>
            </a:lvl1pPr>
          </a:lstStyle>
          <a:p>
            <a:fld id="{79429053-DC2A-4342-ADD4-2FD729D91E2C}" type="slidenum">
              <a:rPr sz="1000"/>
              <a:pPr/>
              <a:t>‹#›</a:t>
            </a:fld>
            <a:endParaRPr sz="1000" dirty="0"/>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252000"/>
          </a:xfrm>
          <a:prstGeom prst="rect">
            <a:avLst/>
          </a:prstGeom>
        </p:spPr>
        <p:txBody>
          <a:bodyPr vert="horz" lIns="91440" tIns="45720" rIns="91440" bIns="45720" rtlCol="0"/>
          <a:lstStyle>
            <a:lvl1pPr algn="l">
              <a:defRPr sz="1000"/>
            </a:lvl1pPr>
          </a:lstStyle>
          <a:p>
            <a:endParaRPr lang="en-US" dirty="0"/>
          </a:p>
        </p:txBody>
      </p:sp>
      <p:sp>
        <p:nvSpPr>
          <p:cNvPr id="3" name="Date Placeholder 2"/>
          <p:cNvSpPr>
            <a:spLocks noGrp="1"/>
          </p:cNvSpPr>
          <p:nvPr>
            <p:ph type="dt" idx="1"/>
          </p:nvPr>
        </p:nvSpPr>
        <p:spPr>
          <a:xfrm>
            <a:off x="3884613" y="0"/>
            <a:ext cx="2971800" cy="252000"/>
          </a:xfrm>
          <a:prstGeom prst="rect">
            <a:avLst/>
          </a:prstGeom>
        </p:spPr>
        <p:txBody>
          <a:bodyPr vert="horz" lIns="91440" tIns="45720" rIns="91440" bIns="45720" rtlCol="0"/>
          <a:lstStyle>
            <a:lvl1pPr algn="r">
              <a:defRPr sz="1000"/>
            </a:lvl1pPr>
          </a:lstStyle>
          <a:p>
            <a:fld id="{F2D8D46A-B586-417D-BFBD-8C8FE0AAF762}" type="datetimeFigureOut">
              <a:rPr lang="en-US" smtClean="0"/>
              <a:pPr/>
              <a:t>7/17/2022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381000" y="4343400"/>
            <a:ext cx="6096000" cy="4114800"/>
          </a:xfrm>
          <a:prstGeom prst="rect">
            <a:avLst/>
          </a:prstGeom>
        </p:spPr>
        <p:txBody>
          <a:bodyPr vert="horz" lIns="91440" tIns="45720" rIns="91440" bIns="45720" rtlCol="0"/>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6" name="Footer Placeholder 5"/>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sz="1000" dirty="0"/>
              <a:t>© Software University Foundation – </a:t>
            </a:r>
            <a:r>
              <a:rPr lang="en-US" sz="1000" u="sng" dirty="0">
                <a:hlinkClick r:id="rId2"/>
              </a:rPr>
              <a:t>http://softuni.org</a:t>
            </a:r>
            <a:endParaRPr lang="en-US" sz="1000" dirty="0"/>
          </a:p>
          <a:p>
            <a:r>
              <a:rPr lang="en-US" sz="1000" dirty="0"/>
              <a:t>This work is licensed under the </a:t>
            </a:r>
            <a:r>
              <a:rPr lang="en-US" sz="1000" u="sng" noProof="1">
                <a:hlinkClick r:id="rId3"/>
              </a:rPr>
              <a:t>Creative Commons Attribution-NonCommercial-ShareAlike</a:t>
            </a:r>
            <a:r>
              <a:rPr lang="en-US" sz="1000" noProof="1"/>
              <a:t> </a:t>
            </a:r>
            <a:r>
              <a:rPr lang="en-US" sz="1000" dirty="0"/>
              <a:t>license.</a:t>
            </a:r>
          </a:p>
        </p:txBody>
      </p:sp>
      <p:sp>
        <p:nvSpPr>
          <p:cNvPr id="7" name="Slide Number Placeholder 6"/>
          <p:cNvSpPr>
            <a:spLocks noGrp="1"/>
          </p:cNvSpPr>
          <p:nvPr>
            <p:ph type="sldNum" sz="quarter" idx="5"/>
          </p:nvPr>
        </p:nvSpPr>
        <p:spPr>
          <a:xfrm>
            <a:off x="6308999" y="8747999"/>
            <a:ext cx="547413" cy="394413"/>
          </a:xfrm>
          <a:prstGeom prst="rect">
            <a:avLst/>
          </a:prstGeom>
        </p:spPr>
        <p:txBody>
          <a:bodyPr vert="horz" lIns="91440" tIns="45720" rIns="91440" bIns="45720" rtlCol="0" anchor="b"/>
          <a:lstStyle>
            <a:lvl1pPr algn="r">
              <a:defRPr sz="1000"/>
            </a:lvl1pPr>
          </a:lstStyle>
          <a:p>
            <a:fld id="{3EBA5BD7-F043-4D1B-AA17-CD412FC534DE}" type="slidenum">
              <a:rPr lang="en-US" smtClean="0"/>
              <a:pPr/>
              <a:t>‹#›</a:t>
            </a:fld>
            <a:endParaRPr lang="en-US" dirty="0"/>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hf hdr="0" dt="0"/>
  <p:notesStyle>
    <a:lvl1pPr marL="0" algn="l" defTabSz="1218987" rtl="0" eaLnBrk="1" latinLnBrk="0" hangingPunct="1">
      <a:defRPr sz="1600" kern="1200">
        <a:solidFill>
          <a:schemeClr val="tx1"/>
        </a:solidFill>
        <a:latin typeface="+mn-lt"/>
        <a:ea typeface="+mn-ea"/>
        <a:cs typeface="+mn-cs"/>
      </a:defRPr>
    </a:lvl1pPr>
    <a:lvl2pPr marL="177800" indent="0" algn="l" defTabSz="1218987" rtl="0" eaLnBrk="1" latinLnBrk="0" hangingPunct="1">
      <a:defRPr sz="1600" kern="1200">
        <a:solidFill>
          <a:schemeClr val="tx1"/>
        </a:solidFill>
        <a:latin typeface="+mn-lt"/>
        <a:ea typeface="+mn-ea"/>
        <a:cs typeface="+mn-cs"/>
      </a:defRPr>
    </a:lvl2pPr>
    <a:lvl3pPr marL="361950" indent="0" algn="l" defTabSz="1218987" rtl="0" eaLnBrk="1" latinLnBrk="0" hangingPunct="1">
      <a:defRPr sz="1600" kern="1200">
        <a:solidFill>
          <a:schemeClr val="tx1"/>
        </a:solidFill>
        <a:latin typeface="+mn-lt"/>
        <a:ea typeface="+mn-ea"/>
        <a:cs typeface="+mn-cs"/>
      </a:defRPr>
    </a:lvl3pPr>
    <a:lvl4pPr marL="539750" indent="0" algn="l" defTabSz="1218987" rtl="0" eaLnBrk="1" latinLnBrk="0" hangingPunct="1">
      <a:defRPr sz="1600" kern="1200">
        <a:solidFill>
          <a:schemeClr val="tx1"/>
        </a:solidFill>
        <a:latin typeface="+mn-lt"/>
        <a:ea typeface="+mn-ea"/>
        <a:cs typeface="+mn-cs"/>
      </a:defRPr>
    </a:lvl4pPr>
    <a:lvl5pPr marL="717550" indent="0"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oftuni.org/"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Footer Placeholder 4"/>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Tree>
    <p:extLst>
      <p:ext uri="{BB962C8B-B14F-4D97-AF65-F5344CB8AC3E}">
        <p14:creationId xmlns:p14="http://schemas.microsoft.com/office/powerpoint/2010/main" val="91415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5AD25F89-D88C-455F-8A69-83D987A61408}" type="slidenum">
              <a:rPr lang="en-US"/>
              <a:pPr/>
              <a:t>14</a:t>
            </a:fld>
            <a:r>
              <a:rPr lang="en-US" dirty="0"/>
              <a:t>##</a:t>
            </a:r>
            <a:endParaRPr lang="en-US" sz="1100" dirty="0"/>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a:xfrm>
            <a:off x="688481" y="4416099"/>
            <a:ext cx="5504853" cy="4182457"/>
          </a:xfrm>
        </p:spPr>
        <p:txBody>
          <a:bodyPr/>
          <a:lstStyle/>
          <a:p>
            <a:r>
              <a:rPr lang="en-US" b="1"/>
              <a:t>The </a:t>
            </a:r>
            <a:r>
              <a:rPr lang="en-US" b="1">
                <a:latin typeface="Courier New" pitchFamily="49" charset="0"/>
              </a:rPr>
              <a:t>ORDER BY</a:t>
            </a:r>
            <a:r>
              <a:rPr lang="en-US" b="1"/>
              <a:t> Clause</a:t>
            </a:r>
          </a:p>
          <a:p>
            <a:pPr lvl="1"/>
            <a:r>
              <a:rPr lang="en-US"/>
              <a:t>The </a:t>
            </a:r>
            <a:r>
              <a:rPr lang="en-US">
                <a:solidFill>
                  <a:srgbClr val="FC0128"/>
                </a:solidFill>
              </a:rPr>
              <a:t>order of rows</a:t>
            </a:r>
            <a:r>
              <a:rPr lang="en-US"/>
              <a:t> returned in a query result is undefined. The </a:t>
            </a:r>
            <a:r>
              <a:rPr lang="en-US">
                <a:solidFill>
                  <a:srgbClr val="FC0128"/>
                </a:solidFill>
                <a:latin typeface="Courier New" pitchFamily="49" charset="0"/>
              </a:rPr>
              <a:t>ORDER BY</a:t>
            </a:r>
            <a:r>
              <a:rPr lang="en-US">
                <a:solidFill>
                  <a:srgbClr val="FC0128"/>
                </a:solidFill>
              </a:rPr>
              <a:t> clause</a:t>
            </a:r>
            <a:r>
              <a:rPr lang="en-US"/>
              <a:t> can be used to sort the rows. If you use the </a:t>
            </a:r>
            <a:r>
              <a:rPr lang="en-US">
                <a:latin typeface="Courier New" pitchFamily="49" charset="0"/>
              </a:rPr>
              <a:t>ORDER BY</a:t>
            </a:r>
            <a:r>
              <a:rPr lang="en-US"/>
              <a:t> clause, it must be the last clause of the SQL statement. You can specify an expression, or an alias, or column position as the sort condition. </a:t>
            </a:r>
          </a:p>
          <a:p>
            <a:pPr lvl="1"/>
            <a:endParaRPr lang="en-US">
              <a:solidFill>
                <a:srgbClr val="000000"/>
              </a:solidFill>
            </a:endParaRPr>
          </a:p>
        </p:txBody>
      </p:sp>
    </p:spTree>
    <p:extLst>
      <p:ext uri="{BB962C8B-B14F-4D97-AF65-F5344CB8AC3E}">
        <p14:creationId xmlns:p14="http://schemas.microsoft.com/office/powerpoint/2010/main" val="19676952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21</a:t>
            </a:fld>
            <a:endParaRPr lang="en-US" dirty="0"/>
          </a:p>
        </p:txBody>
      </p:sp>
    </p:spTree>
    <p:extLst>
      <p:ext uri="{BB962C8B-B14F-4D97-AF65-F5344CB8AC3E}">
        <p14:creationId xmlns:p14="http://schemas.microsoft.com/office/powerpoint/2010/main" val="14367352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27</a:t>
            </a:fld>
            <a:endParaRPr lang="en-US" dirty="0"/>
          </a:p>
        </p:txBody>
      </p:sp>
    </p:spTree>
    <p:extLst>
      <p:ext uri="{BB962C8B-B14F-4D97-AF65-F5344CB8AC3E}">
        <p14:creationId xmlns:p14="http://schemas.microsoft.com/office/powerpoint/2010/main" val="9049617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2" name="Footer Placeholder 1"/>
          <p:cNvSpPr>
            <a:spLocks noGrp="1"/>
          </p:cNvSpPr>
          <p:nvPr>
            <p:ph type="ftr" sz="quarter" idx="10"/>
          </p:nvPr>
        </p:nvSpPr>
        <p:spPr/>
        <p:txBody>
          <a:bodyPr/>
          <a:lstStyle/>
          <a:p>
            <a:r>
              <a:rPr lang="en-US" sz="1000"/>
              <a:t>© Software University Foundation – </a:t>
            </a:r>
            <a:r>
              <a:rPr lang="en-US" sz="1000" u="sng">
                <a:hlinkClick r:id="rId3"/>
              </a:rPr>
              <a:t>http://softuni.org</a:t>
            </a:r>
            <a:endParaRPr lang="en-US" sz="1000"/>
          </a:p>
          <a:p>
            <a:r>
              <a:rPr lang="en-US" sz="1000"/>
              <a:t>This work is licensed under the </a:t>
            </a:r>
            <a:r>
              <a:rPr lang="en-US" sz="1000" u="sng" noProof="1">
                <a:hlinkClick r:id="rId4"/>
              </a:rPr>
              <a:t>Creative Commons Attribution-NonCommercial-ShareAlike</a:t>
            </a:r>
            <a:r>
              <a:rPr lang="en-US" sz="1000" noProof="1"/>
              <a:t> </a:t>
            </a:r>
            <a:r>
              <a:rPr lang="en-US" sz="1000"/>
              <a:t>license.</a:t>
            </a:r>
            <a:endParaRPr lang="en-US" sz="1000" dirty="0"/>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Tree>
    <p:extLst>
      <p:ext uri="{BB962C8B-B14F-4D97-AF65-F5344CB8AC3E}">
        <p14:creationId xmlns:p14="http://schemas.microsoft.com/office/powerpoint/2010/main" val="11347497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323F4482-E835-4D6D-A703-2ECE310B629A}" type="slidenum">
              <a:rPr lang="en-US"/>
              <a:pPr/>
              <a:t>7</a:t>
            </a:fld>
            <a:r>
              <a:rPr lang="en-US" dirty="0"/>
              <a:t>##</a:t>
            </a:r>
            <a:endParaRPr lang="en-US" sz="1100" dirty="0"/>
          </a:p>
        </p:txBody>
      </p:sp>
      <p:sp>
        <p:nvSpPr>
          <p:cNvPr id="493570" name="Rectangle 2"/>
          <p:cNvSpPr>
            <a:spLocks noGrp="1" noRot="1" noChangeAspect="1" noChangeArrowheads="1" noTextEdit="1"/>
          </p:cNvSpPr>
          <p:nvPr>
            <p:ph type="sldImg"/>
          </p:nvPr>
        </p:nvSpPr>
        <p:spPr>
          <a:ln/>
        </p:spPr>
      </p:sp>
      <p:sp>
        <p:nvSpPr>
          <p:cNvPr id="493571" name="Rectangle 3"/>
          <p:cNvSpPr>
            <a:spLocks noGrp="1" noChangeArrowheads="1"/>
          </p:cNvSpPr>
          <p:nvPr>
            <p:ph type="body" idx="1"/>
          </p:nvPr>
        </p:nvSpPr>
        <p:spPr>
          <a:xfrm>
            <a:off x="688481" y="4416099"/>
            <a:ext cx="5504853" cy="4182457"/>
          </a:xfrm>
        </p:spPr>
        <p:txBody>
          <a:bodyPr/>
          <a:lstStyle/>
          <a:p>
            <a:r>
              <a:rPr lang="en-US" b="1" dirty="0"/>
              <a:t>Capabilities of SQL </a:t>
            </a:r>
            <a:r>
              <a:rPr lang="en-US" b="1" dirty="0">
                <a:latin typeface="Courier New" pitchFamily="49" charset="0"/>
              </a:rPr>
              <a:t>SELECT</a:t>
            </a:r>
            <a:r>
              <a:rPr lang="en-US" b="1" dirty="0"/>
              <a:t> Statements</a:t>
            </a:r>
          </a:p>
          <a:p>
            <a:pPr lvl="1"/>
            <a:r>
              <a:rPr lang="en-US" dirty="0"/>
              <a:t>A </a:t>
            </a:r>
            <a:r>
              <a:rPr lang="en-US" dirty="0">
                <a:latin typeface="Courier New" pitchFamily="49" charset="0"/>
              </a:rPr>
              <a:t>SELECT</a:t>
            </a:r>
            <a:r>
              <a:rPr lang="en-US" dirty="0"/>
              <a:t> statement retrieves information from the database. Using a </a:t>
            </a:r>
            <a:r>
              <a:rPr lang="en-US" dirty="0">
                <a:solidFill>
                  <a:srgbClr val="FC0128"/>
                </a:solidFill>
                <a:latin typeface="Courier New" pitchFamily="49" charset="0"/>
              </a:rPr>
              <a:t>SELECT</a:t>
            </a:r>
            <a:r>
              <a:rPr lang="en-US" dirty="0">
                <a:solidFill>
                  <a:srgbClr val="FC0128"/>
                </a:solidFill>
              </a:rPr>
              <a:t> </a:t>
            </a:r>
            <a:r>
              <a:rPr lang="en-US" dirty="0"/>
              <a:t>statement, you can do the following:</a:t>
            </a:r>
          </a:p>
          <a:p>
            <a:pPr lvl="2"/>
            <a:r>
              <a:rPr lang="en-US" b="1" dirty="0">
                <a:solidFill>
                  <a:srgbClr val="FC0128"/>
                </a:solidFill>
              </a:rPr>
              <a:t>Projection</a:t>
            </a:r>
            <a:r>
              <a:rPr lang="en-US" dirty="0">
                <a:solidFill>
                  <a:srgbClr val="FC0128"/>
                </a:solidFill>
              </a:rPr>
              <a:t>:</a:t>
            </a:r>
            <a:r>
              <a:rPr lang="en-US" dirty="0"/>
              <a:t> You can use the projection capability in SQL to choose the columns in a table that you want returned by your query. You can choose as few or as many columns of the table as you require. </a:t>
            </a:r>
          </a:p>
          <a:p>
            <a:pPr lvl="2"/>
            <a:r>
              <a:rPr lang="en-US" b="1" dirty="0">
                <a:solidFill>
                  <a:srgbClr val="FC0128"/>
                </a:solidFill>
              </a:rPr>
              <a:t>Selection</a:t>
            </a:r>
            <a:r>
              <a:rPr lang="en-US" dirty="0">
                <a:solidFill>
                  <a:srgbClr val="FC0128"/>
                </a:solidFill>
              </a:rPr>
              <a:t>:</a:t>
            </a:r>
            <a:r>
              <a:rPr lang="en-US" dirty="0"/>
              <a:t> You can use the selection capability in SQL to choose the rows in a table that you want returned by a query. You can use various criteria to restrict the rows that you see.</a:t>
            </a:r>
          </a:p>
          <a:p>
            <a:pPr lvl="2"/>
            <a:r>
              <a:rPr lang="en-US" b="1" dirty="0">
                <a:solidFill>
                  <a:srgbClr val="FC0128"/>
                </a:solidFill>
              </a:rPr>
              <a:t>Joining</a:t>
            </a:r>
            <a:r>
              <a:rPr lang="en-US" dirty="0">
                <a:solidFill>
                  <a:srgbClr val="FC0128"/>
                </a:solidFill>
              </a:rPr>
              <a:t>:</a:t>
            </a:r>
            <a:r>
              <a:rPr lang="en-US" dirty="0"/>
              <a:t> You can use the join capability in SQL to bring together data that is stored in different tables by creating a link between them. You learn more about joins in a later lesson.</a:t>
            </a:r>
            <a:r>
              <a:rPr lang="en-US" b="1" dirty="0"/>
              <a:t> </a:t>
            </a:r>
            <a:endParaRPr lang="en-US" b="1" dirty="0">
              <a:solidFill>
                <a:schemeClr val="accent2"/>
              </a:solidFill>
            </a:endParaRPr>
          </a:p>
        </p:txBody>
      </p:sp>
    </p:spTree>
    <p:extLst>
      <p:ext uri="{BB962C8B-B14F-4D97-AF65-F5344CB8AC3E}">
        <p14:creationId xmlns:p14="http://schemas.microsoft.com/office/powerpoint/2010/main" val="1386989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8</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Tree>
    <p:extLst>
      <p:ext uri="{BB962C8B-B14F-4D97-AF65-F5344CB8AC3E}">
        <p14:creationId xmlns:p14="http://schemas.microsoft.com/office/powerpoint/2010/main" val="35869196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BFEB4A5C-547E-49FC-8604-96088E451FB3}" type="slidenum">
              <a:rPr lang="en-US"/>
              <a:pPr/>
              <a:t>9</a:t>
            </a:fld>
            <a:r>
              <a:rPr lang="en-US" dirty="0"/>
              <a:t>##</a:t>
            </a:r>
            <a:endParaRPr lang="en-US" sz="1100" dirty="0"/>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a:xfrm>
            <a:off x="688481" y="4416099"/>
            <a:ext cx="5504853" cy="4182457"/>
          </a:xfrm>
        </p:spPr>
        <p:txBody>
          <a:bodyPr/>
          <a:lstStyle/>
          <a:p>
            <a:pPr>
              <a:lnSpc>
                <a:spcPct val="112000"/>
              </a:lnSpc>
              <a:spcBef>
                <a:spcPct val="0"/>
              </a:spcBef>
              <a:spcAft>
                <a:spcPct val="24000"/>
              </a:spcAft>
            </a:pPr>
            <a:r>
              <a:rPr lang="en-US" b="1" dirty="0"/>
              <a:t>Column Aliases</a:t>
            </a:r>
            <a:endParaRPr lang="en-US" b="1" dirty="0">
              <a:latin typeface="Times" pitchFamily="18" charset="0"/>
            </a:endParaRPr>
          </a:p>
          <a:p>
            <a:pPr lvl="1"/>
            <a:r>
              <a:rPr lang="en-US" dirty="0"/>
              <a:t>When displaying the result of a query, </a:t>
            </a:r>
            <a:r>
              <a:rPr lang="en-US" i="1" dirty="0"/>
              <a:t>SQL Query Analyzer </a:t>
            </a:r>
            <a:r>
              <a:rPr lang="en-US" dirty="0"/>
              <a:t>normally uses the name of the selected column as the column heading. For calculations the value usually is “(No column name)”. This heading is not descriptive and hence may be difficult to understand. You can change a column heading by using a column alias.</a:t>
            </a:r>
          </a:p>
          <a:p>
            <a:pPr lvl="1"/>
            <a:r>
              <a:rPr lang="en-US" dirty="0"/>
              <a:t>Specify the alias after the column in the </a:t>
            </a:r>
            <a:r>
              <a:rPr lang="en-US" dirty="0">
                <a:latin typeface="Courier New" pitchFamily="49" charset="0"/>
              </a:rPr>
              <a:t>SELECT</a:t>
            </a:r>
            <a:r>
              <a:rPr lang="en-US" dirty="0"/>
              <a:t> list using a space as a separator. If the alias contains spaces or special characters (such as # or $), enclose the alias in double quotation marks (" ").</a:t>
            </a:r>
          </a:p>
        </p:txBody>
      </p:sp>
    </p:spTree>
    <p:extLst>
      <p:ext uri="{BB962C8B-B14F-4D97-AF65-F5344CB8AC3E}">
        <p14:creationId xmlns:p14="http://schemas.microsoft.com/office/powerpoint/2010/main" val="2391154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EC52957-6182-4E9B-A2CC-870C5CF9040D}" type="slidenum">
              <a:rPr lang="en-US"/>
              <a:pPr/>
              <a:t>10</a:t>
            </a:fld>
            <a:r>
              <a:rPr lang="en-US" dirty="0"/>
              <a:t>##</a:t>
            </a:r>
            <a:endParaRPr lang="en-US" sz="1100" dirty="0"/>
          </a:p>
        </p:txBody>
      </p:sp>
      <p:sp>
        <p:nvSpPr>
          <p:cNvPr id="505858" name="Rectangle 2"/>
          <p:cNvSpPr>
            <a:spLocks noGrp="1" noRot="1" noChangeAspect="1" noChangeArrowheads="1" noTextEdit="1"/>
          </p:cNvSpPr>
          <p:nvPr>
            <p:ph type="sldImg"/>
          </p:nvPr>
        </p:nvSpPr>
        <p:spPr>
          <a:ln/>
        </p:spPr>
      </p:sp>
      <p:sp>
        <p:nvSpPr>
          <p:cNvPr id="505859" name="Rectangle 3"/>
          <p:cNvSpPr>
            <a:spLocks noGrp="1" noChangeArrowheads="1"/>
          </p:cNvSpPr>
          <p:nvPr>
            <p:ph type="body" idx="1"/>
          </p:nvPr>
        </p:nvSpPr>
        <p:spPr>
          <a:xfrm>
            <a:off x="688481" y="4416099"/>
            <a:ext cx="5504853" cy="4182457"/>
          </a:xfrm>
        </p:spPr>
        <p:txBody>
          <a:bodyPr/>
          <a:lstStyle/>
          <a:p>
            <a:r>
              <a:rPr lang="en-US" b="1" dirty="0"/>
              <a:t>Concatenation Operator</a:t>
            </a:r>
          </a:p>
          <a:p>
            <a:pPr lvl="1"/>
            <a:r>
              <a:rPr lang="en-US" dirty="0"/>
              <a:t>You can link columns to other columns, arithmetic expressions, or constant values to create a character expression by using the </a:t>
            </a:r>
            <a:r>
              <a:rPr lang="en-US" dirty="0">
                <a:solidFill>
                  <a:srgbClr val="FC0128"/>
                </a:solidFill>
              </a:rPr>
              <a:t>concatenation operator</a:t>
            </a:r>
            <a:r>
              <a:rPr lang="en-US" dirty="0"/>
              <a:t> (+). Columns on either side of the operator are combined to make a single output column.</a:t>
            </a:r>
          </a:p>
          <a:p>
            <a:pPr lvl="1"/>
            <a:r>
              <a:rPr lang="en-US" dirty="0"/>
              <a:t>In the example, </a:t>
            </a:r>
            <a:r>
              <a:rPr lang="en-US" dirty="0" err="1">
                <a:latin typeface="Courier New" pitchFamily="49" charset="0"/>
              </a:rPr>
              <a:t>FirstName</a:t>
            </a:r>
            <a:r>
              <a:rPr lang="en-US" dirty="0"/>
              <a:t> and </a:t>
            </a:r>
            <a:r>
              <a:rPr lang="en-US" dirty="0" err="1">
                <a:latin typeface="Courier New" pitchFamily="49" charset="0"/>
              </a:rPr>
              <a:t>LastName</a:t>
            </a:r>
            <a:r>
              <a:rPr lang="en-US" dirty="0"/>
              <a:t> are concatenated, and they are given the alias </a:t>
            </a:r>
            <a:r>
              <a:rPr lang="en-US" dirty="0" err="1">
                <a:latin typeface="Courier New" pitchFamily="49" charset="0"/>
              </a:rPr>
              <a:t>FullName</a:t>
            </a:r>
            <a:r>
              <a:rPr lang="en-US" dirty="0"/>
              <a:t>. Notice that the employee first name and last name are combined to make a single output column.</a:t>
            </a:r>
          </a:p>
          <a:p>
            <a:pPr lvl="1"/>
            <a:r>
              <a:rPr lang="en-US" dirty="0"/>
              <a:t>The </a:t>
            </a:r>
            <a:r>
              <a:rPr lang="en-US" dirty="0">
                <a:latin typeface="Courier New" pitchFamily="49" charset="0"/>
              </a:rPr>
              <a:t>AS</a:t>
            </a:r>
            <a:r>
              <a:rPr lang="en-US" dirty="0"/>
              <a:t> keyword before the alias name makes the </a:t>
            </a:r>
            <a:r>
              <a:rPr lang="en-US" dirty="0">
                <a:latin typeface="Courier New" pitchFamily="49" charset="0"/>
              </a:rPr>
              <a:t>SELECT</a:t>
            </a:r>
            <a:r>
              <a:rPr lang="en-US" dirty="0"/>
              <a:t> clause easier to read.</a:t>
            </a:r>
          </a:p>
          <a:p>
            <a:endParaRPr lang="en-US" dirty="0"/>
          </a:p>
        </p:txBody>
      </p:sp>
    </p:spTree>
    <p:extLst>
      <p:ext uri="{BB962C8B-B14F-4D97-AF65-F5344CB8AC3E}">
        <p14:creationId xmlns:p14="http://schemas.microsoft.com/office/powerpoint/2010/main" val="2902735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9F267CD7-A18F-4980-AB6D-286E4AF98F86}" type="slidenum">
              <a:rPr lang="en-US"/>
              <a:pPr/>
              <a:t>11</a:t>
            </a:fld>
            <a:r>
              <a:rPr lang="en-US" dirty="0"/>
              <a:t>##</a:t>
            </a:r>
            <a:endParaRPr lang="en-US" sz="1100" dirty="0"/>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a:xfrm>
            <a:off x="688481" y="4416099"/>
            <a:ext cx="5504853" cy="4182457"/>
          </a:xfrm>
        </p:spPr>
        <p:txBody>
          <a:bodyPr/>
          <a:lstStyle/>
          <a:p>
            <a:pPr lvl="1"/>
            <a:r>
              <a:rPr lang="en-US">
                <a:solidFill>
                  <a:srgbClr val="000000"/>
                </a:solidFill>
              </a:rPr>
              <a:t>In the example, the </a:t>
            </a:r>
            <a:r>
              <a:rPr lang="en-US">
                <a:solidFill>
                  <a:srgbClr val="000000"/>
                </a:solidFill>
                <a:latin typeface="Courier New" pitchFamily="49" charset="0"/>
              </a:rPr>
              <a:t>SELECT</a:t>
            </a:r>
            <a:r>
              <a:rPr lang="en-US">
                <a:solidFill>
                  <a:srgbClr val="000000"/>
                </a:solidFill>
              </a:rPr>
              <a:t> statement retrieves the name and department number of all employees whose department is 1.</a:t>
            </a:r>
          </a:p>
          <a:p>
            <a:pPr lvl="1"/>
            <a:endParaRPr lang="en-US">
              <a:solidFill>
                <a:srgbClr val="000000"/>
              </a:solidFill>
            </a:endParaRPr>
          </a:p>
          <a:p>
            <a:pPr lvl="1"/>
            <a:r>
              <a:rPr lang="en-US">
                <a:solidFill>
                  <a:srgbClr val="FC0128"/>
                </a:solidFill>
              </a:rPr>
              <a:t>Character strings</a:t>
            </a:r>
            <a:r>
              <a:rPr lang="en-US"/>
              <a:t> and dates in the </a:t>
            </a:r>
            <a:r>
              <a:rPr lang="en-US">
                <a:solidFill>
                  <a:srgbClr val="FC0128"/>
                </a:solidFill>
                <a:latin typeface="Courier New" pitchFamily="49" charset="0"/>
              </a:rPr>
              <a:t>WHERE</a:t>
            </a:r>
            <a:r>
              <a:rPr lang="en-US">
                <a:solidFill>
                  <a:srgbClr val="FC0128"/>
                </a:solidFill>
              </a:rPr>
              <a:t> clause</a:t>
            </a:r>
            <a:r>
              <a:rPr lang="en-US"/>
              <a:t> must be enclosed in single quotation marks (</a:t>
            </a:r>
            <a:r>
              <a:rPr lang="en-US">
                <a:latin typeface="Courier New" pitchFamily="49" charset="0"/>
              </a:rPr>
              <a:t>''</a:t>
            </a:r>
            <a:r>
              <a:rPr lang="en-US"/>
              <a:t>). Number constants, however, should not be enclosed in single quotation marks.</a:t>
            </a:r>
            <a:endParaRPr lang="en-US" b="1"/>
          </a:p>
          <a:p>
            <a:pPr lvl="1"/>
            <a:endParaRPr lang="en-US">
              <a:solidFill>
                <a:srgbClr val="000000"/>
              </a:solidFill>
            </a:endParaRPr>
          </a:p>
        </p:txBody>
      </p:sp>
    </p:spTree>
    <p:extLst>
      <p:ext uri="{BB962C8B-B14F-4D97-AF65-F5344CB8AC3E}">
        <p14:creationId xmlns:p14="http://schemas.microsoft.com/office/powerpoint/2010/main" val="16599633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E1583E75-DA76-4813-B316-C64EF6206043}" type="slidenum">
              <a:rPr lang="en-US"/>
              <a:pPr/>
              <a:t>12</a:t>
            </a:fld>
            <a:r>
              <a:rPr lang="en-US" dirty="0"/>
              <a:t>##</a:t>
            </a:r>
            <a:endParaRPr lang="en-US" sz="1100" dirty="0"/>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a:xfrm>
            <a:off x="688481" y="4416099"/>
            <a:ext cx="5504853" cy="4182457"/>
          </a:xfrm>
        </p:spPr>
        <p:txBody>
          <a:bodyPr/>
          <a:lstStyle/>
          <a:p>
            <a:r>
              <a:rPr lang="en-US" b="1" dirty="0"/>
              <a:t>The </a:t>
            </a:r>
            <a:r>
              <a:rPr lang="en-US" b="1" dirty="0">
                <a:latin typeface="Courier New" pitchFamily="49" charset="0"/>
              </a:rPr>
              <a:t>BETWEEN</a:t>
            </a:r>
            <a:r>
              <a:rPr lang="en-US" b="1" dirty="0"/>
              <a:t> Condition</a:t>
            </a:r>
          </a:p>
          <a:p>
            <a:pPr lvl="1"/>
            <a:r>
              <a:rPr lang="en-US" dirty="0"/>
              <a:t>You can display rows based on a range of values using the </a:t>
            </a:r>
            <a:r>
              <a:rPr lang="en-US" dirty="0">
                <a:solidFill>
                  <a:srgbClr val="FC0128"/>
                </a:solidFill>
                <a:latin typeface="Courier New" pitchFamily="49" charset="0"/>
              </a:rPr>
              <a:t>BETWEEN</a:t>
            </a:r>
            <a:r>
              <a:rPr lang="en-US" dirty="0">
                <a:solidFill>
                  <a:srgbClr val="FC0128"/>
                </a:solidFill>
              </a:rPr>
              <a:t> range condition</a:t>
            </a:r>
            <a:r>
              <a:rPr lang="en-US" dirty="0"/>
              <a:t>. The range that you specify contains a lower limit and an upper limit.</a:t>
            </a:r>
          </a:p>
          <a:p>
            <a:pPr lvl="1">
              <a:lnSpc>
                <a:spcPct val="95000"/>
              </a:lnSpc>
              <a:spcBef>
                <a:spcPct val="35000"/>
              </a:spcBef>
            </a:pPr>
            <a:r>
              <a:rPr lang="en-US" dirty="0"/>
              <a:t>The </a:t>
            </a:r>
            <a:r>
              <a:rPr lang="en-US" dirty="0">
                <a:latin typeface="Courier New" pitchFamily="49" charset="0"/>
              </a:rPr>
              <a:t>SELECT</a:t>
            </a:r>
            <a:r>
              <a:rPr lang="en-US" dirty="0"/>
              <a:t> statement on the slide returns rows from the </a:t>
            </a:r>
            <a:r>
              <a:rPr lang="en-US" dirty="0">
                <a:latin typeface="Courier New" pitchFamily="49" charset="0"/>
              </a:rPr>
              <a:t>Employees</a:t>
            </a:r>
            <a:r>
              <a:rPr lang="en-US" dirty="0"/>
              <a:t> table for any employee whose base rate is between 40 and 50.</a:t>
            </a:r>
            <a:endParaRPr lang="en-US" sz="2400" b="1" dirty="0">
              <a:effectLst>
                <a:outerShdw blurRad="38100" dist="38100" dir="2700000" algn="tl">
                  <a:srgbClr val="C0C0C0"/>
                </a:outerShdw>
              </a:effectLst>
            </a:endParaRPr>
          </a:p>
          <a:p>
            <a:pPr lvl="1"/>
            <a:r>
              <a:rPr lang="en-US" dirty="0"/>
              <a:t>Values specified with the </a:t>
            </a:r>
            <a:r>
              <a:rPr lang="en-US" dirty="0">
                <a:latin typeface="Courier New" pitchFamily="49" charset="0"/>
              </a:rPr>
              <a:t>BETWEEN</a:t>
            </a:r>
            <a:r>
              <a:rPr lang="en-US" dirty="0"/>
              <a:t> condition are inclusive. You must specify the lower limit first.</a:t>
            </a:r>
          </a:p>
          <a:p>
            <a:endParaRPr lang="en-US" b="1" dirty="0"/>
          </a:p>
          <a:p>
            <a:r>
              <a:rPr lang="en-US" b="1" dirty="0"/>
              <a:t>The </a:t>
            </a:r>
            <a:r>
              <a:rPr lang="en-US" b="1" dirty="0">
                <a:latin typeface="Courier New" pitchFamily="49" charset="0"/>
              </a:rPr>
              <a:t>IN</a:t>
            </a:r>
            <a:r>
              <a:rPr lang="en-US" b="1" dirty="0"/>
              <a:t> Condition</a:t>
            </a:r>
          </a:p>
          <a:p>
            <a:pPr lvl="1"/>
            <a:r>
              <a:rPr lang="en-US" dirty="0"/>
              <a:t>To test for values in a specified set of values, use the </a:t>
            </a:r>
            <a:r>
              <a:rPr lang="en-US" dirty="0">
                <a:solidFill>
                  <a:srgbClr val="FC0128"/>
                </a:solidFill>
                <a:latin typeface="Courier New" pitchFamily="49" charset="0"/>
              </a:rPr>
              <a:t>IN</a:t>
            </a:r>
            <a:r>
              <a:rPr lang="en-US" dirty="0">
                <a:solidFill>
                  <a:srgbClr val="FC0128"/>
                </a:solidFill>
              </a:rPr>
              <a:t> condition</a:t>
            </a:r>
            <a:r>
              <a:rPr lang="en-US" dirty="0"/>
              <a:t>. The </a:t>
            </a:r>
            <a:r>
              <a:rPr lang="en-US" dirty="0">
                <a:latin typeface="Courier New" pitchFamily="49" charset="0"/>
              </a:rPr>
              <a:t>IN</a:t>
            </a:r>
            <a:r>
              <a:rPr lang="en-US" dirty="0"/>
              <a:t> condition is also known as the </a:t>
            </a:r>
            <a:r>
              <a:rPr lang="en-US" i="1" dirty="0"/>
              <a:t>membership condition</a:t>
            </a:r>
            <a:r>
              <a:rPr lang="en-US" dirty="0"/>
              <a:t>.</a:t>
            </a:r>
          </a:p>
          <a:p>
            <a:pPr lvl="1"/>
            <a:endParaRPr lang="en-US" dirty="0"/>
          </a:p>
          <a:p>
            <a:r>
              <a:rPr lang="en-US" b="1" dirty="0"/>
              <a:t>The </a:t>
            </a:r>
            <a:r>
              <a:rPr lang="en-US" b="1" dirty="0">
                <a:latin typeface="Courier New" pitchFamily="49" charset="0"/>
              </a:rPr>
              <a:t>LIKE</a:t>
            </a:r>
            <a:r>
              <a:rPr lang="en-US" b="1" dirty="0"/>
              <a:t> Condition</a:t>
            </a:r>
          </a:p>
          <a:p>
            <a:pPr lvl="1"/>
            <a:r>
              <a:rPr lang="en-US" dirty="0"/>
              <a:t>You may not always know the exact value to search for. You can select rows that match a character pattern by using the </a:t>
            </a:r>
            <a:r>
              <a:rPr lang="en-US" dirty="0">
                <a:solidFill>
                  <a:srgbClr val="FC0128"/>
                </a:solidFill>
                <a:latin typeface="Courier New" pitchFamily="49" charset="0"/>
              </a:rPr>
              <a:t>LIKE</a:t>
            </a:r>
            <a:r>
              <a:rPr lang="en-US" dirty="0">
                <a:solidFill>
                  <a:srgbClr val="FC0128"/>
                </a:solidFill>
              </a:rPr>
              <a:t> condition</a:t>
            </a:r>
            <a:r>
              <a:rPr lang="en-US" dirty="0"/>
              <a:t>. The character pattern-matching operation is referred to as a </a:t>
            </a:r>
            <a:r>
              <a:rPr lang="en-US" i="1" dirty="0">
                <a:solidFill>
                  <a:srgbClr val="FC0128"/>
                </a:solidFill>
              </a:rPr>
              <a:t>wildcard </a:t>
            </a:r>
            <a:r>
              <a:rPr lang="en-US" dirty="0">
                <a:solidFill>
                  <a:srgbClr val="FC0128"/>
                </a:solidFill>
              </a:rPr>
              <a:t>search</a:t>
            </a:r>
            <a:r>
              <a:rPr lang="en-US" dirty="0"/>
              <a:t>. Two symbols can be used to construct the search string. </a:t>
            </a:r>
          </a:p>
          <a:p>
            <a:r>
              <a:rPr lang="en-US" dirty="0"/>
              <a:t>	Search conditions can contain either literal characters or numbers:</a:t>
            </a:r>
          </a:p>
          <a:p>
            <a:pPr lvl="1"/>
            <a:r>
              <a:rPr lang="en-US" dirty="0">
                <a:latin typeface="Courier New" pitchFamily="49" charset="0"/>
              </a:rPr>
              <a:t>		%</a:t>
            </a:r>
            <a:r>
              <a:rPr lang="en-US" dirty="0"/>
              <a:t> denotes zero or many characters.</a:t>
            </a:r>
          </a:p>
          <a:p>
            <a:pPr lvl="1"/>
            <a:r>
              <a:rPr lang="en-US" dirty="0">
                <a:latin typeface="Courier New" pitchFamily="49" charset="0"/>
              </a:rPr>
              <a:t>		_</a:t>
            </a:r>
            <a:r>
              <a:rPr lang="en-US" dirty="0"/>
              <a:t> denotes one character.</a:t>
            </a:r>
          </a:p>
          <a:p>
            <a:pPr lvl="1"/>
            <a:endParaRPr lang="en-US" dirty="0"/>
          </a:p>
        </p:txBody>
      </p:sp>
    </p:spTree>
    <p:extLst>
      <p:ext uri="{BB962C8B-B14F-4D97-AF65-F5344CB8AC3E}">
        <p14:creationId xmlns:p14="http://schemas.microsoft.com/office/powerpoint/2010/main" val="563513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C3C00336-F467-488C-BA9A-FF63DD7FC134}" type="slidenum">
              <a:rPr lang="en-US"/>
              <a:pPr/>
              <a:t>13</a:t>
            </a:fld>
            <a:r>
              <a:rPr lang="en-US" dirty="0"/>
              <a:t>##</a:t>
            </a:r>
            <a:endParaRPr lang="en-US" sz="1100" dirty="0"/>
          </a:p>
        </p:txBody>
      </p:sp>
      <p:sp>
        <p:nvSpPr>
          <p:cNvPr id="501762" name="Rectangle 2"/>
          <p:cNvSpPr>
            <a:spLocks noGrp="1" noRot="1" noChangeAspect="1" noChangeArrowheads="1" noTextEdit="1"/>
          </p:cNvSpPr>
          <p:nvPr>
            <p:ph type="sldImg"/>
          </p:nvPr>
        </p:nvSpPr>
        <p:spPr>
          <a:ln/>
        </p:spPr>
      </p:sp>
      <p:sp>
        <p:nvSpPr>
          <p:cNvPr id="501763" name="Rectangle 3"/>
          <p:cNvSpPr>
            <a:spLocks noGrp="1" noChangeArrowheads="1"/>
          </p:cNvSpPr>
          <p:nvPr>
            <p:ph type="body" idx="1"/>
          </p:nvPr>
        </p:nvSpPr>
        <p:spPr>
          <a:xfrm>
            <a:off x="688481" y="4416099"/>
            <a:ext cx="5504853" cy="4182457"/>
          </a:xfrm>
        </p:spPr>
        <p:txBody>
          <a:bodyPr/>
          <a:lstStyle/>
          <a:p>
            <a:r>
              <a:rPr lang="en-US" b="1" dirty="0"/>
              <a:t>Null Values</a:t>
            </a:r>
          </a:p>
          <a:p>
            <a:pPr lvl="1"/>
            <a:r>
              <a:rPr lang="en-US" dirty="0"/>
              <a:t>If a row lacks the data value for a particular column, that value is said to be </a:t>
            </a:r>
            <a:r>
              <a:rPr lang="en-US" i="1" dirty="0"/>
              <a:t>null</a:t>
            </a:r>
            <a:r>
              <a:rPr lang="en-US" dirty="0"/>
              <a:t>, or to contain a </a:t>
            </a:r>
            <a:r>
              <a:rPr lang="en-US" dirty="0">
                <a:solidFill>
                  <a:srgbClr val="FC0128"/>
                </a:solidFill>
              </a:rPr>
              <a:t>null.</a:t>
            </a:r>
            <a:r>
              <a:rPr lang="en-US" dirty="0"/>
              <a:t> </a:t>
            </a:r>
          </a:p>
          <a:p>
            <a:pPr lvl="1"/>
            <a:r>
              <a:rPr lang="en-US" dirty="0"/>
              <a:t>A null is a value that is unavailable, unassigned, unknown, or inapplicable. A null is not the same as zero or a space. Zero is a number, and a space is a character. </a:t>
            </a:r>
          </a:p>
          <a:p>
            <a:pPr lvl="1"/>
            <a:r>
              <a:rPr lang="en-US" dirty="0"/>
              <a:t>Columns of any data type can contain nulls. However, some constraints, </a:t>
            </a:r>
            <a:r>
              <a:rPr lang="en-US" dirty="0">
                <a:latin typeface="Courier New" pitchFamily="49" charset="0"/>
              </a:rPr>
              <a:t>NOT NULL</a:t>
            </a:r>
            <a:r>
              <a:rPr lang="en-US" dirty="0"/>
              <a:t> and </a:t>
            </a:r>
            <a:r>
              <a:rPr lang="en-US" dirty="0">
                <a:latin typeface="Courier New" pitchFamily="49" charset="0"/>
              </a:rPr>
              <a:t>PRIMARY KEY</a:t>
            </a:r>
            <a:r>
              <a:rPr lang="en-US" dirty="0"/>
              <a:t>, prevent nulls from being used in the column. </a:t>
            </a:r>
          </a:p>
          <a:p>
            <a:pPr lvl="1"/>
            <a:r>
              <a:rPr lang="en-US" dirty="0"/>
              <a:t>In the </a:t>
            </a:r>
            <a:r>
              <a:rPr lang="en-US" dirty="0" err="1">
                <a:latin typeface="Courier New" pitchFamily="49" charset="0"/>
              </a:rPr>
              <a:t>ManagerID</a:t>
            </a:r>
            <a:r>
              <a:rPr lang="en-US" dirty="0"/>
              <a:t> column in the </a:t>
            </a:r>
            <a:r>
              <a:rPr lang="en-US" dirty="0">
                <a:latin typeface="Courier New" pitchFamily="49" charset="0"/>
              </a:rPr>
              <a:t>Employees</a:t>
            </a:r>
            <a:r>
              <a:rPr lang="en-US" dirty="0"/>
              <a:t> table, notice that managers (like Sanchez) have no </a:t>
            </a:r>
            <a:r>
              <a:rPr lang="en-US" dirty="0" err="1"/>
              <a:t>ManagerID</a:t>
            </a:r>
            <a:r>
              <a:rPr lang="en-US" dirty="0"/>
              <a:t>. </a:t>
            </a:r>
          </a:p>
          <a:p>
            <a:pPr lvl="1"/>
            <a:r>
              <a:rPr lang="en-US" dirty="0"/>
              <a:t>If any column value in an arithmetic expression is null, the result is </a:t>
            </a:r>
            <a:r>
              <a:rPr lang="en-US" dirty="0">
                <a:solidFill>
                  <a:srgbClr val="FC0128"/>
                </a:solidFill>
              </a:rPr>
              <a:t>null.</a:t>
            </a:r>
            <a:r>
              <a:rPr lang="en-US" dirty="0"/>
              <a:t> For example, if you attempt to perform division with zero, you get an error. However, if you divide a number by null, the result is a null or unknown. </a:t>
            </a:r>
          </a:p>
          <a:p>
            <a:pPr lvl="1"/>
            <a:endParaRPr lang="en-US" dirty="0"/>
          </a:p>
          <a:p>
            <a:pPr lvl="1"/>
            <a:endParaRPr lang="en-US" dirty="0">
              <a:solidFill>
                <a:srgbClr val="000000"/>
              </a:solidFill>
            </a:endParaRPr>
          </a:p>
        </p:txBody>
      </p:sp>
    </p:spTree>
    <p:extLst>
      <p:ext uri="{BB962C8B-B14F-4D97-AF65-F5344CB8AC3E}">
        <p14:creationId xmlns:p14="http://schemas.microsoft.com/office/powerpoint/2010/main" val="866214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E5C6-614A-460D-860D-20AA1FDF578C}"/>
              </a:ext>
            </a:extLst>
          </p:cNvPr>
          <p:cNvSpPr>
            <a:spLocks noGrp="1"/>
          </p:cNvSpPr>
          <p:nvPr>
            <p:ph type="ctrTitle"/>
          </p:nvPr>
        </p:nvSpPr>
        <p:spPr>
          <a:xfrm>
            <a:off x="1523603" y="1122363"/>
            <a:ext cx="9141619" cy="2387600"/>
          </a:xfrm>
        </p:spPr>
        <p:txBody>
          <a:bodyPr anchor="b"/>
          <a:lstStyle>
            <a:lvl1pPr algn="ctr">
              <a:defRPr sz="5998"/>
            </a:lvl1pPr>
          </a:lstStyle>
          <a:p>
            <a:r>
              <a:rPr lang="en-US"/>
              <a:t>Click to edit Master title style</a:t>
            </a:r>
          </a:p>
        </p:txBody>
      </p:sp>
      <p:sp>
        <p:nvSpPr>
          <p:cNvPr id="3" name="Subtitle 2">
            <a:extLst>
              <a:ext uri="{FF2B5EF4-FFF2-40B4-BE49-F238E27FC236}">
                <a16:creationId xmlns:a16="http://schemas.microsoft.com/office/drawing/2014/main" id="{B7543144-EBD0-4DD2-A04A-1703A1584BA2}"/>
              </a:ext>
            </a:extLst>
          </p:cNvPr>
          <p:cNvSpPr>
            <a:spLocks noGrp="1"/>
          </p:cNvSpPr>
          <p:nvPr>
            <p:ph type="subTitle" idx="1"/>
          </p:nvPr>
        </p:nvSpPr>
        <p:spPr>
          <a:xfrm>
            <a:off x="1523603" y="3602038"/>
            <a:ext cx="9141619" cy="1655762"/>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B4B1AB-AD7B-4F16-84ED-3BBCDBC7B7A2}"/>
              </a:ext>
            </a:extLst>
          </p:cNvPr>
          <p:cNvSpPr>
            <a:spLocks noGrp="1"/>
          </p:cNvSpPr>
          <p:nvPr>
            <p:ph type="dt" sz="half" idx="10"/>
          </p:nvPr>
        </p:nvSpPr>
        <p:spPr/>
        <p:txBody>
          <a:bodyPr/>
          <a:lstStyle/>
          <a:p>
            <a:fld id="{FCE65CC6-CBEC-44B0-8BDF-66EEC36A3274}" type="datetime1">
              <a:rPr lang="en-US" smtClean="0"/>
              <a:t>7/17/2022</a:t>
            </a:fld>
            <a:endParaRPr lang="en-US"/>
          </a:p>
        </p:txBody>
      </p:sp>
      <p:sp>
        <p:nvSpPr>
          <p:cNvPr id="5" name="Footer Placeholder 4">
            <a:extLst>
              <a:ext uri="{FF2B5EF4-FFF2-40B4-BE49-F238E27FC236}">
                <a16:creationId xmlns:a16="http://schemas.microsoft.com/office/drawing/2014/main" id="{DB3491B6-AA92-4C33-89E0-4A448D5B10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46AEC-13BC-4BE0-BEA9-4B48A199E687}"/>
              </a:ext>
            </a:extLst>
          </p:cNvPr>
          <p:cNvSpPr>
            <a:spLocks noGrp="1"/>
          </p:cNvSpPr>
          <p:nvPr>
            <p:ph type="sldNum" sz="quarter" idx="12"/>
          </p:nvPr>
        </p:nvSpPr>
        <p:spPr/>
        <p:txBody>
          <a:bodyPr/>
          <a:lstStyle/>
          <a:p>
            <a:fld id="{610D51E2-197D-4C83-8C46-11914BD9B6D3}" type="slidenum">
              <a:rPr lang="en-US" smtClean="0"/>
              <a:t>‹#›</a:t>
            </a:fld>
            <a:endParaRPr lang="en-US"/>
          </a:p>
        </p:txBody>
      </p:sp>
    </p:spTree>
    <p:extLst>
      <p:ext uri="{BB962C8B-B14F-4D97-AF65-F5344CB8AC3E}">
        <p14:creationId xmlns:p14="http://schemas.microsoft.com/office/powerpoint/2010/main" val="857251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60C1-F2FA-4983-BB29-A7B066ADA9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23203CD-73C9-4C19-8F58-E42597EEA46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41F273-75CE-4C3A-AE25-000921E21E09}"/>
              </a:ext>
            </a:extLst>
          </p:cNvPr>
          <p:cNvSpPr>
            <a:spLocks noGrp="1"/>
          </p:cNvSpPr>
          <p:nvPr>
            <p:ph type="dt" sz="half" idx="10"/>
          </p:nvPr>
        </p:nvSpPr>
        <p:spPr/>
        <p:txBody>
          <a:bodyPr/>
          <a:lstStyle/>
          <a:p>
            <a:fld id="{214CE8C4-4086-40DD-A22F-4D6FD9B41C28}" type="datetime1">
              <a:rPr lang="en-US" smtClean="0"/>
              <a:t>7/17/2022</a:t>
            </a:fld>
            <a:endParaRPr lang="en-US" dirty="0"/>
          </a:p>
        </p:txBody>
      </p:sp>
      <p:sp>
        <p:nvSpPr>
          <p:cNvPr id="5" name="Footer Placeholder 4">
            <a:extLst>
              <a:ext uri="{FF2B5EF4-FFF2-40B4-BE49-F238E27FC236}">
                <a16:creationId xmlns:a16="http://schemas.microsoft.com/office/drawing/2014/main" id="{47B832BB-715E-4F86-B665-3A7217DAC42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6360349-4BC9-4274-94AC-26134C1C624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0781AD63-5296-41FC-9F36-467E764AC16E}"/>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7544D747-CDEF-420F-A91B-DDB7A47CDBB0}"/>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68263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913944-388F-4795-93CD-2F93BE48B22A}"/>
              </a:ext>
            </a:extLst>
          </p:cNvPr>
          <p:cNvSpPr>
            <a:spLocks noGrp="1"/>
          </p:cNvSpPr>
          <p:nvPr>
            <p:ph type="title" orient="vert"/>
          </p:nvPr>
        </p:nvSpPr>
        <p:spPr>
          <a:xfrm>
            <a:off x="8722628" y="365125"/>
            <a:ext cx="262821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F4D51B-ED9F-46BA-85B7-CF40FC9F85F2}"/>
              </a:ext>
            </a:extLst>
          </p:cNvPr>
          <p:cNvSpPr>
            <a:spLocks noGrp="1"/>
          </p:cNvSpPr>
          <p:nvPr>
            <p:ph type="body" orient="vert" idx="1"/>
          </p:nvPr>
        </p:nvSpPr>
        <p:spPr>
          <a:xfrm>
            <a:off x="837982" y="365125"/>
            <a:ext cx="7732286"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38ABD-E01A-4402-ACE9-9201641149C5}"/>
              </a:ext>
            </a:extLst>
          </p:cNvPr>
          <p:cNvSpPr>
            <a:spLocks noGrp="1"/>
          </p:cNvSpPr>
          <p:nvPr>
            <p:ph type="dt" sz="half" idx="10"/>
          </p:nvPr>
        </p:nvSpPr>
        <p:spPr/>
        <p:txBody>
          <a:bodyPr/>
          <a:lstStyle/>
          <a:p>
            <a:fld id="{986BB002-BC75-493B-B45A-5BB3A8DC3C2F}" type="datetime1">
              <a:rPr lang="en-US" smtClean="0"/>
              <a:t>7/17/2022</a:t>
            </a:fld>
            <a:endParaRPr lang="en-US" dirty="0"/>
          </a:p>
        </p:txBody>
      </p:sp>
      <p:sp>
        <p:nvSpPr>
          <p:cNvPr id="5" name="Footer Placeholder 4">
            <a:extLst>
              <a:ext uri="{FF2B5EF4-FFF2-40B4-BE49-F238E27FC236}">
                <a16:creationId xmlns:a16="http://schemas.microsoft.com/office/drawing/2014/main" id="{6E923683-ABFF-4654-BC9F-8604C6E84B1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9EFC15-5760-4515-BD3D-3A7A1F958702}"/>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022E46D5-B7F2-4AF5-BEFA-F88A2D0B0941}"/>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1894ABCB-920A-4937-9C24-CD083B58FCB0}"/>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887742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Slide">
    <p:spTree>
      <p:nvGrpSpPr>
        <p:cNvPr id="1" name=""/>
        <p:cNvGrpSpPr/>
        <p:nvPr/>
      </p:nvGrpSpPr>
      <p:grpSpPr>
        <a:xfrm>
          <a:off x="0" y="0"/>
          <a:ext cx="0" cy="0"/>
          <a:chOff x="0" y="0"/>
          <a:chExt cx="0" cy="0"/>
        </a:xfrm>
      </p:grpSpPr>
      <p:pic>
        <p:nvPicPr>
          <p:cNvPr id="10" name="Google Shape;20;p3">
            <a:extLst>
              <a:ext uri="{FF2B5EF4-FFF2-40B4-BE49-F238E27FC236}">
                <a16:creationId xmlns:a16="http://schemas.microsoft.com/office/drawing/2014/main" id="{BD08CA0F-F5B8-425B-8D25-99125778157D}"/>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186B72F4-206C-4366-8E34-88B370A2C10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764334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Google Shape;20;p3">
            <a:extLst>
              <a:ext uri="{FF2B5EF4-FFF2-40B4-BE49-F238E27FC236}">
                <a16:creationId xmlns:a16="http://schemas.microsoft.com/office/drawing/2014/main" id="{0148F543-6B5A-4ABF-B309-2BA82FFF72D6}"/>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E511ABAB-2D79-4954-A1EA-1A53D4A1176C}"/>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406769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DADCF-BD4B-4589-91DC-4D25A719A4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2A5B4B-8CE4-44FF-B29B-A830731452B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9767CA-AFA2-4FAC-AD66-8C25F2641117}"/>
              </a:ext>
            </a:extLst>
          </p:cNvPr>
          <p:cNvSpPr>
            <a:spLocks noGrp="1"/>
          </p:cNvSpPr>
          <p:nvPr>
            <p:ph type="dt" sz="half" idx="10"/>
          </p:nvPr>
        </p:nvSpPr>
        <p:spPr/>
        <p:txBody>
          <a:bodyPr/>
          <a:lstStyle/>
          <a:p>
            <a:fld id="{3170D228-6BB2-4C04-940B-35F8DA87F0A8}" type="datetime1">
              <a:rPr lang="en-US" smtClean="0"/>
              <a:t>7/17/2022</a:t>
            </a:fld>
            <a:endParaRPr lang="en-US" dirty="0"/>
          </a:p>
        </p:txBody>
      </p:sp>
      <p:sp>
        <p:nvSpPr>
          <p:cNvPr id="5" name="Footer Placeholder 4">
            <a:extLst>
              <a:ext uri="{FF2B5EF4-FFF2-40B4-BE49-F238E27FC236}">
                <a16:creationId xmlns:a16="http://schemas.microsoft.com/office/drawing/2014/main" id="{4F779C33-810F-4A80-98C9-EDB1F182DAF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E8ABE6B-190A-429E-A82E-AEFB1735AF03}"/>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BFB7ECF5-5611-4594-B46D-7022758F7070}"/>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B2A15DF2-2048-4409-8AC6-65C6331CFD23}"/>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135088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C7A05-2A40-4B52-AF55-D7712F867972}"/>
              </a:ext>
            </a:extLst>
          </p:cNvPr>
          <p:cNvSpPr>
            <a:spLocks noGrp="1"/>
          </p:cNvSpPr>
          <p:nvPr>
            <p:ph type="title"/>
          </p:nvPr>
        </p:nvSpPr>
        <p:spPr>
          <a:xfrm>
            <a:off x="831633" y="1709739"/>
            <a:ext cx="10512862" cy="2852737"/>
          </a:xfrm>
        </p:spPr>
        <p:txBody>
          <a:bodyPr anchor="b"/>
          <a:lstStyle>
            <a:lvl1pPr>
              <a:defRPr sz="5998"/>
            </a:lvl1pPr>
          </a:lstStyle>
          <a:p>
            <a:r>
              <a:rPr lang="en-US"/>
              <a:t>Click to edit Master title style</a:t>
            </a:r>
          </a:p>
        </p:txBody>
      </p:sp>
      <p:sp>
        <p:nvSpPr>
          <p:cNvPr id="3" name="Text Placeholder 2">
            <a:extLst>
              <a:ext uri="{FF2B5EF4-FFF2-40B4-BE49-F238E27FC236}">
                <a16:creationId xmlns:a16="http://schemas.microsoft.com/office/drawing/2014/main" id="{C943A354-FD9E-40A6-931B-C02B3BD46E97}"/>
              </a:ext>
            </a:extLst>
          </p:cNvPr>
          <p:cNvSpPr>
            <a:spLocks noGrp="1"/>
          </p:cNvSpPr>
          <p:nvPr>
            <p:ph type="body" idx="1"/>
          </p:nvPr>
        </p:nvSpPr>
        <p:spPr>
          <a:xfrm>
            <a:off x="831633" y="4589464"/>
            <a:ext cx="10512862" cy="1500187"/>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39706EB-716C-4E7E-BED2-D9049F66F952}"/>
              </a:ext>
            </a:extLst>
          </p:cNvPr>
          <p:cNvSpPr>
            <a:spLocks noGrp="1"/>
          </p:cNvSpPr>
          <p:nvPr>
            <p:ph type="dt" sz="half" idx="10"/>
          </p:nvPr>
        </p:nvSpPr>
        <p:spPr/>
        <p:txBody>
          <a:bodyPr/>
          <a:lstStyle/>
          <a:p>
            <a:fld id="{58259151-B7A3-4E87-9305-EBE47D7CC115}" type="datetime1">
              <a:rPr lang="en-US" smtClean="0"/>
              <a:t>7/17/2022</a:t>
            </a:fld>
            <a:endParaRPr lang="en-US" dirty="0"/>
          </a:p>
        </p:txBody>
      </p:sp>
      <p:sp>
        <p:nvSpPr>
          <p:cNvPr id="5" name="Footer Placeholder 4">
            <a:extLst>
              <a:ext uri="{FF2B5EF4-FFF2-40B4-BE49-F238E27FC236}">
                <a16:creationId xmlns:a16="http://schemas.microsoft.com/office/drawing/2014/main" id="{8318F3DB-2200-4D5E-9712-F6AB32279D4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2AB3B49-9160-458A-BD61-7719F0F24608}"/>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A4455CBD-696E-41EB-8103-AB990309FDEC}"/>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B4E004B4-6438-4E3A-982E-01476A1A000E}"/>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08340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31923-097C-4F3F-86CA-92D3B4658E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A5453C-C321-4C15-B340-C8BFCF894E1A}"/>
              </a:ext>
            </a:extLst>
          </p:cNvPr>
          <p:cNvSpPr>
            <a:spLocks noGrp="1"/>
          </p:cNvSpPr>
          <p:nvPr>
            <p:ph sz="half" idx="1"/>
          </p:nvPr>
        </p:nvSpPr>
        <p:spPr>
          <a:xfrm>
            <a:off x="83798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B65708-416B-413A-B84F-F1271E54D168}"/>
              </a:ext>
            </a:extLst>
          </p:cNvPr>
          <p:cNvSpPr>
            <a:spLocks noGrp="1"/>
          </p:cNvSpPr>
          <p:nvPr>
            <p:ph sz="half" idx="2"/>
          </p:nvPr>
        </p:nvSpPr>
        <p:spPr>
          <a:xfrm>
            <a:off x="6170592" y="1825625"/>
            <a:ext cx="5180251"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52ACF0-8175-4032-8855-27A7ABB0DA60}"/>
              </a:ext>
            </a:extLst>
          </p:cNvPr>
          <p:cNvSpPr>
            <a:spLocks noGrp="1"/>
          </p:cNvSpPr>
          <p:nvPr>
            <p:ph type="dt" sz="half" idx="10"/>
          </p:nvPr>
        </p:nvSpPr>
        <p:spPr/>
        <p:txBody>
          <a:bodyPr/>
          <a:lstStyle/>
          <a:p>
            <a:fld id="{80662AAC-AB55-4A74-8F03-8C42F744044E}" type="datetime1">
              <a:rPr lang="en-US" smtClean="0"/>
              <a:t>7/17/2022</a:t>
            </a:fld>
            <a:endParaRPr lang="en-US" dirty="0"/>
          </a:p>
        </p:txBody>
      </p:sp>
      <p:sp>
        <p:nvSpPr>
          <p:cNvPr id="6" name="Footer Placeholder 5">
            <a:extLst>
              <a:ext uri="{FF2B5EF4-FFF2-40B4-BE49-F238E27FC236}">
                <a16:creationId xmlns:a16="http://schemas.microsoft.com/office/drawing/2014/main" id="{FCBEC854-8BFC-4032-A72A-499ADECFE75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214A1A0-ED4B-43F3-B6DC-390EF70D6DDF}"/>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F87C57E1-7461-41F2-8F87-055624F4974D}"/>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F97D2CDD-BBC2-458E-8654-0DF1A925133F}"/>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4044004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74319-CFB7-422F-8046-7769DD972AE1}"/>
              </a:ext>
            </a:extLst>
          </p:cNvPr>
          <p:cNvSpPr>
            <a:spLocks noGrp="1"/>
          </p:cNvSpPr>
          <p:nvPr>
            <p:ph type="title"/>
          </p:nvPr>
        </p:nvSpPr>
        <p:spPr>
          <a:xfrm>
            <a:off x="839569" y="365126"/>
            <a:ext cx="1051286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E7094E-2979-4C2C-A467-AA7E79E65BE8}"/>
              </a:ext>
            </a:extLst>
          </p:cNvPr>
          <p:cNvSpPr>
            <a:spLocks noGrp="1"/>
          </p:cNvSpPr>
          <p:nvPr>
            <p:ph type="body" idx="1"/>
          </p:nvPr>
        </p:nvSpPr>
        <p:spPr>
          <a:xfrm>
            <a:off x="839570" y="1681163"/>
            <a:ext cx="5156444"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C1E7718-F1AF-4029-A44C-A36F2C1F3714}"/>
              </a:ext>
            </a:extLst>
          </p:cNvPr>
          <p:cNvSpPr>
            <a:spLocks noGrp="1"/>
          </p:cNvSpPr>
          <p:nvPr>
            <p:ph sz="half" idx="2"/>
          </p:nvPr>
        </p:nvSpPr>
        <p:spPr>
          <a:xfrm>
            <a:off x="839570" y="2505075"/>
            <a:ext cx="5156444"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5CF891-04C4-43E9-A54F-8FDDA6DC0FAB}"/>
              </a:ext>
            </a:extLst>
          </p:cNvPr>
          <p:cNvSpPr>
            <a:spLocks noGrp="1"/>
          </p:cNvSpPr>
          <p:nvPr>
            <p:ph type="body" sz="quarter" idx="3"/>
          </p:nvPr>
        </p:nvSpPr>
        <p:spPr>
          <a:xfrm>
            <a:off x="6170593" y="1681163"/>
            <a:ext cx="5181838" cy="8239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3E33155-EB43-4FF5-A03E-94C986174D18}"/>
              </a:ext>
            </a:extLst>
          </p:cNvPr>
          <p:cNvSpPr>
            <a:spLocks noGrp="1"/>
          </p:cNvSpPr>
          <p:nvPr>
            <p:ph sz="quarter" idx="4"/>
          </p:nvPr>
        </p:nvSpPr>
        <p:spPr>
          <a:xfrm>
            <a:off x="6170593" y="2505075"/>
            <a:ext cx="518183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A863DB7-2B9D-4690-BE76-31876A8F3BEA}"/>
              </a:ext>
            </a:extLst>
          </p:cNvPr>
          <p:cNvSpPr>
            <a:spLocks noGrp="1"/>
          </p:cNvSpPr>
          <p:nvPr>
            <p:ph type="dt" sz="half" idx="10"/>
          </p:nvPr>
        </p:nvSpPr>
        <p:spPr/>
        <p:txBody>
          <a:bodyPr/>
          <a:lstStyle/>
          <a:p>
            <a:fld id="{35466305-B4B9-46BC-85C7-B3DA3E1C4F94}" type="datetime1">
              <a:rPr lang="en-US" smtClean="0"/>
              <a:t>7/17/2022</a:t>
            </a:fld>
            <a:endParaRPr lang="en-US" dirty="0"/>
          </a:p>
        </p:txBody>
      </p:sp>
      <p:sp>
        <p:nvSpPr>
          <p:cNvPr id="8" name="Footer Placeholder 7">
            <a:extLst>
              <a:ext uri="{FF2B5EF4-FFF2-40B4-BE49-F238E27FC236}">
                <a16:creationId xmlns:a16="http://schemas.microsoft.com/office/drawing/2014/main" id="{CD627E59-47A4-4A22-AE7C-394426E0F26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03B8E8-0F40-4233-AF18-5C0A64CA9A27}"/>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10" name="Google Shape;20;p3">
            <a:extLst>
              <a:ext uri="{FF2B5EF4-FFF2-40B4-BE49-F238E27FC236}">
                <a16:creationId xmlns:a16="http://schemas.microsoft.com/office/drawing/2014/main" id="{15AC66DF-A480-47D4-B31A-4E14B2B909A1}"/>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11" name="Google Shape;21;p3">
            <a:extLst>
              <a:ext uri="{FF2B5EF4-FFF2-40B4-BE49-F238E27FC236}">
                <a16:creationId xmlns:a16="http://schemas.microsoft.com/office/drawing/2014/main" id="{2E6C8821-FCCB-4D04-9728-B8DABEBEC4EA}"/>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743034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90DE4-C2B8-45FE-B554-73A24CC8E7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8B81DF-E05D-4253-A156-821B3FBB91B8}"/>
              </a:ext>
            </a:extLst>
          </p:cNvPr>
          <p:cNvSpPr>
            <a:spLocks noGrp="1"/>
          </p:cNvSpPr>
          <p:nvPr>
            <p:ph type="dt" sz="half" idx="10"/>
          </p:nvPr>
        </p:nvSpPr>
        <p:spPr/>
        <p:txBody>
          <a:bodyPr/>
          <a:lstStyle/>
          <a:p>
            <a:fld id="{6AD64FC9-6D0C-4230-8E80-C3EE1F0F84F2}" type="datetime1">
              <a:rPr lang="en-US" smtClean="0"/>
              <a:t>7/17/2022</a:t>
            </a:fld>
            <a:endParaRPr lang="en-US" dirty="0"/>
          </a:p>
        </p:txBody>
      </p:sp>
      <p:sp>
        <p:nvSpPr>
          <p:cNvPr id="4" name="Footer Placeholder 3">
            <a:extLst>
              <a:ext uri="{FF2B5EF4-FFF2-40B4-BE49-F238E27FC236}">
                <a16:creationId xmlns:a16="http://schemas.microsoft.com/office/drawing/2014/main" id="{FCEFD962-07F6-4B65-AC1A-0A5FD8ECE1C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0A3879A-14A5-4FBB-A7DB-3EB60CA64C46}"/>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6" name="Google Shape;20;p3">
            <a:extLst>
              <a:ext uri="{FF2B5EF4-FFF2-40B4-BE49-F238E27FC236}">
                <a16:creationId xmlns:a16="http://schemas.microsoft.com/office/drawing/2014/main" id="{D1A42D5F-A231-4019-B9FE-098F70B067FB}"/>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7" name="Google Shape;21;p3">
            <a:extLst>
              <a:ext uri="{FF2B5EF4-FFF2-40B4-BE49-F238E27FC236}">
                <a16:creationId xmlns:a16="http://schemas.microsoft.com/office/drawing/2014/main" id="{B66560EE-45D2-48C5-944E-CBF143122F72}"/>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9032455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701F34-7E37-48CF-97F2-7BEEDEB5CD4C}"/>
              </a:ext>
            </a:extLst>
          </p:cNvPr>
          <p:cNvSpPr>
            <a:spLocks noGrp="1"/>
          </p:cNvSpPr>
          <p:nvPr>
            <p:ph type="dt" sz="half" idx="10"/>
          </p:nvPr>
        </p:nvSpPr>
        <p:spPr/>
        <p:txBody>
          <a:bodyPr/>
          <a:lstStyle/>
          <a:p>
            <a:fld id="{CE8AF61C-74BB-4B90-BF2C-4DFE00D5E9BD}" type="datetime1">
              <a:rPr lang="en-US" smtClean="0"/>
              <a:t>7/17/2022</a:t>
            </a:fld>
            <a:endParaRPr lang="en-US" dirty="0"/>
          </a:p>
        </p:txBody>
      </p:sp>
      <p:sp>
        <p:nvSpPr>
          <p:cNvPr id="3" name="Footer Placeholder 2">
            <a:extLst>
              <a:ext uri="{FF2B5EF4-FFF2-40B4-BE49-F238E27FC236}">
                <a16:creationId xmlns:a16="http://schemas.microsoft.com/office/drawing/2014/main" id="{7C935CC2-72EF-4D78-A6FA-6BA8E1C59AB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637B174D-08E8-4AAB-8BE3-091B5C09D7AE}"/>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5" name="Google Shape;20;p3">
            <a:extLst>
              <a:ext uri="{FF2B5EF4-FFF2-40B4-BE49-F238E27FC236}">
                <a16:creationId xmlns:a16="http://schemas.microsoft.com/office/drawing/2014/main" id="{96AB5B4A-56AB-4A3C-9496-A3A7F1057445}"/>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6" name="Google Shape;21;p3">
            <a:extLst>
              <a:ext uri="{FF2B5EF4-FFF2-40B4-BE49-F238E27FC236}">
                <a16:creationId xmlns:a16="http://schemas.microsoft.com/office/drawing/2014/main" id="{FD5D26AE-938E-43B8-8FEC-E1C4B288935A}"/>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237495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54912-7BAF-4EC2-B3B7-E056AF9F4042}"/>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Content Placeholder 2">
            <a:extLst>
              <a:ext uri="{FF2B5EF4-FFF2-40B4-BE49-F238E27FC236}">
                <a16:creationId xmlns:a16="http://schemas.microsoft.com/office/drawing/2014/main" id="{70C7DC37-B067-47C2-BF2E-0D3AFC66D28A}"/>
              </a:ext>
            </a:extLst>
          </p:cNvPr>
          <p:cNvSpPr>
            <a:spLocks noGrp="1"/>
          </p:cNvSpPr>
          <p:nvPr>
            <p:ph idx="1"/>
          </p:nvPr>
        </p:nvSpPr>
        <p:spPr>
          <a:xfrm>
            <a:off x="5181838" y="987426"/>
            <a:ext cx="6170593" cy="4873625"/>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1CFFF-556E-4A10-8C3C-F5BA3BA62CDB}"/>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E4F884-717B-4029-BE4C-A59CC82BE6AA}"/>
              </a:ext>
            </a:extLst>
          </p:cNvPr>
          <p:cNvSpPr>
            <a:spLocks noGrp="1"/>
          </p:cNvSpPr>
          <p:nvPr>
            <p:ph type="dt" sz="half" idx="10"/>
          </p:nvPr>
        </p:nvSpPr>
        <p:spPr/>
        <p:txBody>
          <a:bodyPr/>
          <a:lstStyle/>
          <a:p>
            <a:fld id="{A3153A7B-74EF-44A2-8DB0-9654FC87B60E}" type="datetime1">
              <a:rPr lang="en-US" smtClean="0"/>
              <a:t>7/17/2022</a:t>
            </a:fld>
            <a:endParaRPr lang="en-US" dirty="0"/>
          </a:p>
        </p:txBody>
      </p:sp>
      <p:sp>
        <p:nvSpPr>
          <p:cNvPr id="6" name="Footer Placeholder 5">
            <a:extLst>
              <a:ext uri="{FF2B5EF4-FFF2-40B4-BE49-F238E27FC236}">
                <a16:creationId xmlns:a16="http://schemas.microsoft.com/office/drawing/2014/main" id="{5C76CBCC-FEC1-447D-B000-196661BA245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8EA5564-2376-4A1B-9A0F-6ED7B0C98EFD}"/>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9B751608-3C57-4CF2-BCA7-8F4F38A0DBD9}"/>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8105C39D-D4CC-4442-9557-613DC062B36A}"/>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377735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055E7-655E-4482-9B60-D2856385D4C6}"/>
              </a:ext>
            </a:extLst>
          </p:cNvPr>
          <p:cNvSpPr>
            <a:spLocks noGrp="1"/>
          </p:cNvSpPr>
          <p:nvPr>
            <p:ph type="title"/>
          </p:nvPr>
        </p:nvSpPr>
        <p:spPr>
          <a:xfrm>
            <a:off x="839570" y="457200"/>
            <a:ext cx="3931213" cy="1600200"/>
          </a:xfrm>
        </p:spPr>
        <p:txBody>
          <a:bodyPr anchor="b"/>
          <a:lstStyle>
            <a:lvl1pPr>
              <a:defRPr sz="3199"/>
            </a:lvl1pPr>
          </a:lstStyle>
          <a:p>
            <a:r>
              <a:rPr lang="en-US"/>
              <a:t>Click to edit Master title style</a:t>
            </a:r>
          </a:p>
        </p:txBody>
      </p:sp>
      <p:sp>
        <p:nvSpPr>
          <p:cNvPr id="3" name="Picture Placeholder 2">
            <a:extLst>
              <a:ext uri="{FF2B5EF4-FFF2-40B4-BE49-F238E27FC236}">
                <a16:creationId xmlns:a16="http://schemas.microsoft.com/office/drawing/2014/main" id="{A43151D6-3802-473E-964D-4E9E131DB1E5}"/>
              </a:ext>
            </a:extLst>
          </p:cNvPr>
          <p:cNvSpPr>
            <a:spLocks noGrp="1"/>
          </p:cNvSpPr>
          <p:nvPr>
            <p:ph type="pic" idx="1"/>
          </p:nvPr>
        </p:nvSpPr>
        <p:spPr>
          <a:xfrm>
            <a:off x="5181838" y="987426"/>
            <a:ext cx="6170593" cy="4873625"/>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en-US"/>
          </a:p>
        </p:txBody>
      </p:sp>
      <p:sp>
        <p:nvSpPr>
          <p:cNvPr id="4" name="Text Placeholder 3">
            <a:extLst>
              <a:ext uri="{FF2B5EF4-FFF2-40B4-BE49-F238E27FC236}">
                <a16:creationId xmlns:a16="http://schemas.microsoft.com/office/drawing/2014/main" id="{CB86E3A7-80EE-4CCF-B286-A5B55953029D}"/>
              </a:ext>
            </a:extLst>
          </p:cNvPr>
          <p:cNvSpPr>
            <a:spLocks noGrp="1"/>
          </p:cNvSpPr>
          <p:nvPr>
            <p:ph type="body" sz="half" idx="2"/>
          </p:nvPr>
        </p:nvSpPr>
        <p:spPr>
          <a:xfrm>
            <a:off x="839570" y="2057400"/>
            <a:ext cx="3931213" cy="3811588"/>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F3497D8-AEFD-404F-BB6E-95DA70712380}"/>
              </a:ext>
            </a:extLst>
          </p:cNvPr>
          <p:cNvSpPr>
            <a:spLocks noGrp="1"/>
          </p:cNvSpPr>
          <p:nvPr>
            <p:ph type="dt" sz="half" idx="10"/>
          </p:nvPr>
        </p:nvSpPr>
        <p:spPr/>
        <p:txBody>
          <a:bodyPr/>
          <a:lstStyle/>
          <a:p>
            <a:fld id="{A9862C82-5DA9-4AC6-819B-343C0193086B}" type="datetime1">
              <a:rPr lang="en-US" smtClean="0"/>
              <a:t>7/17/2022</a:t>
            </a:fld>
            <a:endParaRPr lang="en-US" dirty="0"/>
          </a:p>
        </p:txBody>
      </p:sp>
      <p:sp>
        <p:nvSpPr>
          <p:cNvPr id="6" name="Footer Placeholder 5">
            <a:extLst>
              <a:ext uri="{FF2B5EF4-FFF2-40B4-BE49-F238E27FC236}">
                <a16:creationId xmlns:a16="http://schemas.microsoft.com/office/drawing/2014/main" id="{E165F218-3A86-4EB6-A87A-404590E5707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E60020B-1C87-4914-939F-1D96B58889D0}"/>
              </a:ext>
            </a:extLst>
          </p:cNvPr>
          <p:cNvSpPr>
            <a:spLocks noGrp="1"/>
          </p:cNvSpPr>
          <p:nvPr>
            <p:ph type="sldNum" sz="quarter" idx="12"/>
          </p:nvPr>
        </p:nvSpPr>
        <p:spPr/>
        <p:txBody>
          <a:bodyPr/>
          <a:lstStyle/>
          <a:p>
            <a:fld id="{C014DD1E-5D91-48A3-AD6D-45FBA980D106}" type="slidenum">
              <a:rPr lang="en-US" smtClean="0"/>
              <a:pPr/>
              <a:t>‹#›</a:t>
            </a:fld>
            <a:endParaRPr lang="en-US" dirty="0"/>
          </a:p>
        </p:txBody>
      </p:sp>
      <p:pic>
        <p:nvPicPr>
          <p:cNvPr id="8" name="Google Shape;20;p3">
            <a:extLst>
              <a:ext uri="{FF2B5EF4-FFF2-40B4-BE49-F238E27FC236}">
                <a16:creationId xmlns:a16="http://schemas.microsoft.com/office/drawing/2014/main" id="{5CCB50DF-1E31-45C1-863F-41173CE92EE7}"/>
              </a:ext>
            </a:extLst>
          </p:cNvPr>
          <p:cNvPicPr preferRelativeResize="0"/>
          <p:nvPr userDrawn="1"/>
        </p:nvPicPr>
        <p:blipFill rotWithShape="1">
          <a:blip r:embed="rId2">
            <a:alphaModFix/>
          </a:blip>
          <a:srcRect/>
          <a:stretch/>
        </p:blipFill>
        <p:spPr>
          <a:xfrm>
            <a:off x="10876779" y="6450791"/>
            <a:ext cx="1118300" cy="254729"/>
          </a:xfrm>
          <a:prstGeom prst="rect">
            <a:avLst/>
          </a:prstGeom>
          <a:noFill/>
          <a:ln>
            <a:noFill/>
          </a:ln>
        </p:spPr>
      </p:pic>
      <p:cxnSp>
        <p:nvCxnSpPr>
          <p:cNvPr id="9" name="Google Shape;21;p3">
            <a:extLst>
              <a:ext uri="{FF2B5EF4-FFF2-40B4-BE49-F238E27FC236}">
                <a16:creationId xmlns:a16="http://schemas.microsoft.com/office/drawing/2014/main" id="{475D8F0E-8FEC-4314-AB51-85A1279DD503}"/>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1768422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DF30CC-DA73-44F3-A5F1-9ED7A75EB77F}"/>
              </a:ext>
            </a:extLst>
          </p:cNvPr>
          <p:cNvSpPr>
            <a:spLocks noGrp="1"/>
          </p:cNvSpPr>
          <p:nvPr>
            <p:ph type="title"/>
          </p:nvPr>
        </p:nvSpPr>
        <p:spPr>
          <a:xfrm>
            <a:off x="837982" y="365126"/>
            <a:ext cx="1051286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C5006D-D419-4198-85C2-6B9DA0B7A7B6}"/>
              </a:ext>
            </a:extLst>
          </p:cNvPr>
          <p:cNvSpPr>
            <a:spLocks noGrp="1"/>
          </p:cNvSpPr>
          <p:nvPr>
            <p:ph type="body" idx="1"/>
          </p:nvPr>
        </p:nvSpPr>
        <p:spPr>
          <a:xfrm>
            <a:off x="837982" y="1825625"/>
            <a:ext cx="10512862"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A40D99-9CFA-4169-AB79-221D30D74443}"/>
              </a:ext>
            </a:extLst>
          </p:cNvPr>
          <p:cNvSpPr>
            <a:spLocks noGrp="1"/>
          </p:cNvSpPr>
          <p:nvPr>
            <p:ph type="dt" sz="half" idx="2"/>
          </p:nvPr>
        </p:nvSpPr>
        <p:spPr>
          <a:xfrm>
            <a:off x="837982" y="6356351"/>
            <a:ext cx="274248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CA3277-BF6E-4D73-9A0C-FA04EBDD387A}" type="datetime1">
              <a:rPr lang="en-US" smtClean="0"/>
              <a:t>7/17/2022</a:t>
            </a:fld>
            <a:endParaRPr lang="en-US" dirty="0"/>
          </a:p>
        </p:txBody>
      </p:sp>
      <p:sp>
        <p:nvSpPr>
          <p:cNvPr id="5" name="Footer Placeholder 4">
            <a:extLst>
              <a:ext uri="{FF2B5EF4-FFF2-40B4-BE49-F238E27FC236}">
                <a16:creationId xmlns:a16="http://schemas.microsoft.com/office/drawing/2014/main" id="{8BF246F1-4BFC-4BC4-863E-34BFDD0D9B46}"/>
              </a:ext>
            </a:extLst>
          </p:cNvPr>
          <p:cNvSpPr>
            <a:spLocks noGrp="1"/>
          </p:cNvSpPr>
          <p:nvPr>
            <p:ph type="ftr" sz="quarter" idx="3"/>
          </p:nvPr>
        </p:nvSpPr>
        <p:spPr>
          <a:xfrm>
            <a:off x="4037549" y="6356351"/>
            <a:ext cx="4113728"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9DC00A8-F097-4DB1-ACFF-613AF96DB727}"/>
              </a:ext>
            </a:extLst>
          </p:cNvPr>
          <p:cNvSpPr>
            <a:spLocks noGrp="1"/>
          </p:cNvSpPr>
          <p:nvPr>
            <p:ph type="sldNum" sz="quarter" idx="4"/>
          </p:nvPr>
        </p:nvSpPr>
        <p:spPr>
          <a:xfrm>
            <a:off x="8608357" y="6356351"/>
            <a:ext cx="27424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14DD1E-5D91-48A3-AD6D-45FBA980D106}" type="slidenum">
              <a:rPr lang="en-US" smtClean="0"/>
              <a:pPr/>
              <a:t>‹#›</a:t>
            </a:fld>
            <a:endParaRPr lang="en-US" dirty="0"/>
          </a:p>
        </p:txBody>
      </p:sp>
      <p:pic>
        <p:nvPicPr>
          <p:cNvPr id="7" name="Google Shape;20;p3">
            <a:extLst>
              <a:ext uri="{FF2B5EF4-FFF2-40B4-BE49-F238E27FC236}">
                <a16:creationId xmlns:a16="http://schemas.microsoft.com/office/drawing/2014/main" id="{2300C2B7-9B4C-4B87-8BC8-B8A9D2EA05F9}"/>
              </a:ext>
            </a:extLst>
          </p:cNvPr>
          <p:cNvPicPr preferRelativeResize="0"/>
          <p:nvPr userDrawn="1"/>
        </p:nvPicPr>
        <p:blipFill rotWithShape="1">
          <a:blip r:embed="rId15">
            <a:alphaModFix/>
          </a:blip>
          <a:srcRect/>
          <a:stretch/>
        </p:blipFill>
        <p:spPr>
          <a:xfrm>
            <a:off x="10876779" y="6450791"/>
            <a:ext cx="1118300" cy="254729"/>
          </a:xfrm>
          <a:prstGeom prst="rect">
            <a:avLst/>
          </a:prstGeom>
          <a:noFill/>
          <a:ln>
            <a:noFill/>
          </a:ln>
        </p:spPr>
      </p:pic>
      <p:cxnSp>
        <p:nvCxnSpPr>
          <p:cNvPr id="8" name="Google Shape;21;p3">
            <a:extLst>
              <a:ext uri="{FF2B5EF4-FFF2-40B4-BE49-F238E27FC236}">
                <a16:creationId xmlns:a16="http://schemas.microsoft.com/office/drawing/2014/main" id="{A7500918-7080-434F-B871-DA9C0948FAD5}"/>
              </a:ext>
            </a:extLst>
          </p:cNvPr>
          <p:cNvCxnSpPr/>
          <p:nvPr userDrawn="1"/>
        </p:nvCxnSpPr>
        <p:spPr>
          <a:xfrm>
            <a:off x="1" y="6845643"/>
            <a:ext cx="12192000" cy="0"/>
          </a:xfrm>
          <a:prstGeom prst="straightConnector1">
            <a:avLst/>
          </a:prstGeom>
          <a:noFill/>
          <a:ln w="66675" cap="flat" cmpd="sng">
            <a:solidFill>
              <a:srgbClr val="EC1F27"/>
            </a:solidFill>
            <a:prstDash val="solid"/>
            <a:miter lim="800000"/>
            <a:headEnd type="none" w="sm" len="sm"/>
            <a:tailEnd type="none" w="sm" len="sm"/>
          </a:ln>
        </p:spPr>
      </p:cxnSp>
    </p:spTree>
    <p:extLst>
      <p:ext uri="{BB962C8B-B14F-4D97-AF65-F5344CB8AC3E}">
        <p14:creationId xmlns:p14="http://schemas.microsoft.com/office/powerpoint/2010/main" val="2072106183"/>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62" r:id="rId13"/>
  </p:sldLayoutIdLst>
  <p:hf sldNum="0" hdr="0" ftr="0" dt="0"/>
  <p:txStyles>
    <p:titleStyle>
      <a:lvl1pPr algn="l" defTabSz="914126" rtl="0" eaLnBrk="1" latinLnBrk="0" hangingPunct="1">
        <a:lnSpc>
          <a:spcPct val="90000"/>
        </a:lnSpc>
        <a:spcBef>
          <a:spcPct val="0"/>
        </a:spcBef>
        <a:buNone/>
        <a:defRPr sz="4399" kern="1200">
          <a:solidFill>
            <a:schemeClr val="tx1"/>
          </a:solidFill>
          <a:latin typeface="+mj-lt"/>
          <a:ea typeface="+mj-ea"/>
          <a:cs typeface="+mj-cs"/>
        </a:defRPr>
      </a:lvl1pPr>
    </p:titleStyle>
    <p:bodyStyle>
      <a:lvl1pPr marL="228531" indent="-228531" algn="l" defTabSz="914126" rtl="0" eaLnBrk="1" latinLnBrk="0" hangingPunct="1">
        <a:lnSpc>
          <a:spcPct val="90000"/>
        </a:lnSpc>
        <a:spcBef>
          <a:spcPts val="1000"/>
        </a:spcBef>
        <a:buFont typeface="Arial" panose="020B0604020202020204" pitchFamily="34" charset="0"/>
        <a:buChar char="•"/>
        <a:defRPr sz="2799" kern="1200">
          <a:solidFill>
            <a:schemeClr val="tx1"/>
          </a:solidFill>
          <a:latin typeface="+mn-lt"/>
          <a:ea typeface="+mn-ea"/>
          <a:cs typeface="+mn-cs"/>
        </a:defRPr>
      </a:lvl1pPr>
      <a:lvl2pPr marL="685594" indent="-228531" algn="l" defTabSz="914126" rtl="0" eaLnBrk="1" latinLnBrk="0" hangingPunct="1">
        <a:lnSpc>
          <a:spcPct val="90000"/>
        </a:lnSpc>
        <a:spcBef>
          <a:spcPts val="500"/>
        </a:spcBef>
        <a:buFont typeface="Arial" panose="020B0604020202020204" pitchFamily="34" charset="0"/>
        <a:buChar char="•"/>
        <a:defRPr sz="2399" kern="1200">
          <a:solidFill>
            <a:schemeClr val="tx1"/>
          </a:solidFill>
          <a:latin typeface="+mn-lt"/>
          <a:ea typeface="+mn-ea"/>
          <a:cs typeface="+mn-cs"/>
        </a:defRPr>
      </a:lvl2pPr>
      <a:lvl3pPr marL="1142657" indent="-228531" algn="l" defTabSz="914126" rtl="0" eaLnBrk="1" latinLnBrk="0" hangingPunct="1">
        <a:lnSpc>
          <a:spcPct val="90000"/>
        </a:lnSpc>
        <a:spcBef>
          <a:spcPts val="500"/>
        </a:spcBef>
        <a:buFont typeface="Arial" panose="020B0604020202020204" pitchFamily="34" charset="0"/>
        <a:buChar char="•"/>
        <a:defRPr sz="1999" kern="1200">
          <a:solidFill>
            <a:schemeClr val="tx1"/>
          </a:solidFill>
          <a:latin typeface="+mn-lt"/>
          <a:ea typeface="+mn-ea"/>
          <a:cs typeface="+mn-cs"/>
        </a:defRPr>
      </a:lvl3pPr>
      <a:lvl4pPr marL="1599720"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4pPr>
      <a:lvl5pPr marL="2056783"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5pPr>
      <a:lvl6pPr marL="2513846"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184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icture containing red, sitting, umbrella, holding&#10;&#10;Description automatically generated">
            <a:extLst>
              <a:ext uri="{FF2B5EF4-FFF2-40B4-BE49-F238E27FC236}">
                <a16:creationId xmlns:a16="http://schemas.microsoft.com/office/drawing/2014/main" id="{CB77981C-B7D5-4906-B57B-784324DC6E47}"/>
              </a:ext>
            </a:extLst>
          </p:cNvPr>
          <p:cNvPicPr>
            <a:picLocks noChangeAspect="1"/>
          </p:cNvPicPr>
          <p:nvPr/>
        </p:nvPicPr>
        <p:blipFill>
          <a:blip r:embed="rId3"/>
          <a:stretch>
            <a:fillRect/>
          </a:stretch>
        </p:blipFill>
        <p:spPr>
          <a:xfrm>
            <a:off x="-1" y="-38100"/>
            <a:ext cx="12188825" cy="6934200"/>
          </a:xfrm>
          <a:prstGeom prst="rect">
            <a:avLst/>
          </a:prstGeom>
        </p:spPr>
      </p:pic>
      <p:sp>
        <p:nvSpPr>
          <p:cNvPr id="20" name="Google Shape;56;p8">
            <a:extLst>
              <a:ext uri="{FF2B5EF4-FFF2-40B4-BE49-F238E27FC236}">
                <a16:creationId xmlns:a16="http://schemas.microsoft.com/office/drawing/2014/main" id="{BDCDEA2A-0069-428C-BC54-4E0C98C910BC}"/>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21" name="Picture 20" descr="A picture containing drawing&#10;&#10;Description automatically generated">
            <a:extLst>
              <a:ext uri="{FF2B5EF4-FFF2-40B4-BE49-F238E27FC236}">
                <a16:creationId xmlns:a16="http://schemas.microsoft.com/office/drawing/2014/main" id="{F9438748-3B3E-4272-A5BF-17997245C761}"/>
              </a:ext>
            </a:extLst>
          </p:cNvPr>
          <p:cNvPicPr>
            <a:picLocks noChangeAspect="1"/>
          </p:cNvPicPr>
          <p:nvPr/>
        </p:nvPicPr>
        <p:blipFill>
          <a:blip r:embed="rId4"/>
          <a:stretch>
            <a:fillRect/>
          </a:stretch>
        </p:blipFill>
        <p:spPr>
          <a:xfrm>
            <a:off x="699150" y="514267"/>
            <a:ext cx="2309253" cy="853976"/>
          </a:xfrm>
          <a:prstGeom prst="rect">
            <a:avLst/>
          </a:prstGeom>
        </p:spPr>
      </p:pic>
      <p:sp>
        <p:nvSpPr>
          <p:cNvPr id="5" name="Title 4"/>
          <p:cNvSpPr>
            <a:spLocks noGrp="1"/>
          </p:cNvSpPr>
          <p:nvPr>
            <p:ph type="ctrTitle" idx="4294967295"/>
          </p:nvPr>
        </p:nvSpPr>
        <p:spPr>
          <a:xfrm>
            <a:off x="2513012" y="2058026"/>
            <a:ext cx="7910299" cy="918512"/>
          </a:xfrm>
        </p:spPr>
        <p:txBody>
          <a:bodyPr/>
          <a:lstStyle/>
          <a:p>
            <a:pPr algn="ctr"/>
            <a:r>
              <a:rPr lang="en-US" b="1" dirty="0">
                <a:solidFill>
                  <a:schemeClr val="bg1"/>
                </a:solidFill>
                <a:latin typeface="Segoe UI" panose="020B0502040204020203" pitchFamily="34" charset="0"/>
                <a:cs typeface="Segoe UI" panose="020B0502040204020203" pitchFamily="34" charset="0"/>
              </a:rPr>
              <a:t>Basic CRUD in SQL Server</a:t>
            </a:r>
          </a:p>
        </p:txBody>
      </p:sp>
      <p:sp>
        <p:nvSpPr>
          <p:cNvPr id="6" name="Subtitle 5"/>
          <p:cNvSpPr>
            <a:spLocks noGrp="1"/>
          </p:cNvSpPr>
          <p:nvPr>
            <p:ph type="subTitle" idx="4294967295"/>
          </p:nvPr>
        </p:nvSpPr>
        <p:spPr>
          <a:xfrm>
            <a:off x="1853776" y="3037162"/>
            <a:ext cx="8977099" cy="1311301"/>
          </a:xfrm>
        </p:spPr>
        <p:txBody>
          <a:bodyPr>
            <a:normAutofit/>
          </a:bodyPr>
          <a:lstStyle/>
          <a:p>
            <a:pPr marL="0" indent="0" algn="ctr">
              <a:buNone/>
            </a:pPr>
            <a:r>
              <a:rPr lang="en-US" b="1" dirty="0">
                <a:solidFill>
                  <a:schemeClr val="bg1"/>
                </a:solidFill>
                <a:latin typeface="Segoe UI" panose="020B0502040204020203" pitchFamily="34" charset="0"/>
                <a:cs typeface="Segoe UI" panose="020B0502040204020203" pitchFamily="34" charset="0"/>
              </a:rPr>
              <a:t>Create, Retrieve, Update, Delete using SQL queries</a:t>
            </a:r>
          </a:p>
        </p:txBody>
      </p:sp>
    </p:spTree>
    <p:extLst>
      <p:ext uri="{BB962C8B-B14F-4D97-AF65-F5344CB8AC3E}">
        <p14:creationId xmlns:p14="http://schemas.microsoft.com/office/powerpoint/2010/main" val="3215379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a:xfrm>
            <a:off x="150812" y="974726"/>
            <a:ext cx="11542799" cy="5062071"/>
          </a:xfrm>
        </p:spPr>
        <p:txBody>
          <a:bodyPr>
            <a:normAutofit/>
          </a:bodyPr>
          <a:lstStyle/>
          <a:p>
            <a:pPr>
              <a:lnSpc>
                <a:spcPct val="100000"/>
              </a:lnSpc>
            </a:pPr>
            <a:r>
              <a:rPr lang="en-US" sz="2800" dirty="0">
                <a:latin typeface="Segoe UI" panose="020B0502040204020203" pitchFamily="34" charset="0"/>
                <a:cs typeface="Segoe UI" panose="020B0502040204020203" pitchFamily="34" charset="0"/>
              </a:rPr>
              <a:t>You can concatenate column names or strings using the </a:t>
            </a:r>
            <a:r>
              <a:rPr lang="en-US" sz="2800" b="1" dirty="0">
                <a:solidFill>
                  <a:schemeClr val="accent1"/>
                </a:solidFill>
                <a:latin typeface="Segoe UI" panose="020B0502040204020203" pitchFamily="34" charset="0"/>
                <a:cs typeface="Segoe UI" panose="020B0502040204020203" pitchFamily="34" charset="0"/>
              </a:rPr>
              <a:t>+</a:t>
            </a:r>
            <a:r>
              <a:rPr lang="en-US" sz="2800" dirty="0">
                <a:latin typeface="Segoe UI" panose="020B0502040204020203" pitchFamily="34" charset="0"/>
                <a:cs typeface="Segoe UI" panose="020B0502040204020203" pitchFamily="34" charset="0"/>
              </a:rPr>
              <a:t> operator</a:t>
            </a:r>
          </a:p>
          <a:p>
            <a:pPr lvl="1">
              <a:lnSpc>
                <a:spcPct val="100000"/>
              </a:lnSpc>
            </a:pPr>
            <a:r>
              <a:rPr lang="en-US" sz="2800" dirty="0">
                <a:latin typeface="Segoe UI" panose="020B0502040204020203" pitchFamily="34" charset="0"/>
                <a:cs typeface="Segoe UI" panose="020B0502040204020203" pitchFamily="34" charset="0"/>
              </a:rPr>
              <a:t>String literals are enclosed in </a:t>
            </a:r>
            <a:r>
              <a:rPr lang="en-US" sz="2800" dirty="0">
                <a:solidFill>
                  <a:schemeClr val="accent1"/>
                </a:solidFill>
                <a:latin typeface="Segoe UI" panose="020B0502040204020203" pitchFamily="34" charset="0"/>
                <a:cs typeface="Segoe UI" panose="020B0502040204020203" pitchFamily="34" charset="0"/>
              </a:rPr>
              <a:t>single quotes</a:t>
            </a:r>
          </a:p>
          <a:p>
            <a:pPr lvl="1">
              <a:lnSpc>
                <a:spcPct val="100000"/>
              </a:lnSpc>
            </a:pPr>
            <a:r>
              <a:rPr lang="en-US" sz="2800" dirty="0">
                <a:latin typeface="Segoe UI" panose="020B0502040204020203" pitchFamily="34" charset="0"/>
                <a:cs typeface="Segoe UI" panose="020B0502040204020203" pitchFamily="34" charset="0"/>
              </a:rPr>
              <a:t>Table and column names containing special symbols use </a:t>
            </a:r>
            <a:r>
              <a:rPr lang="en-US" sz="2800" dirty="0">
                <a:solidFill>
                  <a:schemeClr val="accent1"/>
                </a:solidFill>
                <a:latin typeface="Segoe UI" panose="020B0502040204020203" pitchFamily="34" charset="0"/>
                <a:cs typeface="Segoe UI" panose="020B0502040204020203" pitchFamily="34" charset="0"/>
              </a:rPr>
              <a:t>brackets</a:t>
            </a:r>
          </a:p>
        </p:txBody>
      </p:sp>
      <p:sp>
        <p:nvSpPr>
          <p:cNvPr id="504836" name="Rectangle 4"/>
          <p:cNvSpPr>
            <a:spLocks noChangeArrowheads="1"/>
          </p:cNvSpPr>
          <p:nvPr/>
        </p:nvSpPr>
        <p:spPr bwMode="auto">
          <a:xfrm>
            <a:off x="1330411" y="2760197"/>
            <a:ext cx="9299576"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FirstName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 '</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LastName AS </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Full Name</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EmployeeID AS </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No.</a:t>
            </a:r>
            <a:r>
              <a:rPr lang="en-US" sz="2600" b="1" noProof="1">
                <a:solidFill>
                  <a:schemeClr val="accent1"/>
                </a:solidFill>
                <a:latin typeface="Consolas" pitchFamily="49" charset="0"/>
                <a:cs typeface="Consolas" pitchFamily="49" charset="0"/>
              </a:rPr>
              <a:t>]</a:t>
            </a:r>
            <a:endParaRPr lang="en-US" sz="2600" b="1" noProof="1">
              <a:solidFill>
                <a:srgbClr val="FBEEDC"/>
              </a:solidFill>
              <a:latin typeface="Consolas" pitchFamily="49" charset="0"/>
              <a:cs typeface="Consolas" pitchFamily="49" charset="0"/>
            </a:endParaRP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FROM Employees</a:t>
            </a:r>
          </a:p>
        </p:txBody>
      </p:sp>
      <p:graphicFrame>
        <p:nvGraphicFramePr>
          <p:cNvPr id="504837" name="Group 5"/>
          <p:cNvGraphicFramePr>
            <a:graphicFrameLocks noGrp="1"/>
          </p:cNvGraphicFramePr>
          <p:nvPr>
            <p:extLst>
              <p:ext uri="{D42A27DB-BD31-4B8C-83A1-F6EECF244321}">
                <p14:modId xmlns:p14="http://schemas.microsoft.com/office/powerpoint/2010/main" val="104628076"/>
              </p:ext>
            </p:extLst>
          </p:nvPr>
        </p:nvGraphicFramePr>
        <p:xfrm>
          <a:off x="3084599" y="4360397"/>
          <a:ext cx="5791200" cy="1784604"/>
        </p:xfrm>
        <a:graphic>
          <a:graphicData uri="http://schemas.openxmlformats.org/drawingml/2006/table">
            <a:tbl>
              <a:tblPr>
                <a:tableStyleId>{8A107856-5554-42FB-B03E-39F5DBC370BA}</a:tableStyleId>
              </a:tblPr>
              <a:tblGrid>
                <a:gridCol w="3201988">
                  <a:extLst>
                    <a:ext uri="{9D8B030D-6E8A-4147-A177-3AD203B41FA5}">
                      <a16:colId xmlns:a16="http://schemas.microsoft.com/office/drawing/2014/main" val="20000"/>
                    </a:ext>
                  </a:extLst>
                </a:gridCol>
                <a:gridCol w="2589212">
                  <a:extLst>
                    <a:ext uri="{9D8B030D-6E8A-4147-A177-3AD203B41FA5}">
                      <a16:colId xmlns:a16="http://schemas.microsoft.com/office/drawing/2014/main" val="20001"/>
                    </a:ext>
                  </a:extLst>
                </a:gridCol>
              </a:tblGrid>
              <a:tr h="467868">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u="none" strike="noStrike" cap="none" normalizeH="0" baseline="0" noProof="1">
                          <a:ln>
                            <a:noFill/>
                          </a:ln>
                          <a:effectLst/>
                        </a:rPr>
                        <a:t>Full</a:t>
                      </a:r>
                      <a:r>
                        <a:rPr kumimoji="1" lang="en-US" sz="2600" u="none" strike="noStrike" cap="none" normalizeH="0" baseline="0" dirty="0">
                          <a:ln>
                            <a:noFill/>
                          </a:ln>
                          <a:effectLst/>
                        </a:rPr>
                        <a:t> </a:t>
                      </a:r>
                      <a:r>
                        <a:rPr kumimoji="1" lang="en-US" sz="2600" u="none" strike="noStrike" cap="none" normalizeH="0" baseline="0" noProof="1">
                          <a:ln>
                            <a:noFill/>
                          </a:ln>
                          <a:effectLst/>
                        </a:rPr>
                        <a:t>Name</a:t>
                      </a:r>
                      <a:endParaRPr kumimoji="1" lang="en-US" sz="26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600" u="none" strike="noStrike" cap="none" normalizeH="0" baseline="0" dirty="0">
                          <a:ln>
                            <a:noFill/>
                          </a:ln>
                          <a:effectLst/>
                        </a:rPr>
                        <a:t>No.</a:t>
                      </a:r>
                      <a:endParaRPr kumimoji="1" lang="en-US" sz="26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a:ln>
                            <a:noFill/>
                          </a:ln>
                          <a:effectLst/>
                        </a:rPr>
                        <a:t>Guy Gilbert</a:t>
                      </a:r>
                      <a:endParaRPr kumimoji="1" lang="en-US" sz="2400" b="1" i="0" u="none" strike="noStrike" cap="none" normalizeH="0" baseline="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a:ln>
                            <a:noFill/>
                          </a:ln>
                          <a:effectLst/>
                        </a:rPr>
                        <a:t>1</a:t>
                      </a:r>
                      <a:endParaRPr kumimoji="1" lang="bg-BG" sz="24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a:ln>
                            <a:noFill/>
                          </a:ln>
                          <a:effectLst/>
                        </a:rPr>
                        <a:t>Kevin Brown</a:t>
                      </a:r>
                      <a:endParaRPr kumimoji="1" lang="en-US" sz="2400" b="1" i="0" u="none" strike="noStrike" cap="none" normalizeH="0" baseline="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400" u="none" strike="noStrike" cap="none" normalizeH="0" baseline="0">
                          <a:ln>
                            <a:noFill/>
                          </a:ln>
                          <a:effectLst/>
                        </a:rPr>
                        <a:t>2</a:t>
                      </a:r>
                      <a:endParaRPr kumimoji="1" lang="bg-BG" sz="24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dirty="0">
                          <a:ln>
                            <a:noFill/>
                          </a:ln>
                          <a:effectLst/>
                        </a:rPr>
                        <a:t>…</a:t>
                      </a:r>
                      <a:endParaRPr kumimoji="1" lang="bg-BG" sz="24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6" name="Rectangle 2">
            <a:extLst>
              <a:ext uri="{FF2B5EF4-FFF2-40B4-BE49-F238E27FC236}">
                <a16:creationId xmlns:a16="http://schemas.microsoft.com/office/drawing/2014/main" id="{DB60565D-831D-44A1-AF38-44A889E65799}"/>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Concatenation Operator</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722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4835">
                                            <p:txEl>
                                              <p:pRg st="1" end="1"/>
                                            </p:txEl>
                                          </p:spTgt>
                                        </p:tgtEl>
                                        <p:attrNameLst>
                                          <p:attrName>style.visibility</p:attrName>
                                        </p:attrNameLst>
                                      </p:cBhvr>
                                      <p:to>
                                        <p:strVal val="visible"/>
                                      </p:to>
                                    </p:set>
                                    <p:animEffect transition="in" filter="fade">
                                      <p:cBhvr>
                                        <p:cTn id="7" dur="500"/>
                                        <p:tgtEl>
                                          <p:spTgt spid="50483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4835">
                                            <p:txEl>
                                              <p:pRg st="2" end="2"/>
                                            </p:txEl>
                                          </p:spTgt>
                                        </p:tgtEl>
                                        <p:attrNameLst>
                                          <p:attrName>style.visibility</p:attrName>
                                        </p:attrNameLst>
                                      </p:cBhvr>
                                      <p:to>
                                        <p:strVal val="visible"/>
                                      </p:to>
                                    </p:set>
                                    <p:animEffect transition="in" filter="fade">
                                      <p:cBhvr>
                                        <p:cTn id="12" dur="500"/>
                                        <p:tgtEl>
                                          <p:spTgt spid="50483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04836"/>
                                        </p:tgtEl>
                                        <p:attrNameLst>
                                          <p:attrName>style.visibility</p:attrName>
                                        </p:attrNameLst>
                                      </p:cBhvr>
                                      <p:to>
                                        <p:strVal val="visible"/>
                                      </p:to>
                                    </p:set>
                                    <p:animEffect transition="in" filter="fade">
                                      <p:cBhvr>
                                        <p:cTn id="17" dur="500"/>
                                        <p:tgtEl>
                                          <p:spTgt spid="5048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04837"/>
                                        </p:tgtEl>
                                        <p:attrNameLst>
                                          <p:attrName>style.visibility</p:attrName>
                                        </p:attrNameLst>
                                      </p:cBhvr>
                                      <p:to>
                                        <p:strVal val="visible"/>
                                      </p:to>
                                    </p:set>
                                    <p:animEffect transition="in" filter="fade">
                                      <p:cBhvr>
                                        <p:cTn id="22" dur="500"/>
                                        <p:tgtEl>
                                          <p:spTgt spid="5048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a:xfrm>
            <a:off x="837981" y="1143000"/>
            <a:ext cx="10512862" cy="4351338"/>
          </a:xfrm>
        </p:spPr>
        <p:txBody>
          <a:bodyPr/>
          <a:lstStyle/>
          <a:p>
            <a:pPr>
              <a:spcBef>
                <a:spcPct val="25000"/>
              </a:spcBef>
            </a:pPr>
            <a:r>
              <a:rPr lang="en-US" dirty="0"/>
              <a:t>Use </a:t>
            </a:r>
            <a:r>
              <a:rPr lang="en-US" b="1" dirty="0">
                <a:solidFill>
                  <a:schemeClr val="accent1"/>
                </a:solidFill>
                <a:latin typeface="Consolas" panose="020B0609020204030204" pitchFamily="49" charset="0"/>
              </a:rPr>
              <a:t>DISTINCT</a:t>
            </a:r>
            <a:r>
              <a:rPr lang="en-US" dirty="0"/>
              <a:t> to eliminate duplicate results</a:t>
            </a:r>
          </a:p>
          <a:p>
            <a:pPr>
              <a:spcBef>
                <a:spcPts val="7800"/>
              </a:spcBef>
            </a:pPr>
            <a:r>
              <a:rPr lang="en-US" dirty="0"/>
              <a:t>You can filter rows by specific conditions using the </a:t>
            </a:r>
            <a:r>
              <a:rPr lang="en-US" b="1" dirty="0">
                <a:solidFill>
                  <a:schemeClr val="tx2">
                    <a:lumMod val="75000"/>
                  </a:schemeClr>
                </a:solidFill>
                <a:latin typeface="Consolas" pitchFamily="49" charset="0"/>
              </a:rPr>
              <a:t>WHERE</a:t>
            </a:r>
            <a:r>
              <a:rPr lang="en-US" dirty="0"/>
              <a:t> clause</a:t>
            </a:r>
          </a:p>
          <a:p>
            <a:pPr>
              <a:spcBef>
                <a:spcPts val="11400"/>
              </a:spcBef>
            </a:pPr>
            <a:r>
              <a:rPr lang="en-US" dirty="0"/>
              <a:t>Other </a:t>
            </a:r>
            <a:r>
              <a:rPr lang="en-US" dirty="0">
                <a:solidFill>
                  <a:schemeClr val="accent1"/>
                </a:solidFill>
              </a:rPr>
              <a:t>logical operators </a:t>
            </a:r>
            <a:r>
              <a:rPr lang="en-US" dirty="0"/>
              <a:t>can be used for greater control</a:t>
            </a:r>
          </a:p>
        </p:txBody>
      </p:sp>
      <p:sp>
        <p:nvSpPr>
          <p:cNvPr id="510980" name="Rectangle 4"/>
          <p:cNvSpPr>
            <a:spLocks noChangeArrowheads="1"/>
          </p:cNvSpPr>
          <p:nvPr/>
        </p:nvSpPr>
        <p:spPr bwMode="auto">
          <a:xfrm>
            <a:off x="2422411" y="3050773"/>
            <a:ext cx="73440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LastName, DepartmentID </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 </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DepartmentID</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1</a:t>
            </a:r>
          </a:p>
        </p:txBody>
      </p:sp>
      <p:sp>
        <p:nvSpPr>
          <p:cNvPr id="511004" name="Rectangle 28"/>
          <p:cNvSpPr>
            <a:spLocks noChangeArrowheads="1"/>
          </p:cNvSpPr>
          <p:nvPr/>
        </p:nvSpPr>
        <p:spPr bwMode="auto">
          <a:xfrm>
            <a:off x="2422411" y="4974929"/>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Salary</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&lt;=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20000</a:t>
            </a:r>
          </a:p>
        </p:txBody>
      </p:sp>
      <p:sp>
        <p:nvSpPr>
          <p:cNvPr id="9" name="Rectangle 19"/>
          <p:cNvSpPr>
            <a:spLocks noChangeArrowheads="1"/>
          </p:cNvSpPr>
          <p:nvPr/>
        </p:nvSpPr>
        <p:spPr bwMode="auto">
          <a:xfrm>
            <a:off x="2422412" y="1606220"/>
            <a:ext cx="73440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a:t>
            </a:r>
            <a:r>
              <a:rPr lang="en-US" sz="2600" b="1" noProof="1">
                <a:solidFill>
                  <a:schemeClr val="accent1"/>
                </a:solidFill>
                <a:latin typeface="Consolas" pitchFamily="49" charset="0"/>
                <a:cs typeface="Consolas" pitchFamily="49" charset="0"/>
              </a:rPr>
              <a:t>DISTINCT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DepartmentID</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a:t>
            </a:r>
          </a:p>
        </p:txBody>
      </p:sp>
      <p:sp>
        <p:nvSpPr>
          <p:cNvPr id="7" name="Rectangle 2">
            <a:extLst>
              <a:ext uri="{FF2B5EF4-FFF2-40B4-BE49-F238E27FC236}">
                <a16:creationId xmlns:a16="http://schemas.microsoft.com/office/drawing/2014/main" id="{F9AB9222-FABF-4927-988B-627631287662}"/>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Filtering the Selected Rows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6981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0979">
                                            <p:txEl>
                                              <p:pRg st="1" end="1"/>
                                            </p:txEl>
                                          </p:spTgt>
                                        </p:tgtEl>
                                        <p:attrNameLst>
                                          <p:attrName>style.visibility</p:attrName>
                                        </p:attrNameLst>
                                      </p:cBhvr>
                                      <p:to>
                                        <p:strVal val="visible"/>
                                      </p:to>
                                    </p:set>
                                    <p:animEffect transition="in" filter="fade">
                                      <p:cBhvr>
                                        <p:cTn id="12" dur="500"/>
                                        <p:tgtEl>
                                          <p:spTgt spid="510979">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0980"/>
                                        </p:tgtEl>
                                        <p:attrNameLst>
                                          <p:attrName>style.visibility</p:attrName>
                                        </p:attrNameLst>
                                      </p:cBhvr>
                                      <p:to>
                                        <p:strVal val="visible"/>
                                      </p:to>
                                    </p:set>
                                    <p:animEffect transition="in" filter="fade">
                                      <p:cBhvr>
                                        <p:cTn id="16" dur="500"/>
                                        <p:tgtEl>
                                          <p:spTgt spid="51098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0979">
                                            <p:txEl>
                                              <p:pRg st="2" end="2"/>
                                            </p:txEl>
                                          </p:spTgt>
                                        </p:tgtEl>
                                        <p:attrNameLst>
                                          <p:attrName>style.visibility</p:attrName>
                                        </p:attrNameLst>
                                      </p:cBhvr>
                                      <p:to>
                                        <p:strVal val="visible"/>
                                      </p:to>
                                    </p:set>
                                    <p:animEffect transition="in" filter="fade">
                                      <p:cBhvr>
                                        <p:cTn id="21" dur="500"/>
                                        <p:tgtEl>
                                          <p:spTgt spid="510979">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1004"/>
                                        </p:tgtEl>
                                        <p:attrNameLst>
                                          <p:attrName>style.visibility</p:attrName>
                                        </p:attrNameLst>
                                      </p:cBhvr>
                                      <p:to>
                                        <p:strVal val="visible"/>
                                      </p:to>
                                    </p:set>
                                    <p:animEffect transition="in" filter="fade">
                                      <p:cBhvr>
                                        <p:cTn id="25" dur="500"/>
                                        <p:tgtEl>
                                          <p:spTgt spid="511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80" grpId="0" animBg="1"/>
      <p:bldP spid="511004" grpId="0" animBg="1"/>
      <p:bldP spid="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Rectangle 2"/>
          <p:cNvSpPr>
            <a:spLocks noGrp="1" noChangeArrowheads="1"/>
          </p:cNvSpPr>
          <p:nvPr>
            <p:ph idx="1"/>
          </p:nvPr>
        </p:nvSpPr>
        <p:spPr>
          <a:xfrm>
            <a:off x="912812" y="996398"/>
            <a:ext cx="10512862" cy="4351338"/>
          </a:xfrm>
          <a:noFill/>
          <a:ln/>
        </p:spPr>
        <p:txBody>
          <a:bodyPr>
            <a:normAutofit/>
          </a:bodyPr>
          <a:lstStyle/>
          <a:p>
            <a:r>
              <a:rPr lang="en-US" dirty="0">
                <a:latin typeface="Segoe UI" panose="020B0502040204020203" pitchFamily="34" charset="0"/>
                <a:cs typeface="Segoe UI" panose="020B0502040204020203" pitchFamily="34" charset="0"/>
              </a:rPr>
              <a:t>Conditions ca be combined using </a:t>
            </a:r>
            <a:r>
              <a:rPr lang="en-US" b="1" dirty="0">
                <a:solidFill>
                  <a:schemeClr val="tx2">
                    <a:lumMod val="75000"/>
                  </a:schemeClr>
                </a:solidFill>
                <a:latin typeface="Consolas" pitchFamily="49" charset="0"/>
                <a:cs typeface="Consolas" pitchFamily="49" charset="0"/>
              </a:rPr>
              <a:t>NOT</a:t>
            </a:r>
            <a:r>
              <a:rPr lang="en-US" dirty="0"/>
              <a:t>, </a:t>
            </a:r>
            <a:r>
              <a:rPr lang="en-US" b="1" dirty="0">
                <a:solidFill>
                  <a:schemeClr val="tx2">
                    <a:lumMod val="75000"/>
                  </a:schemeClr>
                </a:solidFill>
                <a:latin typeface="Consolas" pitchFamily="49" charset="0"/>
              </a:rPr>
              <a:t>OR</a:t>
            </a:r>
            <a:r>
              <a:rPr lang="en-US" dirty="0"/>
              <a:t>, </a:t>
            </a:r>
            <a:r>
              <a:rPr lang="en-US" b="1" noProof="1">
                <a:solidFill>
                  <a:schemeClr val="tx2">
                    <a:lumMod val="75000"/>
                  </a:schemeClr>
                </a:solidFill>
                <a:latin typeface="Consolas" pitchFamily="49" charset="0"/>
              </a:rPr>
              <a:t>AND</a:t>
            </a:r>
            <a:r>
              <a:rPr lang="en-US" dirty="0">
                <a:solidFill>
                  <a:schemeClr val="tx2">
                    <a:lumMod val="75000"/>
                  </a:schemeClr>
                </a:solidFill>
              </a:rPr>
              <a:t> </a:t>
            </a:r>
            <a:r>
              <a:rPr lang="en-US" dirty="0">
                <a:latin typeface="Segoe UI" panose="020B0502040204020203" pitchFamily="34" charset="0"/>
                <a:cs typeface="Segoe UI" panose="020B0502040204020203" pitchFamily="34" charset="0"/>
              </a:rPr>
              <a:t>and brackets</a:t>
            </a:r>
          </a:p>
          <a:p>
            <a:pPr>
              <a:spcBef>
                <a:spcPts val="8400"/>
              </a:spcBef>
            </a:pPr>
            <a:r>
              <a:rPr lang="en-US" dirty="0">
                <a:latin typeface="Segoe UI" panose="020B0502040204020203" pitchFamily="34" charset="0"/>
                <a:cs typeface="Segoe UI" panose="020B0502040204020203" pitchFamily="34" charset="0"/>
              </a:rPr>
              <a:t>Using</a:t>
            </a:r>
            <a:r>
              <a:rPr lang="en-US" dirty="0"/>
              <a:t> </a:t>
            </a:r>
            <a:r>
              <a:rPr lang="en-US" b="1" dirty="0">
                <a:solidFill>
                  <a:schemeClr val="tx2">
                    <a:lumMod val="75000"/>
                  </a:schemeClr>
                </a:solidFill>
                <a:latin typeface="Consolas" pitchFamily="49" charset="0"/>
              </a:rPr>
              <a:t>BETWEEN</a:t>
            </a:r>
            <a:r>
              <a:rPr lang="en-US" dirty="0">
                <a:solidFill>
                  <a:schemeClr val="tx2">
                    <a:lumMod val="75000"/>
                  </a:schemeClr>
                </a:solidFill>
              </a:rPr>
              <a:t> </a:t>
            </a:r>
            <a:r>
              <a:rPr lang="en-US" dirty="0">
                <a:latin typeface="Segoe UI" panose="020B0502040204020203" pitchFamily="34" charset="0"/>
                <a:cs typeface="Segoe UI" panose="020B0502040204020203" pitchFamily="34" charset="0"/>
              </a:rPr>
              <a:t>operator to specify a range:</a:t>
            </a:r>
          </a:p>
          <a:p>
            <a:pPr>
              <a:spcBef>
                <a:spcPts val="8400"/>
              </a:spcBef>
            </a:pPr>
            <a:r>
              <a:rPr lang="en-US" dirty="0">
                <a:latin typeface="Segoe UI" panose="020B0502040204020203" pitchFamily="34" charset="0"/>
                <a:cs typeface="Segoe UI" panose="020B0502040204020203" pitchFamily="34" charset="0"/>
              </a:rPr>
              <a:t>Using</a:t>
            </a:r>
            <a:r>
              <a:rPr lang="en-US" dirty="0"/>
              <a:t> </a:t>
            </a:r>
            <a:r>
              <a:rPr lang="en-US" b="1" dirty="0">
                <a:solidFill>
                  <a:schemeClr val="tx2">
                    <a:lumMod val="75000"/>
                  </a:schemeClr>
                </a:solidFill>
                <a:latin typeface="Consolas" pitchFamily="49" charset="0"/>
              </a:rPr>
              <a:t>IN</a:t>
            </a:r>
            <a:r>
              <a:rPr lang="en-US" dirty="0"/>
              <a:t> </a:t>
            </a:r>
            <a:r>
              <a:rPr lang="en-US" b="1" dirty="0">
                <a:solidFill>
                  <a:schemeClr val="tx2">
                    <a:lumMod val="75000"/>
                  </a:schemeClr>
                </a:solidFill>
                <a:latin typeface="Consolas" pitchFamily="49" charset="0"/>
              </a:rPr>
              <a:t>/</a:t>
            </a:r>
            <a:r>
              <a:rPr lang="en-US" dirty="0"/>
              <a:t> </a:t>
            </a:r>
            <a:r>
              <a:rPr lang="en-US" b="1" dirty="0">
                <a:solidFill>
                  <a:schemeClr val="tx2">
                    <a:lumMod val="75000"/>
                  </a:schemeClr>
                </a:solidFill>
                <a:latin typeface="Consolas" pitchFamily="49" charset="0"/>
              </a:rPr>
              <a:t>NOT</a:t>
            </a:r>
            <a:r>
              <a:rPr lang="en-US" dirty="0"/>
              <a:t> </a:t>
            </a:r>
            <a:r>
              <a:rPr lang="en-US" b="1" dirty="0">
                <a:solidFill>
                  <a:schemeClr val="tx2">
                    <a:lumMod val="75000"/>
                  </a:schemeClr>
                </a:solidFill>
                <a:latin typeface="Consolas" pitchFamily="49" charset="0"/>
              </a:rPr>
              <a:t>IN </a:t>
            </a:r>
            <a:r>
              <a:rPr lang="en-US" dirty="0">
                <a:latin typeface="Segoe UI" panose="020B0502040204020203" pitchFamily="34" charset="0"/>
                <a:cs typeface="Segoe UI" panose="020B0502040204020203" pitchFamily="34" charset="0"/>
              </a:rPr>
              <a:t>to specify a set of values:</a:t>
            </a:r>
          </a:p>
        </p:txBody>
      </p:sp>
      <p:sp>
        <p:nvSpPr>
          <p:cNvPr id="513028" name="Rectangle 4"/>
          <p:cNvSpPr>
            <a:spLocks noChangeArrowheads="1"/>
          </p:cNvSpPr>
          <p:nvPr/>
        </p:nvSpPr>
        <p:spPr bwMode="auto">
          <a:xfrm>
            <a:off x="1522412" y="3172067"/>
            <a:ext cx="9144000"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Salary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Salary </a:t>
            </a:r>
            <a:r>
              <a:rPr lang="en-US" b="1" noProof="1">
                <a:solidFill>
                  <a:schemeClr val="accent1"/>
                </a:solidFill>
                <a:latin typeface="Consolas" pitchFamily="49" charset="0"/>
                <a:cs typeface="Consolas" pitchFamily="49" charset="0"/>
              </a:rPr>
              <a:t>BETWEEN</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20000</a:t>
            </a:r>
            <a:r>
              <a:rPr lang="en-US" b="1" noProof="1">
                <a:solidFill>
                  <a:srgbClr val="FBEEDC"/>
                </a:solidFill>
                <a:latin typeface="Consolas" pitchFamily="49" charset="0"/>
                <a:cs typeface="Consolas" pitchFamily="49" charset="0"/>
              </a:rPr>
              <a:t> </a:t>
            </a:r>
            <a:r>
              <a:rPr lang="en-US" b="1" noProof="1">
                <a:solidFill>
                  <a:schemeClr val="accent1"/>
                </a:solidFill>
                <a:latin typeface="Consolas" pitchFamily="49" charset="0"/>
                <a:cs typeface="Consolas" pitchFamily="49" charset="0"/>
              </a:rPr>
              <a:t>AND</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22000</a:t>
            </a:r>
          </a:p>
        </p:txBody>
      </p:sp>
      <p:sp>
        <p:nvSpPr>
          <p:cNvPr id="513029" name="Rectangle 5"/>
          <p:cNvSpPr>
            <a:spLocks noChangeArrowheads="1"/>
          </p:cNvSpPr>
          <p:nvPr/>
        </p:nvSpPr>
        <p:spPr bwMode="auto">
          <a:xfrm>
            <a:off x="1522412" y="4572000"/>
            <a:ext cx="9144000"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FirstName,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a:t>
            </a:r>
            <a:r>
              <a:rPr lang="en-US" b="1" noProof="1">
                <a:solidFill>
                  <a:schemeClr val="accent1"/>
                </a:solidFill>
                <a:latin typeface="Consolas" pitchFamily="49" charset="0"/>
                <a:cs typeface="Consolas" pitchFamily="49" charset="0"/>
              </a:rPr>
              <a:t>IN</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(109, 3, 16)</a:t>
            </a:r>
          </a:p>
        </p:txBody>
      </p:sp>
      <p:sp>
        <p:nvSpPr>
          <p:cNvPr id="8" name="Rectangle 6"/>
          <p:cNvSpPr>
            <a:spLocks noChangeArrowheads="1"/>
          </p:cNvSpPr>
          <p:nvPr/>
        </p:nvSpPr>
        <p:spPr bwMode="auto">
          <a:xfrm>
            <a:off x="1522412" y="1542955"/>
            <a:ext cx="9144000"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a:t>
            </a:r>
            <a:r>
              <a:rPr lang="en-US" b="1" noProof="1">
                <a:solidFill>
                  <a:schemeClr val="tx2">
                    <a:lumMod val="75000"/>
                  </a:schemeClr>
                </a:solidFill>
                <a:latin typeface="Consolas" pitchFamily="49" charset="0"/>
                <a:cs typeface="Consolas" pitchFamily="49" charset="0"/>
              </a:rPr>
              <a:t>NOT</a:t>
            </a:r>
            <a:r>
              <a:rPr lang="en-US" b="1" noProof="1">
                <a:solidFill>
                  <a:srgbClr val="FBEEDC"/>
                </a:solidFill>
                <a:latin typeface="Consolas" pitchFamily="49" charset="0"/>
                <a:cs typeface="Consolas" pitchFamily="49" charset="0"/>
              </a:rPr>
              <a:t> </a:t>
            </a:r>
            <a:r>
              <a:rPr lang="en-US" b="1" noProof="1">
                <a:solidFill>
                  <a:schemeClr val="tx2">
                    <a:lumMod val="75000"/>
                  </a:schemeClr>
                </a:solidFill>
                <a:latin typeface="Consolas" pitchFamily="49" charset="0"/>
                <a:cs typeface="Consolas" pitchFamily="49" charset="0"/>
              </a:rPr>
              <a:t>(</a:t>
            </a:r>
            <a:r>
              <a:rPr lang="en-US" b="1" noProof="1">
                <a:solidFill>
                  <a:schemeClr val="accent2">
                    <a:lumMod val="75000"/>
                  </a:schemeClr>
                </a:solidFill>
                <a:latin typeface="Consolas" pitchFamily="49" charset="0"/>
                <a:cs typeface="Consolas" pitchFamily="49" charset="0"/>
              </a:rPr>
              <a:t>ManagerID = 3 </a:t>
            </a:r>
            <a:r>
              <a:rPr lang="en-US" b="1" noProof="1">
                <a:solidFill>
                  <a:schemeClr val="tx2">
                    <a:lumMod val="75000"/>
                  </a:schemeClr>
                </a:solidFill>
                <a:latin typeface="Consolas" pitchFamily="49" charset="0"/>
                <a:cs typeface="Consolas" pitchFamily="49" charset="0"/>
              </a:rPr>
              <a:t>OR</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ManagerID = 4</a:t>
            </a:r>
            <a:r>
              <a:rPr lang="en-US" b="1" noProof="1">
                <a:solidFill>
                  <a:schemeClr val="tx2">
                    <a:lumMod val="75000"/>
                  </a:schemeClr>
                </a:solidFill>
                <a:latin typeface="Consolas" pitchFamily="49" charset="0"/>
                <a:cs typeface="Consolas" pitchFamily="49" charset="0"/>
              </a:rPr>
              <a:t>)</a:t>
            </a:r>
          </a:p>
        </p:txBody>
      </p:sp>
      <p:sp>
        <p:nvSpPr>
          <p:cNvPr id="7" name="Rectangle 2">
            <a:extLst>
              <a:ext uri="{FF2B5EF4-FFF2-40B4-BE49-F238E27FC236}">
                <a16:creationId xmlns:a16="http://schemas.microsoft.com/office/drawing/2014/main" id="{91628E26-2165-43AA-AB1E-582F9AEC099E}"/>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Other Comparison Conditions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64634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13026">
                                            <p:txEl>
                                              <p:pRg st="1" end="1"/>
                                            </p:txEl>
                                          </p:spTgt>
                                        </p:tgtEl>
                                        <p:attrNameLst>
                                          <p:attrName>style.visibility</p:attrName>
                                        </p:attrNameLst>
                                      </p:cBhvr>
                                      <p:to>
                                        <p:strVal val="visible"/>
                                      </p:to>
                                    </p:set>
                                    <p:animEffect transition="in" filter="fade">
                                      <p:cBhvr>
                                        <p:cTn id="12" dur="500"/>
                                        <p:tgtEl>
                                          <p:spTgt spid="513026">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13028"/>
                                        </p:tgtEl>
                                        <p:attrNameLst>
                                          <p:attrName>style.visibility</p:attrName>
                                        </p:attrNameLst>
                                      </p:cBhvr>
                                      <p:to>
                                        <p:strVal val="visible"/>
                                      </p:to>
                                    </p:set>
                                    <p:animEffect transition="in" filter="fade">
                                      <p:cBhvr>
                                        <p:cTn id="16" dur="500"/>
                                        <p:tgtEl>
                                          <p:spTgt spid="51302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13026">
                                            <p:txEl>
                                              <p:pRg st="2" end="2"/>
                                            </p:txEl>
                                          </p:spTgt>
                                        </p:tgtEl>
                                        <p:attrNameLst>
                                          <p:attrName>style.visibility</p:attrName>
                                        </p:attrNameLst>
                                      </p:cBhvr>
                                      <p:to>
                                        <p:strVal val="visible"/>
                                      </p:to>
                                    </p:set>
                                    <p:animEffect transition="in" filter="fade">
                                      <p:cBhvr>
                                        <p:cTn id="21" dur="500"/>
                                        <p:tgtEl>
                                          <p:spTgt spid="513026">
                                            <p:txEl>
                                              <p:pRg st="2" end="2"/>
                                            </p:txEl>
                                          </p:spTgt>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513029"/>
                                        </p:tgtEl>
                                        <p:attrNameLst>
                                          <p:attrName>style.visibility</p:attrName>
                                        </p:attrNameLst>
                                      </p:cBhvr>
                                      <p:to>
                                        <p:strVal val="visible"/>
                                      </p:to>
                                    </p:set>
                                    <p:animEffect transition="in" filter="fade">
                                      <p:cBhvr>
                                        <p:cTn id="25" dur="500"/>
                                        <p:tgtEl>
                                          <p:spTgt spid="5130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28" grpId="0" animBg="1"/>
      <p:bldP spid="513029"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Grp="1" noChangeArrowheads="1"/>
          </p:cNvSpPr>
          <p:nvPr>
            <p:ph idx="1"/>
          </p:nvPr>
        </p:nvSpPr>
        <p:spPr>
          <a:xfrm>
            <a:off x="190413" y="1066800"/>
            <a:ext cx="11804822" cy="5570355"/>
          </a:xfrm>
        </p:spPr>
        <p:txBody>
          <a:bodyPr/>
          <a:lstStyle/>
          <a:p>
            <a:pPr>
              <a:lnSpc>
                <a:spcPct val="100000"/>
              </a:lnSpc>
            </a:pPr>
            <a:r>
              <a:rPr lang="en-US" sz="3200" b="1" dirty="0">
                <a:solidFill>
                  <a:schemeClr val="tx2">
                    <a:lumMod val="75000"/>
                  </a:schemeClr>
                </a:solidFill>
                <a:latin typeface="Consolas" pitchFamily="49" charset="0"/>
              </a:rPr>
              <a:t>NULL</a:t>
            </a:r>
            <a:r>
              <a:rPr lang="en-US" sz="3200" dirty="0"/>
              <a:t> is a special value that means missing value</a:t>
            </a:r>
          </a:p>
          <a:p>
            <a:pPr lvl="1">
              <a:lnSpc>
                <a:spcPct val="100000"/>
              </a:lnSpc>
            </a:pPr>
            <a:r>
              <a:rPr lang="en-US" sz="3000" dirty="0"/>
              <a:t>Not the same as </a:t>
            </a:r>
            <a:r>
              <a:rPr lang="en-US" sz="3000" b="1" dirty="0">
                <a:solidFill>
                  <a:schemeClr val="tx2">
                    <a:lumMod val="75000"/>
                  </a:schemeClr>
                </a:solidFill>
                <a:latin typeface="Consolas" panose="020B0609020204030204" pitchFamily="49" charset="0"/>
                <a:cs typeface="Consolas" panose="020B0609020204030204" pitchFamily="49" charset="0"/>
              </a:rPr>
              <a:t>0</a:t>
            </a:r>
            <a:r>
              <a:rPr lang="en-US" sz="3000" dirty="0"/>
              <a:t> or a blank space</a:t>
            </a:r>
          </a:p>
          <a:p>
            <a:pPr>
              <a:lnSpc>
                <a:spcPct val="100000"/>
              </a:lnSpc>
            </a:pPr>
            <a:r>
              <a:rPr lang="en-US" sz="3200" dirty="0"/>
              <a:t>Checking for </a:t>
            </a:r>
            <a:r>
              <a:rPr lang="en-US" sz="3200" b="1" dirty="0">
                <a:solidFill>
                  <a:schemeClr val="tx2">
                    <a:lumMod val="75000"/>
                  </a:schemeClr>
                </a:solidFill>
                <a:latin typeface="Consolas" pitchFamily="49" charset="0"/>
                <a:cs typeface="Consolas" pitchFamily="49" charset="0"/>
              </a:rPr>
              <a:t>NULL</a:t>
            </a:r>
            <a:r>
              <a:rPr lang="en-US" sz="3200" dirty="0">
                <a:solidFill>
                  <a:schemeClr val="tx2">
                    <a:lumMod val="75000"/>
                  </a:schemeClr>
                </a:solidFill>
              </a:rPr>
              <a:t> </a:t>
            </a:r>
            <a:r>
              <a:rPr lang="en-US" sz="3200" dirty="0"/>
              <a:t>values</a:t>
            </a:r>
            <a:endParaRPr lang="en-US" sz="3200" b="1" dirty="0">
              <a:solidFill>
                <a:schemeClr val="tx2">
                  <a:lumMod val="75000"/>
                </a:schemeClr>
              </a:solidFill>
              <a:latin typeface="Consolas" pitchFamily="49" charset="0"/>
            </a:endParaRPr>
          </a:p>
        </p:txBody>
      </p:sp>
      <p:sp>
        <p:nvSpPr>
          <p:cNvPr id="8" name="Rectangle 4"/>
          <p:cNvSpPr>
            <a:spLocks noChangeArrowheads="1"/>
          </p:cNvSpPr>
          <p:nvPr/>
        </p:nvSpPr>
        <p:spPr bwMode="auto">
          <a:xfrm>
            <a:off x="2439988" y="4525089"/>
            <a:ext cx="7235824"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a:t>
            </a:r>
            <a:r>
              <a:rPr lang="en-US" b="1" noProof="1">
                <a:solidFill>
                  <a:schemeClr val="tx2">
                    <a:lumMod val="75000"/>
                  </a:schemeClr>
                </a:solidFill>
                <a:latin typeface="Consolas" pitchFamily="49" charset="0"/>
                <a:cs typeface="Consolas" pitchFamily="49" charset="0"/>
              </a:rPr>
              <a:t>IS NULL</a:t>
            </a:r>
          </a:p>
        </p:txBody>
      </p:sp>
      <p:sp>
        <p:nvSpPr>
          <p:cNvPr id="9" name="Rectangle 7"/>
          <p:cNvSpPr>
            <a:spLocks noChangeArrowheads="1"/>
          </p:cNvSpPr>
          <p:nvPr/>
        </p:nvSpPr>
        <p:spPr bwMode="auto">
          <a:xfrm>
            <a:off x="2439988" y="5569803"/>
            <a:ext cx="7235824" cy="64633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a:t>
            </a:r>
            <a:r>
              <a:rPr lang="en-US" b="1" noProof="1">
                <a:solidFill>
                  <a:schemeClr val="tx2">
                    <a:lumMod val="75000"/>
                  </a:schemeClr>
                </a:solidFill>
                <a:latin typeface="Consolas" pitchFamily="49" charset="0"/>
                <a:cs typeface="Consolas" pitchFamily="49" charset="0"/>
              </a:rPr>
              <a:t>IS NOT NULL</a:t>
            </a:r>
          </a:p>
        </p:txBody>
      </p:sp>
      <p:sp>
        <p:nvSpPr>
          <p:cNvPr id="10" name="Rectangle 8"/>
          <p:cNvSpPr>
            <a:spLocks noChangeArrowheads="1"/>
          </p:cNvSpPr>
          <p:nvPr/>
        </p:nvSpPr>
        <p:spPr bwMode="auto">
          <a:xfrm>
            <a:off x="2439988" y="3207603"/>
            <a:ext cx="7235824" cy="646331"/>
          </a:xfrm>
          <a:prstGeom prst="rect">
            <a:avLst/>
          </a:prstGeom>
          <a:solidFill>
            <a:srgbClr val="D9D5C7">
              <a:alpha val="20000"/>
            </a:srgbClr>
          </a:solidFill>
          <a:ln w="12700">
            <a:solidFill>
              <a:schemeClr val="accent5">
                <a:lumMod val="60000"/>
                <a:lumOff val="40000"/>
              </a:schemeClr>
            </a:solidFill>
          </a:ln>
          <a:effectLst/>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LastName, ManagerId FROM Employees</a:t>
            </a:r>
          </a:p>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WHERE ManagerId = </a:t>
            </a:r>
            <a:r>
              <a:rPr lang="en-US" b="1" noProof="1">
                <a:solidFill>
                  <a:schemeClr val="accent1"/>
                </a:solidFill>
                <a:latin typeface="Consolas" pitchFamily="49" charset="0"/>
                <a:cs typeface="Consolas" pitchFamily="49" charset="0"/>
              </a:rPr>
              <a:t>NULL</a:t>
            </a:r>
          </a:p>
        </p:txBody>
      </p:sp>
      <p:sp>
        <p:nvSpPr>
          <p:cNvPr id="11" name="AutoShape 22"/>
          <p:cNvSpPr>
            <a:spLocks noChangeArrowheads="1"/>
          </p:cNvSpPr>
          <p:nvPr/>
        </p:nvSpPr>
        <p:spPr bwMode="auto">
          <a:xfrm>
            <a:off x="5730678" y="2080934"/>
            <a:ext cx="3048000" cy="794220"/>
          </a:xfrm>
          <a:prstGeom prst="wedgeRoundRectCallout">
            <a:avLst>
              <a:gd name="adj1" fmla="val -48341"/>
              <a:gd name="adj2" fmla="val 156002"/>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This is always false!</a:t>
            </a:r>
            <a:endParaRPr lang="bg-BG" sz="2800" noProof="1">
              <a:solidFill>
                <a:schemeClr val="bg1"/>
              </a:solidFill>
              <a:latin typeface="Consolas" panose="020B0609020204030204" pitchFamily="49" charset="0"/>
              <a:cs typeface="Consolas" panose="020B0609020204030204" pitchFamily="49" charset="0"/>
            </a:endParaRPr>
          </a:p>
        </p:txBody>
      </p:sp>
      <p:sp>
        <p:nvSpPr>
          <p:cNvPr id="3" name="&quot;Not Allowed&quot; Symbol 2"/>
          <p:cNvSpPr/>
          <p:nvPr/>
        </p:nvSpPr>
        <p:spPr>
          <a:xfrm>
            <a:off x="8761412" y="3623101"/>
            <a:ext cx="747600" cy="747600"/>
          </a:xfrm>
          <a:prstGeom prst="noSmoking">
            <a:avLst/>
          </a:prstGeom>
          <a:solidFill>
            <a:srgbClr val="FF0000"/>
          </a:solidFill>
          <a:ln>
            <a:solidFill>
              <a:srgbClr val="C00000"/>
            </a:solidFill>
          </a:ln>
          <a:effectLst>
            <a:glow rad="76200">
              <a:schemeClr val="tx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endParaRPr>
          </a:p>
        </p:txBody>
      </p:sp>
      <p:sp>
        <p:nvSpPr>
          <p:cNvPr id="12" name="Rectangle 2">
            <a:extLst>
              <a:ext uri="{FF2B5EF4-FFF2-40B4-BE49-F238E27FC236}">
                <a16:creationId xmlns:a16="http://schemas.microsoft.com/office/drawing/2014/main" id="{2957DA85-B8FF-40F3-9A8E-427332296F7C}"/>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Comparing with NULL</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4560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00739">
                                            <p:txEl>
                                              <p:pRg st="1" end="1"/>
                                            </p:txEl>
                                          </p:spTgt>
                                        </p:tgtEl>
                                        <p:attrNameLst>
                                          <p:attrName>style.visibility</p:attrName>
                                        </p:attrNameLst>
                                      </p:cBhvr>
                                      <p:to>
                                        <p:strVal val="visible"/>
                                      </p:to>
                                    </p:set>
                                    <p:animEffect transition="in" filter="fade">
                                      <p:cBhvr>
                                        <p:cTn id="7" dur="500"/>
                                        <p:tgtEl>
                                          <p:spTgt spid="50073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00739">
                                            <p:txEl>
                                              <p:pRg st="2" end="2"/>
                                            </p:txEl>
                                          </p:spTgt>
                                        </p:tgtEl>
                                        <p:attrNameLst>
                                          <p:attrName>style.visibility</p:attrName>
                                        </p:attrNameLst>
                                      </p:cBhvr>
                                      <p:to>
                                        <p:strVal val="visible"/>
                                      </p:to>
                                    </p:set>
                                    <p:animEffect transition="in" filter="fade">
                                      <p:cBhvr>
                                        <p:cTn id="12" dur="500"/>
                                        <p:tgtEl>
                                          <p:spTgt spid="500739">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a:xfrm>
            <a:off x="837981" y="1143000"/>
            <a:ext cx="10512862" cy="4351338"/>
          </a:xfrm>
        </p:spPr>
        <p:txBody>
          <a:bodyPr/>
          <a:lstStyle/>
          <a:p>
            <a:pPr>
              <a:lnSpc>
                <a:spcPct val="100000"/>
              </a:lnSpc>
            </a:pPr>
            <a:r>
              <a:rPr lang="en-US" dirty="0">
                <a:latin typeface="Segoe UI" panose="020B0502040204020203" pitchFamily="34" charset="0"/>
                <a:cs typeface="Segoe UI" panose="020B0502040204020203" pitchFamily="34" charset="0"/>
              </a:rPr>
              <a:t>Sort rows with the </a:t>
            </a:r>
            <a:r>
              <a:rPr lang="en-US" b="1" dirty="0">
                <a:solidFill>
                  <a:schemeClr val="tx2">
                    <a:lumMod val="75000"/>
                  </a:schemeClr>
                </a:solidFill>
                <a:latin typeface="Segoe UI" panose="020B0502040204020203" pitchFamily="34" charset="0"/>
                <a:cs typeface="Segoe UI" panose="020B0502040204020203" pitchFamily="34" charset="0"/>
              </a:rPr>
              <a:t>ORDER BY </a:t>
            </a:r>
            <a:r>
              <a:rPr lang="en-US" dirty="0">
                <a:latin typeface="Segoe UI" panose="020B0502040204020203" pitchFamily="34" charset="0"/>
                <a:cs typeface="Segoe UI" panose="020B0502040204020203" pitchFamily="34" charset="0"/>
              </a:rPr>
              <a:t>clause</a:t>
            </a:r>
          </a:p>
          <a:p>
            <a:pPr lvl="1">
              <a:lnSpc>
                <a:spcPct val="100000"/>
              </a:lnSpc>
            </a:pPr>
            <a:r>
              <a:rPr lang="en-US" b="1" dirty="0">
                <a:solidFill>
                  <a:schemeClr val="tx2">
                    <a:lumMod val="75000"/>
                  </a:schemeClr>
                </a:solidFill>
                <a:latin typeface="Segoe UI" panose="020B0502040204020203" pitchFamily="34" charset="0"/>
                <a:cs typeface="Segoe UI" panose="020B0502040204020203" pitchFamily="34" charset="0"/>
              </a:rPr>
              <a:t>ASC</a:t>
            </a:r>
            <a:r>
              <a:rPr lang="en-US" dirty="0">
                <a:latin typeface="Segoe UI" panose="020B0502040204020203" pitchFamily="34" charset="0"/>
                <a:cs typeface="Segoe UI" panose="020B0502040204020203" pitchFamily="34" charset="0"/>
              </a:rPr>
              <a:t>: ascending order, default</a:t>
            </a:r>
          </a:p>
          <a:p>
            <a:pPr lvl="1">
              <a:lnSpc>
                <a:spcPct val="100000"/>
              </a:lnSpc>
            </a:pPr>
            <a:r>
              <a:rPr lang="en-US" b="1" dirty="0">
                <a:solidFill>
                  <a:schemeClr val="tx2">
                    <a:lumMod val="75000"/>
                  </a:schemeClr>
                </a:solidFill>
                <a:latin typeface="Segoe UI" panose="020B0502040204020203" pitchFamily="34" charset="0"/>
                <a:cs typeface="Segoe UI" panose="020B0502040204020203" pitchFamily="34" charset="0"/>
              </a:rPr>
              <a:t>DESC</a:t>
            </a:r>
            <a:r>
              <a:rPr lang="en-US" dirty="0">
                <a:latin typeface="Segoe UI" panose="020B0502040204020203" pitchFamily="34" charset="0"/>
                <a:cs typeface="Segoe UI" panose="020B0502040204020203" pitchFamily="34" charset="0"/>
              </a:rPr>
              <a:t>: descending order</a:t>
            </a:r>
          </a:p>
        </p:txBody>
      </p:sp>
      <p:sp>
        <p:nvSpPr>
          <p:cNvPr id="517124" name="Rectangle 4"/>
          <p:cNvSpPr>
            <a:spLocks noChangeArrowheads="1"/>
          </p:cNvSpPr>
          <p:nvPr/>
        </p:nvSpPr>
        <p:spPr bwMode="auto">
          <a:xfrm>
            <a:off x="912811" y="2572450"/>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ORDER BY </a:t>
            </a:r>
            <a:r>
              <a:rPr lang="en-US" sz="2600" b="1" noProof="1">
                <a:solidFill>
                  <a:schemeClr val="tx2"/>
                </a:solidFill>
                <a:latin typeface="Consolas" pitchFamily="49" charset="0"/>
                <a:cs typeface="Consolas" pitchFamily="49" charset="0"/>
              </a:rPr>
              <a:t>HireDate</a:t>
            </a:r>
          </a:p>
        </p:txBody>
      </p:sp>
      <p:graphicFrame>
        <p:nvGraphicFramePr>
          <p:cNvPr id="517125" name="Group 5"/>
          <p:cNvGraphicFramePr>
            <a:graphicFrameLocks noGrp="1"/>
          </p:cNvGraphicFramePr>
          <p:nvPr>
            <p:extLst>
              <p:ext uri="{D42A27DB-BD31-4B8C-83A1-F6EECF244321}">
                <p14:modId xmlns:p14="http://schemas.microsoft.com/office/powerpoint/2010/main" val="3047383107"/>
              </p:ext>
            </p:extLst>
          </p:nvPr>
        </p:nvGraphicFramePr>
        <p:xfrm>
          <a:off x="7615236" y="1507247"/>
          <a:ext cx="3203575" cy="1962912"/>
        </p:xfrm>
        <a:graphic>
          <a:graphicData uri="http://schemas.openxmlformats.org/drawingml/2006/table">
            <a:tbl>
              <a:tblPr>
                <a:tableStyleId>{8A107856-5554-42FB-B03E-39F5DBC370BA}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LastName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HireDate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Gilbert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1998-07-31</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Brown</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1999-02-26</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a:ln>
                            <a:noFill/>
                          </a:ln>
                          <a:effectLst/>
                        </a:rPr>
                        <a:t>Tamburello</a:t>
                      </a:r>
                      <a:endParaRPr kumimoji="1" lang="bg-BG" sz="2000" b="1" i="0" u="none" strike="noStrike" cap="none" normalizeH="0" baseline="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1999-12-12</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517145" name="Rectangle 25"/>
          <p:cNvSpPr>
            <a:spLocks noChangeArrowheads="1"/>
          </p:cNvSpPr>
          <p:nvPr/>
        </p:nvSpPr>
        <p:spPr bwMode="auto">
          <a:xfrm>
            <a:off x="912811" y="4270375"/>
            <a:ext cx="5943600"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SELECT LastName, HireDate</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ORDER BY </a:t>
            </a:r>
            <a:r>
              <a:rPr lang="en-US" sz="2600" b="1" noProof="1">
                <a:solidFill>
                  <a:schemeClr val="tx2"/>
                </a:solidFill>
                <a:latin typeface="Consolas" pitchFamily="49" charset="0"/>
                <a:cs typeface="Consolas" pitchFamily="49" charset="0"/>
              </a:rPr>
              <a:t>HireDate</a:t>
            </a:r>
            <a:r>
              <a:rPr lang="en-US" sz="2600" b="1" noProof="1">
                <a:solidFill>
                  <a:schemeClr val="tx2">
                    <a:lumMod val="75000"/>
                  </a:schemeClr>
                </a:solidFill>
                <a:latin typeface="Consolas" pitchFamily="49" charset="0"/>
                <a:cs typeface="Consolas" pitchFamily="49" charset="0"/>
              </a:rPr>
              <a:t> DESC</a:t>
            </a:r>
          </a:p>
        </p:txBody>
      </p:sp>
      <p:graphicFrame>
        <p:nvGraphicFramePr>
          <p:cNvPr id="517146" name="Group 26"/>
          <p:cNvGraphicFramePr>
            <a:graphicFrameLocks noGrp="1"/>
          </p:cNvGraphicFramePr>
          <p:nvPr>
            <p:extLst>
              <p:ext uri="{D42A27DB-BD31-4B8C-83A1-F6EECF244321}">
                <p14:modId xmlns:p14="http://schemas.microsoft.com/office/powerpoint/2010/main" val="2105412581"/>
              </p:ext>
            </p:extLst>
          </p:nvPr>
        </p:nvGraphicFramePr>
        <p:xfrm>
          <a:off x="7615236" y="3813175"/>
          <a:ext cx="3203575" cy="1962912"/>
        </p:xfrm>
        <a:graphic>
          <a:graphicData uri="http://schemas.openxmlformats.org/drawingml/2006/table">
            <a:tbl>
              <a:tblPr>
                <a:tableStyleId>{8A107856-5554-42FB-B03E-39F5DBC370BA}</a:tableStyleId>
              </a:tblPr>
              <a:tblGrid>
                <a:gridCol w="1581150">
                  <a:extLst>
                    <a:ext uri="{9D8B030D-6E8A-4147-A177-3AD203B41FA5}">
                      <a16:colId xmlns:a16="http://schemas.microsoft.com/office/drawing/2014/main" val="20000"/>
                    </a:ext>
                  </a:extLst>
                </a:gridCol>
                <a:gridCol w="1622425">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LastName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HireDate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Valdez</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a:ln>
                            <a:noFill/>
                          </a:ln>
                          <a:effectLst/>
                        </a:rPr>
                        <a:t>2005-07-01</a:t>
                      </a:r>
                      <a:endParaRPr kumimoji="1" lang="bg-BG" sz="20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Tsoflias</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a:ln>
                            <a:noFill/>
                          </a:ln>
                          <a:effectLst/>
                        </a:rPr>
                        <a:t>2005-07-01</a:t>
                      </a:r>
                      <a:endParaRPr kumimoji="1" lang="bg-BG" sz="2000" b="1" i="0" u="none" strike="noStrike" cap="none" normalizeH="0" baseline="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Abbas</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2000" u="none" strike="noStrike" cap="none" normalizeH="0" baseline="0" dirty="0">
                          <a:ln>
                            <a:noFill/>
                          </a:ln>
                          <a:effectLst/>
                        </a:rPr>
                        <a:t>2005-04-15</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8" name="Rectangle 2">
            <a:extLst>
              <a:ext uri="{FF2B5EF4-FFF2-40B4-BE49-F238E27FC236}">
                <a16:creationId xmlns:a16="http://schemas.microsoft.com/office/drawing/2014/main" id="{5D0347AA-38E6-45C5-905B-DB9ED75233B0}"/>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Sorting with ORDER BY</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58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17123">
                                            <p:txEl>
                                              <p:pRg st="1" end="1"/>
                                            </p:txEl>
                                          </p:spTgt>
                                        </p:tgtEl>
                                        <p:attrNameLst>
                                          <p:attrName>style.visibility</p:attrName>
                                        </p:attrNameLst>
                                      </p:cBhvr>
                                      <p:to>
                                        <p:strVal val="visible"/>
                                      </p:to>
                                    </p:set>
                                    <p:animEffect transition="in" filter="fade">
                                      <p:cBhvr>
                                        <p:cTn id="7" dur="500"/>
                                        <p:tgtEl>
                                          <p:spTgt spid="517123">
                                            <p:txEl>
                                              <p:pRg st="1" end="1"/>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17124"/>
                                        </p:tgtEl>
                                        <p:attrNameLst>
                                          <p:attrName>style.visibility</p:attrName>
                                        </p:attrNameLst>
                                      </p:cBhvr>
                                      <p:to>
                                        <p:strVal val="visible"/>
                                      </p:to>
                                    </p:set>
                                    <p:animEffect transition="in" filter="fade">
                                      <p:cBhvr>
                                        <p:cTn id="11" dur="500"/>
                                        <p:tgtEl>
                                          <p:spTgt spid="517124"/>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17125"/>
                                        </p:tgtEl>
                                        <p:attrNameLst>
                                          <p:attrName>style.visibility</p:attrName>
                                        </p:attrNameLst>
                                      </p:cBhvr>
                                      <p:to>
                                        <p:strVal val="visible"/>
                                      </p:to>
                                    </p:set>
                                    <p:animEffect transition="in" filter="fade">
                                      <p:cBhvr>
                                        <p:cTn id="15" dur="500"/>
                                        <p:tgtEl>
                                          <p:spTgt spid="51712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17123">
                                            <p:txEl>
                                              <p:pRg st="2" end="2"/>
                                            </p:txEl>
                                          </p:spTgt>
                                        </p:tgtEl>
                                        <p:attrNameLst>
                                          <p:attrName>style.visibility</p:attrName>
                                        </p:attrNameLst>
                                      </p:cBhvr>
                                      <p:to>
                                        <p:strVal val="visible"/>
                                      </p:to>
                                    </p:set>
                                    <p:animEffect transition="in" filter="fade">
                                      <p:cBhvr>
                                        <p:cTn id="20" dur="500"/>
                                        <p:tgtEl>
                                          <p:spTgt spid="517123">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17145"/>
                                        </p:tgtEl>
                                        <p:attrNameLst>
                                          <p:attrName>style.visibility</p:attrName>
                                        </p:attrNameLst>
                                      </p:cBhvr>
                                      <p:to>
                                        <p:strVal val="visible"/>
                                      </p:to>
                                    </p:set>
                                    <p:animEffect transition="in" filter="fade">
                                      <p:cBhvr>
                                        <p:cTn id="24" dur="500"/>
                                        <p:tgtEl>
                                          <p:spTgt spid="517145"/>
                                        </p:tgtEl>
                                      </p:cBhvr>
                                    </p:animEffect>
                                  </p:childTnLst>
                                </p:cTn>
                              </p:par>
                            </p:childTnLst>
                          </p:cTn>
                        </p:par>
                        <p:par>
                          <p:cTn id="25" fill="hold">
                            <p:stCondLst>
                              <p:cond delay="1000"/>
                            </p:stCondLst>
                            <p:childTnLst>
                              <p:par>
                                <p:cTn id="26" presetID="10" presetClass="entr" presetSubtype="0" fill="hold" nodeType="afterEffect">
                                  <p:stCondLst>
                                    <p:cond delay="0"/>
                                  </p:stCondLst>
                                  <p:childTnLst>
                                    <p:set>
                                      <p:cBhvr>
                                        <p:cTn id="27" dur="1" fill="hold">
                                          <p:stCondLst>
                                            <p:cond delay="0"/>
                                          </p:stCondLst>
                                        </p:cTn>
                                        <p:tgtEl>
                                          <p:spTgt spid="517146"/>
                                        </p:tgtEl>
                                        <p:attrNameLst>
                                          <p:attrName>style.visibility</p:attrName>
                                        </p:attrNameLst>
                                      </p:cBhvr>
                                      <p:to>
                                        <p:strVal val="visible"/>
                                      </p:to>
                                    </p:set>
                                    <p:animEffect transition="in" filter="fade">
                                      <p:cBhvr>
                                        <p:cTn id="28" dur="500"/>
                                        <p:tgtEl>
                                          <p:spTgt spid="517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4" grpId="0" animBg="1"/>
      <p:bldP spid="51714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1" y="1143000"/>
            <a:ext cx="10512862" cy="4351338"/>
          </a:xfrm>
        </p:spPr>
        <p:txBody>
          <a:bodyPr/>
          <a:lstStyle/>
          <a:p>
            <a:r>
              <a:rPr lang="en-US" dirty="0">
                <a:latin typeface="Segoe UI" panose="020B0502040204020203" pitchFamily="34" charset="0"/>
                <a:cs typeface="Segoe UI" panose="020B0502040204020203" pitchFamily="34" charset="0"/>
              </a:rPr>
              <a:t>Views are virtual tables made from others tables, views or joins between them</a:t>
            </a:r>
          </a:p>
          <a:p>
            <a:pPr lvl="1"/>
            <a:r>
              <a:rPr lang="en-US" dirty="0">
                <a:latin typeface="Segoe UI" panose="020B0502040204020203" pitchFamily="34" charset="0"/>
                <a:cs typeface="Segoe UI" panose="020B0502040204020203" pitchFamily="34" charset="0"/>
              </a:rPr>
              <a:t>Can be used to simplify writing of complex queries or to limit access to data for certain users</a:t>
            </a:r>
          </a:p>
          <a:p>
            <a:r>
              <a:rPr lang="en-US" dirty="0">
                <a:latin typeface="Segoe UI" panose="020B0502040204020203" pitchFamily="34" charset="0"/>
                <a:cs typeface="Segoe UI" panose="020B0502040204020203" pitchFamily="34" charset="0"/>
              </a:rPr>
              <a:t>Examples: Get employee names and salaries, by department</a:t>
            </a:r>
          </a:p>
        </p:txBody>
      </p:sp>
      <p:sp>
        <p:nvSpPr>
          <p:cNvPr id="5" name="Rectangle 4"/>
          <p:cNvSpPr>
            <a:spLocks noChangeArrowheads="1"/>
          </p:cNvSpPr>
          <p:nvPr/>
        </p:nvSpPr>
        <p:spPr bwMode="auto">
          <a:xfrm>
            <a:off x="826012" y="3625294"/>
            <a:ext cx="105367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CREATE VIEW </a:t>
            </a:r>
            <a:r>
              <a:rPr lang="en-US" sz="2600" b="1" noProof="1">
                <a:solidFill>
                  <a:schemeClr val="accent2">
                    <a:lumMod val="75000"/>
                  </a:schemeClr>
                </a:solidFill>
                <a:latin typeface="Consolas" pitchFamily="49" charset="0"/>
                <a:cs typeface="Consolas" pitchFamily="49" charset="0"/>
              </a:rPr>
              <a:t>v_HRResultSet AS</a:t>
            </a:r>
            <a:br>
              <a:rPr lang="en-US" sz="2600" b="1" noProof="1">
                <a:solidFill>
                  <a:srgbClr val="FBEEDC"/>
                </a:solidFill>
                <a:latin typeface="Consolas" pitchFamily="49" charset="0"/>
                <a:cs typeface="Consolas" pitchFamily="49" charset="0"/>
              </a:rPr>
            </a:br>
            <a:r>
              <a:rPr lang="en-US" sz="2600" b="1" noProof="1">
                <a:solidFill>
                  <a:schemeClr val="accent2">
                    <a:lumMod val="75000"/>
                  </a:schemeClr>
                </a:solidFill>
                <a:latin typeface="Consolas" pitchFamily="49" charset="0"/>
                <a:cs typeface="Consolas" pitchFamily="49" charset="0"/>
              </a:rPr>
              <a:t>SELECT FirstName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 '</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LastName AS </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Full Name</a:t>
            </a:r>
            <a:r>
              <a:rPr lang="en-US" sz="2600" b="1" noProof="1">
                <a:solidFill>
                  <a:schemeClr val="accent1"/>
                </a:solidFill>
                <a:latin typeface="Consolas" pitchFamily="49" charset="0"/>
                <a:cs typeface="Consolas" pitchFamily="49" charset="0"/>
              </a:rPr>
              <a:t>]</a:t>
            </a:r>
            <a:r>
              <a:rPr lang="en-US" sz="2600" b="1" noProof="1">
                <a:solidFill>
                  <a:schemeClr val="accent2">
                    <a:lumMod val="75000"/>
                  </a:schemeClr>
                </a:solidFill>
                <a:latin typeface="Consolas" pitchFamily="49" charset="0"/>
                <a:cs typeface="Consolas" pitchFamily="49" charset="0"/>
              </a:rPr>
              <a:t>, Salary</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Employees ORDER BY DepartmentID</a:t>
            </a:r>
          </a:p>
        </p:txBody>
      </p:sp>
      <p:sp>
        <p:nvSpPr>
          <p:cNvPr id="6" name="Rectangle 5"/>
          <p:cNvSpPr>
            <a:spLocks noChangeArrowheads="1"/>
          </p:cNvSpPr>
          <p:nvPr/>
        </p:nvSpPr>
        <p:spPr bwMode="auto">
          <a:xfrm>
            <a:off x="826012" y="4917956"/>
            <a:ext cx="10536798"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 FROM v_HRREsultSet</a:t>
            </a:r>
          </a:p>
        </p:txBody>
      </p:sp>
      <p:sp>
        <p:nvSpPr>
          <p:cNvPr id="7" name="Rectangle 2">
            <a:extLst>
              <a:ext uri="{FF2B5EF4-FFF2-40B4-BE49-F238E27FC236}">
                <a16:creationId xmlns:a16="http://schemas.microsoft.com/office/drawing/2014/main" id="{55B3B736-9E91-4CD5-8F6C-3D3721BD4B16}"/>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Views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5093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7981" y="1253331"/>
            <a:ext cx="10512862" cy="4351338"/>
          </a:xfrm>
        </p:spPr>
        <p:txBody>
          <a:bodyPr>
            <a:normAutofit fontScale="92500" lnSpcReduction="20000"/>
          </a:bodyPr>
          <a:lstStyle/>
          <a:p>
            <a:r>
              <a:rPr lang="en-US" dirty="0">
                <a:latin typeface="Segoe UI" panose="020B0502040204020203" pitchFamily="34" charset="0"/>
                <a:cs typeface="Segoe UI" panose="020B0502040204020203" pitchFamily="34" charset="0"/>
              </a:rPr>
              <a:t>Create a </a:t>
            </a:r>
            <a:r>
              <a:rPr lang="en-US" dirty="0">
                <a:solidFill>
                  <a:schemeClr val="accent1"/>
                </a:solidFill>
                <a:latin typeface="Segoe UI" panose="020B0502040204020203" pitchFamily="34" charset="0"/>
                <a:cs typeface="Segoe UI" panose="020B0502040204020203" pitchFamily="34" charset="0"/>
              </a:rPr>
              <a:t>view</a:t>
            </a:r>
            <a:r>
              <a:rPr lang="en-US" dirty="0">
                <a:latin typeface="Segoe UI" panose="020B0502040204020203" pitchFamily="34" charset="0"/>
                <a:cs typeface="Segoe UI" panose="020B0502040204020203" pitchFamily="34" charset="0"/>
              </a:rPr>
              <a:t> that selects all information about the </a:t>
            </a:r>
            <a:r>
              <a:rPr lang="en-US" dirty="0">
                <a:solidFill>
                  <a:schemeClr val="accent1"/>
                </a:solidFill>
                <a:latin typeface="Segoe UI" panose="020B0502040204020203" pitchFamily="34" charset="0"/>
                <a:cs typeface="Segoe UI" panose="020B0502040204020203" pitchFamily="34" charset="0"/>
              </a:rPr>
              <a:t>highest peak</a:t>
            </a:r>
          </a:p>
          <a:p>
            <a:pPr lvl="1"/>
            <a:r>
              <a:rPr lang="en-US" dirty="0">
                <a:latin typeface="Segoe UI" panose="020B0502040204020203" pitchFamily="34" charset="0"/>
                <a:cs typeface="Segoe UI" panose="020B0502040204020203" pitchFamily="34" charset="0"/>
              </a:rPr>
              <a:t>Name the view </a:t>
            </a:r>
            <a:r>
              <a:rPr lang="en-US" b="1" noProof="1">
                <a:solidFill>
                  <a:schemeClr val="accent1"/>
                </a:solidFill>
                <a:latin typeface="Consolas" panose="020B0609020204030204" pitchFamily="49" charset="0"/>
              </a:rPr>
              <a:t>vw_HighestPeak</a:t>
            </a:r>
          </a:p>
          <a:p>
            <a:pPr>
              <a:spcBef>
                <a:spcPts val="26400"/>
              </a:spcBef>
            </a:pPr>
            <a:r>
              <a:rPr lang="en-US" dirty="0">
                <a:latin typeface="Segoe UI" panose="020B0502040204020203" pitchFamily="34" charset="0"/>
                <a:cs typeface="Segoe UI" panose="020B0502040204020203" pitchFamily="34" charset="0"/>
              </a:rPr>
              <a:t>Note: Query </a:t>
            </a:r>
            <a:r>
              <a:rPr lang="en-US" dirty="0">
                <a:solidFill>
                  <a:schemeClr val="accent1"/>
                </a:solidFill>
                <a:latin typeface="Segoe UI" panose="020B0502040204020203" pitchFamily="34" charset="0"/>
                <a:cs typeface="Segoe UI" panose="020B0502040204020203" pitchFamily="34" charset="0"/>
              </a:rPr>
              <a:t>Geography</a:t>
            </a:r>
            <a:r>
              <a:rPr lang="en-US" dirty="0">
                <a:latin typeface="Segoe UI" panose="020B0502040204020203" pitchFamily="34" charset="0"/>
                <a:cs typeface="Segoe UI" panose="020B0502040204020203" pitchFamily="34" charset="0"/>
              </a:rPr>
              <a:t> database</a:t>
            </a:r>
            <a:endParaRPr lang="en-US" b="1" noProof="1">
              <a:solidFill>
                <a:schemeClr val="accent1"/>
              </a:solidFill>
              <a:effectLst>
                <a:outerShdw blurRad="38100" dist="38100" dir="2700000" algn="tl">
                  <a:srgbClr val="000000">
                    <a:alpha val="43137"/>
                  </a:srgbClr>
                </a:outerShdw>
              </a:effectLst>
              <a:latin typeface="Segoe UI" panose="020B0502040204020203" pitchFamily="34" charset="0"/>
              <a:cs typeface="Segoe UI" panose="020B0502040204020203" pitchFamily="34" charset="0"/>
            </a:endParaRPr>
          </a:p>
        </p:txBody>
      </p:sp>
      <p:sp>
        <p:nvSpPr>
          <p:cNvPr id="5" name="Rectangle 4"/>
          <p:cNvSpPr>
            <a:spLocks noChangeArrowheads="1"/>
          </p:cNvSpPr>
          <p:nvPr/>
        </p:nvSpPr>
        <p:spPr bwMode="auto">
          <a:xfrm>
            <a:off x="2422411" y="2485886"/>
            <a:ext cx="7344000" cy="523220"/>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SELECT * FROM v_HighestPeak</a:t>
            </a:r>
          </a:p>
        </p:txBody>
      </p:sp>
      <p:pic>
        <p:nvPicPr>
          <p:cNvPr id="6" name="Picture 5"/>
          <p:cNvPicPr>
            <a:picLocks noChangeAspect="1"/>
          </p:cNvPicPr>
          <p:nvPr/>
        </p:nvPicPr>
        <p:blipFill>
          <a:blip r:embed="rId2"/>
          <a:stretch>
            <a:fillRect/>
          </a:stretch>
        </p:blipFill>
        <p:spPr>
          <a:xfrm>
            <a:off x="3876172" y="4081786"/>
            <a:ext cx="4436478" cy="679920"/>
          </a:xfrm>
          <a:prstGeom prst="rect">
            <a:avLst/>
          </a:prstGeom>
        </p:spPr>
      </p:pic>
      <p:sp>
        <p:nvSpPr>
          <p:cNvPr id="7" name="Arrow: Down 6"/>
          <p:cNvSpPr/>
          <p:nvPr/>
        </p:nvSpPr>
        <p:spPr>
          <a:xfrm>
            <a:off x="5637211" y="3149035"/>
            <a:ext cx="685801" cy="699860"/>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8" name="Rectangle 2">
            <a:extLst>
              <a:ext uri="{FF2B5EF4-FFF2-40B4-BE49-F238E27FC236}">
                <a16:creationId xmlns:a16="http://schemas.microsoft.com/office/drawing/2014/main" id="{10C8748C-8E28-492B-AF0F-B8ED09664935}"/>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Problem: Highest Peak</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49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208212" y="1690689"/>
            <a:ext cx="7772400" cy="2246769"/>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accent1"/>
                </a:solidFill>
                <a:latin typeface="Consolas" pitchFamily="49" charset="0"/>
                <a:cs typeface="Consolas" pitchFamily="49" charset="0"/>
              </a:rPr>
              <a:t>CREATE VIEW </a:t>
            </a:r>
            <a:r>
              <a:rPr lang="en-US" sz="2800" b="1" noProof="1">
                <a:solidFill>
                  <a:schemeClr val="tx2"/>
                </a:solidFill>
                <a:latin typeface="Consolas" pitchFamily="49" charset="0"/>
                <a:cs typeface="Consolas" pitchFamily="49" charset="0"/>
              </a:rPr>
              <a:t>vw_HighestPeak</a:t>
            </a:r>
          </a:p>
          <a:p>
            <a:pPr eaLnBrk="0" hangingPunct="0">
              <a:buClr>
                <a:schemeClr val="accent5">
                  <a:lumMod val="40000"/>
                  <a:lumOff val="60000"/>
                </a:schemeClr>
              </a:buClr>
              <a:buSzPct val="70000"/>
            </a:pPr>
            <a:r>
              <a:rPr lang="en-US" sz="2800" b="1" noProof="1">
                <a:solidFill>
                  <a:schemeClr val="accent1"/>
                </a:solidFill>
                <a:latin typeface="Consolas" pitchFamily="49" charset="0"/>
                <a:cs typeface="Consolas" pitchFamily="49" charset="0"/>
              </a:rPr>
              <a:t>AS</a:t>
            </a:r>
          </a:p>
          <a:p>
            <a:pPr eaLnBrk="0" hangingPunct="0">
              <a:buClr>
                <a:schemeClr val="accent5">
                  <a:lumMod val="40000"/>
                  <a:lumOff val="60000"/>
                </a:schemeClr>
              </a:buClr>
              <a:buSzPct val="70000"/>
            </a:pPr>
            <a:r>
              <a:rPr lang="en-US" sz="2800" b="1" noProof="1">
                <a:solidFill>
                  <a:schemeClr val="accent1"/>
                </a:solidFill>
                <a:latin typeface="Consolas" pitchFamily="49" charset="0"/>
                <a:cs typeface="Consolas" pitchFamily="49" charset="0"/>
              </a:rPr>
              <a:t>    SELECT TOP </a:t>
            </a:r>
            <a:r>
              <a:rPr lang="en-US" sz="2800" b="1" noProof="1">
                <a:solidFill>
                  <a:schemeClr val="tx2"/>
                </a:solidFill>
                <a:latin typeface="Consolas" pitchFamily="49" charset="0"/>
                <a:cs typeface="Consolas" pitchFamily="49" charset="0"/>
              </a:rPr>
              <a:t>(1) *</a:t>
            </a:r>
          </a:p>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      </a:t>
            </a:r>
            <a:r>
              <a:rPr lang="en-US" sz="2800" b="1" noProof="1">
                <a:solidFill>
                  <a:schemeClr val="accent1"/>
                </a:solidFill>
                <a:latin typeface="Consolas" pitchFamily="49" charset="0"/>
                <a:cs typeface="Consolas" pitchFamily="49" charset="0"/>
              </a:rPr>
              <a:t>FROM</a:t>
            </a:r>
            <a:r>
              <a:rPr lang="en-US" sz="2800" b="1" noProof="1">
                <a:solidFill>
                  <a:schemeClr val="tx2"/>
                </a:solidFill>
                <a:latin typeface="Consolas" pitchFamily="49" charset="0"/>
                <a:cs typeface="Consolas" pitchFamily="49" charset="0"/>
              </a:rPr>
              <a:t> Peaks</a:t>
            </a:r>
          </a:p>
          <a:p>
            <a:pPr eaLnBrk="0" hangingPunct="0">
              <a:buClr>
                <a:schemeClr val="accent5">
                  <a:lumMod val="40000"/>
                  <a:lumOff val="60000"/>
                </a:schemeClr>
              </a:buClr>
              <a:buSzPct val="70000"/>
            </a:pPr>
            <a:r>
              <a:rPr lang="en-US" sz="2800" b="1" noProof="1">
                <a:solidFill>
                  <a:schemeClr val="tx2"/>
                </a:solidFill>
                <a:latin typeface="Consolas" pitchFamily="49" charset="0"/>
                <a:cs typeface="Consolas" pitchFamily="49" charset="0"/>
              </a:rPr>
              <a:t>  </a:t>
            </a:r>
            <a:r>
              <a:rPr lang="en-US" sz="2800" b="1" noProof="1">
                <a:solidFill>
                  <a:schemeClr val="accent1"/>
                </a:solidFill>
                <a:latin typeface="Consolas" pitchFamily="49" charset="0"/>
                <a:cs typeface="Consolas" pitchFamily="49" charset="0"/>
              </a:rPr>
              <a:t>ORDER BY </a:t>
            </a:r>
            <a:r>
              <a:rPr lang="en-US" sz="2800" b="1" noProof="1">
                <a:solidFill>
                  <a:schemeClr val="tx2"/>
                </a:solidFill>
                <a:latin typeface="Consolas" pitchFamily="49" charset="0"/>
                <a:cs typeface="Consolas" pitchFamily="49" charset="0"/>
              </a:rPr>
              <a:t>Elevation </a:t>
            </a:r>
            <a:r>
              <a:rPr lang="en-US" sz="2800" b="1" noProof="1">
                <a:solidFill>
                  <a:schemeClr val="accent1"/>
                </a:solidFill>
                <a:latin typeface="Consolas" pitchFamily="49" charset="0"/>
                <a:cs typeface="Consolas" pitchFamily="49" charset="0"/>
              </a:rPr>
              <a:t>DESC</a:t>
            </a:r>
          </a:p>
        </p:txBody>
      </p:sp>
      <p:sp>
        <p:nvSpPr>
          <p:cNvPr id="6" name="AutoShape 22"/>
          <p:cNvSpPr>
            <a:spLocks noChangeArrowheads="1"/>
          </p:cNvSpPr>
          <p:nvPr/>
        </p:nvSpPr>
        <p:spPr bwMode="auto">
          <a:xfrm>
            <a:off x="6323012" y="4394658"/>
            <a:ext cx="4876800" cy="640710"/>
          </a:xfrm>
          <a:prstGeom prst="wedgeRoundRectCallout">
            <a:avLst>
              <a:gd name="adj1" fmla="val -38655"/>
              <a:gd name="adj2" fmla="val -137769"/>
              <a:gd name="adj3" fmla="val 16667"/>
            </a:avLst>
          </a:prstGeom>
          <a:solidFill>
            <a:schemeClr val="accent2">
              <a:lumMod val="75000"/>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Greatest value first</a:t>
            </a:r>
            <a:endParaRPr lang="bg-BG" sz="2800" noProof="1">
              <a:solidFill>
                <a:schemeClr val="bg1"/>
              </a:solidFill>
              <a:latin typeface="Consolas" panose="020B0609020204030204" pitchFamily="49" charset="0"/>
              <a:cs typeface="Consolas" panose="020B0609020204030204" pitchFamily="49" charset="0"/>
            </a:endParaRPr>
          </a:p>
        </p:txBody>
      </p:sp>
      <p:sp>
        <p:nvSpPr>
          <p:cNvPr id="7" name="AutoShape 22"/>
          <p:cNvSpPr>
            <a:spLocks noChangeArrowheads="1"/>
          </p:cNvSpPr>
          <p:nvPr/>
        </p:nvSpPr>
        <p:spPr bwMode="auto">
          <a:xfrm>
            <a:off x="1751012" y="4394658"/>
            <a:ext cx="3810000" cy="640710"/>
          </a:xfrm>
          <a:prstGeom prst="wedgeRoundRectCallout">
            <a:avLst>
              <a:gd name="adj1" fmla="val 39948"/>
              <a:gd name="adj2" fmla="val -135582"/>
              <a:gd name="adj3" fmla="val 16667"/>
            </a:avLst>
          </a:prstGeom>
          <a:solidFill>
            <a:schemeClr val="accent2">
              <a:lumMod val="75000"/>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Sorting column</a:t>
            </a:r>
            <a:endParaRPr lang="bg-BG" sz="2800" noProof="1">
              <a:solidFill>
                <a:schemeClr val="bg1"/>
              </a:solidFill>
              <a:latin typeface="Consolas" panose="020B0609020204030204" pitchFamily="49" charset="0"/>
              <a:cs typeface="Consolas" panose="020B0609020204030204" pitchFamily="49" charset="0"/>
            </a:endParaRPr>
          </a:p>
        </p:txBody>
      </p:sp>
      <p:sp>
        <p:nvSpPr>
          <p:cNvPr id="8" name="Rectangle 2">
            <a:extLst>
              <a:ext uri="{FF2B5EF4-FFF2-40B4-BE49-F238E27FC236}">
                <a16:creationId xmlns:a16="http://schemas.microsoft.com/office/drawing/2014/main" id="{8E3BD374-CD6C-44AE-9F8B-F156C089629C}"/>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Solution: Highest Peak</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84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2A314168-CA2F-4EF1-B7A0-F90A004C837F}"/>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11AF908-B014-41A8-8389-CA7AEA919773}"/>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3B9E1015-B681-4F2B-8E0D-8B39274488D0}"/>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981200"/>
            <a:ext cx="9141619" cy="1071563"/>
          </a:xfrm>
        </p:spPr>
        <p:txBody>
          <a:bodyPr/>
          <a:lstStyle/>
          <a:p>
            <a:r>
              <a:rPr lang="en-US" b="1" dirty="0">
                <a:solidFill>
                  <a:schemeClr val="bg1"/>
                </a:solidFill>
                <a:latin typeface="Segoe UI" panose="020B0502040204020203" pitchFamily="34" charset="0"/>
                <a:cs typeface="Segoe UI" panose="020B0502040204020203" pitchFamily="34" charset="0"/>
              </a:rPr>
              <a:t>Writing Data in Tables</a:t>
            </a:r>
          </a:p>
        </p:txBody>
      </p:sp>
      <p:sp>
        <p:nvSpPr>
          <p:cNvPr id="6" name="Text Placeholder 5"/>
          <p:cNvSpPr>
            <a:spLocks noGrp="1"/>
          </p:cNvSpPr>
          <p:nvPr>
            <p:ph type="subTitle" idx="1"/>
          </p:nvPr>
        </p:nvSpPr>
        <p:spPr>
          <a:xfrm>
            <a:off x="1523602" y="3144839"/>
            <a:ext cx="9141619" cy="453394"/>
          </a:xfrm>
        </p:spPr>
        <p:txBody>
          <a:bodyPr/>
          <a:lstStyle/>
          <a:p>
            <a:r>
              <a:rPr lang="en-US" b="1" dirty="0">
                <a:solidFill>
                  <a:schemeClr val="bg1"/>
                </a:solidFill>
                <a:latin typeface="Segoe UI" panose="020B0502040204020203" pitchFamily="34" charset="0"/>
                <a:cs typeface="Segoe UI" panose="020B0502040204020203" pitchFamily="34" charset="0"/>
              </a:rPr>
              <a:t>Using SQL INSERT</a:t>
            </a:r>
          </a:p>
        </p:txBody>
      </p:sp>
    </p:spTree>
    <p:extLst>
      <p:ext uri="{BB962C8B-B14F-4D97-AF65-F5344CB8AC3E}">
        <p14:creationId xmlns:p14="http://schemas.microsoft.com/office/powerpoint/2010/main" val="2877812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a:xfrm>
            <a:off x="837983" y="1186660"/>
            <a:ext cx="10512862" cy="4351338"/>
          </a:xfrm>
        </p:spPr>
        <p:txBody>
          <a:bodyPr/>
          <a:lstStyle/>
          <a:p>
            <a:pPr marL="357188" indent="-357188">
              <a:lnSpc>
                <a:spcPct val="100000"/>
              </a:lnSpc>
            </a:pPr>
            <a:r>
              <a:rPr lang="en-US" sz="3000" dirty="0">
                <a:latin typeface="Segoe UI" panose="020B0502040204020203" pitchFamily="34" charset="0"/>
                <a:cs typeface="Segoe UI" panose="020B0502040204020203" pitchFamily="34" charset="0"/>
              </a:rPr>
              <a:t>The SQL </a:t>
            </a:r>
            <a:r>
              <a:rPr lang="en-US" sz="3000" b="1" dirty="0">
                <a:solidFill>
                  <a:schemeClr val="accent1"/>
                </a:solidFill>
                <a:latin typeface="Consolas" pitchFamily="49" charset="0"/>
              </a:rPr>
              <a:t>INSERT</a:t>
            </a:r>
            <a:r>
              <a:rPr lang="en-US" sz="3000" dirty="0"/>
              <a:t> </a:t>
            </a:r>
            <a:r>
              <a:rPr lang="en-US" sz="3000" dirty="0">
                <a:latin typeface="Segoe UI" panose="020B0502040204020203" pitchFamily="34" charset="0"/>
                <a:cs typeface="Segoe UI" panose="020B0502040204020203" pitchFamily="34" charset="0"/>
              </a:rPr>
              <a:t>command</a:t>
            </a:r>
          </a:p>
          <a:p>
            <a:pPr marL="357188" indent="-357188">
              <a:lnSpc>
                <a:spcPct val="100000"/>
              </a:lnSpc>
            </a:pPr>
            <a:endParaRPr lang="en-US" sz="3000" dirty="0">
              <a:solidFill>
                <a:schemeClr val="accent1"/>
              </a:solidFill>
              <a:latin typeface="Segoe UI" panose="020B0502040204020203" pitchFamily="34" charset="0"/>
              <a:cs typeface="Segoe UI" panose="020B0502040204020203" pitchFamily="34" charset="0"/>
            </a:endParaRPr>
          </a:p>
          <a:p>
            <a:pPr marL="357188" indent="-357188">
              <a:lnSpc>
                <a:spcPct val="100000"/>
              </a:lnSpc>
            </a:pPr>
            <a:endParaRPr lang="en-US" sz="3000" dirty="0">
              <a:solidFill>
                <a:schemeClr val="accent1"/>
              </a:solidFill>
              <a:latin typeface="Segoe UI" panose="020B0502040204020203" pitchFamily="34" charset="0"/>
              <a:cs typeface="Segoe UI" panose="020B0502040204020203" pitchFamily="34" charset="0"/>
            </a:endParaRPr>
          </a:p>
          <a:p>
            <a:pPr marL="0" indent="0">
              <a:lnSpc>
                <a:spcPct val="100000"/>
              </a:lnSpc>
              <a:buNone/>
            </a:pPr>
            <a:endParaRPr lang="en-US" sz="3000" dirty="0">
              <a:solidFill>
                <a:schemeClr val="accent1"/>
              </a:solidFill>
              <a:latin typeface="Segoe UI" panose="020B0502040204020203" pitchFamily="34" charset="0"/>
              <a:cs typeface="Segoe UI" panose="020B0502040204020203" pitchFamily="34" charset="0"/>
            </a:endParaRPr>
          </a:p>
          <a:p>
            <a:pPr>
              <a:lnSpc>
                <a:spcPct val="100000"/>
              </a:lnSpc>
            </a:pPr>
            <a:r>
              <a:rPr lang="en-US" sz="3000" dirty="0">
                <a:solidFill>
                  <a:schemeClr val="accent1"/>
                </a:solidFill>
                <a:latin typeface="Segoe UI" panose="020B0502040204020203" pitchFamily="34" charset="0"/>
                <a:cs typeface="Segoe UI" panose="020B0502040204020203" pitchFamily="34" charset="0"/>
              </a:rPr>
              <a:t>Bulk data </a:t>
            </a:r>
            <a:r>
              <a:rPr lang="en-US" sz="3000" dirty="0">
                <a:latin typeface="Segoe UI" panose="020B0502040204020203" pitchFamily="34" charset="0"/>
                <a:cs typeface="Segoe UI" panose="020B0502040204020203" pitchFamily="34" charset="0"/>
              </a:rPr>
              <a:t>can be recorded in a single query, separated by </a:t>
            </a:r>
            <a:r>
              <a:rPr lang="en-US" sz="3000" dirty="0"/>
              <a:t>comma</a:t>
            </a:r>
          </a:p>
        </p:txBody>
      </p:sp>
      <p:sp>
        <p:nvSpPr>
          <p:cNvPr id="6" name="Rectangle 4"/>
          <p:cNvSpPr>
            <a:spLocks noChangeArrowheads="1"/>
          </p:cNvSpPr>
          <p:nvPr/>
        </p:nvSpPr>
        <p:spPr bwMode="auto">
          <a:xfrm>
            <a:off x="682842" y="1712909"/>
            <a:ext cx="108204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Towns</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VALUES</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(33, 'Paris)</a:t>
            </a:r>
          </a:p>
        </p:txBody>
      </p:sp>
      <p:sp>
        <p:nvSpPr>
          <p:cNvPr id="8" name="AutoShape 22"/>
          <p:cNvSpPr>
            <a:spLocks noChangeArrowheads="1"/>
          </p:cNvSpPr>
          <p:nvPr/>
        </p:nvSpPr>
        <p:spPr bwMode="auto">
          <a:xfrm>
            <a:off x="8137308" y="581743"/>
            <a:ext cx="3061134" cy="956145"/>
          </a:xfrm>
          <a:prstGeom prst="wedgeRoundRectCallout">
            <a:avLst>
              <a:gd name="adj1" fmla="val -66946"/>
              <a:gd name="adj2" fmla="val 42231"/>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Values for</a:t>
            </a:r>
          </a:p>
          <a:p>
            <a:pPr algn="ctr"/>
            <a:r>
              <a:rPr lang="en-US" sz="2800" noProof="1">
                <a:solidFill>
                  <a:schemeClr val="bg1"/>
                </a:solidFill>
                <a:latin typeface="Consolas" panose="020B0609020204030204" pitchFamily="49" charset="0"/>
                <a:cs typeface="Consolas" panose="020B0609020204030204" pitchFamily="49" charset="0"/>
              </a:rPr>
              <a:t>all columns</a:t>
            </a:r>
            <a:endParaRPr lang="bg-BG" sz="2800" noProof="1">
              <a:solidFill>
                <a:schemeClr val="bg1"/>
              </a:solidFill>
              <a:latin typeface="Consolas" panose="020B0609020204030204" pitchFamily="49" charset="0"/>
              <a:cs typeface="Consolas" panose="020B0609020204030204" pitchFamily="49" charset="0"/>
            </a:endParaRPr>
          </a:p>
        </p:txBody>
      </p:sp>
      <p:sp>
        <p:nvSpPr>
          <p:cNvPr id="9" name="Rectangle 8"/>
          <p:cNvSpPr>
            <a:spLocks noChangeArrowheads="1"/>
          </p:cNvSpPr>
          <p:nvPr/>
        </p:nvSpPr>
        <p:spPr bwMode="auto">
          <a:xfrm>
            <a:off x="682842" y="4532309"/>
            <a:ext cx="108204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EmployeesProjects</a:t>
            </a:r>
          </a:p>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     VALUES </a:t>
            </a:r>
            <a:r>
              <a:rPr lang="en-US" sz="2600" b="1" noProof="1">
                <a:solidFill>
                  <a:schemeClr val="accent2">
                    <a:lumMod val="75000"/>
                  </a:schemeClr>
                </a:solidFill>
                <a:latin typeface="Consolas" pitchFamily="49" charset="0"/>
                <a:cs typeface="Consolas" pitchFamily="49" charset="0"/>
              </a:rPr>
              <a:t>(229, 1),</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(2</a:t>
            </a:r>
            <a:r>
              <a:rPr lang="bg-BG" sz="2600" b="1" noProof="1">
                <a:solidFill>
                  <a:schemeClr val="accent2">
                    <a:lumMod val="75000"/>
                  </a:schemeClr>
                </a:solidFill>
                <a:latin typeface="Consolas" pitchFamily="49" charset="0"/>
                <a:cs typeface="Consolas" pitchFamily="49" charset="0"/>
              </a:rPr>
              <a:t>29</a:t>
            </a:r>
            <a:r>
              <a:rPr lang="en-US" sz="2600" b="1" noProof="1">
                <a:solidFill>
                  <a:schemeClr val="accent2">
                    <a:lumMod val="75000"/>
                  </a:schemeClr>
                </a:solidFill>
                <a:latin typeface="Consolas" pitchFamily="49" charset="0"/>
                <a:cs typeface="Consolas" pitchFamily="49" charset="0"/>
              </a:rPr>
              <a:t>, 2),</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(2</a:t>
            </a:r>
            <a:r>
              <a:rPr lang="bg-BG" sz="2600" b="1" noProof="1">
                <a:solidFill>
                  <a:schemeClr val="accent2">
                    <a:lumMod val="75000"/>
                  </a:schemeClr>
                </a:solidFill>
                <a:latin typeface="Consolas" pitchFamily="49" charset="0"/>
                <a:cs typeface="Consolas" pitchFamily="49" charset="0"/>
              </a:rPr>
              <a:t>29</a:t>
            </a:r>
            <a:r>
              <a:rPr lang="en-US" sz="2600" b="1" noProof="1">
                <a:solidFill>
                  <a:schemeClr val="accent2">
                    <a:lumMod val="75000"/>
                  </a:schemeClr>
                </a:solidFill>
                <a:latin typeface="Consolas" pitchFamily="49" charset="0"/>
                <a:cs typeface="Consolas" pitchFamily="49" charset="0"/>
              </a:rPr>
              <a:t>, 3), …</a:t>
            </a:r>
          </a:p>
        </p:txBody>
      </p:sp>
      <p:sp>
        <p:nvSpPr>
          <p:cNvPr id="10" name="Rectangle 4"/>
          <p:cNvSpPr>
            <a:spLocks noChangeArrowheads="1"/>
          </p:cNvSpPr>
          <p:nvPr/>
        </p:nvSpPr>
        <p:spPr bwMode="auto">
          <a:xfrm>
            <a:off x="682842" y="2617263"/>
            <a:ext cx="108204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VALUES</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('Reflective Jacket', </a:t>
            </a:r>
            <a:r>
              <a:rPr lang="en-US" sz="2600" b="1" noProof="1">
                <a:solidFill>
                  <a:schemeClr val="accent1"/>
                </a:solidFill>
                <a:latin typeface="Consolas" pitchFamily="49" charset="0"/>
                <a:cs typeface="Consolas" pitchFamily="49" charset="0"/>
              </a:rPr>
              <a:t>GETDATE()</a:t>
            </a:r>
            <a:r>
              <a:rPr lang="en-US" sz="2600" b="1" noProof="1">
                <a:solidFill>
                  <a:schemeClr val="accent2">
                    <a:lumMod val="75000"/>
                  </a:schemeClr>
                </a:solidFill>
                <a:latin typeface="Consolas" pitchFamily="49" charset="0"/>
                <a:cs typeface="Consolas" pitchFamily="49" charset="0"/>
              </a:rPr>
              <a:t>)</a:t>
            </a:r>
          </a:p>
        </p:txBody>
      </p:sp>
      <p:sp>
        <p:nvSpPr>
          <p:cNvPr id="11" name="AutoShape 22"/>
          <p:cNvSpPr>
            <a:spLocks noChangeArrowheads="1"/>
          </p:cNvSpPr>
          <p:nvPr/>
        </p:nvSpPr>
        <p:spPr bwMode="auto">
          <a:xfrm>
            <a:off x="8988642" y="1984375"/>
            <a:ext cx="2362200" cy="1079164"/>
          </a:xfrm>
          <a:prstGeom prst="wedgeRoundRectCallout">
            <a:avLst>
              <a:gd name="adj1" fmla="val -105672"/>
              <a:gd name="adj2" fmla="val -16885"/>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Specify</a:t>
            </a:r>
          </a:p>
          <a:p>
            <a:pPr algn="ctr"/>
            <a:r>
              <a:rPr lang="en-US" sz="2800" noProof="1">
                <a:solidFill>
                  <a:schemeClr val="bg1"/>
                </a:solidFill>
                <a:latin typeface="Consolas" panose="020B0609020204030204" pitchFamily="49" charset="0"/>
                <a:cs typeface="Consolas" panose="020B0609020204030204" pitchFamily="49" charset="0"/>
              </a:rPr>
              <a:t>columns</a:t>
            </a:r>
            <a:endParaRPr lang="bg-BG" sz="2800" noProof="1">
              <a:solidFill>
                <a:schemeClr val="bg1"/>
              </a:solidFill>
              <a:latin typeface="Consolas" panose="020B0609020204030204" pitchFamily="49" charset="0"/>
              <a:cs typeface="Consolas" panose="020B0609020204030204" pitchFamily="49" charset="0"/>
            </a:endParaRPr>
          </a:p>
        </p:txBody>
      </p:sp>
      <p:sp>
        <p:nvSpPr>
          <p:cNvPr id="12" name="Rectangle 2">
            <a:extLst>
              <a:ext uri="{FF2B5EF4-FFF2-40B4-BE49-F238E27FC236}">
                <a16:creationId xmlns:a16="http://schemas.microsoft.com/office/drawing/2014/main" id="{5AB1D129-71D0-4225-A361-4712B1E09DFF}"/>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Inserting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728976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000"/>
                            </p:stCondLst>
                            <p:childTnLst>
                              <p:par>
                                <p:cTn id="22" presetID="10" presetClass="entr" presetSubtype="0"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nodeType="with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animEffect transition="in" filter="fade">
                                      <p:cBhvr>
                                        <p:cTn id="27" dur="500"/>
                                        <p:tgtEl>
                                          <p:spTgt spid="9">
                                            <p:txEl>
                                              <p:pRg st="0" end="0"/>
                                            </p:txEl>
                                          </p:spTgt>
                                        </p:tgtEl>
                                      </p:cBhvr>
                                    </p:animEffect>
                                  </p:childTnLst>
                                </p:cTn>
                              </p:par>
                            </p:childTnLst>
                          </p:cTn>
                        </p:par>
                        <p:par>
                          <p:cTn id="28" fill="hold">
                            <p:stCondLst>
                              <p:cond delay="1500"/>
                            </p:stCondLst>
                            <p:childTnLst>
                              <p:par>
                                <p:cTn id="29" presetID="10" presetClass="entr" presetSubtype="0" fill="hold" nodeType="after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Effect transition="in" filter="fade">
                                      <p:cBhvr>
                                        <p:cTn id="31" dur="500"/>
                                        <p:tgtEl>
                                          <p:spTgt spid="9">
                                            <p:txEl>
                                              <p:pRg st="1" end="1"/>
                                            </p:txEl>
                                          </p:spTgt>
                                        </p:tgtEl>
                                      </p:cBhvr>
                                    </p:animEffect>
                                  </p:childTnLst>
                                </p:cTn>
                              </p:par>
                            </p:childTnLst>
                          </p:cTn>
                        </p:par>
                        <p:par>
                          <p:cTn id="32" fill="hold">
                            <p:stCondLst>
                              <p:cond delay="2000"/>
                            </p:stCondLst>
                            <p:childTnLst>
                              <p:par>
                                <p:cTn id="33" presetID="10" presetClass="entr" presetSubtype="0" fill="hold" nodeType="after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fade">
                                      <p:cBhvr>
                                        <p:cTn id="35" dur="500"/>
                                        <p:tgtEl>
                                          <p:spTgt spid="9">
                                            <p:txEl>
                                              <p:pRg st="2" end="2"/>
                                            </p:txEl>
                                          </p:spTgt>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idx="1"/>
          </p:nvPr>
        </p:nvSpPr>
        <p:spPr>
          <a:xfrm>
            <a:off x="379412" y="974726"/>
            <a:ext cx="10297676" cy="4419600"/>
          </a:xfrm>
        </p:spPr>
        <p:txBody>
          <a:bodyPr>
            <a:normAutofit/>
          </a:bodyPr>
          <a:lstStyle/>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Query Basics</a:t>
            </a:r>
          </a:p>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Retrieving Data</a:t>
            </a:r>
            <a:endParaRPr lang="bg-BG" dirty="0">
              <a:latin typeface="Segoe UI" panose="020B0502040204020203" pitchFamily="34" charset="0"/>
              <a:cs typeface="Segoe UI" panose="020B0502040204020203" pitchFamily="34" charset="0"/>
            </a:endParaRPr>
          </a:p>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Writing Data</a:t>
            </a:r>
            <a:endParaRPr lang="bg-BG" dirty="0">
              <a:latin typeface="Segoe UI" panose="020B0502040204020203" pitchFamily="34" charset="0"/>
              <a:cs typeface="Segoe UI" panose="020B0502040204020203" pitchFamily="34" charset="0"/>
            </a:endParaRPr>
          </a:p>
          <a:p>
            <a:pPr marL="446088" indent="-446088">
              <a:lnSpc>
                <a:spcPts val="4000"/>
              </a:lnSpc>
              <a:buFontTx/>
              <a:buAutoNum type="arabicPeriod"/>
            </a:pPr>
            <a:r>
              <a:rPr lang="en-US" dirty="0">
                <a:latin typeface="Segoe UI" panose="020B0502040204020203" pitchFamily="34" charset="0"/>
                <a:cs typeface="Segoe UI" panose="020B0502040204020203" pitchFamily="34" charset="0"/>
              </a:rPr>
              <a:t>Modifying Existing Records</a:t>
            </a:r>
          </a:p>
        </p:txBody>
      </p:sp>
      <p:sp>
        <p:nvSpPr>
          <p:cNvPr id="10" name="Rectangle 2">
            <a:extLst>
              <a:ext uri="{FF2B5EF4-FFF2-40B4-BE49-F238E27FC236}">
                <a16:creationId xmlns:a16="http://schemas.microsoft.com/office/drawing/2014/main" id="{57CE2C96-EBB9-43EC-8566-E5ECDB96D5A4}"/>
              </a:ext>
            </a:extLst>
          </p:cNvPr>
          <p:cNvSpPr>
            <a:spLocks noGrp="1" noChangeArrowheads="1"/>
          </p:cNvSpPr>
          <p:nvPr>
            <p:ph type="title"/>
          </p:nvPr>
        </p:nvSpPr>
        <p:spPr>
          <a:xfrm>
            <a:off x="379412" y="381000"/>
            <a:ext cx="10512862" cy="593726"/>
          </a:xfrm>
        </p:spPr>
        <p:txBody>
          <a:bodyPr>
            <a:normAutofit fontScale="90000"/>
          </a:bodyPr>
          <a:lstStyle/>
          <a:p>
            <a:r>
              <a:rPr lang="en-US" b="1" dirty="0">
                <a:solidFill>
                  <a:srgbClr val="FF5050"/>
                </a:solidFill>
                <a:latin typeface="Times New Roman" panose="02020603050405020304" pitchFamily="18" charset="0"/>
                <a:cs typeface="Times New Roman" panose="02020603050405020304" pitchFamily="18" charset="0"/>
              </a:rPr>
              <a:t>Table of Contents	</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986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fade">
                                      <p:cBhvr>
                                        <p:cTn id="7" dur="500"/>
                                        <p:tgtEl>
                                          <p:spTgt spid="4444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44419">
                                            <p:txEl>
                                              <p:pRg st="2" end="2"/>
                                            </p:txEl>
                                          </p:spTgt>
                                        </p:tgtEl>
                                        <p:attrNameLst>
                                          <p:attrName>style.visibility</p:attrName>
                                        </p:attrNameLst>
                                      </p:cBhvr>
                                      <p:to>
                                        <p:strVal val="visible"/>
                                      </p:to>
                                    </p:set>
                                    <p:animEffect transition="in" filter="fade">
                                      <p:cBhvr>
                                        <p:cTn id="12" dur="500"/>
                                        <p:tgtEl>
                                          <p:spTgt spid="4444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44419">
                                            <p:txEl>
                                              <p:pRg st="3" end="3"/>
                                            </p:txEl>
                                          </p:spTgt>
                                        </p:tgtEl>
                                        <p:attrNameLst>
                                          <p:attrName>style.visibility</p:attrName>
                                        </p:attrNameLst>
                                      </p:cBhvr>
                                      <p:to>
                                        <p:strVal val="visible"/>
                                      </p:to>
                                    </p:set>
                                    <p:animEffect transition="in" filter="fade">
                                      <p:cBhvr>
                                        <p:cTn id="17" dur="500"/>
                                        <p:tgtEl>
                                          <p:spTgt spid="444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7" name="Rectangle 3"/>
          <p:cNvSpPr>
            <a:spLocks noGrp="1" noChangeArrowheads="1"/>
          </p:cNvSpPr>
          <p:nvPr>
            <p:ph idx="1"/>
          </p:nvPr>
        </p:nvSpPr>
        <p:spPr>
          <a:xfrm>
            <a:off x="608012" y="1020971"/>
            <a:ext cx="10512862" cy="4351338"/>
          </a:xfrm>
        </p:spPr>
        <p:txBody>
          <a:bodyPr/>
          <a:lstStyle/>
          <a:p>
            <a:pPr marL="357188" indent="-357188">
              <a:lnSpc>
                <a:spcPct val="100000"/>
              </a:lnSpc>
            </a:pPr>
            <a:r>
              <a:rPr lang="en-US" sz="3000" dirty="0">
                <a:latin typeface="Segoe UI" panose="020B0502040204020203" pitchFamily="34" charset="0"/>
                <a:cs typeface="Segoe UI" panose="020B0502040204020203" pitchFamily="34" charset="0"/>
              </a:rPr>
              <a:t>You can use existing records to create a </a:t>
            </a:r>
            <a:r>
              <a:rPr lang="en-US" sz="3000" dirty="0">
                <a:solidFill>
                  <a:schemeClr val="accent1"/>
                </a:solidFill>
                <a:latin typeface="Segoe UI" panose="020B0502040204020203" pitchFamily="34" charset="0"/>
                <a:cs typeface="Segoe UI" panose="020B0502040204020203" pitchFamily="34" charset="0"/>
              </a:rPr>
              <a:t>new table</a:t>
            </a:r>
          </a:p>
          <a:p>
            <a:pPr marL="357188" indent="-357188">
              <a:lnSpc>
                <a:spcPct val="100000"/>
              </a:lnSpc>
              <a:spcBef>
                <a:spcPts val="18000"/>
              </a:spcBef>
            </a:pPr>
            <a:r>
              <a:rPr lang="en-US" sz="3000" dirty="0">
                <a:latin typeface="Segoe UI" panose="020B0502040204020203" pitchFamily="34" charset="0"/>
                <a:cs typeface="Segoe UI" panose="020B0502040204020203" pitchFamily="34" charset="0"/>
              </a:rPr>
              <a:t>Or into an existing table</a:t>
            </a:r>
          </a:p>
        </p:txBody>
      </p:sp>
      <p:sp>
        <p:nvSpPr>
          <p:cNvPr id="559108" name="Rectangle 4"/>
          <p:cNvSpPr>
            <a:spLocks noChangeArrowheads="1"/>
          </p:cNvSpPr>
          <p:nvPr/>
        </p:nvSpPr>
        <p:spPr bwMode="auto">
          <a:xfrm>
            <a:off x="836613" y="4989621"/>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spcBef>
                <a:spcPts val="1200"/>
              </a:spcBef>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INSERT INTO </a:t>
            </a:r>
            <a:r>
              <a:rPr lang="en-US" sz="2600" b="1" noProof="1">
                <a:solidFill>
                  <a:schemeClr val="accent2">
                    <a:lumMod val="75000"/>
                  </a:schemeClr>
                </a:solidFill>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SELECT Name + ' Restructuring', </a:t>
            </a:r>
            <a:r>
              <a:rPr lang="en-US" sz="2600" b="1" noProof="1">
                <a:solidFill>
                  <a:schemeClr val="accent1"/>
                </a:solidFill>
                <a:latin typeface="Consolas" pitchFamily="49" charset="0"/>
                <a:cs typeface="Consolas" pitchFamily="49" charset="0"/>
              </a:rPr>
              <a:t>GETDATE()</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FROM Departments</a:t>
            </a:r>
          </a:p>
        </p:txBody>
      </p:sp>
      <p:sp>
        <p:nvSpPr>
          <p:cNvPr id="9" name="Rectangle 4"/>
          <p:cNvSpPr>
            <a:spLocks noChangeArrowheads="1"/>
          </p:cNvSpPr>
          <p:nvPr/>
        </p:nvSpPr>
        <p:spPr bwMode="auto">
          <a:xfrm>
            <a:off x="836613" y="1828800"/>
            <a:ext cx="10515598" cy="129266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SELECT CustomerID, FirstName, Email, Phone</a:t>
            </a:r>
          </a:p>
          <a:p>
            <a:pPr eaLnBrk="0" hangingPunct="0">
              <a:buClr>
                <a:schemeClr val="accent5">
                  <a:lumMod val="40000"/>
                  <a:lumOff val="60000"/>
                </a:schemeClr>
              </a:buClr>
              <a:buSzPct val="70000"/>
            </a:pP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INTO</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CustomerContacts</a:t>
            </a:r>
          </a:p>
          <a:p>
            <a:pPr eaLnBrk="0" hangingPunct="0">
              <a:buClr>
                <a:schemeClr val="accent5">
                  <a:lumMod val="40000"/>
                  <a:lumOff val="60000"/>
                </a:schemeClr>
              </a:buClr>
              <a:buSzPct val="70000"/>
            </a:pPr>
            <a:r>
              <a:rPr lang="en-US" sz="2600" b="1" noProof="1">
                <a:solidFill>
                  <a:schemeClr val="accent2">
                    <a:lumMod val="75000"/>
                  </a:schemeClr>
                </a:solidFill>
                <a:latin typeface="Consolas" pitchFamily="49" charset="0"/>
                <a:cs typeface="Consolas" pitchFamily="49" charset="0"/>
              </a:rPr>
              <a:t>  FROM Customers</a:t>
            </a:r>
          </a:p>
        </p:txBody>
      </p:sp>
      <p:sp>
        <p:nvSpPr>
          <p:cNvPr id="10" name="AutoShape 22"/>
          <p:cNvSpPr>
            <a:spLocks noChangeArrowheads="1"/>
          </p:cNvSpPr>
          <p:nvPr/>
        </p:nvSpPr>
        <p:spPr bwMode="auto">
          <a:xfrm>
            <a:off x="5942012" y="2388738"/>
            <a:ext cx="3429000" cy="596911"/>
          </a:xfrm>
          <a:prstGeom prst="wedgeRoundRectCallout">
            <a:avLst>
              <a:gd name="adj1" fmla="val -71224"/>
              <a:gd name="adj2" fmla="val -25841"/>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New table name</a:t>
            </a:r>
            <a:endParaRPr lang="bg-BG" sz="2800" noProof="1">
              <a:solidFill>
                <a:schemeClr val="bg1"/>
              </a:solidFill>
              <a:latin typeface="Consolas" panose="020B0609020204030204" pitchFamily="49" charset="0"/>
              <a:cs typeface="Consolas" panose="020B0609020204030204" pitchFamily="49" charset="0"/>
            </a:endParaRPr>
          </a:p>
        </p:txBody>
      </p:sp>
      <p:sp>
        <p:nvSpPr>
          <p:cNvPr id="11" name="AutoShape 22"/>
          <p:cNvSpPr>
            <a:spLocks noChangeArrowheads="1"/>
          </p:cNvSpPr>
          <p:nvPr/>
        </p:nvSpPr>
        <p:spPr bwMode="auto">
          <a:xfrm>
            <a:off x="4227512" y="3196640"/>
            <a:ext cx="3429000" cy="596911"/>
          </a:xfrm>
          <a:prstGeom prst="wedgeRoundRectCallout">
            <a:avLst>
              <a:gd name="adj1" fmla="val -58454"/>
              <a:gd name="adj2" fmla="val -94884"/>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Existing source</a:t>
            </a:r>
            <a:endParaRPr lang="bg-BG" sz="2800" noProof="1">
              <a:solidFill>
                <a:schemeClr val="bg1"/>
              </a:solidFill>
              <a:latin typeface="Consolas" panose="020B0609020204030204" pitchFamily="49" charset="0"/>
              <a:cs typeface="Consolas" panose="020B0609020204030204" pitchFamily="49" charset="0"/>
            </a:endParaRPr>
          </a:p>
        </p:txBody>
      </p:sp>
      <p:sp>
        <p:nvSpPr>
          <p:cNvPr id="12" name="AutoShape 22"/>
          <p:cNvSpPr>
            <a:spLocks noChangeArrowheads="1"/>
          </p:cNvSpPr>
          <p:nvPr/>
        </p:nvSpPr>
        <p:spPr bwMode="auto">
          <a:xfrm>
            <a:off x="6003812" y="4127489"/>
            <a:ext cx="3762600" cy="596911"/>
          </a:xfrm>
          <a:prstGeom prst="wedgeRoundRectCallout">
            <a:avLst>
              <a:gd name="adj1" fmla="val -35677"/>
              <a:gd name="adj2" fmla="val 107929"/>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List of columns</a:t>
            </a:r>
            <a:endParaRPr lang="bg-BG" sz="2800" noProof="1">
              <a:solidFill>
                <a:schemeClr val="bg1"/>
              </a:solidFill>
              <a:latin typeface="Consolas" panose="020B0609020204030204" pitchFamily="49" charset="0"/>
              <a:cs typeface="Consolas" panose="020B0609020204030204" pitchFamily="49" charset="0"/>
            </a:endParaRPr>
          </a:p>
        </p:txBody>
      </p:sp>
      <p:sp>
        <p:nvSpPr>
          <p:cNvPr id="14" name="Rectangle 2">
            <a:extLst>
              <a:ext uri="{FF2B5EF4-FFF2-40B4-BE49-F238E27FC236}">
                <a16:creationId xmlns:a16="http://schemas.microsoft.com/office/drawing/2014/main" id="{829422D2-5168-4631-8630-B44EA0DBAD53}"/>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Inserting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84779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59107">
                                            <p:txEl>
                                              <p:pRg st="1" end="1"/>
                                            </p:txEl>
                                          </p:spTgt>
                                        </p:tgtEl>
                                        <p:attrNameLst>
                                          <p:attrName>style.visibility</p:attrName>
                                        </p:attrNameLst>
                                      </p:cBhvr>
                                      <p:to>
                                        <p:strVal val="visible"/>
                                      </p:to>
                                    </p:set>
                                    <p:animEffect transition="in" filter="fade">
                                      <p:cBhvr>
                                        <p:cTn id="22" dur="500"/>
                                        <p:tgtEl>
                                          <p:spTgt spid="559107">
                                            <p:txEl>
                                              <p:pRg st="1" end="1"/>
                                            </p:txEl>
                                          </p:spTgt>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559108"/>
                                        </p:tgtEl>
                                        <p:attrNameLst>
                                          <p:attrName>style.visibility</p:attrName>
                                        </p:attrNameLst>
                                      </p:cBhvr>
                                      <p:to>
                                        <p:strVal val="visible"/>
                                      </p:to>
                                    </p:set>
                                    <p:animEffect transition="in" filter="fade">
                                      <p:cBhvr>
                                        <p:cTn id="26" dur="500"/>
                                        <p:tgtEl>
                                          <p:spTgt spid="55910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9108" grpId="0" animBg="1"/>
      <p:bldP spid="9" grpId="0" animBg="1"/>
      <p:bldP spid="10" grpId="0" animBg="1"/>
      <p:bldP spid="11"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12812" y="1066800"/>
            <a:ext cx="10512862" cy="4351338"/>
          </a:xfrm>
        </p:spPr>
        <p:txBody>
          <a:bodyPr>
            <a:normAutofit/>
          </a:bodyPr>
          <a:lstStyle/>
          <a:p>
            <a:r>
              <a:rPr lang="en-US" dirty="0">
                <a:latin typeface="Segoe UI" panose="020B0502040204020203" pitchFamily="34" charset="0"/>
                <a:cs typeface="Segoe UI" panose="020B0502040204020203" pitchFamily="34" charset="0"/>
              </a:rPr>
              <a:t>Sequences are special object in SQL Server</a:t>
            </a:r>
          </a:p>
          <a:p>
            <a:pPr lvl="1"/>
            <a:r>
              <a:rPr lang="en-US" dirty="0">
                <a:latin typeface="Segoe UI" panose="020B0502040204020203" pitchFamily="34" charset="0"/>
                <a:cs typeface="Segoe UI" panose="020B0502040204020203" pitchFamily="34" charset="0"/>
              </a:rPr>
              <a:t>Similar to </a:t>
            </a:r>
            <a:r>
              <a:rPr lang="en-US" b="1" dirty="0">
                <a:solidFill>
                  <a:schemeClr val="accent1"/>
                </a:solidFill>
                <a:latin typeface="Consolas" panose="020B0609020204030204" pitchFamily="49" charset="0"/>
              </a:rPr>
              <a:t>IDENTITY</a:t>
            </a:r>
            <a:r>
              <a:rPr lang="en-US" dirty="0"/>
              <a:t> </a:t>
            </a:r>
            <a:r>
              <a:rPr lang="en-US" dirty="0">
                <a:latin typeface="Segoe UI" panose="020B0502040204020203" pitchFamily="34" charset="0"/>
                <a:cs typeface="Segoe UI" panose="020B0502040204020203" pitchFamily="34" charset="0"/>
              </a:rPr>
              <a:t>fields</a:t>
            </a:r>
          </a:p>
          <a:p>
            <a:r>
              <a:rPr lang="en-US" dirty="0">
                <a:latin typeface="Segoe UI" panose="020B0502040204020203" pitchFamily="34" charset="0"/>
                <a:cs typeface="Segoe UI" panose="020B0502040204020203" pitchFamily="34" charset="0"/>
              </a:rPr>
              <a:t>Returns an </a:t>
            </a:r>
            <a:r>
              <a:rPr lang="en-US" dirty="0">
                <a:solidFill>
                  <a:schemeClr val="accent1"/>
                </a:solidFill>
                <a:latin typeface="Segoe UI" panose="020B0502040204020203" pitchFamily="34" charset="0"/>
                <a:cs typeface="Segoe UI" panose="020B0502040204020203" pitchFamily="34" charset="0"/>
              </a:rPr>
              <a:t>incrementing value </a:t>
            </a:r>
            <a:r>
              <a:rPr lang="en-US" dirty="0">
                <a:latin typeface="Segoe UI" panose="020B0502040204020203" pitchFamily="34" charset="0"/>
                <a:cs typeface="Segoe UI" panose="020B0502040204020203" pitchFamily="34" charset="0"/>
              </a:rPr>
              <a:t>every time it's used</a:t>
            </a:r>
          </a:p>
        </p:txBody>
      </p:sp>
      <p:sp>
        <p:nvSpPr>
          <p:cNvPr id="14" name="Rectangle 4"/>
          <p:cNvSpPr>
            <a:spLocks noChangeArrowheads="1"/>
          </p:cNvSpPr>
          <p:nvPr/>
        </p:nvSpPr>
        <p:spPr bwMode="auto">
          <a:xfrm>
            <a:off x="1674812" y="2703895"/>
            <a:ext cx="8839200" cy="1692771"/>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CREATE SEQUENCE </a:t>
            </a:r>
            <a:r>
              <a:rPr lang="en-US" sz="2600" b="1" noProof="1">
                <a:solidFill>
                  <a:schemeClr val="tx2"/>
                </a:solidFill>
                <a:latin typeface="Consolas" pitchFamily="49" charset="0"/>
                <a:cs typeface="Consolas" pitchFamily="49" charset="0"/>
              </a:rPr>
              <a:t>seq_Customers_CustomerID </a:t>
            </a:r>
            <a:br>
              <a:rPr lang="en-US" sz="2600" b="1" noProof="1">
                <a:solidFill>
                  <a:schemeClr val="tx2"/>
                </a:solidFill>
                <a:latin typeface="Consolas" pitchFamily="49" charset="0"/>
                <a:cs typeface="Consolas" pitchFamily="49" charset="0"/>
              </a:rPr>
            </a:br>
            <a:r>
              <a:rPr lang="en-US" sz="2600" b="1" noProof="1">
                <a:solidFill>
                  <a:schemeClr val="tx2"/>
                </a:solidFill>
                <a:latin typeface="Consolas" pitchFamily="49" charset="0"/>
                <a:cs typeface="Consolas" pitchFamily="49" charset="0"/>
              </a:rPr>
              <a:t>             AS int</a:t>
            </a:r>
          </a:p>
          <a:p>
            <a:pPr eaLnBrk="0" hangingPunct="0">
              <a:buClr>
                <a:schemeClr val="accent5">
                  <a:lumMod val="40000"/>
                  <a:lumOff val="60000"/>
                </a:schemeClr>
              </a:buClr>
              <a:buSzPct val="70000"/>
            </a:pPr>
            <a:r>
              <a:rPr lang="en-US" sz="2600" b="1" noProof="1">
                <a:solidFill>
                  <a:schemeClr val="tx2"/>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START WITH </a:t>
            </a:r>
            <a:r>
              <a:rPr lang="en-US" sz="2600" b="1" noProof="1">
                <a:solidFill>
                  <a:schemeClr val="tx2"/>
                </a:solidFill>
                <a:latin typeface="Consolas" pitchFamily="49" charset="0"/>
                <a:cs typeface="Consolas" pitchFamily="49" charset="0"/>
              </a:rPr>
              <a:t>1</a:t>
            </a:r>
          </a:p>
          <a:p>
            <a:pPr eaLnBrk="0" hangingPunct="0">
              <a:buClr>
                <a:schemeClr val="accent5">
                  <a:lumMod val="40000"/>
                  <a:lumOff val="60000"/>
                </a:schemeClr>
              </a:buClr>
              <a:buSzPct val="70000"/>
            </a:pPr>
            <a:r>
              <a:rPr lang="en-US" sz="2600" b="1" noProof="1">
                <a:solidFill>
                  <a:schemeClr val="tx2"/>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INCREMENT BY</a:t>
            </a:r>
            <a:r>
              <a:rPr lang="en-US" sz="2600" b="1" noProof="1">
                <a:solidFill>
                  <a:schemeClr val="tx2"/>
                </a:solidFill>
                <a:latin typeface="Consolas" pitchFamily="49" charset="0"/>
                <a:cs typeface="Consolas" pitchFamily="49" charset="0"/>
              </a:rPr>
              <a:t> 1</a:t>
            </a:r>
          </a:p>
        </p:txBody>
      </p:sp>
      <p:sp>
        <p:nvSpPr>
          <p:cNvPr id="7" name="Rectangle 4"/>
          <p:cNvSpPr>
            <a:spLocks noChangeArrowheads="1"/>
          </p:cNvSpPr>
          <p:nvPr/>
        </p:nvSpPr>
        <p:spPr bwMode="auto">
          <a:xfrm>
            <a:off x="1666932" y="4395268"/>
            <a:ext cx="8839200" cy="492443"/>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solidFill>
                <a:latin typeface="Consolas" pitchFamily="49" charset="0"/>
                <a:cs typeface="Consolas" pitchFamily="49" charset="0"/>
              </a:rPr>
              <a:t>SELECT </a:t>
            </a:r>
            <a:r>
              <a:rPr lang="en-US" sz="2600" b="1" noProof="1">
                <a:solidFill>
                  <a:schemeClr val="accent1"/>
                </a:solidFill>
                <a:latin typeface="Consolas" pitchFamily="49" charset="0"/>
                <a:cs typeface="Consolas" pitchFamily="49" charset="0"/>
              </a:rPr>
              <a:t>NEXT VALUE FOR </a:t>
            </a:r>
            <a:r>
              <a:rPr lang="en-US" sz="2600" b="1" noProof="1">
                <a:solidFill>
                  <a:schemeClr val="tx2"/>
                </a:solidFill>
                <a:latin typeface="Consolas" pitchFamily="49" charset="0"/>
                <a:cs typeface="Consolas" pitchFamily="49" charset="0"/>
              </a:rPr>
              <a:t>seq_Customers_CustomerID </a:t>
            </a:r>
          </a:p>
        </p:txBody>
      </p:sp>
      <p:sp>
        <p:nvSpPr>
          <p:cNvPr id="8" name="Rectangle 2">
            <a:extLst>
              <a:ext uri="{FF2B5EF4-FFF2-40B4-BE49-F238E27FC236}">
                <a16:creationId xmlns:a16="http://schemas.microsoft.com/office/drawing/2014/main" id="{B3F04283-A726-4235-B918-BB27C6095A2E}"/>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Sequences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0977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2A314168-CA2F-4EF1-B7A0-F90A004C837F}"/>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11AF908-B014-41A8-8389-CA7AEA919773}"/>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3B9E1015-B681-4F2B-8E0D-8B39274488D0}"/>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981200"/>
            <a:ext cx="9141619" cy="1071563"/>
          </a:xfrm>
        </p:spPr>
        <p:txBody>
          <a:bodyPr>
            <a:normAutofit fontScale="90000"/>
          </a:bodyPr>
          <a:lstStyle/>
          <a:p>
            <a:r>
              <a:rPr lang="en-US" b="1" dirty="0">
                <a:solidFill>
                  <a:schemeClr val="bg1"/>
                </a:solidFill>
                <a:latin typeface="Segoe UI" panose="020B0502040204020203" pitchFamily="34" charset="0"/>
                <a:cs typeface="Segoe UI" panose="020B0502040204020203" pitchFamily="34" charset="0"/>
              </a:rPr>
              <a:t>Modifying Existing Records</a:t>
            </a:r>
          </a:p>
        </p:txBody>
      </p:sp>
      <p:sp>
        <p:nvSpPr>
          <p:cNvPr id="6" name="Text Placeholder 5"/>
          <p:cNvSpPr>
            <a:spLocks noGrp="1"/>
          </p:cNvSpPr>
          <p:nvPr>
            <p:ph type="subTitle" idx="1"/>
          </p:nvPr>
        </p:nvSpPr>
        <p:spPr>
          <a:xfrm>
            <a:off x="1523602" y="3144839"/>
            <a:ext cx="9141619" cy="453394"/>
          </a:xfrm>
        </p:spPr>
        <p:txBody>
          <a:bodyPr/>
          <a:lstStyle/>
          <a:p>
            <a:r>
              <a:rPr lang="en-US" b="1" dirty="0">
                <a:solidFill>
                  <a:schemeClr val="bg1"/>
                </a:solidFill>
                <a:latin typeface="Segoe UI" panose="020B0502040204020203" pitchFamily="34" charset="0"/>
                <a:cs typeface="Segoe UI" panose="020B0502040204020203" pitchFamily="34" charset="0"/>
              </a:rPr>
              <a:t>Using SQL UPDATE and DELETE</a:t>
            </a:r>
          </a:p>
        </p:txBody>
      </p:sp>
    </p:spTree>
    <p:extLst>
      <p:ext uri="{BB962C8B-B14F-4D97-AF65-F5344CB8AC3E}">
        <p14:creationId xmlns:p14="http://schemas.microsoft.com/office/powerpoint/2010/main" val="1562540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3"/>
          <p:cNvSpPr>
            <a:spLocks noGrp="1" noChangeArrowheads="1"/>
          </p:cNvSpPr>
          <p:nvPr>
            <p:ph idx="1"/>
          </p:nvPr>
        </p:nvSpPr>
        <p:spPr>
          <a:xfrm>
            <a:off x="684212" y="1066800"/>
            <a:ext cx="10512862" cy="4351338"/>
          </a:xfrm>
        </p:spPr>
        <p:txBody>
          <a:bodyPr/>
          <a:lstStyle/>
          <a:p>
            <a:pPr>
              <a:lnSpc>
                <a:spcPct val="100000"/>
              </a:lnSpc>
            </a:pPr>
            <a:r>
              <a:rPr lang="en-US" dirty="0">
                <a:latin typeface="Segoe UI" panose="020B0502040204020203" pitchFamily="34" charset="0"/>
                <a:cs typeface="Segoe UI" panose="020B0502040204020203" pitchFamily="34" charset="0"/>
              </a:rPr>
              <a:t>Deleting specific rows from a table</a:t>
            </a:r>
          </a:p>
          <a:p>
            <a:pPr>
              <a:lnSpc>
                <a:spcPct val="100000"/>
              </a:lnSpc>
              <a:spcBef>
                <a:spcPts val="9600"/>
              </a:spcBef>
            </a:pPr>
            <a:r>
              <a:rPr lang="en-US" dirty="0">
                <a:latin typeface="Segoe UI" panose="020B0502040204020203" pitchFamily="34" charset="0"/>
                <a:cs typeface="Segoe UI" panose="020B0502040204020203" pitchFamily="34" charset="0"/>
              </a:rPr>
              <a:t>Note: Don’t forget the </a:t>
            </a:r>
            <a:r>
              <a:rPr lang="en-US" b="1" dirty="0">
                <a:solidFill>
                  <a:schemeClr val="tx2">
                    <a:lumMod val="75000"/>
                  </a:schemeClr>
                </a:solidFill>
                <a:latin typeface="Segoe UI" panose="020B0502040204020203" pitchFamily="34" charset="0"/>
                <a:cs typeface="Segoe UI" panose="020B0502040204020203" pitchFamily="34" charset="0"/>
              </a:rPr>
              <a:t>WHERE</a:t>
            </a:r>
            <a:r>
              <a:rPr lang="en-US" dirty="0">
                <a:latin typeface="Segoe UI" panose="020B0502040204020203" pitchFamily="34" charset="0"/>
                <a:cs typeface="Segoe UI" panose="020B0502040204020203" pitchFamily="34" charset="0"/>
              </a:rPr>
              <a:t> clause!</a:t>
            </a:r>
          </a:p>
          <a:p>
            <a:pPr>
              <a:lnSpc>
                <a:spcPct val="100000"/>
              </a:lnSpc>
              <a:spcBef>
                <a:spcPts val="4800"/>
              </a:spcBef>
            </a:pPr>
            <a:r>
              <a:rPr lang="en-US" dirty="0">
                <a:latin typeface="Segoe UI" panose="020B0502040204020203" pitchFamily="34" charset="0"/>
                <a:cs typeface="Segoe UI" panose="020B0502040204020203" pitchFamily="34" charset="0"/>
              </a:rPr>
              <a:t>Delete all rows from a table (works faster than </a:t>
            </a:r>
            <a:r>
              <a:rPr lang="en-US" b="1" dirty="0">
                <a:solidFill>
                  <a:schemeClr val="tx2">
                    <a:lumMod val="75000"/>
                  </a:schemeClr>
                </a:solidFill>
                <a:latin typeface="Segoe UI" panose="020B0502040204020203" pitchFamily="34" charset="0"/>
                <a:cs typeface="Segoe UI" panose="020B0502040204020203" pitchFamily="34" charset="0"/>
              </a:rPr>
              <a:t>DELETE)</a:t>
            </a:r>
            <a:endParaRPr lang="en-US" dirty="0">
              <a:latin typeface="Segoe UI" panose="020B0502040204020203" pitchFamily="34" charset="0"/>
              <a:cs typeface="Segoe UI" panose="020B0502040204020203" pitchFamily="34" charset="0"/>
            </a:endParaRPr>
          </a:p>
        </p:txBody>
      </p:sp>
      <p:sp>
        <p:nvSpPr>
          <p:cNvPr id="566276" name="Rectangle 4"/>
          <p:cNvSpPr>
            <a:spLocks noChangeArrowheads="1"/>
          </p:cNvSpPr>
          <p:nvPr/>
        </p:nvSpPr>
        <p:spPr bwMode="auto">
          <a:xfrm>
            <a:off x="1810938" y="1828481"/>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DELETE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FROM Employees WHERE EmployeeID = 1</a:t>
            </a:r>
          </a:p>
        </p:txBody>
      </p:sp>
      <p:sp>
        <p:nvSpPr>
          <p:cNvPr id="566277" name="Rectangle 5"/>
          <p:cNvSpPr>
            <a:spLocks noChangeArrowheads="1"/>
          </p:cNvSpPr>
          <p:nvPr/>
        </p:nvSpPr>
        <p:spPr bwMode="auto">
          <a:xfrm>
            <a:off x="1887134" y="4454524"/>
            <a:ext cx="8229596"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TRUNCATE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TABLE Users</a:t>
            </a:r>
          </a:p>
        </p:txBody>
      </p:sp>
      <p:sp>
        <p:nvSpPr>
          <p:cNvPr id="9" name="AutoShape 22"/>
          <p:cNvSpPr>
            <a:spLocks noChangeArrowheads="1"/>
          </p:cNvSpPr>
          <p:nvPr/>
        </p:nvSpPr>
        <p:spPr bwMode="auto">
          <a:xfrm>
            <a:off x="8097201" y="2503737"/>
            <a:ext cx="2705333" cy="679926"/>
          </a:xfrm>
          <a:prstGeom prst="wedgeRoundRectCallout">
            <a:avLst>
              <a:gd name="adj1" fmla="val -35526"/>
              <a:gd name="adj2" fmla="val -86572"/>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Condition</a:t>
            </a:r>
            <a:endParaRPr lang="bg-BG" sz="2800" noProof="1">
              <a:solidFill>
                <a:schemeClr val="bg1"/>
              </a:solidFill>
              <a:latin typeface="Consolas" panose="020B0609020204030204" pitchFamily="49" charset="0"/>
              <a:cs typeface="Consolas" panose="020B0609020204030204" pitchFamily="49" charset="0"/>
            </a:endParaRPr>
          </a:p>
        </p:txBody>
      </p:sp>
      <p:sp>
        <p:nvSpPr>
          <p:cNvPr id="7" name="Rectangle 2">
            <a:extLst>
              <a:ext uri="{FF2B5EF4-FFF2-40B4-BE49-F238E27FC236}">
                <a16:creationId xmlns:a16="http://schemas.microsoft.com/office/drawing/2014/main" id="{4B105F33-FE6F-46F8-AD8F-813447D689C0}"/>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Deleting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25031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6276"/>
                                        </p:tgtEl>
                                        <p:attrNameLst>
                                          <p:attrName>style.visibility</p:attrName>
                                        </p:attrNameLst>
                                      </p:cBhvr>
                                      <p:to>
                                        <p:strVal val="visible"/>
                                      </p:to>
                                    </p:set>
                                    <p:animEffect transition="in" filter="fade">
                                      <p:cBhvr>
                                        <p:cTn id="7" dur="500"/>
                                        <p:tgtEl>
                                          <p:spTgt spid="56627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10" presetClass="entr" presetSubtype="0" fill="hold" nodeType="withEffect">
                                  <p:stCondLst>
                                    <p:cond delay="0"/>
                                  </p:stCondLst>
                                  <p:childTnLst>
                                    <p:set>
                                      <p:cBhvr>
                                        <p:cTn id="14" dur="1" fill="hold">
                                          <p:stCondLst>
                                            <p:cond delay="0"/>
                                          </p:stCondLst>
                                        </p:cTn>
                                        <p:tgtEl>
                                          <p:spTgt spid="566275">
                                            <p:txEl>
                                              <p:pRg st="1" end="1"/>
                                            </p:txEl>
                                          </p:spTgt>
                                        </p:tgtEl>
                                        <p:attrNameLst>
                                          <p:attrName>style.visibility</p:attrName>
                                        </p:attrNameLst>
                                      </p:cBhvr>
                                      <p:to>
                                        <p:strVal val="visible"/>
                                      </p:to>
                                    </p:set>
                                    <p:animEffect transition="in" filter="fade">
                                      <p:cBhvr>
                                        <p:cTn id="15" dur="500"/>
                                        <p:tgtEl>
                                          <p:spTgt spid="5662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66275">
                                            <p:txEl>
                                              <p:pRg st="2" end="2"/>
                                            </p:txEl>
                                          </p:spTgt>
                                        </p:tgtEl>
                                        <p:attrNameLst>
                                          <p:attrName>style.visibility</p:attrName>
                                        </p:attrNameLst>
                                      </p:cBhvr>
                                      <p:to>
                                        <p:strVal val="visible"/>
                                      </p:to>
                                    </p:set>
                                    <p:animEffect transition="in" filter="fade">
                                      <p:cBhvr>
                                        <p:cTn id="20" dur="500"/>
                                        <p:tgtEl>
                                          <p:spTgt spid="566275">
                                            <p:txEl>
                                              <p:pRg st="2" end="2"/>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566277"/>
                                        </p:tgtEl>
                                        <p:attrNameLst>
                                          <p:attrName>style.visibility</p:attrName>
                                        </p:attrNameLst>
                                      </p:cBhvr>
                                      <p:to>
                                        <p:strVal val="visible"/>
                                      </p:to>
                                    </p:set>
                                    <p:animEffect transition="in" filter="fade">
                                      <p:cBhvr>
                                        <p:cTn id="24" dur="500"/>
                                        <p:tgtEl>
                                          <p:spTgt spid="566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6" grpId="0" animBg="1"/>
      <p:bldP spid="566277"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9" name="Rectangle 3"/>
          <p:cNvSpPr>
            <a:spLocks noGrp="1" noChangeArrowheads="1"/>
          </p:cNvSpPr>
          <p:nvPr>
            <p:ph idx="1"/>
          </p:nvPr>
        </p:nvSpPr>
        <p:spPr>
          <a:xfrm>
            <a:off x="912812" y="1143000"/>
            <a:ext cx="10512862" cy="4351338"/>
          </a:xfrm>
        </p:spPr>
        <p:txBody>
          <a:bodyPr>
            <a:noAutofit/>
          </a:bodyPr>
          <a:lstStyle/>
          <a:p>
            <a:pPr marL="357188" indent="-357188">
              <a:lnSpc>
                <a:spcPct val="100000"/>
              </a:lnSpc>
            </a:pPr>
            <a:r>
              <a:rPr lang="en-US" sz="2400" dirty="0">
                <a:latin typeface="Segoe UI" panose="020B0502040204020203" pitchFamily="34" charset="0"/>
                <a:cs typeface="Segoe UI" panose="020B0502040204020203" pitchFamily="34" charset="0"/>
              </a:rPr>
              <a:t>The SQL </a:t>
            </a:r>
            <a:r>
              <a:rPr lang="en-US" sz="2400" b="1" dirty="0">
                <a:solidFill>
                  <a:schemeClr val="tx2">
                    <a:lumMod val="75000"/>
                  </a:schemeClr>
                </a:solidFill>
                <a:latin typeface="Segoe UI" panose="020B0502040204020203" pitchFamily="34" charset="0"/>
                <a:cs typeface="Segoe UI" panose="020B0502040204020203" pitchFamily="34" charset="0"/>
              </a:rPr>
              <a:t>UPDATE</a:t>
            </a:r>
            <a:r>
              <a:rPr lang="en-US" sz="2400" dirty="0">
                <a:latin typeface="Segoe UI" panose="020B0502040204020203" pitchFamily="34" charset="0"/>
                <a:cs typeface="Segoe UI" panose="020B0502040204020203" pitchFamily="34" charset="0"/>
              </a:rPr>
              <a:t> command</a:t>
            </a:r>
          </a:p>
          <a:p>
            <a:pPr marL="357188" indent="-357188">
              <a:lnSpc>
                <a:spcPct val="100000"/>
              </a:lnSpc>
              <a:spcBef>
                <a:spcPts val="30000"/>
              </a:spcBef>
            </a:pPr>
            <a:r>
              <a:rPr lang="en-US" sz="2400" dirty="0">
                <a:latin typeface="Segoe UI" panose="020B0502040204020203" pitchFamily="34" charset="0"/>
                <a:cs typeface="Segoe UI" panose="020B0502040204020203" pitchFamily="34" charset="0"/>
              </a:rPr>
              <a:t>Note: Don’t forget the </a:t>
            </a:r>
            <a:r>
              <a:rPr lang="en-US" sz="2400" b="1" dirty="0">
                <a:solidFill>
                  <a:schemeClr val="tx2">
                    <a:lumMod val="75000"/>
                  </a:schemeClr>
                </a:solidFill>
                <a:latin typeface="Segoe UI" panose="020B0502040204020203" pitchFamily="34" charset="0"/>
                <a:cs typeface="Segoe UI" panose="020B0502040204020203" pitchFamily="34" charset="0"/>
              </a:rPr>
              <a:t>WHERE</a:t>
            </a:r>
            <a:r>
              <a:rPr lang="en-US" sz="2400" dirty="0">
                <a:latin typeface="Segoe UI" panose="020B0502040204020203" pitchFamily="34" charset="0"/>
                <a:cs typeface="Segoe UI" panose="020B0502040204020203" pitchFamily="34" charset="0"/>
              </a:rPr>
              <a:t> clause!</a:t>
            </a:r>
          </a:p>
        </p:txBody>
      </p:sp>
      <p:sp>
        <p:nvSpPr>
          <p:cNvPr id="562180" name="Rectangle 4"/>
          <p:cNvSpPr>
            <a:spLocks noChangeArrowheads="1"/>
          </p:cNvSpPr>
          <p:nvPr/>
        </p:nvSpPr>
        <p:spPr bwMode="auto">
          <a:xfrm>
            <a:off x="1671714" y="1739335"/>
            <a:ext cx="8845396" cy="12464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UPDATE</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Employees</a:t>
            </a:r>
          </a:p>
          <a:p>
            <a:pPr eaLnBrk="0" hangingPunct="0">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   SET</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LastName = 'Brown'</a:t>
            </a:r>
          </a:p>
          <a:p>
            <a:pPr eaLnBrk="0" hangingPunct="0">
              <a:buClr>
                <a:schemeClr val="accent5">
                  <a:lumMod val="40000"/>
                  <a:lumOff val="60000"/>
                </a:schemeClr>
              </a:buClr>
              <a:buSzPct val="70000"/>
            </a:pPr>
            <a:r>
              <a:rPr lang="en-US" sz="2500" b="1" noProof="1">
                <a:solidFill>
                  <a:schemeClr val="accent2">
                    <a:lumMod val="75000"/>
                  </a:schemeClr>
                </a:solidFill>
                <a:latin typeface="Consolas" pitchFamily="49" charset="0"/>
                <a:cs typeface="Consolas" pitchFamily="49" charset="0"/>
              </a:rPr>
              <a:t> WHERE EmployeeID = 1</a:t>
            </a:r>
          </a:p>
        </p:txBody>
      </p:sp>
      <p:sp>
        <p:nvSpPr>
          <p:cNvPr id="6" name="Rectangle 4"/>
          <p:cNvSpPr>
            <a:spLocks noChangeArrowheads="1"/>
          </p:cNvSpPr>
          <p:nvPr/>
        </p:nvSpPr>
        <p:spPr bwMode="auto">
          <a:xfrm>
            <a:off x="1671714" y="3415735"/>
            <a:ext cx="8845396" cy="1631216"/>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1800"/>
              </a:spcBef>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UPDATE</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Employees</a:t>
            </a:r>
          </a:p>
          <a:p>
            <a:pPr eaLnBrk="0" hangingPunct="0">
              <a:buClr>
                <a:schemeClr val="accent5">
                  <a:lumMod val="40000"/>
                  <a:lumOff val="60000"/>
                </a:schemeClr>
              </a:buClr>
              <a:buSzPct val="70000"/>
            </a:pPr>
            <a:r>
              <a:rPr lang="en-US" sz="2500" b="1" noProof="1">
                <a:solidFill>
                  <a:schemeClr val="accent1"/>
                </a:solidFill>
                <a:latin typeface="Consolas" pitchFamily="49" charset="0"/>
                <a:cs typeface="Consolas" pitchFamily="49" charset="0"/>
              </a:rPr>
              <a:t>   SET</a:t>
            </a:r>
            <a:r>
              <a:rPr lang="en-US" sz="2500" b="1" noProof="1">
                <a:solidFill>
                  <a:srgbClr val="FBEEDC"/>
                </a:solidFill>
                <a:latin typeface="Consolas" pitchFamily="49" charset="0"/>
                <a:cs typeface="Consolas" pitchFamily="49" charset="0"/>
              </a:rPr>
              <a:t> </a:t>
            </a:r>
            <a:r>
              <a:rPr lang="en-US" sz="2500" b="1" noProof="1">
                <a:solidFill>
                  <a:schemeClr val="accent2">
                    <a:lumMod val="75000"/>
                  </a:schemeClr>
                </a:solidFill>
                <a:latin typeface="Consolas" pitchFamily="49" charset="0"/>
                <a:cs typeface="Consolas" pitchFamily="49" charset="0"/>
              </a:rPr>
              <a:t>Salary = Salary * 1.10,</a:t>
            </a:r>
          </a:p>
          <a:p>
            <a:pPr eaLnBrk="0" hangingPunct="0">
              <a:buClr>
                <a:schemeClr val="accent5">
                  <a:lumMod val="40000"/>
                  <a:lumOff val="60000"/>
                </a:schemeClr>
              </a:buClr>
              <a:buSzPct val="70000"/>
            </a:pPr>
            <a:r>
              <a:rPr lang="en-US" sz="2500" b="1" noProof="1">
                <a:solidFill>
                  <a:schemeClr val="accent2">
                    <a:lumMod val="75000"/>
                  </a:schemeClr>
                </a:solidFill>
                <a:latin typeface="Consolas" pitchFamily="49" charset="0"/>
                <a:cs typeface="Consolas" pitchFamily="49" charset="0"/>
              </a:rPr>
              <a:t>       JobTitle = 'Senior ' + JobTitle</a:t>
            </a:r>
          </a:p>
          <a:p>
            <a:pPr eaLnBrk="0" hangingPunct="0">
              <a:buClr>
                <a:schemeClr val="accent5">
                  <a:lumMod val="40000"/>
                  <a:lumOff val="60000"/>
                </a:schemeClr>
              </a:buClr>
              <a:buSzPct val="70000"/>
            </a:pPr>
            <a:r>
              <a:rPr lang="en-US" sz="2500" b="1" noProof="1">
                <a:solidFill>
                  <a:schemeClr val="accent2">
                    <a:lumMod val="75000"/>
                  </a:schemeClr>
                </a:solidFill>
                <a:latin typeface="Consolas" pitchFamily="49" charset="0"/>
                <a:cs typeface="Consolas" pitchFamily="49" charset="0"/>
              </a:rPr>
              <a:t> WHERE DepartmentID = 3</a:t>
            </a:r>
          </a:p>
        </p:txBody>
      </p:sp>
      <p:sp>
        <p:nvSpPr>
          <p:cNvPr id="7" name="AutoShape 22"/>
          <p:cNvSpPr>
            <a:spLocks noChangeArrowheads="1"/>
          </p:cNvSpPr>
          <p:nvPr/>
        </p:nvSpPr>
        <p:spPr bwMode="auto">
          <a:xfrm>
            <a:off x="6402310" y="1370653"/>
            <a:ext cx="2514600" cy="679926"/>
          </a:xfrm>
          <a:prstGeom prst="wedgeRoundRectCallout">
            <a:avLst>
              <a:gd name="adj1" fmla="val -72612"/>
              <a:gd name="adj2" fmla="val 62969"/>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New values</a:t>
            </a:r>
            <a:endParaRPr lang="bg-BG" sz="2800" noProof="1">
              <a:solidFill>
                <a:schemeClr val="bg1"/>
              </a:solidFill>
              <a:latin typeface="Consolas" panose="020B0609020204030204" pitchFamily="49" charset="0"/>
              <a:cs typeface="Consolas" panose="020B0609020204030204" pitchFamily="49" charset="0"/>
            </a:endParaRPr>
          </a:p>
        </p:txBody>
      </p:sp>
      <p:sp>
        <p:nvSpPr>
          <p:cNvPr id="8" name="Rectangle 2">
            <a:extLst>
              <a:ext uri="{FF2B5EF4-FFF2-40B4-BE49-F238E27FC236}">
                <a16:creationId xmlns:a16="http://schemas.microsoft.com/office/drawing/2014/main" id="{0CB9502E-CF6E-45BB-A03A-67E3455E36AB}"/>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Updating Data</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93080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62180"/>
                                        </p:tgtEl>
                                        <p:attrNameLst>
                                          <p:attrName>style.visibility</p:attrName>
                                        </p:attrNameLst>
                                      </p:cBhvr>
                                      <p:to>
                                        <p:strVal val="visible"/>
                                      </p:to>
                                    </p:set>
                                    <p:animEffect transition="in" filter="fade">
                                      <p:cBhvr>
                                        <p:cTn id="7" dur="500"/>
                                        <p:tgtEl>
                                          <p:spTgt spid="5621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62179">
                                            <p:txEl>
                                              <p:pRg st="1" end="1"/>
                                            </p:txEl>
                                          </p:spTgt>
                                        </p:tgtEl>
                                        <p:attrNameLst>
                                          <p:attrName>style.visibility</p:attrName>
                                        </p:attrNameLst>
                                      </p:cBhvr>
                                      <p:to>
                                        <p:strVal val="visible"/>
                                      </p:to>
                                    </p:set>
                                    <p:animEffect transition="in" filter="fade">
                                      <p:cBhvr>
                                        <p:cTn id="22" dur="500"/>
                                        <p:tgtEl>
                                          <p:spTgt spid="5621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2180" grpId="0" animBg="1"/>
      <p:bldP spid="6"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0412" y="1143000"/>
            <a:ext cx="10512862" cy="4351338"/>
          </a:xfrm>
        </p:spPr>
        <p:txBody>
          <a:bodyPr/>
          <a:lstStyle/>
          <a:p>
            <a:r>
              <a:rPr lang="en-US" dirty="0">
                <a:latin typeface="Segoe UI" panose="020B0502040204020203" pitchFamily="34" charset="0"/>
                <a:cs typeface="Segoe UI" panose="020B0502040204020203" pitchFamily="34" charset="0"/>
              </a:rPr>
              <a:t>Mark all unfinished Projects as being completed today</a:t>
            </a:r>
          </a:p>
          <a:p>
            <a:pPr lvl="1"/>
            <a:r>
              <a:rPr lang="en-US" dirty="0">
                <a:latin typeface="Segoe UI" panose="020B0502040204020203" pitchFamily="34" charset="0"/>
                <a:cs typeface="Segoe UI" panose="020B0502040204020203" pitchFamily="34" charset="0"/>
              </a:rPr>
              <a:t>Hint: Unfinished projects have their </a:t>
            </a:r>
            <a:r>
              <a:rPr lang="en-US" noProof="1">
                <a:latin typeface="Segoe UI" panose="020B0502040204020203" pitchFamily="34" charset="0"/>
                <a:cs typeface="Segoe UI" panose="020B0502040204020203" pitchFamily="34" charset="0"/>
              </a:rPr>
              <a:t>EndDate</a:t>
            </a:r>
            <a:r>
              <a:rPr lang="en-US" dirty="0">
                <a:latin typeface="Segoe UI" panose="020B0502040204020203" pitchFamily="34" charset="0"/>
                <a:cs typeface="Segoe UI" panose="020B0502040204020203" pitchFamily="34" charset="0"/>
              </a:rPr>
              <a:t> set to </a:t>
            </a:r>
            <a:r>
              <a:rPr lang="en-US" dirty="0">
                <a:solidFill>
                  <a:schemeClr val="accent1"/>
                </a:solidFill>
                <a:latin typeface="Segoe UI" panose="020B0502040204020203" pitchFamily="34" charset="0"/>
                <a:cs typeface="Segoe UI" panose="020B0502040204020203" pitchFamily="34" charset="0"/>
              </a:rPr>
              <a:t>NULL</a:t>
            </a:r>
          </a:p>
        </p:txBody>
      </p:sp>
      <p:graphicFrame>
        <p:nvGraphicFramePr>
          <p:cNvPr id="8" name="Group 5"/>
          <p:cNvGraphicFramePr>
            <a:graphicFrameLocks noGrp="1"/>
          </p:cNvGraphicFramePr>
          <p:nvPr>
            <p:extLst>
              <p:ext uri="{D42A27DB-BD31-4B8C-83A1-F6EECF244321}">
                <p14:modId xmlns:p14="http://schemas.microsoft.com/office/powerpoint/2010/main" val="3377619748"/>
              </p:ext>
            </p:extLst>
          </p:nvPr>
        </p:nvGraphicFramePr>
        <p:xfrm>
          <a:off x="1446544" y="2307463"/>
          <a:ext cx="3848100" cy="1962912"/>
        </p:xfrm>
        <a:graphic>
          <a:graphicData uri="http://schemas.openxmlformats.org/drawingml/2006/table">
            <a:tbl>
              <a:tblPr>
                <a:tableStyleId>{8A107856-5554-42FB-B03E-39F5DBC370BA}</a:tableStyleId>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EndDate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Classic Vest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NULL</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HL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NULL</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LL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NULL</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9" name="Group 5"/>
          <p:cNvGraphicFramePr>
            <a:graphicFrameLocks noGrp="1"/>
          </p:cNvGraphicFramePr>
          <p:nvPr>
            <p:extLst>
              <p:ext uri="{D42A27DB-BD31-4B8C-83A1-F6EECF244321}">
                <p14:modId xmlns:p14="http://schemas.microsoft.com/office/powerpoint/2010/main" val="2086518214"/>
              </p:ext>
            </p:extLst>
          </p:nvPr>
        </p:nvGraphicFramePr>
        <p:xfrm>
          <a:off x="6512142" y="2307463"/>
          <a:ext cx="3848100" cy="1962912"/>
        </p:xfrm>
        <a:graphic>
          <a:graphicData uri="http://schemas.openxmlformats.org/drawingml/2006/table">
            <a:tbl>
              <a:tblPr>
                <a:tableStyleId>{8A107856-5554-42FB-B03E-39F5DBC370BA}</a:tableStyleId>
              </a:tblPr>
              <a:tblGrid>
                <a:gridCol w="2392062">
                  <a:extLst>
                    <a:ext uri="{9D8B030D-6E8A-4147-A177-3AD203B41FA5}">
                      <a16:colId xmlns:a16="http://schemas.microsoft.com/office/drawing/2014/main" val="20000"/>
                    </a:ext>
                  </a:extLst>
                </a:gridCol>
                <a:gridCol w="1456038">
                  <a:extLst>
                    <a:ext uri="{9D8B030D-6E8A-4147-A177-3AD203B41FA5}">
                      <a16:colId xmlns:a16="http://schemas.microsoft.com/office/drawing/2014/main" val="20001"/>
                    </a:ext>
                  </a:extLst>
                </a:gridCol>
              </a:tblGrid>
              <a:tr h="438912">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Name</a:t>
                      </a:r>
                      <a:endParaRPr kumimoji="1" lang="en-US" sz="24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EndDate</a:t>
                      </a:r>
                      <a:endParaRPr kumimoji="1" lang="en-US" sz="24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Classic Vest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2017-01-23</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HL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u="none" strike="noStrike" cap="none" normalizeH="0" baseline="0" dirty="0">
                          <a:ln>
                            <a:noFill/>
                          </a:ln>
                          <a:effectLst/>
                        </a:rPr>
                        <a:t>2017-01-23</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LL Touring Frame</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defRPr/>
                      </a:pPr>
                      <a:r>
                        <a:rPr kumimoji="1" lang="en-US" sz="2000" u="none" strike="noStrike" cap="none" normalizeH="0" baseline="0" dirty="0">
                          <a:ln>
                            <a:noFill/>
                          </a:ln>
                          <a:effectLst/>
                        </a:rPr>
                        <a:t>2017-01-23</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dirty="0">
                          <a:ln>
                            <a:noFill/>
                          </a:ln>
                          <a:effectLst/>
                        </a:rPr>
                        <a:t>…</a:t>
                      </a:r>
                      <a:endParaRPr kumimoji="1" lang="bg-BG" sz="2000" b="1" i="0" u="none" strike="noStrike" cap="none" normalizeH="0" baseline="0" dirty="0">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0" name="Arrow: Right 9"/>
          <p:cNvSpPr/>
          <p:nvPr/>
        </p:nvSpPr>
        <p:spPr>
          <a:xfrm>
            <a:off x="5484812" y="2869819"/>
            <a:ext cx="838200" cy="5591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7" name="Rectangle 2">
            <a:extLst>
              <a:ext uri="{FF2B5EF4-FFF2-40B4-BE49-F238E27FC236}">
                <a16:creationId xmlns:a16="http://schemas.microsoft.com/office/drawing/2014/main" id="{CF6C28C1-1D1D-44A5-8AF2-039BE2D189A1}"/>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Problem: Update Projects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1334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a:spLocks noChangeArrowheads="1"/>
          </p:cNvSpPr>
          <p:nvPr/>
        </p:nvSpPr>
        <p:spPr bwMode="auto">
          <a:xfrm>
            <a:off x="2052714" y="1705451"/>
            <a:ext cx="8083396" cy="1723549"/>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spcBef>
                <a:spcPts val="600"/>
              </a:spcBef>
              <a:buClr>
                <a:schemeClr val="accent5">
                  <a:lumMod val="40000"/>
                  <a:lumOff val="60000"/>
                </a:schemeClr>
              </a:buClr>
              <a:buSzPct val="70000"/>
            </a:pPr>
            <a:r>
              <a:rPr lang="en-US" sz="3200" b="1" noProof="1">
                <a:solidFill>
                  <a:schemeClr val="accent1"/>
                </a:solidFill>
                <a:latin typeface="Consolas" pitchFamily="49" charset="0"/>
                <a:cs typeface="Consolas" pitchFamily="49" charset="0"/>
              </a:rPr>
              <a:t>UPDATE</a:t>
            </a:r>
            <a:r>
              <a:rPr lang="en-US" sz="3200" b="1" noProof="1">
                <a:solidFill>
                  <a:schemeClr val="tx2"/>
                </a:solidFill>
                <a:latin typeface="Consolas" pitchFamily="49" charset="0"/>
                <a:cs typeface="Consolas" pitchFamily="49" charset="0"/>
              </a:rPr>
              <a:t> Projects</a:t>
            </a:r>
          </a:p>
          <a:p>
            <a:pPr eaLnBrk="0" hangingPunct="0">
              <a:spcBef>
                <a:spcPts val="600"/>
              </a:spcBef>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solidFill>
                  <a:schemeClr val="accent1"/>
                </a:solidFill>
                <a:latin typeface="Consolas" pitchFamily="49" charset="0"/>
                <a:cs typeface="Consolas" pitchFamily="49" charset="0"/>
              </a:rPr>
              <a:t>SET</a:t>
            </a:r>
            <a:r>
              <a:rPr lang="en-US" sz="3200" b="1" noProof="1">
                <a:solidFill>
                  <a:schemeClr val="tx2"/>
                </a:solidFill>
                <a:latin typeface="Consolas" pitchFamily="49" charset="0"/>
                <a:cs typeface="Consolas" pitchFamily="49" charset="0"/>
              </a:rPr>
              <a:t> EndDate = '2017-01-23'</a:t>
            </a:r>
          </a:p>
          <a:p>
            <a:pPr eaLnBrk="0" hangingPunct="0">
              <a:spcBef>
                <a:spcPts val="600"/>
              </a:spcBef>
              <a:buClr>
                <a:schemeClr val="accent5">
                  <a:lumMod val="40000"/>
                  <a:lumOff val="60000"/>
                </a:schemeClr>
              </a:buClr>
              <a:buSzPct val="70000"/>
            </a:pPr>
            <a:r>
              <a:rPr lang="en-US" sz="3200" b="1" noProof="1">
                <a:solidFill>
                  <a:schemeClr val="tx2"/>
                </a:solidFill>
                <a:latin typeface="Consolas" pitchFamily="49" charset="0"/>
                <a:cs typeface="Consolas" pitchFamily="49" charset="0"/>
              </a:rPr>
              <a:t> </a:t>
            </a:r>
            <a:r>
              <a:rPr lang="en-US" sz="3200" b="1" noProof="1">
                <a:solidFill>
                  <a:schemeClr val="accent1"/>
                </a:solidFill>
                <a:latin typeface="Consolas" pitchFamily="49" charset="0"/>
                <a:cs typeface="Consolas" pitchFamily="49" charset="0"/>
              </a:rPr>
              <a:t>WHERE</a:t>
            </a:r>
            <a:r>
              <a:rPr lang="en-US" sz="3200" b="1" noProof="1">
                <a:solidFill>
                  <a:schemeClr val="tx2"/>
                </a:solidFill>
                <a:latin typeface="Consolas" pitchFamily="49" charset="0"/>
                <a:cs typeface="Consolas" pitchFamily="49" charset="0"/>
              </a:rPr>
              <a:t> EndDate </a:t>
            </a:r>
            <a:r>
              <a:rPr lang="en-US" sz="3200" b="1" noProof="1">
                <a:solidFill>
                  <a:schemeClr val="accent1"/>
                </a:solidFill>
                <a:latin typeface="Consolas" pitchFamily="49" charset="0"/>
                <a:cs typeface="Consolas" pitchFamily="49" charset="0"/>
              </a:rPr>
              <a:t>IS NULL</a:t>
            </a:r>
          </a:p>
        </p:txBody>
      </p:sp>
      <p:sp>
        <p:nvSpPr>
          <p:cNvPr id="6" name="AutoShape 22"/>
          <p:cNvSpPr>
            <a:spLocks noChangeArrowheads="1"/>
          </p:cNvSpPr>
          <p:nvPr/>
        </p:nvSpPr>
        <p:spPr bwMode="auto">
          <a:xfrm>
            <a:off x="5865812" y="3886200"/>
            <a:ext cx="3962400" cy="1066800"/>
          </a:xfrm>
          <a:prstGeom prst="wedgeRoundRectCallout">
            <a:avLst>
              <a:gd name="adj1" fmla="val -45723"/>
              <a:gd name="adj2" fmla="val -105715"/>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cs typeface="Consolas" panose="020B0609020204030204" pitchFamily="49" charset="0"/>
              </a:rPr>
              <a:t>Filter only records</a:t>
            </a:r>
          </a:p>
          <a:p>
            <a:pPr algn="ctr"/>
            <a:r>
              <a:rPr lang="en-US" sz="2800" noProof="1">
                <a:solidFill>
                  <a:schemeClr val="bg1"/>
                </a:solidFill>
                <a:cs typeface="Consolas" panose="020B0609020204030204" pitchFamily="49" charset="0"/>
              </a:rPr>
              <a:t>with </a:t>
            </a:r>
            <a:r>
              <a:rPr lang="en-US" sz="2800" noProof="1">
                <a:solidFill>
                  <a:schemeClr val="accent1">
                    <a:lumMod val="75000"/>
                  </a:schemeClr>
                </a:solidFill>
                <a:cs typeface="Consolas" panose="020B0609020204030204" pitchFamily="49" charset="0"/>
              </a:rPr>
              <a:t>no value</a:t>
            </a:r>
            <a:endParaRPr lang="bg-BG" sz="2800" noProof="1">
              <a:solidFill>
                <a:schemeClr val="accent1">
                  <a:lumMod val="75000"/>
                </a:schemeClr>
              </a:solidFill>
              <a:cs typeface="Consolas" panose="020B0609020204030204" pitchFamily="49" charset="0"/>
            </a:endParaRPr>
          </a:p>
        </p:txBody>
      </p:sp>
      <p:sp>
        <p:nvSpPr>
          <p:cNvPr id="7" name="Rectangle 2">
            <a:extLst>
              <a:ext uri="{FF2B5EF4-FFF2-40B4-BE49-F238E27FC236}">
                <a16:creationId xmlns:a16="http://schemas.microsoft.com/office/drawing/2014/main" id="{07B56061-2FF8-4C68-9310-FBC33AFB2377}"/>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Solution: Update Projects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3622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837981" y="1143000"/>
            <a:ext cx="10512862" cy="4351338"/>
          </a:xfrm>
        </p:spPr>
        <p:txBody>
          <a:bodyPr>
            <a:noAutofit/>
          </a:bodyPr>
          <a:lstStyle/>
          <a:p>
            <a:pPr>
              <a:lnSpc>
                <a:spcPct val="100000"/>
              </a:lnSpc>
            </a:pPr>
            <a:r>
              <a:rPr lang="en-US" sz="3200" dirty="0">
                <a:latin typeface="Segoe UI" panose="020B0502040204020203" pitchFamily="34" charset="0"/>
                <a:cs typeface="Segoe UI" panose="020B0502040204020203" pitchFamily="34" charset="0"/>
              </a:rPr>
              <a:t>T-SQL is the language of SQL Server</a:t>
            </a:r>
          </a:p>
          <a:p>
            <a:pPr>
              <a:lnSpc>
                <a:spcPct val="100000"/>
              </a:lnSpc>
              <a:spcBef>
                <a:spcPts val="13800"/>
              </a:spcBef>
            </a:pPr>
            <a:r>
              <a:rPr lang="en-US" sz="3200" dirty="0">
                <a:latin typeface="Segoe UI" panose="020B0502040204020203" pitchFamily="34" charset="0"/>
                <a:cs typeface="Segoe UI" panose="020B0502040204020203" pitchFamily="34" charset="0"/>
              </a:rPr>
              <a:t>Queries provide a flexible and powerful</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method to manipulate records</a:t>
            </a:r>
          </a:p>
        </p:txBody>
      </p:sp>
      <p:sp>
        <p:nvSpPr>
          <p:cNvPr id="8" name="Rectangle 5"/>
          <p:cNvSpPr>
            <a:spLocks noChangeArrowheads="1"/>
          </p:cNvSpPr>
          <p:nvPr/>
        </p:nvSpPr>
        <p:spPr bwMode="auto">
          <a:xfrm>
            <a:off x="1370012" y="1981200"/>
            <a:ext cx="6349235" cy="9233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tx2">
                    <a:lumMod val="75000"/>
                  </a:schemeClr>
                </a:solidFill>
                <a:latin typeface="Consolas" pitchFamily="49" charset="0"/>
                <a:cs typeface="Consolas" pitchFamily="49" charset="0"/>
              </a:rPr>
              <a:t>SELECT</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a:t>
            </a:r>
          </a:p>
          <a:p>
            <a:pPr eaLnBrk="0" hangingPunct="0">
              <a:buClr>
                <a:schemeClr val="accent5">
                  <a:lumMod val="40000"/>
                  <a:lumOff val="60000"/>
                </a:schemeClr>
              </a:buClr>
              <a:buSzPct val="70000"/>
            </a:pPr>
            <a:r>
              <a:rPr lang="en-US" b="1" noProof="1">
                <a:solidFill>
                  <a:srgbClr val="FBEEDC"/>
                </a:solidFill>
                <a:latin typeface="Consolas" pitchFamily="49" charset="0"/>
                <a:cs typeface="Consolas" pitchFamily="49" charset="0"/>
              </a:rPr>
              <a:t>  </a:t>
            </a:r>
            <a:r>
              <a:rPr lang="en-US" b="1" noProof="1">
                <a:solidFill>
                  <a:schemeClr val="tx2">
                    <a:lumMod val="75000"/>
                  </a:schemeClr>
                </a:solidFill>
                <a:latin typeface="Consolas" pitchFamily="49" charset="0"/>
                <a:cs typeface="Consolas" pitchFamily="49" charset="0"/>
              </a:rPr>
              <a:t>FROM</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Projects</a:t>
            </a:r>
          </a:p>
          <a:p>
            <a:pPr eaLnBrk="0" hangingPunct="0">
              <a:buClr>
                <a:schemeClr val="accent5">
                  <a:lumMod val="40000"/>
                  <a:lumOff val="60000"/>
                </a:schemeClr>
              </a:buClr>
              <a:buSzPct val="70000"/>
            </a:pPr>
            <a:r>
              <a:rPr lang="en-US" b="1" noProof="1">
                <a:solidFill>
                  <a:srgbClr val="FBEEDC"/>
                </a:solidFill>
                <a:latin typeface="Consolas" pitchFamily="49" charset="0"/>
                <a:cs typeface="Consolas" pitchFamily="49" charset="0"/>
              </a:rPr>
              <a:t> </a:t>
            </a:r>
            <a:r>
              <a:rPr lang="en-US" b="1" noProof="1">
                <a:solidFill>
                  <a:schemeClr val="tx2">
                    <a:lumMod val="75000"/>
                  </a:schemeClr>
                </a:solidFill>
                <a:latin typeface="Consolas" pitchFamily="49" charset="0"/>
                <a:cs typeface="Consolas" pitchFamily="49" charset="0"/>
              </a:rPr>
              <a:t>WHERE</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StartDate = '1/1/2006'</a:t>
            </a:r>
          </a:p>
        </p:txBody>
      </p:sp>
      <p:sp>
        <p:nvSpPr>
          <p:cNvPr id="6" name="Rectangle 2">
            <a:extLst>
              <a:ext uri="{FF2B5EF4-FFF2-40B4-BE49-F238E27FC236}">
                <a16:creationId xmlns:a16="http://schemas.microsoft.com/office/drawing/2014/main" id="{9A6F92A8-69FA-41AC-B9D6-E48119C0B82B}"/>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Summary</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719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fade">
                                      <p:cBhvr>
                                        <p:cTn id="16"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2A314168-CA2F-4EF1-B7A0-F90A004C837F}"/>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11AF908-B014-41A8-8389-CA7AEA919773}"/>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3B9E1015-B681-4F2B-8E0D-8B39274488D0}"/>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981200"/>
            <a:ext cx="9141619" cy="1071563"/>
          </a:xfrm>
        </p:spPr>
        <p:txBody>
          <a:bodyPr/>
          <a:lstStyle/>
          <a:p>
            <a:r>
              <a:rPr lang="en-US" b="1" dirty="0">
                <a:solidFill>
                  <a:schemeClr val="bg1"/>
                </a:solidFill>
                <a:latin typeface="Segoe UI" panose="020B0502040204020203" pitchFamily="34" charset="0"/>
                <a:cs typeface="Segoe UI" panose="020B0502040204020203" pitchFamily="34" charset="0"/>
              </a:rPr>
              <a:t>Query Basics</a:t>
            </a:r>
          </a:p>
        </p:txBody>
      </p:sp>
      <p:sp>
        <p:nvSpPr>
          <p:cNvPr id="6" name="Text Placeholder 5"/>
          <p:cNvSpPr>
            <a:spLocks noGrp="1"/>
          </p:cNvSpPr>
          <p:nvPr>
            <p:ph type="subTitle" idx="1"/>
          </p:nvPr>
        </p:nvSpPr>
        <p:spPr>
          <a:xfrm>
            <a:off x="1523602" y="3144839"/>
            <a:ext cx="9141619" cy="453394"/>
          </a:xfrm>
        </p:spPr>
        <p:txBody>
          <a:bodyPr/>
          <a:lstStyle/>
          <a:p>
            <a:r>
              <a:rPr lang="en-US" b="1" dirty="0">
                <a:solidFill>
                  <a:schemeClr val="bg1"/>
                </a:solidFill>
                <a:latin typeface="Segoe UI" panose="020B0502040204020203" pitchFamily="34" charset="0"/>
                <a:cs typeface="Segoe UI" panose="020B0502040204020203" pitchFamily="34" charset="0"/>
              </a:rPr>
              <a:t>SQL and T-SQL Introduction</a:t>
            </a:r>
          </a:p>
        </p:txBody>
      </p:sp>
    </p:spTree>
    <p:extLst>
      <p:ext uri="{BB962C8B-B14F-4D97-AF65-F5344CB8AC3E}">
        <p14:creationId xmlns:p14="http://schemas.microsoft.com/office/powerpoint/2010/main" val="58713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5" name="Rectangle 3"/>
          <p:cNvSpPr>
            <a:spLocks noChangeArrowheads="1"/>
          </p:cNvSpPr>
          <p:nvPr/>
        </p:nvSpPr>
        <p:spPr bwMode="auto">
          <a:xfrm>
            <a:off x="684212" y="1011777"/>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FirstName, LastName, JobTitle </a:t>
            </a:r>
            <a:r>
              <a:rPr lang="en-US" sz="2600" b="1" noProof="1">
                <a:solidFill>
                  <a:schemeClr val="tx2">
                    <a:lumMod val="75000"/>
                  </a:schemeClr>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Employees</a:t>
            </a:r>
          </a:p>
        </p:txBody>
      </p:sp>
      <p:sp>
        <p:nvSpPr>
          <p:cNvPr id="484356" name="Rectangle 4"/>
          <p:cNvSpPr>
            <a:spLocks noChangeArrowheads="1"/>
          </p:cNvSpPr>
          <p:nvPr/>
        </p:nvSpPr>
        <p:spPr bwMode="auto">
          <a:xfrm>
            <a:off x="684212" y="2500991"/>
            <a:ext cx="10741024"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INSERT</a:t>
            </a:r>
            <a:r>
              <a:rPr lang="en-US" sz="2600" b="1" noProof="1">
                <a:solidFill>
                  <a:srgbClr val="FBEEDC"/>
                </a:solidFill>
                <a:latin typeface="Consolas" pitchFamily="49" charset="0"/>
                <a:cs typeface="Consolas" pitchFamily="49" charset="0"/>
              </a:rPr>
              <a:t> </a:t>
            </a:r>
            <a:r>
              <a:rPr lang="en-US" sz="2600" b="1" noProof="1">
                <a:solidFill>
                  <a:schemeClr val="tx2">
                    <a:lumMod val="75000"/>
                  </a:schemeClr>
                </a:solidFill>
                <a:latin typeface="Consolas" pitchFamily="49" charset="0"/>
                <a:cs typeface="Consolas" pitchFamily="49" charset="0"/>
              </a:rPr>
              <a:t>INTO</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Projects(Name, StartDate)</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VALUES</a:t>
            </a:r>
            <a:r>
              <a:rPr lang="en-US" sz="2600" b="1" noProof="1">
                <a:solidFill>
                  <a:schemeClr val="accent2">
                    <a:lumMod val="75000"/>
                  </a:schemeClr>
                </a:solidFill>
                <a:latin typeface="Consolas" pitchFamily="49" charset="0"/>
                <a:cs typeface="Consolas" pitchFamily="49" charset="0"/>
              </a:rPr>
              <a:t>('Introduction to SQL Course', '1/1/2006')</a:t>
            </a:r>
          </a:p>
        </p:txBody>
      </p:sp>
      <p:sp>
        <p:nvSpPr>
          <p:cNvPr id="484357" name="Rectangle 5"/>
          <p:cNvSpPr>
            <a:spLocks noChangeArrowheads="1"/>
          </p:cNvSpPr>
          <p:nvPr/>
        </p:nvSpPr>
        <p:spPr bwMode="auto">
          <a:xfrm>
            <a:off x="682626" y="1761077"/>
            <a:ext cx="10741022"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tx2">
                    <a:lumMod val="75000"/>
                  </a:schemeClr>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 </a:t>
            </a:r>
            <a:r>
              <a:rPr lang="en-US" sz="2600" b="1" noProof="1">
                <a:solidFill>
                  <a:schemeClr val="tx2">
                    <a:lumMod val="75000"/>
                  </a:schemeClr>
                </a:solidFill>
                <a:latin typeface="Consolas" pitchFamily="49" charset="0"/>
                <a:cs typeface="Consolas" pitchFamily="49" charset="0"/>
              </a:rPr>
              <a:t>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StartDate = '1/1/2006'</a:t>
            </a:r>
          </a:p>
        </p:txBody>
      </p:sp>
      <p:sp>
        <p:nvSpPr>
          <p:cNvPr id="484358" name="Rectangle 6"/>
          <p:cNvSpPr>
            <a:spLocks noChangeArrowheads="1"/>
          </p:cNvSpPr>
          <p:nvPr/>
        </p:nvSpPr>
        <p:spPr bwMode="auto">
          <a:xfrm>
            <a:off x="682626" y="3658044"/>
            <a:ext cx="10741022" cy="129266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UPDATE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   SET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EndDate = '8/31/2006'</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 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StartDate = '1/1/2006'</a:t>
            </a:r>
          </a:p>
        </p:txBody>
      </p:sp>
      <p:sp>
        <p:nvSpPr>
          <p:cNvPr id="484359" name="Rectangle 7"/>
          <p:cNvSpPr>
            <a:spLocks noChangeArrowheads="1"/>
          </p:cNvSpPr>
          <p:nvPr/>
        </p:nvSpPr>
        <p:spPr bwMode="auto">
          <a:xfrm>
            <a:off x="682626" y="5190077"/>
            <a:ext cx="10741022" cy="892552"/>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DELETE</a:t>
            </a:r>
            <a:r>
              <a:rPr lang="en-US" sz="2600" b="1" noProof="1">
                <a:solidFill>
                  <a:srgbClr val="FBEEDC"/>
                </a:solidFill>
                <a:latin typeface="Consolas" pitchFamily="49" charset="0"/>
                <a:cs typeface="Consolas" pitchFamily="49" charset="0"/>
              </a:rPr>
              <a:t> </a:t>
            </a:r>
            <a:r>
              <a:rPr lang="en-US" sz="2600" b="1" noProof="1">
                <a:solidFill>
                  <a:schemeClr val="tx2">
                    <a:lumMod val="75000"/>
                  </a:schemeClr>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Projects</a:t>
            </a:r>
          </a:p>
          <a:p>
            <a:pPr eaLnBrk="0" hangingPunct="0">
              <a:buClr>
                <a:schemeClr val="accent5">
                  <a:lumMod val="40000"/>
                  <a:lumOff val="60000"/>
                </a:schemeClr>
              </a:buClr>
              <a:buSzPct val="70000"/>
            </a:pPr>
            <a:r>
              <a:rPr lang="en-US" sz="2600" b="1" noProof="1">
                <a:solidFill>
                  <a:schemeClr val="tx2">
                    <a:lumMod val="75000"/>
                  </a:schemeClr>
                </a:solidFill>
                <a:latin typeface="Consolas" pitchFamily="49" charset="0"/>
                <a:cs typeface="Consolas" pitchFamily="49" charset="0"/>
              </a:rPr>
              <a:t>      WHERE</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StartDate = '1/1/2006'</a:t>
            </a:r>
          </a:p>
        </p:txBody>
      </p:sp>
      <p:sp>
        <p:nvSpPr>
          <p:cNvPr id="8" name="Rectangle 2">
            <a:extLst>
              <a:ext uri="{FF2B5EF4-FFF2-40B4-BE49-F238E27FC236}">
                <a16:creationId xmlns:a16="http://schemas.microsoft.com/office/drawing/2014/main" id="{058816CD-F813-4683-838E-A8D916B32A9F}"/>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SQL – Examples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01316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84357"/>
                                        </p:tgtEl>
                                        <p:attrNameLst>
                                          <p:attrName>style.visibility</p:attrName>
                                        </p:attrNameLst>
                                      </p:cBhvr>
                                      <p:to>
                                        <p:strVal val="visible"/>
                                      </p:to>
                                    </p:set>
                                    <p:animEffect transition="in" filter="fade">
                                      <p:cBhvr>
                                        <p:cTn id="7" dur="500"/>
                                        <p:tgtEl>
                                          <p:spTgt spid="48435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84356"/>
                                        </p:tgtEl>
                                        <p:attrNameLst>
                                          <p:attrName>style.visibility</p:attrName>
                                        </p:attrNameLst>
                                      </p:cBhvr>
                                      <p:to>
                                        <p:strVal val="visible"/>
                                      </p:to>
                                    </p:set>
                                    <p:animEffect transition="in" filter="fade">
                                      <p:cBhvr>
                                        <p:cTn id="12" dur="500"/>
                                        <p:tgtEl>
                                          <p:spTgt spid="48435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84358"/>
                                        </p:tgtEl>
                                        <p:attrNameLst>
                                          <p:attrName>style.visibility</p:attrName>
                                        </p:attrNameLst>
                                      </p:cBhvr>
                                      <p:to>
                                        <p:strVal val="visible"/>
                                      </p:to>
                                    </p:set>
                                    <p:animEffect transition="in" filter="fade">
                                      <p:cBhvr>
                                        <p:cTn id="17" dur="500"/>
                                        <p:tgtEl>
                                          <p:spTgt spid="48435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4359"/>
                                        </p:tgtEl>
                                        <p:attrNameLst>
                                          <p:attrName>style.visibility</p:attrName>
                                        </p:attrNameLst>
                                      </p:cBhvr>
                                      <p:to>
                                        <p:strVal val="visible"/>
                                      </p:to>
                                    </p:set>
                                    <p:animEffect transition="in" filter="fade">
                                      <p:cBhvr>
                                        <p:cTn id="22" dur="500"/>
                                        <p:tgtEl>
                                          <p:spTgt spid="4843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4356" grpId="0" animBg="1"/>
      <p:bldP spid="484357" grpId="0" animBg="1"/>
      <p:bldP spid="484358" grpId="0" animBg="1"/>
      <p:bldP spid="4843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3" name="Rectangle 3"/>
          <p:cNvSpPr>
            <a:spLocks noChangeArrowheads="1"/>
          </p:cNvSpPr>
          <p:nvPr/>
        </p:nvSpPr>
        <p:spPr bwMode="auto">
          <a:xfrm>
            <a:off x="539806" y="1066800"/>
            <a:ext cx="11109212" cy="5052730"/>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lnSpc>
                <a:spcPct val="105000"/>
              </a:lnSpc>
              <a:buClr>
                <a:schemeClr val="accent5">
                  <a:lumMod val="40000"/>
                  <a:lumOff val="60000"/>
                </a:schemeClr>
              </a:buClr>
              <a:buSzPct val="70000"/>
            </a:pPr>
            <a:r>
              <a:rPr lang="en-US" sz="2200" b="1" noProof="1">
                <a:solidFill>
                  <a:schemeClr val="tx2">
                    <a:lumMod val="75000"/>
                  </a:schemeClr>
                </a:solidFill>
                <a:latin typeface="Consolas" pitchFamily="49" charset="0"/>
                <a:cs typeface="Consolas" pitchFamily="49" charset="0"/>
              </a:rPr>
              <a:t>CREATE</a:t>
            </a:r>
            <a:r>
              <a:rPr lang="en-US" sz="2200" b="1" noProof="1">
                <a:solidFill>
                  <a:schemeClr val="tx1">
                    <a:lumMod val="20000"/>
                    <a:lumOff val="80000"/>
                  </a:schemeClr>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PROCEDURE </a:t>
            </a:r>
            <a:r>
              <a:rPr lang="en-US" sz="2200" b="1" noProof="1">
                <a:solidFill>
                  <a:schemeClr val="accent2">
                    <a:lumMod val="75000"/>
                  </a:schemeClr>
                </a:solidFill>
                <a:latin typeface="Consolas" pitchFamily="49" charset="0"/>
                <a:cs typeface="Consolas" pitchFamily="49" charset="0"/>
              </a:rPr>
              <a:t>EmpDump</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AS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DECLARE </a:t>
            </a:r>
            <a:r>
              <a:rPr lang="en-US" sz="2200" b="1" noProof="1">
                <a:solidFill>
                  <a:schemeClr val="accent2">
                    <a:lumMod val="75000"/>
                  </a:schemeClr>
                </a:solidFill>
                <a:latin typeface="Consolas" pitchFamily="49" charset="0"/>
                <a:cs typeface="Consolas" pitchFamily="49" charset="0"/>
              </a:rPr>
              <a:t>@EmpId</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INT</a:t>
            </a:r>
            <a:r>
              <a:rPr lang="en-US" sz="2200" b="1" noProof="1">
                <a:solidFill>
                  <a:schemeClr val="accent2">
                    <a:lumMod val="75000"/>
                  </a:schemeClr>
                </a:solidFill>
                <a:latin typeface="Consolas" pitchFamily="49" charset="0"/>
                <a:cs typeface="Consolas" pitchFamily="49" charset="0"/>
              </a:rPr>
              <a:t>, @EmpFName </a:t>
            </a:r>
            <a:r>
              <a:rPr lang="en-US" sz="2200" b="1" noProof="1">
                <a:solidFill>
                  <a:schemeClr val="tx2">
                    <a:lumMod val="75000"/>
                  </a:schemeClr>
                </a:solidFill>
                <a:latin typeface="Consolas" pitchFamily="49" charset="0"/>
                <a:cs typeface="Consolas" pitchFamily="49" charset="0"/>
              </a:rPr>
              <a:t>NVARCHAR(100)</a:t>
            </a:r>
            <a:r>
              <a:rPr lang="en-US" sz="2200" b="1" noProof="1">
                <a:solidFill>
                  <a:schemeClr val="accent2">
                    <a:lumMod val="75000"/>
                  </a:schemeClr>
                </a:solidFill>
                <a:latin typeface="Consolas" pitchFamily="49" charset="0"/>
                <a:cs typeface="Consolas" pitchFamily="49" charset="0"/>
              </a:rPr>
              <a:t>, @EmpLName</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NVARCHAR(100)</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DECLARE </a:t>
            </a:r>
            <a:r>
              <a:rPr lang="en-US" sz="2200" b="1" noProof="1">
                <a:solidFill>
                  <a:schemeClr val="accent2">
                    <a:lumMod val="75000"/>
                  </a:schemeClr>
                </a:solidFill>
                <a:latin typeface="Consolas" pitchFamily="49" charset="0"/>
                <a:cs typeface="Consolas" pitchFamily="49" charset="0"/>
              </a:rPr>
              <a:t>emps</a:t>
            </a: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CURSOR FOR</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SELECT </a:t>
            </a:r>
            <a:r>
              <a:rPr lang="en-US" sz="2200" b="1" noProof="1">
                <a:solidFill>
                  <a:schemeClr val="accent2">
                    <a:lumMod val="75000"/>
                  </a:schemeClr>
                </a:solidFill>
                <a:latin typeface="Consolas" pitchFamily="49" charset="0"/>
                <a:cs typeface="Consolas" pitchFamily="49" charset="0"/>
              </a:rPr>
              <a:t>EmployeeID, FirstName, LastName</a:t>
            </a:r>
            <a:r>
              <a:rPr lang="en-US" sz="2200" b="1" noProof="1">
                <a:solidFill>
                  <a:srgbClr val="FBEEDC"/>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FROM </a:t>
            </a:r>
            <a:r>
              <a:rPr lang="en-US" sz="2200" b="1" noProof="1">
                <a:solidFill>
                  <a:schemeClr val="accent2">
                    <a:lumMod val="75000"/>
                  </a:schemeClr>
                </a:solidFill>
                <a:latin typeface="Consolas" pitchFamily="49" charset="0"/>
                <a:cs typeface="Consolas" pitchFamily="49" charset="0"/>
              </a:rPr>
              <a:t>Employees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OPEN </a:t>
            </a:r>
            <a:r>
              <a:rPr lang="en-US" sz="2200" b="1" noProof="1">
                <a:solidFill>
                  <a:schemeClr val="accent2">
                    <a:lumMod val="75000"/>
                  </a:schemeClr>
                </a:solidFill>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FETCH NEXT FROM </a:t>
            </a:r>
            <a:r>
              <a:rPr lang="en-US" sz="2200" b="1" noProof="1">
                <a:solidFill>
                  <a:schemeClr val="accent2">
                    <a:lumMod val="75000"/>
                  </a:schemeClr>
                </a:solidFill>
                <a:latin typeface="Consolas" pitchFamily="49" charset="0"/>
                <a:cs typeface="Consolas" pitchFamily="49" charset="0"/>
              </a:rPr>
              <a:t>emps</a:t>
            </a: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INTO </a:t>
            </a:r>
            <a:r>
              <a:rPr lang="en-US" sz="2200" b="1" noProof="1">
                <a:solidFill>
                  <a:schemeClr val="accent2">
                    <a:lumMod val="75000"/>
                  </a:schemeClr>
                </a:solidFill>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WHILE </a:t>
            </a:r>
            <a:r>
              <a:rPr lang="en-US" sz="2200" b="1" noProof="1">
                <a:solidFill>
                  <a:schemeClr val="accent2">
                    <a:lumMod val="75000"/>
                  </a:schemeClr>
                </a:solidFill>
                <a:latin typeface="Consolas" pitchFamily="49" charset="0"/>
                <a:cs typeface="Consolas" pitchFamily="49" charset="0"/>
              </a:rPr>
              <a:t>(@@FETCH_STATUS = 0) </a:t>
            </a:r>
            <a:r>
              <a:rPr lang="en-US" sz="2200" b="1" noProof="1">
                <a:solidFill>
                  <a:schemeClr val="tx2">
                    <a:lumMod val="75000"/>
                  </a:schemeClr>
                </a:solidFill>
                <a:latin typeface="Consolas" pitchFamily="49" charset="0"/>
                <a:cs typeface="Consolas" pitchFamily="49" charset="0"/>
              </a:rPr>
              <a:t>BEGIN</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accent2">
                    <a:lumMod val="75000"/>
                  </a:schemeClr>
                </a:solidFill>
                <a:latin typeface="Consolas" pitchFamily="49" charset="0"/>
                <a:cs typeface="Consolas" pitchFamily="49" charset="0"/>
              </a:rPr>
              <a:t>PRINT CAST(@EmpId AS VARCHAR(10)) + ' ' </a:t>
            </a:r>
          </a:p>
          <a:p>
            <a:pPr eaLnBrk="0" hangingPunct="0">
              <a:lnSpc>
                <a:spcPct val="105000"/>
              </a:lnSpc>
              <a:buClr>
                <a:schemeClr val="accent5">
                  <a:lumMod val="40000"/>
                  <a:lumOff val="60000"/>
                </a:schemeClr>
              </a:buClr>
              <a:buSzPct val="70000"/>
            </a:pPr>
            <a:r>
              <a:rPr lang="en-US" sz="2200" b="1" noProof="1">
                <a:solidFill>
                  <a:schemeClr val="accent2">
                    <a:lumMod val="75000"/>
                  </a:schemeClr>
                </a:solidFill>
                <a:latin typeface="Consolas" pitchFamily="49" charset="0"/>
                <a:cs typeface="Consolas" pitchFamily="49" charset="0"/>
              </a:rPr>
              <a:t>      + @EmpFName + ' ' + @EmpLName</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FETCH NEXT FROM </a:t>
            </a:r>
            <a:r>
              <a:rPr lang="en-US" sz="2200" b="1" noProof="1">
                <a:solidFill>
                  <a:schemeClr val="accent2">
                    <a:lumMod val="75000"/>
                  </a:schemeClr>
                </a:solidFill>
                <a:latin typeface="Consolas" pitchFamily="49" charset="0"/>
                <a:cs typeface="Consolas" pitchFamily="49" charset="0"/>
              </a:rPr>
              <a:t>emps</a:t>
            </a: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INTO </a:t>
            </a:r>
            <a:r>
              <a:rPr lang="en-US" sz="2200" b="1" noProof="1">
                <a:solidFill>
                  <a:schemeClr val="accent2">
                    <a:lumMod val="75000"/>
                  </a:schemeClr>
                </a:solidFill>
                <a:latin typeface="Consolas" pitchFamily="49" charset="0"/>
                <a:cs typeface="Consolas" pitchFamily="49" charset="0"/>
              </a:rPr>
              <a:t>@EmpId, @EmpFName, @EmpLName</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END</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CLOSE </a:t>
            </a:r>
            <a:r>
              <a:rPr lang="en-US" sz="2200" b="1" noProof="1">
                <a:solidFill>
                  <a:schemeClr val="accent2">
                    <a:lumMod val="75000"/>
                  </a:schemeClr>
                </a:solidFill>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rgbClr val="8CF4F2"/>
                </a:solidFill>
                <a:latin typeface="Consolas" pitchFamily="49" charset="0"/>
                <a:cs typeface="Consolas" pitchFamily="49" charset="0"/>
              </a:rPr>
              <a:t>  </a:t>
            </a:r>
            <a:r>
              <a:rPr lang="en-US" sz="2200" b="1" noProof="1">
                <a:solidFill>
                  <a:schemeClr val="tx2">
                    <a:lumMod val="75000"/>
                  </a:schemeClr>
                </a:solidFill>
                <a:latin typeface="Consolas" pitchFamily="49" charset="0"/>
                <a:cs typeface="Consolas" pitchFamily="49" charset="0"/>
              </a:rPr>
              <a:t>DEALLOCATE </a:t>
            </a:r>
            <a:r>
              <a:rPr lang="en-US" sz="2200" b="1" noProof="1">
                <a:solidFill>
                  <a:schemeClr val="accent2">
                    <a:lumMod val="75000"/>
                  </a:schemeClr>
                </a:solidFill>
                <a:latin typeface="Consolas" pitchFamily="49" charset="0"/>
                <a:cs typeface="Consolas" pitchFamily="49" charset="0"/>
              </a:rPr>
              <a:t>emps</a:t>
            </a:r>
          </a:p>
          <a:p>
            <a:pPr eaLnBrk="0" hangingPunct="0">
              <a:lnSpc>
                <a:spcPct val="105000"/>
              </a:lnSpc>
              <a:buClr>
                <a:schemeClr val="accent5">
                  <a:lumMod val="40000"/>
                  <a:lumOff val="60000"/>
                </a:schemeClr>
              </a:buClr>
              <a:buSzPct val="70000"/>
            </a:pPr>
            <a:r>
              <a:rPr lang="en-US" sz="2200" b="1" noProof="1">
                <a:solidFill>
                  <a:schemeClr val="tx2">
                    <a:lumMod val="75000"/>
                  </a:schemeClr>
                </a:solidFill>
                <a:latin typeface="Consolas" pitchFamily="49" charset="0"/>
                <a:cs typeface="Consolas" pitchFamily="49" charset="0"/>
              </a:rPr>
              <a:t>GO</a:t>
            </a:r>
          </a:p>
        </p:txBody>
      </p:sp>
      <p:sp>
        <p:nvSpPr>
          <p:cNvPr id="6" name="Rectangle 2">
            <a:extLst>
              <a:ext uri="{FF2B5EF4-FFF2-40B4-BE49-F238E27FC236}">
                <a16:creationId xmlns:a16="http://schemas.microsoft.com/office/drawing/2014/main" id="{0D2F9144-9A37-405B-9B65-2339CC861659}"/>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T-SQL – Examples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8604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red, sitting, umbrella, holding&#10;&#10;Description automatically generated">
            <a:extLst>
              <a:ext uri="{FF2B5EF4-FFF2-40B4-BE49-F238E27FC236}">
                <a16:creationId xmlns:a16="http://schemas.microsoft.com/office/drawing/2014/main" id="{95E97045-A1C0-47EC-A67D-0E3E658B0E4B}"/>
              </a:ext>
            </a:extLst>
          </p:cNvPr>
          <p:cNvPicPr>
            <a:picLocks noChangeAspect="1"/>
          </p:cNvPicPr>
          <p:nvPr/>
        </p:nvPicPr>
        <p:blipFill>
          <a:blip r:embed="rId2"/>
          <a:stretch>
            <a:fillRect/>
          </a:stretch>
        </p:blipFill>
        <p:spPr>
          <a:xfrm>
            <a:off x="-1" y="-38100"/>
            <a:ext cx="12188825" cy="6934200"/>
          </a:xfrm>
          <a:prstGeom prst="rect">
            <a:avLst/>
          </a:prstGeom>
        </p:spPr>
      </p:pic>
      <p:sp>
        <p:nvSpPr>
          <p:cNvPr id="7" name="Google Shape;56;p8">
            <a:extLst>
              <a:ext uri="{FF2B5EF4-FFF2-40B4-BE49-F238E27FC236}">
                <a16:creationId xmlns:a16="http://schemas.microsoft.com/office/drawing/2014/main" id="{9A1B4752-1EAC-485F-B137-4AC5D3A212E2}"/>
              </a:ext>
            </a:extLst>
          </p:cNvPr>
          <p:cNvSpPr txBox="1"/>
          <p:nvPr/>
        </p:nvSpPr>
        <p:spPr>
          <a:xfrm>
            <a:off x="658945" y="5853119"/>
            <a:ext cx="6769053" cy="453394"/>
          </a:xfrm>
          <a:prstGeom prst="rect">
            <a:avLst/>
          </a:prstGeom>
          <a:noFill/>
          <a:ln>
            <a:noFill/>
          </a:ln>
        </p:spPr>
        <p:txBody>
          <a:bodyPr spcFirstLastPara="1" wrap="square" lIns="91425" tIns="45700" rIns="91425" bIns="45700" anchor="t" anchorCtr="0">
            <a:noAutofit/>
          </a:bodyPr>
          <a:lstStyle/>
          <a:p>
            <a:pPr>
              <a:lnSpc>
                <a:spcPct val="150000"/>
              </a:lnSpc>
            </a:pPr>
            <a:r>
              <a:rPr lang="en-US">
                <a:solidFill>
                  <a:schemeClr val="lt1"/>
                </a:solidFill>
                <a:latin typeface="Sarabun Light"/>
                <a:ea typeface="Sarabun Light"/>
                <a:cs typeface="Sarabun Light"/>
                <a:sym typeface="Sarabun Light"/>
              </a:rPr>
              <a:t>the leading software outsourcing company in Vietnam. </a:t>
            </a:r>
            <a:endParaRPr sz="1401">
              <a:solidFill>
                <a:schemeClr val="lt1"/>
              </a:solidFill>
              <a:latin typeface="Sarabun Light"/>
              <a:ea typeface="Sarabun Light"/>
              <a:cs typeface="Sarabun Light"/>
              <a:sym typeface="Sarabun Light"/>
            </a:endParaRPr>
          </a:p>
        </p:txBody>
      </p:sp>
      <p:pic>
        <p:nvPicPr>
          <p:cNvPr id="8" name="Picture 7" descr="A picture containing drawing&#10;&#10;Description automatically generated">
            <a:extLst>
              <a:ext uri="{FF2B5EF4-FFF2-40B4-BE49-F238E27FC236}">
                <a16:creationId xmlns:a16="http://schemas.microsoft.com/office/drawing/2014/main" id="{0B85E4A3-3234-44BE-ACF6-5826B54EDF3A}"/>
              </a:ext>
            </a:extLst>
          </p:cNvPr>
          <p:cNvPicPr>
            <a:picLocks noChangeAspect="1"/>
          </p:cNvPicPr>
          <p:nvPr/>
        </p:nvPicPr>
        <p:blipFill>
          <a:blip r:embed="rId3"/>
          <a:stretch>
            <a:fillRect/>
          </a:stretch>
        </p:blipFill>
        <p:spPr>
          <a:xfrm>
            <a:off x="699150" y="514267"/>
            <a:ext cx="2309253" cy="853976"/>
          </a:xfrm>
          <a:prstGeom prst="rect">
            <a:avLst/>
          </a:prstGeom>
        </p:spPr>
      </p:pic>
      <p:sp>
        <p:nvSpPr>
          <p:cNvPr id="5" name="Title 4"/>
          <p:cNvSpPr>
            <a:spLocks noGrp="1"/>
          </p:cNvSpPr>
          <p:nvPr>
            <p:ph type="ctrTitle"/>
          </p:nvPr>
        </p:nvSpPr>
        <p:spPr>
          <a:xfrm>
            <a:off x="1523602" y="1828800"/>
            <a:ext cx="9141619" cy="995363"/>
          </a:xfrm>
        </p:spPr>
        <p:txBody>
          <a:bodyPr/>
          <a:lstStyle/>
          <a:p>
            <a:r>
              <a:rPr lang="en-US" b="1" dirty="0">
                <a:solidFill>
                  <a:schemeClr val="bg1"/>
                </a:solidFill>
                <a:latin typeface="Segoe UI" panose="020B0502040204020203" pitchFamily="34" charset="0"/>
                <a:cs typeface="Segoe UI" panose="020B0502040204020203" pitchFamily="34" charset="0"/>
              </a:rPr>
              <a:t>Retrieving Data</a:t>
            </a:r>
          </a:p>
        </p:txBody>
      </p:sp>
      <p:sp>
        <p:nvSpPr>
          <p:cNvPr id="6" name="Text Placeholder 5"/>
          <p:cNvSpPr>
            <a:spLocks noGrp="1"/>
          </p:cNvSpPr>
          <p:nvPr>
            <p:ph type="subTitle" idx="1"/>
          </p:nvPr>
        </p:nvSpPr>
        <p:spPr>
          <a:xfrm>
            <a:off x="1523602" y="2916239"/>
            <a:ext cx="9141619" cy="1655762"/>
          </a:xfrm>
        </p:spPr>
        <p:txBody>
          <a:bodyPr/>
          <a:lstStyle/>
          <a:p>
            <a:r>
              <a:rPr lang="en-US" b="1" dirty="0">
                <a:solidFill>
                  <a:schemeClr val="bg1"/>
                </a:solidFill>
                <a:latin typeface="Segoe UI" panose="020B0502040204020203" pitchFamily="34" charset="0"/>
                <a:cs typeface="Segoe UI" panose="020B0502040204020203" pitchFamily="34" charset="0"/>
              </a:rPr>
              <a:t>Using SQL SELECT</a:t>
            </a:r>
          </a:p>
        </p:txBody>
      </p:sp>
    </p:spTree>
    <p:extLst>
      <p:ext uri="{BB962C8B-B14F-4D97-AF65-F5344CB8AC3E}">
        <p14:creationId xmlns:p14="http://schemas.microsoft.com/office/powerpoint/2010/main" val="415362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5999237" y="967735"/>
            <a:ext cx="4899139" cy="2922332"/>
            <a:chOff x="6191248" y="1116268"/>
            <a:chExt cx="4899139" cy="2922332"/>
          </a:xfrm>
        </p:grpSpPr>
        <p:sp>
          <p:nvSpPr>
            <p:cNvPr id="76" name="Rounded Rectangle 75"/>
            <p:cNvSpPr/>
            <p:nvPr/>
          </p:nvSpPr>
          <p:spPr>
            <a:xfrm>
              <a:off x="6191248" y="1116268"/>
              <a:ext cx="4899139" cy="2922332"/>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7" name="Group 6"/>
            <p:cNvGrpSpPr/>
            <p:nvPr/>
          </p:nvGrpSpPr>
          <p:grpSpPr>
            <a:xfrm>
              <a:off x="7542212" y="2349500"/>
              <a:ext cx="1866900" cy="1377951"/>
              <a:chOff x="7542212" y="2349500"/>
              <a:chExt cx="1866900" cy="1377951"/>
            </a:xfrm>
          </p:grpSpPr>
          <p:sp>
            <p:nvSpPr>
              <p:cNvPr id="492549" name="Rectangle 5"/>
              <p:cNvSpPr>
                <a:spLocks noChangeArrowheads="1"/>
              </p:cNvSpPr>
              <p:nvPr/>
            </p:nvSpPr>
            <p:spPr bwMode="blackWhite">
              <a:xfrm>
                <a:off x="7554912" y="2363787"/>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3" name="Group 9"/>
              <p:cNvGrpSpPr>
                <a:grpSpLocks/>
              </p:cNvGrpSpPr>
              <p:nvPr/>
            </p:nvGrpSpPr>
            <p:grpSpPr bwMode="auto">
              <a:xfrm>
                <a:off x="7564438" y="2527300"/>
                <a:ext cx="1825625" cy="1066800"/>
                <a:chOff x="3422" y="1549"/>
                <a:chExt cx="1150" cy="672"/>
              </a:xfrm>
            </p:grpSpPr>
            <p:sp>
              <p:nvSpPr>
                <p:cNvPr id="492554" name="Rectangle 10"/>
                <p:cNvSpPr>
                  <a:spLocks noChangeArrowheads="1"/>
                </p:cNvSpPr>
                <p:nvPr/>
              </p:nvSpPr>
              <p:spPr bwMode="ltGray">
                <a:xfrm>
                  <a:off x="3422" y="1741"/>
                  <a:ext cx="1150" cy="91"/>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5" name="Rectangle 11"/>
                <p:cNvSpPr>
                  <a:spLocks noChangeArrowheads="1"/>
                </p:cNvSpPr>
                <p:nvPr/>
              </p:nvSpPr>
              <p:spPr bwMode="ltGray">
                <a:xfrm>
                  <a:off x="3422" y="2026"/>
                  <a:ext cx="1150" cy="19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6" name="Rectangle 12"/>
                <p:cNvSpPr>
                  <a:spLocks noChangeArrowheads="1"/>
                </p:cNvSpPr>
                <p:nvPr/>
              </p:nvSpPr>
              <p:spPr bwMode="ltGray">
                <a:xfrm>
                  <a:off x="3422" y="1549"/>
                  <a:ext cx="1150" cy="85"/>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57" name="Line 13"/>
              <p:cNvSpPr>
                <a:spLocks noChangeShapeType="1"/>
              </p:cNvSpPr>
              <p:nvPr/>
            </p:nvSpPr>
            <p:spPr bwMode="auto">
              <a:xfrm>
                <a:off x="8523287"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8" name="Line 14"/>
              <p:cNvSpPr>
                <a:spLocks noChangeShapeType="1"/>
              </p:cNvSpPr>
              <p:nvPr/>
            </p:nvSpPr>
            <p:spPr bwMode="auto">
              <a:xfrm>
                <a:off x="7827962"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59" name="Line 15"/>
              <p:cNvSpPr>
                <a:spLocks noChangeShapeType="1"/>
              </p:cNvSpPr>
              <p:nvPr/>
            </p:nvSpPr>
            <p:spPr bwMode="auto">
              <a:xfrm>
                <a:off x="7542212" y="2522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0" name="Line 16"/>
              <p:cNvSpPr>
                <a:spLocks noChangeShapeType="1"/>
              </p:cNvSpPr>
              <p:nvPr/>
            </p:nvSpPr>
            <p:spPr bwMode="auto">
              <a:xfrm>
                <a:off x="7542212" y="2674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1" name="Line 17"/>
              <p:cNvSpPr>
                <a:spLocks noChangeShapeType="1"/>
              </p:cNvSpPr>
              <p:nvPr/>
            </p:nvSpPr>
            <p:spPr bwMode="auto">
              <a:xfrm>
                <a:off x="7542212" y="2827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2" name="Line 18"/>
              <p:cNvSpPr>
                <a:spLocks noChangeShapeType="1"/>
              </p:cNvSpPr>
              <p:nvPr/>
            </p:nvSpPr>
            <p:spPr bwMode="auto">
              <a:xfrm>
                <a:off x="7542212" y="29797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3" name="Line 19"/>
              <p:cNvSpPr>
                <a:spLocks noChangeShapeType="1"/>
              </p:cNvSpPr>
              <p:nvPr/>
            </p:nvSpPr>
            <p:spPr bwMode="auto">
              <a:xfrm>
                <a:off x="7542212" y="31321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4" name="Line 20"/>
              <p:cNvSpPr>
                <a:spLocks noChangeShapeType="1"/>
              </p:cNvSpPr>
              <p:nvPr/>
            </p:nvSpPr>
            <p:spPr bwMode="auto">
              <a:xfrm>
                <a:off x="7542212" y="32845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5" name="Line 21"/>
              <p:cNvSpPr>
                <a:spLocks noChangeShapeType="1"/>
              </p:cNvSpPr>
              <p:nvPr/>
            </p:nvSpPr>
            <p:spPr bwMode="auto">
              <a:xfrm>
                <a:off x="7542212" y="34369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6" name="Line 22"/>
              <p:cNvSpPr>
                <a:spLocks noChangeShapeType="1"/>
              </p:cNvSpPr>
              <p:nvPr/>
            </p:nvSpPr>
            <p:spPr bwMode="auto">
              <a:xfrm>
                <a:off x="7542212" y="3589337"/>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7" name="Line 23"/>
              <p:cNvSpPr>
                <a:spLocks noChangeShapeType="1"/>
              </p:cNvSpPr>
              <p:nvPr/>
            </p:nvSpPr>
            <p:spPr bwMode="auto">
              <a:xfrm>
                <a:off x="8794750" y="2351088"/>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68" name="Line 24"/>
              <p:cNvSpPr>
                <a:spLocks noChangeShapeType="1"/>
              </p:cNvSpPr>
              <p:nvPr/>
            </p:nvSpPr>
            <p:spPr bwMode="auto">
              <a:xfrm>
                <a:off x="9120187" y="2349500"/>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4" name="Text Box 70"/>
            <p:cNvSpPr txBox="1">
              <a:spLocks noChangeArrowheads="1"/>
            </p:cNvSpPr>
            <p:nvPr/>
          </p:nvSpPr>
          <p:spPr bwMode="auto">
            <a:xfrm>
              <a:off x="6371636" y="1143000"/>
              <a:ext cx="3944862"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rPr>
                <a:t>Selection</a:t>
              </a:r>
            </a:p>
            <a:p>
              <a:pPr>
                <a:lnSpc>
                  <a:spcPct val="100000"/>
                </a:lnSpc>
              </a:pPr>
              <a:r>
                <a:rPr lang="en-US" sz="2800" b="1" dirty="0">
                  <a:solidFill>
                    <a:schemeClr val="accent2">
                      <a:lumMod val="75000"/>
                    </a:schemeClr>
                  </a:solidFill>
                </a:rPr>
                <a:t>Take a subset of the rows</a:t>
              </a:r>
            </a:p>
          </p:txBody>
        </p:sp>
      </p:grpSp>
      <p:grpSp>
        <p:nvGrpSpPr>
          <p:cNvPr id="10" name="Group 9"/>
          <p:cNvGrpSpPr/>
          <p:nvPr/>
        </p:nvGrpSpPr>
        <p:grpSpPr>
          <a:xfrm>
            <a:off x="935113" y="977259"/>
            <a:ext cx="4738688" cy="2912808"/>
            <a:chOff x="1127124" y="1125792"/>
            <a:chExt cx="4738688" cy="2912808"/>
          </a:xfrm>
        </p:grpSpPr>
        <p:sp>
          <p:nvSpPr>
            <p:cNvPr id="5" name="Rounded Rectangle 4"/>
            <p:cNvSpPr/>
            <p:nvPr/>
          </p:nvSpPr>
          <p:spPr>
            <a:xfrm>
              <a:off x="1127124" y="1125792"/>
              <a:ext cx="4738688" cy="2912808"/>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6" name="Group 5"/>
            <p:cNvGrpSpPr/>
            <p:nvPr/>
          </p:nvGrpSpPr>
          <p:grpSpPr>
            <a:xfrm>
              <a:off x="2438399" y="2355851"/>
              <a:ext cx="1889125" cy="1377949"/>
              <a:chOff x="2438399" y="2355851"/>
              <a:chExt cx="1889125" cy="1377949"/>
            </a:xfrm>
          </p:grpSpPr>
          <p:sp>
            <p:nvSpPr>
              <p:cNvPr id="492547" name="Rectangle 3"/>
              <p:cNvSpPr>
                <a:spLocks noChangeArrowheads="1"/>
              </p:cNvSpPr>
              <p:nvPr/>
            </p:nvSpPr>
            <p:spPr bwMode="blackWhite">
              <a:xfrm>
                <a:off x="2451099" y="23701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grpSp>
            <p:nvGrpSpPr>
              <p:cNvPr id="2" name="Group 6"/>
              <p:cNvGrpSpPr>
                <a:grpSpLocks/>
              </p:cNvGrpSpPr>
              <p:nvPr/>
            </p:nvGrpSpPr>
            <p:grpSpPr bwMode="auto">
              <a:xfrm>
                <a:off x="2733675" y="2381250"/>
                <a:ext cx="1274763" cy="1327150"/>
                <a:chOff x="1244" y="1460"/>
                <a:chExt cx="803" cy="836"/>
              </a:xfrm>
            </p:grpSpPr>
            <p:sp>
              <p:nvSpPr>
                <p:cNvPr id="492551" name="Rectangle 7"/>
                <p:cNvSpPr>
                  <a:spLocks noChangeArrowheads="1"/>
                </p:cNvSpPr>
                <p:nvPr/>
              </p:nvSpPr>
              <p:spPr bwMode="ltGray">
                <a:xfrm>
                  <a:off x="1244" y="1460"/>
                  <a:ext cx="42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52" name="Rectangle 8"/>
                <p:cNvSpPr>
                  <a:spLocks noChangeArrowheads="1"/>
                </p:cNvSpPr>
                <p:nvPr/>
              </p:nvSpPr>
              <p:spPr bwMode="ltGray">
                <a:xfrm>
                  <a:off x="1852" y="1460"/>
                  <a:ext cx="195" cy="836"/>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grpSp>
          <p:sp>
            <p:nvSpPr>
              <p:cNvPr id="492597" name="Line 53"/>
              <p:cNvSpPr>
                <a:spLocks noChangeShapeType="1"/>
              </p:cNvSpPr>
              <p:nvPr/>
            </p:nvSpPr>
            <p:spPr bwMode="auto">
              <a:xfrm>
                <a:off x="3419474"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8" name="Line 54"/>
              <p:cNvSpPr>
                <a:spLocks noChangeShapeType="1"/>
              </p:cNvSpPr>
              <p:nvPr/>
            </p:nvSpPr>
            <p:spPr bwMode="auto">
              <a:xfrm>
                <a:off x="2724149"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9" name="Line 55"/>
              <p:cNvSpPr>
                <a:spLocks noChangeShapeType="1"/>
              </p:cNvSpPr>
              <p:nvPr/>
            </p:nvSpPr>
            <p:spPr bwMode="auto">
              <a:xfrm>
                <a:off x="2438399" y="2528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0" name="Line 56"/>
              <p:cNvSpPr>
                <a:spLocks noChangeShapeType="1"/>
              </p:cNvSpPr>
              <p:nvPr/>
            </p:nvSpPr>
            <p:spPr bwMode="auto">
              <a:xfrm>
                <a:off x="2438399" y="2681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1" name="Line 57"/>
              <p:cNvSpPr>
                <a:spLocks noChangeShapeType="1"/>
              </p:cNvSpPr>
              <p:nvPr/>
            </p:nvSpPr>
            <p:spPr bwMode="auto">
              <a:xfrm>
                <a:off x="2438399" y="2833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2" name="Line 58"/>
              <p:cNvSpPr>
                <a:spLocks noChangeShapeType="1"/>
              </p:cNvSpPr>
              <p:nvPr/>
            </p:nvSpPr>
            <p:spPr bwMode="auto">
              <a:xfrm>
                <a:off x="2460624" y="29860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3" name="Line 59"/>
              <p:cNvSpPr>
                <a:spLocks noChangeShapeType="1"/>
              </p:cNvSpPr>
              <p:nvPr/>
            </p:nvSpPr>
            <p:spPr bwMode="auto">
              <a:xfrm>
                <a:off x="2438399" y="31384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4" name="Line 60"/>
              <p:cNvSpPr>
                <a:spLocks noChangeShapeType="1"/>
              </p:cNvSpPr>
              <p:nvPr/>
            </p:nvSpPr>
            <p:spPr bwMode="auto">
              <a:xfrm>
                <a:off x="2438399" y="32908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5" name="Line 61"/>
              <p:cNvSpPr>
                <a:spLocks noChangeShapeType="1"/>
              </p:cNvSpPr>
              <p:nvPr/>
            </p:nvSpPr>
            <p:spPr bwMode="auto">
              <a:xfrm>
                <a:off x="2438399" y="34432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6" name="Line 62"/>
              <p:cNvSpPr>
                <a:spLocks noChangeShapeType="1"/>
              </p:cNvSpPr>
              <p:nvPr/>
            </p:nvSpPr>
            <p:spPr bwMode="auto">
              <a:xfrm>
                <a:off x="2438399" y="3595688"/>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7" name="Line 63"/>
              <p:cNvSpPr>
                <a:spLocks noChangeShapeType="1"/>
              </p:cNvSpPr>
              <p:nvPr/>
            </p:nvSpPr>
            <p:spPr bwMode="auto">
              <a:xfrm>
                <a:off x="3690937" y="235743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608" name="Line 64"/>
              <p:cNvSpPr>
                <a:spLocks noChangeShapeType="1"/>
              </p:cNvSpPr>
              <p:nvPr/>
            </p:nvSpPr>
            <p:spPr bwMode="auto">
              <a:xfrm>
                <a:off x="4016374" y="235585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15" name="Text Box 71"/>
            <p:cNvSpPr txBox="1">
              <a:spLocks noChangeArrowheads="1"/>
            </p:cNvSpPr>
            <p:nvPr/>
          </p:nvSpPr>
          <p:spPr bwMode="auto">
            <a:xfrm>
              <a:off x="1279524" y="1219200"/>
              <a:ext cx="4469878" cy="1015663"/>
            </a:xfrm>
            <a:prstGeom prst="rect">
              <a:avLst/>
            </a:prstGeom>
            <a:noFill/>
            <a:ln w="9525">
              <a:noFill/>
              <a:miter lim="800000"/>
              <a:headEnd/>
              <a:tailEnd/>
            </a:ln>
            <a:effectLst/>
          </p:spPr>
          <p:txBody>
            <a:bodyPr wrap="none">
              <a:spAutoFit/>
            </a:bodyPr>
            <a:lstStyle/>
            <a:p>
              <a:pPr>
                <a:lnSpc>
                  <a:spcPct val="100000"/>
                </a:lnSpc>
              </a:pPr>
              <a:r>
                <a:rPr lang="en-US" sz="3200" b="1" dirty="0">
                  <a:solidFill>
                    <a:schemeClr val="tx2">
                      <a:lumMod val="75000"/>
                    </a:schemeClr>
                  </a:solidFill>
                </a:rPr>
                <a:t>Projection</a:t>
              </a:r>
              <a:endParaRPr lang="en-US" sz="2800" b="1" dirty="0">
                <a:solidFill>
                  <a:schemeClr val="tx2">
                    <a:lumMod val="75000"/>
                  </a:schemeClr>
                </a:solidFill>
              </a:endParaRPr>
            </a:p>
            <a:p>
              <a:pPr>
                <a:lnSpc>
                  <a:spcPct val="100000"/>
                </a:lnSpc>
              </a:pPr>
              <a:r>
                <a:rPr lang="en-US" sz="2800" b="1" dirty="0">
                  <a:solidFill>
                    <a:schemeClr val="accent2">
                      <a:lumMod val="75000"/>
                    </a:schemeClr>
                  </a:solidFill>
                </a:rPr>
                <a:t>Take a subset of the columns</a:t>
              </a:r>
            </a:p>
          </p:txBody>
        </p:sp>
      </p:grpSp>
      <p:grpSp>
        <p:nvGrpSpPr>
          <p:cNvPr id="12" name="Group 11"/>
          <p:cNvGrpSpPr/>
          <p:nvPr/>
        </p:nvGrpSpPr>
        <p:grpSpPr>
          <a:xfrm>
            <a:off x="935113" y="4186676"/>
            <a:ext cx="9963263" cy="2141791"/>
            <a:chOff x="1127124" y="4335209"/>
            <a:chExt cx="9963263" cy="2141791"/>
          </a:xfrm>
        </p:grpSpPr>
        <p:sp>
          <p:nvSpPr>
            <p:cNvPr id="77" name="Rounded Rectangle 76"/>
            <p:cNvSpPr/>
            <p:nvPr/>
          </p:nvSpPr>
          <p:spPr>
            <a:xfrm>
              <a:off x="1127124" y="4335209"/>
              <a:ext cx="9963263" cy="2141791"/>
            </a:xfrm>
            <a:prstGeom prst="roundRect">
              <a:avLst>
                <a:gd name="adj" fmla="val 3505"/>
              </a:avLst>
            </a:prstGeom>
            <a:solidFill>
              <a:srgbClr val="D9D5C7">
                <a:alpha val="20000"/>
              </a:srgbClr>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grpSp>
          <p:nvGrpSpPr>
            <p:cNvPr id="8" name="Group 7"/>
            <p:cNvGrpSpPr/>
            <p:nvPr/>
          </p:nvGrpSpPr>
          <p:grpSpPr>
            <a:xfrm>
              <a:off x="5103812" y="4565808"/>
              <a:ext cx="1866900" cy="1377951"/>
              <a:chOff x="5103812" y="4565808"/>
              <a:chExt cx="1866900" cy="1377951"/>
            </a:xfrm>
          </p:grpSpPr>
          <p:sp>
            <p:nvSpPr>
              <p:cNvPr id="492548" name="Rectangle 4"/>
              <p:cNvSpPr>
                <a:spLocks noChangeArrowheads="1"/>
              </p:cNvSpPr>
              <p:nvPr/>
            </p:nvSpPr>
            <p:spPr bwMode="blackWhite">
              <a:xfrm>
                <a:off x="5116512" y="458009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0" name="Rectangle 26"/>
              <p:cNvSpPr>
                <a:spLocks noChangeArrowheads="1"/>
              </p:cNvSpPr>
              <p:nvPr/>
            </p:nvSpPr>
            <p:spPr bwMode="ltGray">
              <a:xfrm>
                <a:off x="6684962" y="4588033"/>
                <a:ext cx="261938" cy="1325562"/>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72" name="Line 28"/>
              <p:cNvSpPr>
                <a:spLocks noChangeShapeType="1"/>
              </p:cNvSpPr>
              <p:nvPr/>
            </p:nvSpPr>
            <p:spPr bwMode="auto">
              <a:xfrm>
                <a:off x="6084887"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3" name="Line 29"/>
              <p:cNvSpPr>
                <a:spLocks noChangeShapeType="1"/>
              </p:cNvSpPr>
              <p:nvPr/>
            </p:nvSpPr>
            <p:spPr bwMode="auto">
              <a:xfrm>
                <a:off x="5389562"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4" name="Line 30"/>
              <p:cNvSpPr>
                <a:spLocks noChangeShapeType="1"/>
              </p:cNvSpPr>
              <p:nvPr/>
            </p:nvSpPr>
            <p:spPr bwMode="auto">
              <a:xfrm>
                <a:off x="5103812" y="4738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5" name="Line 31"/>
              <p:cNvSpPr>
                <a:spLocks noChangeShapeType="1"/>
              </p:cNvSpPr>
              <p:nvPr/>
            </p:nvSpPr>
            <p:spPr bwMode="auto">
              <a:xfrm>
                <a:off x="5103812" y="4891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6" name="Line 32"/>
              <p:cNvSpPr>
                <a:spLocks noChangeShapeType="1"/>
              </p:cNvSpPr>
              <p:nvPr/>
            </p:nvSpPr>
            <p:spPr bwMode="auto">
              <a:xfrm>
                <a:off x="5103812" y="5043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7" name="Line 33"/>
              <p:cNvSpPr>
                <a:spLocks noChangeShapeType="1"/>
              </p:cNvSpPr>
              <p:nvPr/>
            </p:nvSpPr>
            <p:spPr bwMode="auto">
              <a:xfrm>
                <a:off x="5103812" y="51960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8" name="Line 34"/>
              <p:cNvSpPr>
                <a:spLocks noChangeShapeType="1"/>
              </p:cNvSpPr>
              <p:nvPr/>
            </p:nvSpPr>
            <p:spPr bwMode="auto">
              <a:xfrm>
                <a:off x="5103812" y="53484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79" name="Line 35"/>
              <p:cNvSpPr>
                <a:spLocks noChangeShapeType="1"/>
              </p:cNvSpPr>
              <p:nvPr/>
            </p:nvSpPr>
            <p:spPr bwMode="auto">
              <a:xfrm>
                <a:off x="5103812" y="55008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0" name="Line 36"/>
              <p:cNvSpPr>
                <a:spLocks noChangeShapeType="1"/>
              </p:cNvSpPr>
              <p:nvPr/>
            </p:nvSpPr>
            <p:spPr bwMode="auto">
              <a:xfrm>
                <a:off x="5103812" y="56532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1" name="Line 37"/>
              <p:cNvSpPr>
                <a:spLocks noChangeShapeType="1"/>
              </p:cNvSpPr>
              <p:nvPr/>
            </p:nvSpPr>
            <p:spPr bwMode="auto">
              <a:xfrm>
                <a:off x="5103812" y="5805645"/>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2" name="Line 38"/>
              <p:cNvSpPr>
                <a:spLocks noChangeShapeType="1"/>
              </p:cNvSpPr>
              <p:nvPr/>
            </p:nvSpPr>
            <p:spPr bwMode="auto">
              <a:xfrm>
                <a:off x="6356350"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3" name="Line 39"/>
              <p:cNvSpPr>
                <a:spLocks noChangeShapeType="1"/>
              </p:cNvSpPr>
              <p:nvPr/>
            </p:nvSpPr>
            <p:spPr bwMode="auto">
              <a:xfrm>
                <a:off x="6681787" y="4565808"/>
                <a:ext cx="0" cy="1376362"/>
              </a:xfrm>
              <a:prstGeom prst="line">
                <a:avLst/>
              </a:prstGeom>
              <a:noFill/>
              <a:ln w="25400">
                <a:solidFill>
                  <a:srgbClr val="000000"/>
                </a:solidFill>
                <a:round/>
                <a:headEnd type="none" w="sm" len="sm"/>
                <a:tailEnd type="none" w="sm" len="sm"/>
              </a:ln>
              <a:effectLst/>
            </p:spPr>
            <p:txBody>
              <a:bodyPr/>
              <a:lstStyle/>
              <a:p>
                <a:endParaRPr lang="bg-BG" dirty="0"/>
              </a:p>
            </p:txBody>
          </p:sp>
        </p:grpSp>
        <p:grpSp>
          <p:nvGrpSpPr>
            <p:cNvPr id="9" name="Group 8"/>
            <p:cNvGrpSpPr/>
            <p:nvPr/>
          </p:nvGrpSpPr>
          <p:grpSpPr>
            <a:xfrm>
              <a:off x="8032750" y="4564221"/>
              <a:ext cx="1866900" cy="1393824"/>
              <a:chOff x="8032750" y="4564221"/>
              <a:chExt cx="1866900" cy="1393824"/>
            </a:xfrm>
          </p:grpSpPr>
          <p:sp>
            <p:nvSpPr>
              <p:cNvPr id="492569" name="Rectangle 25"/>
              <p:cNvSpPr>
                <a:spLocks noChangeArrowheads="1"/>
              </p:cNvSpPr>
              <p:nvPr/>
            </p:nvSpPr>
            <p:spPr bwMode="blackWhite">
              <a:xfrm>
                <a:off x="8045450" y="458168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anchor="ctr"/>
              <a:lstStyle/>
              <a:p>
                <a:endParaRPr lang="bg-BG" dirty="0"/>
              </a:p>
            </p:txBody>
          </p:sp>
          <p:sp>
            <p:nvSpPr>
              <p:cNvPr id="492571" name="Rectangle 27"/>
              <p:cNvSpPr>
                <a:spLocks noChangeArrowheads="1"/>
              </p:cNvSpPr>
              <p:nvPr/>
            </p:nvSpPr>
            <p:spPr bwMode="ltGray">
              <a:xfrm>
                <a:off x="8056562" y="4592796"/>
                <a:ext cx="261938" cy="1325563"/>
              </a:xfrm>
              <a:prstGeom prst="rect">
                <a:avLst/>
              </a:prstGeom>
              <a:solidFill>
                <a:schemeClr val="accent1"/>
              </a:solidFill>
              <a:ln w="9525">
                <a:solidFill>
                  <a:schemeClr val="tx1"/>
                </a:solidFill>
                <a:miter lim="800000"/>
                <a:headEnd/>
                <a:tailEnd/>
              </a:ln>
              <a:effectLst/>
            </p:spPr>
            <p:txBody>
              <a:bodyPr wrap="none" anchor="ctr"/>
              <a:lstStyle/>
              <a:p>
                <a:endParaRPr lang="bg-BG" dirty="0"/>
              </a:p>
            </p:txBody>
          </p:sp>
          <p:sp>
            <p:nvSpPr>
              <p:cNvPr id="492584" name="Line 40"/>
              <p:cNvSpPr>
                <a:spLocks noChangeShapeType="1"/>
              </p:cNvSpPr>
              <p:nvPr/>
            </p:nvSpPr>
            <p:spPr bwMode="auto">
              <a:xfrm>
                <a:off x="8745537" y="45816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5" name="Line 41"/>
              <p:cNvSpPr>
                <a:spLocks noChangeShapeType="1"/>
              </p:cNvSpPr>
              <p:nvPr/>
            </p:nvSpPr>
            <p:spPr bwMode="auto">
              <a:xfrm>
                <a:off x="8318500"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6" name="Line 42"/>
              <p:cNvSpPr>
                <a:spLocks noChangeShapeType="1"/>
              </p:cNvSpPr>
              <p:nvPr/>
            </p:nvSpPr>
            <p:spPr bwMode="auto">
              <a:xfrm>
                <a:off x="8032750" y="4740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7" name="Line 43"/>
              <p:cNvSpPr>
                <a:spLocks noChangeShapeType="1"/>
              </p:cNvSpPr>
              <p:nvPr/>
            </p:nvSpPr>
            <p:spPr bwMode="auto">
              <a:xfrm>
                <a:off x="8032750" y="4892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8" name="Line 44"/>
              <p:cNvSpPr>
                <a:spLocks noChangeShapeType="1"/>
              </p:cNvSpPr>
              <p:nvPr/>
            </p:nvSpPr>
            <p:spPr bwMode="auto">
              <a:xfrm>
                <a:off x="8032750" y="5045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89" name="Line 45"/>
              <p:cNvSpPr>
                <a:spLocks noChangeShapeType="1"/>
              </p:cNvSpPr>
              <p:nvPr/>
            </p:nvSpPr>
            <p:spPr bwMode="auto">
              <a:xfrm>
                <a:off x="8032750" y="51976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0" name="Line 46"/>
              <p:cNvSpPr>
                <a:spLocks noChangeShapeType="1"/>
              </p:cNvSpPr>
              <p:nvPr/>
            </p:nvSpPr>
            <p:spPr bwMode="auto">
              <a:xfrm>
                <a:off x="8032750" y="53500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1" name="Line 47"/>
              <p:cNvSpPr>
                <a:spLocks noChangeShapeType="1"/>
              </p:cNvSpPr>
              <p:nvPr/>
            </p:nvSpPr>
            <p:spPr bwMode="auto">
              <a:xfrm>
                <a:off x="8032750" y="55024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2" name="Line 48"/>
              <p:cNvSpPr>
                <a:spLocks noChangeShapeType="1"/>
              </p:cNvSpPr>
              <p:nvPr/>
            </p:nvSpPr>
            <p:spPr bwMode="auto">
              <a:xfrm>
                <a:off x="8032750" y="56548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3" name="Line 49"/>
              <p:cNvSpPr>
                <a:spLocks noChangeShapeType="1"/>
              </p:cNvSpPr>
              <p:nvPr/>
            </p:nvSpPr>
            <p:spPr bwMode="auto">
              <a:xfrm>
                <a:off x="8032750" y="5807233"/>
                <a:ext cx="1866900" cy="0"/>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4" name="Line 50"/>
              <p:cNvSpPr>
                <a:spLocks noChangeShapeType="1"/>
              </p:cNvSpPr>
              <p:nvPr/>
            </p:nvSpPr>
            <p:spPr bwMode="auto">
              <a:xfrm>
                <a:off x="9285287" y="4568983"/>
                <a:ext cx="0" cy="1376362"/>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5" name="Line 51"/>
              <p:cNvSpPr>
                <a:spLocks noChangeShapeType="1"/>
              </p:cNvSpPr>
              <p:nvPr/>
            </p:nvSpPr>
            <p:spPr bwMode="auto">
              <a:xfrm>
                <a:off x="9610725" y="4567396"/>
                <a:ext cx="0" cy="1376363"/>
              </a:xfrm>
              <a:prstGeom prst="line">
                <a:avLst/>
              </a:prstGeom>
              <a:noFill/>
              <a:ln w="25400">
                <a:solidFill>
                  <a:srgbClr val="000000"/>
                </a:solidFill>
                <a:round/>
                <a:headEnd type="none" w="sm" len="sm"/>
                <a:tailEnd type="none" w="sm" len="sm"/>
              </a:ln>
              <a:effectLst/>
            </p:spPr>
            <p:txBody>
              <a:bodyPr/>
              <a:lstStyle/>
              <a:p>
                <a:endParaRPr lang="bg-BG" dirty="0"/>
              </a:p>
            </p:txBody>
          </p:sp>
          <p:sp>
            <p:nvSpPr>
              <p:cNvPr id="492596" name="Line 52"/>
              <p:cNvSpPr>
                <a:spLocks noChangeShapeType="1"/>
              </p:cNvSpPr>
              <p:nvPr/>
            </p:nvSpPr>
            <p:spPr bwMode="auto">
              <a:xfrm>
                <a:off x="9037637" y="4564221"/>
                <a:ext cx="0" cy="1376363"/>
              </a:xfrm>
              <a:prstGeom prst="line">
                <a:avLst/>
              </a:prstGeom>
              <a:noFill/>
              <a:ln w="25400">
                <a:solidFill>
                  <a:srgbClr val="000000"/>
                </a:solidFill>
                <a:round/>
                <a:headEnd type="none" w="sm" len="sm"/>
                <a:tailEnd type="none" w="sm" len="sm"/>
              </a:ln>
              <a:effectLst/>
            </p:spPr>
            <p:txBody>
              <a:bodyPr/>
              <a:lstStyle/>
              <a:p>
                <a:endParaRPr lang="bg-BG" dirty="0"/>
              </a:p>
            </p:txBody>
          </p:sp>
        </p:grpSp>
        <p:sp>
          <p:nvSpPr>
            <p:cNvPr id="492609" name="Line 65"/>
            <p:cNvSpPr>
              <a:spLocks noChangeShapeType="1"/>
            </p:cNvSpPr>
            <p:nvPr/>
          </p:nvSpPr>
          <p:spPr bwMode="auto">
            <a:xfrm flipV="1">
              <a:off x="7070726" y="5269071"/>
              <a:ext cx="884237" cy="3175"/>
            </a:xfrm>
            <a:prstGeom prst="line">
              <a:avLst/>
            </a:prstGeom>
            <a:noFill/>
            <a:ln w="50800">
              <a:solidFill>
                <a:schemeClr val="tx1"/>
              </a:solidFill>
              <a:round/>
              <a:headEnd type="stealth" w="med" len="lg"/>
              <a:tailEnd type="stealth" w="med" len="lg"/>
            </a:ln>
            <a:effectLst/>
          </p:spPr>
          <p:txBody>
            <a:bodyPr/>
            <a:lstStyle/>
            <a:p>
              <a:endParaRPr lang="bg-BG" dirty="0"/>
            </a:p>
          </p:txBody>
        </p:sp>
        <p:sp>
          <p:nvSpPr>
            <p:cNvPr id="492610" name="Text Box 66"/>
            <p:cNvSpPr txBox="1">
              <a:spLocks noChangeArrowheads="1"/>
            </p:cNvSpPr>
            <p:nvPr/>
          </p:nvSpPr>
          <p:spPr bwMode="auto">
            <a:xfrm>
              <a:off x="5135050" y="6002023"/>
              <a:ext cx="1811850" cy="400110"/>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0070C0"/>
                  </a:solidFill>
                </a:rPr>
                <a:t>Table 1</a:t>
              </a:r>
            </a:p>
          </p:txBody>
        </p:sp>
        <p:sp>
          <p:nvSpPr>
            <p:cNvPr id="492611" name="Text Box 67"/>
            <p:cNvSpPr txBox="1">
              <a:spLocks noChangeArrowheads="1"/>
            </p:cNvSpPr>
            <p:nvPr/>
          </p:nvSpPr>
          <p:spPr bwMode="auto">
            <a:xfrm>
              <a:off x="8056562" y="6021133"/>
              <a:ext cx="1830388" cy="396875"/>
            </a:xfrm>
            <a:prstGeom prst="rect">
              <a:avLst/>
            </a:prstGeom>
            <a:noFill/>
            <a:ln w="9525">
              <a:noFill/>
              <a:miter lim="800000"/>
              <a:headEnd/>
              <a:tailEnd/>
            </a:ln>
            <a:effectLst/>
          </p:spPr>
          <p:txBody>
            <a:bodyPr wrap="square">
              <a:spAutoFit/>
            </a:bodyPr>
            <a:lstStyle/>
            <a:p>
              <a:pPr algn="ctr">
                <a:lnSpc>
                  <a:spcPct val="100000"/>
                </a:lnSpc>
              </a:pPr>
              <a:r>
                <a:rPr lang="en-US" sz="2000" b="1" dirty="0">
                  <a:solidFill>
                    <a:srgbClr val="0070C0"/>
                  </a:solidFill>
                </a:rPr>
                <a:t>Table 2</a:t>
              </a:r>
            </a:p>
          </p:txBody>
        </p:sp>
        <p:sp>
          <p:nvSpPr>
            <p:cNvPr id="492616" name="Text Box 72"/>
            <p:cNvSpPr txBox="1">
              <a:spLocks noChangeArrowheads="1"/>
            </p:cNvSpPr>
            <p:nvPr/>
          </p:nvSpPr>
          <p:spPr bwMode="auto">
            <a:xfrm>
              <a:off x="1293812" y="4488021"/>
              <a:ext cx="3013076" cy="1446550"/>
            </a:xfrm>
            <a:prstGeom prst="rect">
              <a:avLst/>
            </a:prstGeom>
            <a:noFill/>
            <a:ln w="9525">
              <a:noFill/>
              <a:miter lim="800000"/>
              <a:headEnd/>
              <a:tailEnd/>
            </a:ln>
            <a:effectLst/>
          </p:spPr>
          <p:txBody>
            <a:bodyPr wrap="square">
              <a:spAutoFit/>
            </a:bodyPr>
            <a:lstStyle/>
            <a:p>
              <a:pPr>
                <a:lnSpc>
                  <a:spcPct val="100000"/>
                </a:lnSpc>
              </a:pPr>
              <a:r>
                <a:rPr lang="en-US" sz="3200" b="1" dirty="0">
                  <a:solidFill>
                    <a:schemeClr val="tx2">
                      <a:lumMod val="75000"/>
                    </a:schemeClr>
                  </a:solidFill>
                </a:rPr>
                <a:t>Join</a:t>
              </a:r>
            </a:p>
            <a:p>
              <a:pPr>
                <a:lnSpc>
                  <a:spcPct val="100000"/>
                </a:lnSpc>
              </a:pPr>
              <a:r>
                <a:rPr lang="en-US" sz="2800" b="1" dirty="0">
                  <a:solidFill>
                    <a:schemeClr val="accent2">
                      <a:lumMod val="75000"/>
                    </a:schemeClr>
                  </a:solidFill>
                </a:rPr>
                <a:t>Combine tables by</a:t>
              </a:r>
            </a:p>
            <a:p>
              <a:pPr>
                <a:lnSpc>
                  <a:spcPct val="100000"/>
                </a:lnSpc>
              </a:pPr>
              <a:r>
                <a:rPr lang="en-US" sz="2800" b="1" dirty="0">
                  <a:solidFill>
                    <a:schemeClr val="accent2">
                      <a:lumMod val="75000"/>
                    </a:schemeClr>
                  </a:solidFill>
                </a:rPr>
                <a:t>some column</a:t>
              </a:r>
            </a:p>
          </p:txBody>
        </p:sp>
      </p:grpSp>
      <p:sp>
        <p:nvSpPr>
          <p:cNvPr id="81" name="Rectangle 2">
            <a:extLst>
              <a:ext uri="{FF2B5EF4-FFF2-40B4-BE49-F238E27FC236}">
                <a16:creationId xmlns:a16="http://schemas.microsoft.com/office/drawing/2014/main" id="{F4F32A6A-BDD4-4601-93F2-EC8203EB1B78}"/>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Capabilities of SQL SELECT </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3232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3" name="Rectangle 3"/>
          <p:cNvSpPr>
            <a:spLocks noGrp="1" noChangeArrowheads="1"/>
          </p:cNvSpPr>
          <p:nvPr>
            <p:ph idx="1"/>
          </p:nvPr>
        </p:nvSpPr>
        <p:spPr>
          <a:xfrm>
            <a:off x="192001" y="908043"/>
            <a:ext cx="11617412" cy="5570355"/>
          </a:xfrm>
        </p:spPr>
        <p:txBody>
          <a:bodyPr/>
          <a:lstStyle/>
          <a:p>
            <a:pPr>
              <a:lnSpc>
                <a:spcPct val="100000"/>
              </a:lnSpc>
            </a:pPr>
            <a:r>
              <a:rPr lang="en-US" dirty="0">
                <a:latin typeface="Segoe UI" panose="020B0502040204020203" pitchFamily="34" charset="0"/>
                <a:cs typeface="Segoe UI" panose="020B0502040204020203" pitchFamily="34" charset="0"/>
              </a:rPr>
              <a:t>Selecting all columns from the "Departments" table</a:t>
            </a: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dirty="0">
              <a:latin typeface="Segoe UI" panose="020B0502040204020203" pitchFamily="34" charset="0"/>
              <a:cs typeface="Segoe UI" panose="020B0502040204020203" pitchFamily="34" charset="0"/>
            </a:endParaRPr>
          </a:p>
          <a:p>
            <a:pPr>
              <a:lnSpc>
                <a:spcPct val="100000"/>
              </a:lnSpc>
            </a:pPr>
            <a:endParaRPr lang="en-US" sz="2400" dirty="0">
              <a:latin typeface="Segoe UI" panose="020B0502040204020203" pitchFamily="34" charset="0"/>
              <a:cs typeface="Segoe UI" panose="020B0502040204020203" pitchFamily="34" charset="0"/>
            </a:endParaRPr>
          </a:p>
          <a:p>
            <a:pPr>
              <a:lnSpc>
                <a:spcPct val="100000"/>
              </a:lnSpc>
            </a:pPr>
            <a:endParaRPr lang="en-US" sz="2400" dirty="0">
              <a:latin typeface="Segoe UI" panose="020B0502040204020203" pitchFamily="34" charset="0"/>
              <a:cs typeface="Segoe UI" panose="020B0502040204020203" pitchFamily="34" charset="0"/>
            </a:endParaRPr>
          </a:p>
          <a:p>
            <a:pPr>
              <a:lnSpc>
                <a:spcPct val="100000"/>
              </a:lnSpc>
              <a:spcBef>
                <a:spcPts val="1800"/>
              </a:spcBef>
            </a:pPr>
            <a:r>
              <a:rPr lang="en-US" dirty="0">
                <a:latin typeface="Segoe UI" panose="020B0502040204020203" pitchFamily="34" charset="0"/>
                <a:cs typeface="Segoe UI" panose="020B0502040204020203" pitchFamily="34" charset="0"/>
              </a:rPr>
              <a:t>Selecting specific columns</a:t>
            </a:r>
          </a:p>
        </p:txBody>
      </p:sp>
      <p:sp>
        <p:nvSpPr>
          <p:cNvPr id="496644" name="Rectangle 4"/>
          <p:cNvSpPr>
            <a:spLocks noChangeArrowheads="1"/>
          </p:cNvSpPr>
          <p:nvPr/>
        </p:nvSpPr>
        <p:spPr bwMode="auto">
          <a:xfrm>
            <a:off x="2362200" y="1641907"/>
            <a:ext cx="7288117"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a:t>
            </a:r>
            <a:r>
              <a:rPr lang="en-US" sz="2600" b="1" noProof="1">
                <a:solidFill>
                  <a:srgbClr val="FBEEDC"/>
                </a:solidFill>
                <a:latin typeface="Consolas" pitchFamily="49" charset="0"/>
                <a:cs typeface="Consolas" pitchFamily="49" charset="0"/>
              </a:rPr>
              <a:t> </a:t>
            </a:r>
            <a:r>
              <a:rPr lang="en-US" sz="2600" b="1" noProof="1">
                <a:solidFill>
                  <a:schemeClr val="accent1"/>
                </a:solidFill>
                <a:latin typeface="Consolas" pitchFamily="49" charset="0"/>
                <a:cs typeface="Consolas" pitchFamily="49" charset="0"/>
              </a:rPr>
              <a:t>FROM</a:t>
            </a:r>
            <a:r>
              <a:rPr lang="en-US" sz="2600" b="1" noProof="1">
                <a:solidFill>
                  <a:srgbClr val="FBEEDC"/>
                </a:solidFill>
                <a:latin typeface="Consolas" pitchFamily="49" charset="0"/>
                <a:cs typeface="Consolas" pitchFamily="49" charset="0"/>
              </a:rPr>
              <a:t> </a:t>
            </a:r>
            <a:r>
              <a:rPr lang="en-US" sz="2600" b="1" noProof="1">
                <a:solidFill>
                  <a:schemeClr val="accent2">
                    <a:lumMod val="75000"/>
                  </a:schemeClr>
                </a:solidFill>
                <a:latin typeface="Consolas" pitchFamily="49" charset="0"/>
                <a:cs typeface="Consolas" pitchFamily="49" charset="0"/>
              </a:rPr>
              <a:t>Departments</a:t>
            </a:r>
          </a:p>
        </p:txBody>
      </p:sp>
      <p:sp>
        <p:nvSpPr>
          <p:cNvPr id="496645" name="Rectangle 5"/>
          <p:cNvSpPr>
            <a:spLocks noChangeArrowheads="1"/>
          </p:cNvSpPr>
          <p:nvPr/>
        </p:nvSpPr>
        <p:spPr bwMode="auto">
          <a:xfrm>
            <a:off x="1371600" y="5017373"/>
            <a:ext cx="4724387"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accent1"/>
                </a:solidFill>
                <a:latin typeface="Consolas" pitchFamily="49" charset="0"/>
              </a:rPr>
              <a:t>SELECT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accent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704607312"/>
              </p:ext>
            </p:extLst>
          </p:nvPr>
        </p:nvGraphicFramePr>
        <p:xfrm>
          <a:off x="2362200" y="2355843"/>
          <a:ext cx="7288117" cy="1789176"/>
        </p:xfrm>
        <a:graphic>
          <a:graphicData uri="http://schemas.openxmlformats.org/drawingml/2006/table">
            <a:tbl>
              <a:tblPr>
                <a:tableStyleId>{8A107856-5554-42FB-B03E-39F5DBC370BA}</a:tableStyleId>
              </a:tblPr>
              <a:tblGrid>
                <a:gridCol w="1832575">
                  <a:extLst>
                    <a:ext uri="{9D8B030D-6E8A-4147-A177-3AD203B41FA5}">
                      <a16:colId xmlns:a16="http://schemas.microsoft.com/office/drawing/2014/main" val="20000"/>
                    </a:ext>
                  </a:extLst>
                </a:gridCol>
                <a:gridCol w="3896369">
                  <a:extLst>
                    <a:ext uri="{9D8B030D-6E8A-4147-A177-3AD203B41FA5}">
                      <a16:colId xmlns:a16="http://schemas.microsoft.com/office/drawing/2014/main" val="20001"/>
                    </a:ext>
                  </a:extLst>
                </a:gridCol>
                <a:gridCol w="1559173">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DepartmentID</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Name</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ManagerID</a:t>
                      </a:r>
                      <a:endParaRPr kumimoji="1" lang="en-US" sz="20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1</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Engineering</a:t>
                      </a:r>
                      <a:endParaRPr kumimoji="1" lang="en-US"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12</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2</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Tool design</a:t>
                      </a:r>
                      <a:endParaRPr kumimoji="1" lang="en-US"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4</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3</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Sales</a:t>
                      </a:r>
                      <a:endParaRPr kumimoji="1" lang="en-US"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273</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4281440826"/>
              </p:ext>
            </p:extLst>
          </p:nvPr>
        </p:nvGraphicFramePr>
        <p:xfrm>
          <a:off x="7024248" y="4523439"/>
          <a:ext cx="3735885" cy="1789176"/>
        </p:xfrm>
        <a:graphic>
          <a:graphicData uri="http://schemas.openxmlformats.org/drawingml/2006/table">
            <a:tbl>
              <a:tblPr>
                <a:tableStyleId>{8A107856-5554-42FB-B03E-39F5DBC370BA}</a:tableStyleId>
              </a:tblPr>
              <a:tblGrid>
                <a:gridCol w="1788866">
                  <a:extLst>
                    <a:ext uri="{9D8B030D-6E8A-4147-A177-3AD203B41FA5}">
                      <a16:colId xmlns:a16="http://schemas.microsoft.com/office/drawing/2014/main" val="20000"/>
                    </a:ext>
                  </a:extLst>
                </a:gridCol>
                <a:gridCol w="1947019">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DepartmentID</a:t>
                      </a:r>
                      <a:endParaRPr kumimoji="1" lang="en-US" sz="20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u="none" strike="noStrike" cap="none" normalizeH="0" baseline="0" noProof="1">
                          <a:ln>
                            <a:noFill/>
                          </a:ln>
                          <a:effectLst/>
                        </a:rPr>
                        <a:t>Name</a:t>
                      </a:r>
                      <a:endParaRPr kumimoji="1" lang="en-US" sz="20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1</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Engineering</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2</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Tool design</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u="none" strike="noStrike" cap="none" normalizeH="0" baseline="0" noProof="1">
                          <a:ln>
                            <a:noFill/>
                          </a:ln>
                          <a:effectLst/>
                        </a:rPr>
                        <a:t>3</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Sales</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a:t>
                      </a:r>
                      <a:endParaRPr kumimoji="1" lang="bg-BG" sz="1800" b="1" i="0" u="none" strike="noStrike" cap="none" normalizeH="0" baseline="0" noProof="1">
                        <a:ln>
                          <a:noFill/>
                        </a:ln>
                        <a:solidFill>
                          <a:srgbClr val="EBFFD2"/>
                        </a:solidFill>
                        <a:effectLst/>
                        <a:latin typeface="+mn-lt"/>
                      </a:endParaRPr>
                    </a:p>
                  </a:txBody>
                  <a:tcP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u="none" strike="noStrike" cap="none" normalizeH="0" baseline="0" noProof="1">
                          <a:ln>
                            <a:noFill/>
                          </a:ln>
                          <a:effectLst/>
                        </a:rPr>
                        <a:t>…</a:t>
                      </a:r>
                      <a:endParaRPr kumimoji="1" lang="en-US" sz="1800" b="1" i="0" u="none" strike="noStrike" cap="none" normalizeH="0" baseline="0" noProof="1">
                        <a:ln>
                          <a:noFill/>
                        </a:ln>
                        <a:solidFill>
                          <a:srgbClr val="EBFFD2"/>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9" name="AutoShape 22"/>
          <p:cNvSpPr>
            <a:spLocks noChangeArrowheads="1"/>
          </p:cNvSpPr>
          <p:nvPr/>
        </p:nvSpPr>
        <p:spPr bwMode="auto">
          <a:xfrm>
            <a:off x="723900" y="2597132"/>
            <a:ext cx="3224582" cy="749311"/>
          </a:xfrm>
          <a:prstGeom prst="wedgeRoundRectCallout">
            <a:avLst>
              <a:gd name="adj1" fmla="val 42340"/>
              <a:gd name="adj2" fmla="val -124902"/>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a:solidFill>
                  <a:schemeClr val="bg1"/>
                </a:solidFill>
                <a:latin typeface="Consolas" panose="020B0609020204030204" pitchFamily="49" charset="0"/>
                <a:cs typeface="Consolas" panose="020B0609020204030204" pitchFamily="49" charset="0"/>
              </a:rPr>
              <a:t>List of columns</a:t>
            </a:r>
          </a:p>
          <a:p>
            <a:pPr algn="ctr"/>
            <a:r>
              <a:rPr lang="en-US" sz="2000" noProof="1">
                <a:solidFill>
                  <a:schemeClr val="bg1"/>
                </a:solidFill>
                <a:latin typeface="Consolas" panose="020B0609020204030204" pitchFamily="49" charset="0"/>
                <a:cs typeface="Consolas" panose="020B0609020204030204" pitchFamily="49" charset="0"/>
              </a:rPr>
              <a:t>(</a:t>
            </a:r>
            <a:r>
              <a:rPr lang="en-US" sz="2000" b="1" noProof="1">
                <a:solidFill>
                  <a:schemeClr val="accent1"/>
                </a:solidFill>
                <a:latin typeface="Consolas" panose="020B0609020204030204" pitchFamily="49" charset="0"/>
                <a:cs typeface="Consolas" panose="020B0609020204030204" pitchFamily="49" charset="0"/>
              </a:rPr>
              <a:t>*</a:t>
            </a:r>
            <a:r>
              <a:rPr lang="en-US" sz="2000" noProof="1">
                <a:solidFill>
                  <a:schemeClr val="bg1"/>
                </a:solidFill>
                <a:latin typeface="Consolas" panose="020B0609020204030204" pitchFamily="49" charset="0"/>
                <a:cs typeface="Consolas" panose="020B0609020204030204" pitchFamily="49" charset="0"/>
              </a:rPr>
              <a:t> for everything)</a:t>
            </a:r>
            <a:endParaRPr lang="bg-BG" sz="2000" noProof="1">
              <a:solidFill>
                <a:schemeClr val="bg1"/>
              </a:solidFill>
              <a:latin typeface="Consolas" panose="020B0609020204030204" pitchFamily="49" charset="0"/>
              <a:cs typeface="Consolas" panose="020B0609020204030204" pitchFamily="49" charset="0"/>
            </a:endParaRPr>
          </a:p>
        </p:txBody>
      </p:sp>
      <p:sp>
        <p:nvSpPr>
          <p:cNvPr id="10" name="AutoShape 22"/>
          <p:cNvSpPr>
            <a:spLocks noChangeArrowheads="1"/>
          </p:cNvSpPr>
          <p:nvPr/>
        </p:nvSpPr>
        <p:spPr bwMode="auto">
          <a:xfrm>
            <a:off x="6189536" y="2285680"/>
            <a:ext cx="2449932" cy="409572"/>
          </a:xfrm>
          <a:prstGeom prst="wedgeRoundRectCallout">
            <a:avLst>
              <a:gd name="adj1" fmla="val -45213"/>
              <a:gd name="adj2" fmla="val -130981"/>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noProof="1">
                <a:solidFill>
                  <a:schemeClr val="bg1"/>
                </a:solidFill>
                <a:latin typeface="Consolas" panose="020B0609020204030204" pitchFamily="49" charset="0"/>
                <a:cs typeface="Consolas" panose="020B0609020204030204" pitchFamily="49" charset="0"/>
              </a:rPr>
              <a:t>Table name</a:t>
            </a:r>
            <a:endParaRPr lang="bg-BG" sz="2000" noProof="1">
              <a:solidFill>
                <a:schemeClr val="bg1"/>
              </a:solidFill>
              <a:latin typeface="Consolas" panose="020B0609020204030204" pitchFamily="49" charset="0"/>
              <a:cs typeface="Consolas" panose="020B0609020204030204" pitchFamily="49" charset="0"/>
            </a:endParaRPr>
          </a:p>
        </p:txBody>
      </p:sp>
      <p:sp>
        <p:nvSpPr>
          <p:cNvPr id="3" name="Arrow: Right 2"/>
          <p:cNvSpPr/>
          <p:nvPr/>
        </p:nvSpPr>
        <p:spPr>
          <a:xfrm>
            <a:off x="6210300" y="5227994"/>
            <a:ext cx="763531" cy="47131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11" name="Rectangle 2">
            <a:extLst>
              <a:ext uri="{FF2B5EF4-FFF2-40B4-BE49-F238E27FC236}">
                <a16:creationId xmlns:a16="http://schemas.microsoft.com/office/drawing/2014/main" id="{68C86975-1EAF-4630-BB34-35061BA33D00}"/>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SELECT – Example</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85165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96644"/>
                                        </p:tgtEl>
                                        <p:attrNameLst>
                                          <p:attrName>style.visibility</p:attrName>
                                        </p:attrNameLst>
                                      </p:cBhvr>
                                      <p:to>
                                        <p:strVal val="visible"/>
                                      </p:to>
                                    </p:set>
                                    <p:animEffect transition="in" filter="fade">
                                      <p:cBhvr>
                                        <p:cTn id="7" dur="500"/>
                                        <p:tgtEl>
                                          <p:spTgt spid="4966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96646"/>
                                        </p:tgtEl>
                                        <p:attrNameLst>
                                          <p:attrName>style.visibility</p:attrName>
                                        </p:attrNameLst>
                                      </p:cBhvr>
                                      <p:to>
                                        <p:strVal val="visible"/>
                                      </p:to>
                                    </p:set>
                                    <p:animEffect transition="in" filter="fade">
                                      <p:cBhvr>
                                        <p:cTn id="22" dur="500"/>
                                        <p:tgtEl>
                                          <p:spTgt spid="496646"/>
                                        </p:tgtEl>
                                      </p:cBhvr>
                                    </p:animEffect>
                                  </p:childTnLst>
                                </p:cTn>
                              </p:par>
                              <p:par>
                                <p:cTn id="23" presetID="10" presetClass="exit" presetSubtype="0" fill="hold" grpId="1"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10"/>
                                        </p:tgtEl>
                                      </p:cBhvr>
                                    </p:animEffect>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96643">
                                            <p:txEl>
                                              <p:pRg st="6" end="6"/>
                                            </p:txEl>
                                          </p:spTgt>
                                        </p:tgtEl>
                                        <p:attrNameLst>
                                          <p:attrName>style.visibility</p:attrName>
                                        </p:attrNameLst>
                                      </p:cBhvr>
                                      <p:to>
                                        <p:strVal val="visible"/>
                                      </p:to>
                                    </p:set>
                                    <p:animEffect transition="in" filter="fade">
                                      <p:cBhvr>
                                        <p:cTn id="33" dur="500"/>
                                        <p:tgtEl>
                                          <p:spTgt spid="496643">
                                            <p:txEl>
                                              <p:pRg st="6" end="6"/>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96645"/>
                                        </p:tgtEl>
                                        <p:attrNameLst>
                                          <p:attrName>style.visibility</p:attrName>
                                        </p:attrNameLst>
                                      </p:cBhvr>
                                      <p:to>
                                        <p:strVal val="visible"/>
                                      </p:to>
                                    </p:set>
                                    <p:animEffect transition="in" filter="fade">
                                      <p:cBhvr>
                                        <p:cTn id="37" dur="500"/>
                                        <p:tgtEl>
                                          <p:spTgt spid="496645"/>
                                        </p:tgtEl>
                                      </p:cBhvr>
                                    </p:animEffect>
                                  </p:childTnLst>
                                </p:cTn>
                              </p:par>
                            </p:childTnLst>
                          </p:cTn>
                        </p:par>
                        <p:par>
                          <p:cTn id="38" fill="hold">
                            <p:stCondLst>
                              <p:cond delay="1000"/>
                            </p:stCondLst>
                            <p:childTnLst>
                              <p:par>
                                <p:cTn id="39" presetID="10" presetClass="entr" presetSubtype="0"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fade">
                                      <p:cBhvr>
                                        <p:cTn id="41" dur="500"/>
                                        <p:tgtEl>
                                          <p:spTgt spid="3"/>
                                        </p:tgtEl>
                                      </p:cBhvr>
                                    </p:animEffect>
                                  </p:childTnLst>
                                </p:cTn>
                              </p:par>
                            </p:childTnLst>
                          </p:cTn>
                        </p:par>
                        <p:par>
                          <p:cTn id="42" fill="hold">
                            <p:stCondLst>
                              <p:cond delay="1500"/>
                            </p:stCondLst>
                            <p:childTnLst>
                              <p:par>
                                <p:cTn id="43" presetID="10" presetClass="entr" presetSubtype="0" fill="hold" nodeType="afterEffect">
                                  <p:stCondLst>
                                    <p:cond delay="0"/>
                                  </p:stCondLst>
                                  <p:childTnLst>
                                    <p:set>
                                      <p:cBhvr>
                                        <p:cTn id="44" dur="1" fill="hold">
                                          <p:stCondLst>
                                            <p:cond delay="0"/>
                                          </p:stCondLst>
                                        </p:cTn>
                                        <p:tgtEl>
                                          <p:spTgt spid="496672"/>
                                        </p:tgtEl>
                                        <p:attrNameLst>
                                          <p:attrName>style.visibility</p:attrName>
                                        </p:attrNameLst>
                                      </p:cBhvr>
                                      <p:to>
                                        <p:strVal val="visible"/>
                                      </p:to>
                                    </p:set>
                                    <p:animEffect transition="in" filter="fade">
                                      <p:cBhvr>
                                        <p:cTn id="45" dur="500"/>
                                        <p:tgtEl>
                                          <p:spTgt spid="4966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4" grpId="0" animBg="1"/>
      <p:bldP spid="496645" grpId="0" animBg="1"/>
      <p:bldP spid="9" grpId="0" animBg="1"/>
      <p:bldP spid="9" grpId="1" animBg="1"/>
      <p:bldP spid="10" grpId="0" animBg="1"/>
      <p:bldP spid="10" grpId="1"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a:xfrm>
            <a:off x="876081" y="1143000"/>
            <a:ext cx="10512862" cy="4351338"/>
          </a:xfrm>
        </p:spPr>
        <p:txBody>
          <a:bodyPr>
            <a:normAutofit/>
          </a:bodyPr>
          <a:lstStyle/>
          <a:p>
            <a:pPr>
              <a:lnSpc>
                <a:spcPct val="100000"/>
              </a:lnSpc>
            </a:pPr>
            <a:r>
              <a:rPr lang="en-US" sz="3200" dirty="0">
                <a:solidFill>
                  <a:schemeClr val="tx2">
                    <a:lumMod val="75000"/>
                  </a:schemeClr>
                </a:solidFill>
                <a:latin typeface="Segoe UI" panose="020B0502040204020203" pitchFamily="34" charset="0"/>
                <a:cs typeface="Segoe UI" panose="020B0502040204020203" pitchFamily="34" charset="0"/>
              </a:rPr>
              <a:t>Aliases</a:t>
            </a:r>
            <a:r>
              <a:rPr lang="en-US" sz="3200" dirty="0">
                <a:latin typeface="Segoe UI" panose="020B0502040204020203" pitchFamily="34" charset="0"/>
                <a:cs typeface="Segoe UI" panose="020B0502040204020203" pitchFamily="34" charset="0"/>
              </a:rPr>
              <a:t> rename a table or a column heading</a:t>
            </a:r>
          </a:p>
          <a:p>
            <a:pPr>
              <a:lnSpc>
                <a:spcPct val="100000"/>
              </a:lnSpc>
              <a:spcBef>
                <a:spcPts val="22200"/>
              </a:spcBef>
            </a:pPr>
            <a:r>
              <a:rPr lang="en-US" sz="3200" dirty="0">
                <a:latin typeface="Segoe UI" panose="020B0502040204020203" pitchFamily="34" charset="0"/>
                <a:cs typeface="Segoe UI" panose="020B0502040204020203" pitchFamily="34" charset="0"/>
              </a:rPr>
              <a:t>You can shorten fields or clarify abbreviations</a:t>
            </a:r>
          </a:p>
        </p:txBody>
      </p:sp>
      <p:sp>
        <p:nvSpPr>
          <p:cNvPr id="502788" name="Rectangle 4"/>
          <p:cNvSpPr>
            <a:spLocks noChangeArrowheads="1"/>
          </p:cNvSpPr>
          <p:nvPr/>
        </p:nvSpPr>
        <p:spPr bwMode="auto">
          <a:xfrm>
            <a:off x="1979612" y="1778134"/>
            <a:ext cx="8305800" cy="646331"/>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b="1" noProof="1">
                <a:solidFill>
                  <a:schemeClr val="accent2">
                    <a:lumMod val="75000"/>
                  </a:schemeClr>
                </a:solidFill>
                <a:latin typeface="Consolas" pitchFamily="49" charset="0"/>
                <a:cs typeface="Consolas" pitchFamily="49" charset="0"/>
              </a:rPr>
              <a:t>SELECT EmployeeID </a:t>
            </a:r>
            <a:r>
              <a:rPr lang="en-US" b="1" noProof="1">
                <a:solidFill>
                  <a:schemeClr val="tx2">
                    <a:lumMod val="75000"/>
                  </a:schemeClr>
                </a:solidFill>
                <a:latin typeface="Consolas" pitchFamily="49" charset="0"/>
                <a:cs typeface="Consolas" pitchFamily="49" charset="0"/>
              </a:rPr>
              <a:t>AS</a:t>
            </a: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ID, FirstName, LastName</a:t>
            </a:r>
          </a:p>
          <a:p>
            <a:pPr eaLnBrk="0" hangingPunct="0">
              <a:buClr>
                <a:schemeClr val="accent5">
                  <a:lumMod val="40000"/>
                  <a:lumOff val="60000"/>
                </a:schemeClr>
              </a:buClr>
              <a:buSzPct val="70000"/>
            </a:pPr>
            <a:r>
              <a:rPr lang="en-US" b="1" noProof="1">
                <a:solidFill>
                  <a:srgbClr val="FBEEDC"/>
                </a:solidFill>
                <a:latin typeface="Consolas" pitchFamily="49" charset="0"/>
                <a:cs typeface="Consolas" pitchFamily="49" charset="0"/>
              </a:rPr>
              <a:t>  </a:t>
            </a:r>
            <a:r>
              <a:rPr lang="en-US" b="1" noProof="1">
                <a:solidFill>
                  <a:schemeClr val="accent2">
                    <a:lumMod val="75000"/>
                  </a:schemeClr>
                </a:solidFill>
                <a:latin typeface="Consolas" pitchFamily="49" charset="0"/>
                <a:cs typeface="Consolas" pitchFamily="49" charset="0"/>
              </a:rPr>
              <a:t>FROM Employees</a:t>
            </a:r>
          </a:p>
        </p:txBody>
      </p:sp>
      <p:graphicFrame>
        <p:nvGraphicFramePr>
          <p:cNvPr id="502789" name="Group 5"/>
          <p:cNvGraphicFramePr>
            <a:graphicFrameLocks noGrp="1"/>
          </p:cNvGraphicFramePr>
          <p:nvPr>
            <p:extLst>
              <p:ext uri="{D42A27DB-BD31-4B8C-83A1-F6EECF244321}">
                <p14:modId xmlns:p14="http://schemas.microsoft.com/office/powerpoint/2010/main" val="3661184690"/>
              </p:ext>
            </p:extLst>
          </p:nvPr>
        </p:nvGraphicFramePr>
        <p:xfrm>
          <a:off x="3195638" y="2819400"/>
          <a:ext cx="5794372" cy="1707477"/>
        </p:xfrm>
        <a:graphic>
          <a:graphicData uri="http://schemas.openxmlformats.org/drawingml/2006/table">
            <a:tbl>
              <a:tblPr>
                <a:tableStyleId>{8A107856-5554-42FB-B03E-39F5DBC370BA}</a:tableStyleId>
              </a:tblPr>
              <a:tblGrid>
                <a:gridCol w="1906242">
                  <a:extLst>
                    <a:ext uri="{9D8B030D-6E8A-4147-A177-3AD203B41FA5}">
                      <a16:colId xmlns:a16="http://schemas.microsoft.com/office/drawing/2014/main" val="1163929117"/>
                    </a:ext>
                  </a:extLst>
                </a:gridCol>
                <a:gridCol w="1906242">
                  <a:extLst>
                    <a:ext uri="{9D8B030D-6E8A-4147-A177-3AD203B41FA5}">
                      <a16:colId xmlns:a16="http://schemas.microsoft.com/office/drawing/2014/main" val="20000"/>
                    </a:ext>
                  </a:extLst>
                </a:gridCol>
                <a:gridCol w="1981888">
                  <a:extLst>
                    <a:ext uri="{9D8B030D-6E8A-4147-A177-3AD203B41FA5}">
                      <a16:colId xmlns:a16="http://schemas.microsoft.com/office/drawing/2014/main" val="20001"/>
                    </a:ext>
                  </a:extLst>
                </a:gridCol>
              </a:tblGrid>
              <a:tr h="477609">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ID</a:t>
                      </a:r>
                      <a:endParaRPr kumimoji="1" lang="en-US" sz="24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FirstName</a:t>
                      </a:r>
                      <a:endParaRPr kumimoji="1" lang="en-US" sz="24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400" u="none" strike="noStrike" cap="none" normalizeH="0" baseline="0" noProof="1">
                          <a:ln>
                            <a:noFill/>
                          </a:ln>
                          <a:effectLst/>
                        </a:rPr>
                        <a:t>LastName</a:t>
                      </a:r>
                      <a:endParaRPr kumimoji="1" lang="en-US" sz="24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0"/>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1</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Guy</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Gilbert</a:t>
                      </a:r>
                      <a:endParaRPr kumimoji="1" lang="en-US" sz="22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1"/>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2</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Kevin</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Brown</a:t>
                      </a:r>
                      <a:endParaRPr kumimoji="1" lang="en-US" sz="22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2"/>
                  </a:ext>
                </a:extLst>
              </a:tr>
              <a:tr h="409956">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a:t>
                      </a:r>
                      <a:endParaRPr kumimoji="1" lang="en-US" sz="2200" b="1" i="0" u="none" strike="noStrike" cap="none" normalizeH="0" baseline="0" noProof="1">
                        <a:ln>
                          <a:noFill/>
                        </a:ln>
                        <a:solidFill>
                          <a:srgbClr val="EBFFD2"/>
                        </a:solidFill>
                        <a:effectLst/>
                        <a:latin typeface="+mn-lt"/>
                      </a:endParaRPr>
                    </a:p>
                  </a:txBody>
                  <a:tcPr anchor="ctr" horzOverflow="overflow"/>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200" u="none" strike="noStrike" cap="none" normalizeH="0" baseline="0" noProof="1">
                          <a:ln>
                            <a:noFill/>
                          </a:ln>
                          <a:effectLst/>
                        </a:rPr>
                        <a:t>…</a:t>
                      </a:r>
                      <a:endParaRPr kumimoji="1" lang="en-US" sz="2200" b="1" i="0" u="none" strike="noStrike" cap="none" normalizeH="0" baseline="0" noProof="1">
                        <a:ln>
                          <a:noFill/>
                        </a:ln>
                        <a:solidFill>
                          <a:srgbClr val="EBFFD2"/>
                        </a:solidFill>
                        <a:effectLst/>
                        <a:latin typeface="+mn-lt"/>
                      </a:endParaRPr>
                    </a:p>
                  </a:txBody>
                  <a:tcPr anchor="ctr" horzOverflow="overflow"/>
                </a:tc>
                <a:extLst>
                  <a:ext uri="{0D108BD9-81ED-4DB2-BD59-A6C34878D82A}">
                    <a16:rowId xmlns:a16="http://schemas.microsoft.com/office/drawing/2014/main" val="10003"/>
                  </a:ext>
                </a:extLst>
              </a:tr>
            </a:tbl>
          </a:graphicData>
        </a:graphic>
      </p:graphicFrame>
      <p:sp>
        <p:nvSpPr>
          <p:cNvPr id="8" name="Rectangle 9"/>
          <p:cNvSpPr>
            <a:spLocks noChangeArrowheads="1"/>
          </p:cNvSpPr>
          <p:nvPr/>
        </p:nvSpPr>
        <p:spPr bwMode="auto">
          <a:xfrm>
            <a:off x="1979612" y="5181600"/>
            <a:ext cx="8305800" cy="1049106"/>
          </a:xfrm>
          <a:prstGeom prst="rect">
            <a:avLst/>
          </a:prstGeom>
          <a:solidFill>
            <a:schemeClr val="accent5">
              <a:lumMod val="40000"/>
              <a:lumOff val="60000"/>
              <a:alpha val="20000"/>
            </a:schemeClr>
          </a:solidFill>
          <a:ln w="12700">
            <a:solidFill>
              <a:schemeClr val="accent5">
                <a:lumMod val="60000"/>
                <a:lumOff val="40000"/>
              </a:schemeClr>
            </a:solidFill>
          </a:ln>
        </p:spPr>
        <p:txBody>
          <a:bodyPr vert="horz" wrap="square" lIns="144000" tIns="108000" rIns="144000" bIns="108000" rtlCol="0">
            <a:spAutoFit/>
          </a:bodyPr>
          <a:lstStyle/>
          <a:p>
            <a:r>
              <a:rPr lang="en-US" b="1" dirty="0">
                <a:solidFill>
                  <a:schemeClr val="tx2">
                    <a:lumMod val="75000"/>
                  </a:schemeClr>
                </a:solidFill>
                <a:latin typeface="Consolas" panose="020B0609020204030204" pitchFamily="49" charset="0"/>
              </a:rPr>
              <a:t>SELECT</a:t>
            </a:r>
            <a:r>
              <a:rPr lang="en-US" b="1" dirty="0">
                <a:solidFill>
                  <a:schemeClr val="tx2"/>
                </a:solidFill>
                <a:latin typeface="Consolas" panose="020B0609020204030204" pitchFamily="49" charset="0"/>
              </a:rPr>
              <a:t> </a:t>
            </a:r>
            <a:r>
              <a:rPr lang="en-US" b="1" noProof="1">
                <a:solidFill>
                  <a:schemeClr val="tx2"/>
                </a:solidFill>
                <a:latin typeface="Consolas" panose="020B0609020204030204" pitchFamily="49" charset="0"/>
              </a:rPr>
              <a:t>c.Duration</a:t>
            </a:r>
            <a:r>
              <a:rPr lang="en-US" b="1" dirty="0">
                <a:solidFill>
                  <a:schemeClr val="accent2">
                    <a:lumMod val="75000"/>
                  </a:schemeClr>
                </a:solidFill>
                <a:latin typeface="Consolas" panose="020B0609020204030204" pitchFamily="49" charset="0"/>
              </a:rPr>
              <a:t>,</a:t>
            </a:r>
          </a:p>
          <a:p>
            <a:r>
              <a:rPr lang="en-US" b="1" dirty="0">
                <a:solidFill>
                  <a:schemeClr val="accent2">
                    <a:lumMod val="75000"/>
                  </a:schemeClr>
                </a:solidFill>
                <a:latin typeface="Consolas" panose="020B0609020204030204" pitchFamily="49" charset="0"/>
              </a:rPr>
              <a:t>       </a:t>
            </a:r>
            <a:r>
              <a:rPr lang="en-US" b="1" noProof="1">
                <a:solidFill>
                  <a:schemeClr val="accent2">
                    <a:lumMod val="75000"/>
                  </a:schemeClr>
                </a:solidFill>
                <a:latin typeface="Consolas" panose="020B0609020204030204" pitchFamily="49" charset="0"/>
              </a:rPr>
              <a:t>c.ACG </a:t>
            </a:r>
            <a:r>
              <a:rPr lang="en-US" b="1" dirty="0">
                <a:solidFill>
                  <a:schemeClr val="tx2">
                    <a:lumMod val="75000"/>
                  </a:schemeClr>
                </a:solidFill>
                <a:latin typeface="Consolas" panose="020B0609020204030204" pitchFamily="49" charset="0"/>
              </a:rPr>
              <a:t>AS</a:t>
            </a:r>
            <a:r>
              <a:rPr lang="en-US" b="1" dirty="0">
                <a:solidFill>
                  <a:srgbClr val="FBEEDC"/>
                </a:solidFill>
                <a:latin typeface="Consolas" panose="020B0609020204030204" pitchFamily="49" charset="0"/>
              </a:rPr>
              <a:t> </a:t>
            </a:r>
            <a:r>
              <a:rPr lang="en-US" b="1" dirty="0">
                <a:solidFill>
                  <a:schemeClr val="accent2">
                    <a:lumMod val="75000"/>
                  </a:schemeClr>
                </a:solidFill>
                <a:latin typeface="Consolas" panose="020B0609020204030204" pitchFamily="49" charset="0"/>
              </a:rPr>
              <a:t>'Access Control Gateway'</a:t>
            </a:r>
          </a:p>
          <a:p>
            <a:r>
              <a:rPr lang="en-US" b="1" dirty="0">
                <a:solidFill>
                  <a:schemeClr val="accent2">
                    <a:lumMod val="75000"/>
                  </a:schemeClr>
                </a:solidFill>
                <a:latin typeface="Consolas" panose="020B0609020204030204" pitchFamily="49" charset="0"/>
              </a:rPr>
              <a:t>  </a:t>
            </a:r>
            <a:r>
              <a:rPr lang="en-GB" b="1" dirty="0">
                <a:solidFill>
                  <a:schemeClr val="accent2">
                    <a:lumMod val="75000"/>
                  </a:schemeClr>
                </a:solidFill>
                <a:latin typeface="Consolas" panose="020B0609020204030204" pitchFamily="49" charset="0"/>
              </a:rPr>
              <a:t>FROM Calls </a:t>
            </a:r>
            <a:r>
              <a:rPr lang="en-GB" b="1" dirty="0">
                <a:solidFill>
                  <a:schemeClr val="tx2">
                    <a:lumMod val="75000"/>
                  </a:schemeClr>
                </a:solidFill>
                <a:latin typeface="Consolas" panose="020B0609020204030204" pitchFamily="49" charset="0"/>
              </a:rPr>
              <a:t>AS</a:t>
            </a:r>
            <a:r>
              <a:rPr lang="en-GB" b="1" dirty="0">
                <a:solidFill>
                  <a:srgbClr val="FBEEDC"/>
                </a:solidFill>
                <a:latin typeface="Consolas" panose="020B0609020204030204" pitchFamily="49" charset="0"/>
              </a:rPr>
              <a:t> </a:t>
            </a:r>
            <a:r>
              <a:rPr lang="en-GB" b="1" dirty="0">
                <a:solidFill>
                  <a:schemeClr val="accent2">
                    <a:lumMod val="75000"/>
                  </a:schemeClr>
                </a:solidFill>
                <a:latin typeface="Consolas" panose="020B0609020204030204" pitchFamily="49" charset="0"/>
              </a:rPr>
              <a:t>c</a:t>
            </a:r>
          </a:p>
        </p:txBody>
      </p:sp>
      <p:sp>
        <p:nvSpPr>
          <p:cNvPr id="9" name="AutoShape 22"/>
          <p:cNvSpPr>
            <a:spLocks noChangeArrowheads="1"/>
          </p:cNvSpPr>
          <p:nvPr/>
        </p:nvSpPr>
        <p:spPr bwMode="auto">
          <a:xfrm>
            <a:off x="4646612" y="2667000"/>
            <a:ext cx="1676400" cy="914403"/>
          </a:xfrm>
          <a:prstGeom prst="wedgeRoundRectCallout">
            <a:avLst>
              <a:gd name="adj1" fmla="val -36091"/>
              <a:gd name="adj2" fmla="val -113033"/>
              <a:gd name="adj3" fmla="val 16667"/>
            </a:avLst>
          </a:prstGeom>
          <a:solidFill>
            <a:schemeClr val="accent2">
              <a:alpha val="95000"/>
            </a:schemeClr>
          </a:solidFill>
          <a:ln w="19050">
            <a:solidFill>
              <a:srgbClr val="F8D49E">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800" noProof="1">
                <a:solidFill>
                  <a:schemeClr val="bg1"/>
                </a:solidFill>
                <a:latin typeface="Consolas" panose="020B0609020204030204" pitchFamily="49" charset="0"/>
                <a:cs typeface="Consolas" panose="020B0609020204030204" pitchFamily="49" charset="0"/>
              </a:rPr>
              <a:t>Display name</a:t>
            </a:r>
            <a:endParaRPr lang="bg-BG" sz="2800" noProof="1">
              <a:solidFill>
                <a:schemeClr val="bg1"/>
              </a:solidFill>
              <a:latin typeface="Consolas" panose="020B0609020204030204" pitchFamily="49" charset="0"/>
              <a:cs typeface="Consolas" panose="020B0609020204030204" pitchFamily="49" charset="0"/>
            </a:endParaRPr>
          </a:p>
        </p:txBody>
      </p:sp>
      <p:sp>
        <p:nvSpPr>
          <p:cNvPr id="10" name="Rectangle 2">
            <a:extLst>
              <a:ext uri="{FF2B5EF4-FFF2-40B4-BE49-F238E27FC236}">
                <a16:creationId xmlns:a16="http://schemas.microsoft.com/office/drawing/2014/main" id="{A041CBFB-5E2E-4916-A104-CB75BC55F442}"/>
              </a:ext>
            </a:extLst>
          </p:cNvPr>
          <p:cNvSpPr txBox="1">
            <a:spLocks noChangeArrowheads="1"/>
          </p:cNvSpPr>
          <p:nvPr/>
        </p:nvSpPr>
        <p:spPr>
          <a:xfrm>
            <a:off x="379412" y="381000"/>
            <a:ext cx="10512862" cy="593726"/>
          </a:xfrm>
          <a:prstGeom prst="rect">
            <a:avLst/>
          </a:prstGeom>
        </p:spPr>
        <p:txBody>
          <a:bodyPr vert="horz" lIns="91440" tIns="45720" rIns="91440" bIns="45720" rtlCol="0" anchor="ctr">
            <a:normAutofit fontScale="90000" lnSpcReduction="10000"/>
          </a:bodyPr>
          <a:lstStyle>
            <a:lvl1pPr algn="l" defTabSz="914126" rtl="0" eaLnBrk="1" latinLnBrk="0" hangingPunct="1">
              <a:lnSpc>
                <a:spcPct val="90000"/>
              </a:lnSpc>
              <a:spcBef>
                <a:spcPct val="0"/>
              </a:spcBef>
              <a:buNone/>
              <a:defRPr sz="4399" kern="1200">
                <a:solidFill>
                  <a:schemeClr val="tx1"/>
                </a:solidFill>
                <a:latin typeface="+mj-lt"/>
                <a:ea typeface="+mj-ea"/>
                <a:cs typeface="+mj-cs"/>
              </a:defRPr>
            </a:lvl1pPr>
          </a:lstStyle>
          <a:p>
            <a:r>
              <a:rPr lang="en-US" b="1" dirty="0">
                <a:solidFill>
                  <a:srgbClr val="FF5050"/>
                </a:solidFill>
                <a:latin typeface="Times New Roman" panose="02020603050405020304" pitchFamily="18" charset="0"/>
                <a:cs typeface="Times New Roman" panose="02020603050405020304" pitchFamily="18" charset="0"/>
              </a:rPr>
              <a:t>Column Aliases</a:t>
            </a:r>
            <a:endParaRPr lang="bg-BG" b="1"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2657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502788"/>
                                        </p:tgtEl>
                                        <p:attrNameLst>
                                          <p:attrName>style.visibility</p:attrName>
                                        </p:attrNameLst>
                                      </p:cBhvr>
                                      <p:to>
                                        <p:strVal val="visible"/>
                                      </p:to>
                                    </p:set>
                                    <p:animEffect transition="in" filter="fade">
                                      <p:cBhvr>
                                        <p:cTn id="7" dur="500"/>
                                        <p:tgtEl>
                                          <p:spTgt spid="50278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02789"/>
                                        </p:tgtEl>
                                        <p:attrNameLst>
                                          <p:attrName>style.visibility</p:attrName>
                                        </p:attrNameLst>
                                      </p:cBhvr>
                                      <p:to>
                                        <p:strVal val="visible"/>
                                      </p:to>
                                    </p:set>
                                    <p:animEffect transition="in" filter="fade">
                                      <p:cBhvr>
                                        <p:cTn id="17" dur="500"/>
                                        <p:tgtEl>
                                          <p:spTgt spid="502789"/>
                                        </p:tgtEl>
                                      </p:cBhvr>
                                    </p:animEffect>
                                  </p:childTnLst>
                                </p:cTn>
                              </p:par>
                              <p:par>
                                <p:cTn id="18" presetID="10" presetClass="exit" presetSubtype="0" fill="hold" grpId="1" nodeType="withEffect">
                                  <p:stCondLst>
                                    <p:cond delay="0"/>
                                  </p:stCondLst>
                                  <p:childTnLst>
                                    <p:animEffect transition="out" filter="fade">
                                      <p:cBhvr>
                                        <p:cTn id="19" dur="500"/>
                                        <p:tgtEl>
                                          <p:spTgt spid="9"/>
                                        </p:tgtEl>
                                      </p:cBhvr>
                                    </p:animEffect>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02787">
                                            <p:txEl>
                                              <p:pRg st="1" end="1"/>
                                            </p:txEl>
                                          </p:spTgt>
                                        </p:tgtEl>
                                        <p:attrNameLst>
                                          <p:attrName>style.visibility</p:attrName>
                                        </p:attrNameLst>
                                      </p:cBhvr>
                                      <p:to>
                                        <p:strVal val="visible"/>
                                      </p:to>
                                    </p:set>
                                    <p:animEffect transition="in" filter="fade">
                                      <p:cBhvr>
                                        <p:cTn id="25" dur="500"/>
                                        <p:tgtEl>
                                          <p:spTgt spid="502787">
                                            <p:txEl>
                                              <p:pRg st="1" end="1"/>
                                            </p:txEl>
                                          </p:spTgt>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8" grpId="0" animBg="1"/>
      <p:bldP spid="8" grpId="0" animBg="1"/>
      <p:bldP spid="9" grpId="0" animBg="1"/>
      <p:bldP spid="9"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327e4cb-458d-4bcc-91c2-6b295fda8f37" xsi:nil="true"/>
    <lcf76f155ced4ddcb4097134ff3c332f xmlns="9eef95c9-828c-409c-a7e4-d6f8945e3a0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4B2D4C9A1D66B45AAC7DF823AC34687" ma:contentTypeVersion="13" ma:contentTypeDescription="Create a new document." ma:contentTypeScope="" ma:versionID="9666e3ec7d6379f54fa231673fa61250">
  <xsd:schema xmlns:xsd="http://www.w3.org/2001/XMLSchema" xmlns:xs="http://www.w3.org/2001/XMLSchema" xmlns:p="http://schemas.microsoft.com/office/2006/metadata/properties" xmlns:ns2="9eef95c9-828c-409c-a7e4-d6f8945e3a00" xmlns:ns3="0327e4cb-458d-4bcc-91c2-6b295fda8f37" targetNamespace="http://schemas.microsoft.com/office/2006/metadata/properties" ma:root="true" ma:fieldsID="4a82a12cfec1fe565c63728a621c8824" ns2:_="" ns3:_="">
    <xsd:import namespace="9eef95c9-828c-409c-a7e4-d6f8945e3a00"/>
    <xsd:import namespace="0327e4cb-458d-4bcc-91c2-6b295fda8f37"/>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2:MediaServiceOCR" minOccurs="0"/>
                <xsd:element ref="ns2:lcf76f155ced4ddcb4097134ff3c332f" minOccurs="0"/>
                <xsd:element ref="ns3:TaxCatchAll"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ef95c9-828c-409c-a7e4-d6f8945e3a0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53b64ef9-597b-4c99-8f75-8e42860b9f90" ma:termSetId="09814cd3-568e-fe90-9814-8d621ff8fb84" ma:anchorId="fba54fb3-c3e1-fe81-a776-ca4b69148c4d" ma:open="true" ma:isKeyword="false">
      <xsd:complexType>
        <xsd:sequence>
          <xsd:element ref="pc:Terms" minOccurs="0" maxOccurs="1"/>
        </xsd:sequence>
      </xsd:complex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327e4cb-458d-4bcc-91c2-6b295fda8f37"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d658e49a-7a2f-4051-9567-0c1652778040}" ma:internalName="TaxCatchAll" ma:showField="CatchAllData" ma:web="0327e4cb-458d-4bcc-91c2-6b295fda8f37">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A45DFF-3C16-4CD8-B059-A92A7188AD25}">
  <ds:schemaRefs>
    <ds:schemaRef ds:uri="http://schemas.microsoft.com/office/2006/metadata/properties"/>
    <ds:schemaRef ds:uri="http://schemas.microsoft.com/office/infopath/2007/PartnerControls"/>
    <ds:schemaRef ds:uri="0327e4cb-458d-4bcc-91c2-6b295fda8f37"/>
    <ds:schemaRef ds:uri="9eef95c9-828c-409c-a7e4-d6f8945e3a00"/>
  </ds:schemaRefs>
</ds:datastoreItem>
</file>

<file path=customXml/itemProps2.xml><?xml version="1.0" encoding="utf-8"?>
<ds:datastoreItem xmlns:ds="http://schemas.openxmlformats.org/officeDocument/2006/customXml" ds:itemID="{8C886F64-F113-46BE-A33F-50ABB800DEB5}"/>
</file>

<file path=customXml/itemProps3.xml><?xml version="1.0" encoding="utf-8"?>
<ds:datastoreItem xmlns:ds="http://schemas.openxmlformats.org/officeDocument/2006/customXml" ds:itemID="{AE9B471B-6CBE-4BDD-A192-CFF19B5B71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942</TotalTime>
  <Words>2393</Words>
  <Application>Microsoft Office PowerPoint</Application>
  <PresentationFormat>Custom</PresentationFormat>
  <Paragraphs>373</Paragraphs>
  <Slides>27</Slides>
  <Notes>12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Basic CRUD in SQL Server</vt:lpstr>
      <vt:lpstr>Table of Contents </vt:lpstr>
      <vt:lpstr>Query Basics</vt:lpstr>
      <vt:lpstr>PowerPoint Presentation</vt:lpstr>
      <vt:lpstr>PowerPoint Presentation</vt:lpstr>
      <vt:lpstr>Retrieving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Writing Data in Tables</vt:lpstr>
      <vt:lpstr>PowerPoint Presentation</vt:lpstr>
      <vt:lpstr>PowerPoint Presentation</vt:lpstr>
      <vt:lpstr>PowerPoint Presentation</vt:lpstr>
      <vt:lpstr>Modifying Existing Records</vt:lpstr>
      <vt:lpstr>PowerPoint Presentation</vt:lpstr>
      <vt:lpstr>PowerPoint Presentation</vt:lpstr>
      <vt:lpstr>PowerPoint Presentation</vt:lpstr>
      <vt:lpstr>PowerPoint Presentation</vt:lpstr>
      <vt:lpstr>PowerPoint Presentation</vt:lpstr>
    </vt:vector>
  </TitlesOfParts>
  <Manager/>
  <Company>Neurond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CRUD in SQL Server</dc:title>
  <dc:creator>thanh.ho@orientsoftware.com</dc:creator>
  <cp:keywords/>
  <cp:lastModifiedBy>Thanh Ho Hoang</cp:lastModifiedBy>
  <cp:revision>101</cp:revision>
  <dcterms:created xsi:type="dcterms:W3CDTF">2014-01-02T17:00:34Z</dcterms:created>
  <dcterms:modified xsi:type="dcterms:W3CDTF">2022-07-18T04:26:09Z</dcterms:modified>
  <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TC027879909991</vt:lpwstr>
  </property>
  <property fmtid="{D5CDD505-2E9C-101B-9397-08002B2CF9AE}" pid="3" name="ContentTypeId">
    <vt:lpwstr>0x01010074B2D4C9A1D66B45AAC7DF823AC34687</vt:lpwstr>
  </property>
  <property fmtid="{D5CDD505-2E9C-101B-9397-08002B2CF9AE}" pid="4" name="MediaServiceImageTags">
    <vt:lpwstr/>
  </property>
  <property fmtid="{D5CDD505-2E9C-101B-9397-08002B2CF9AE}" pid="5" name="MSIP_Label_4970c7fe-5391-4388-8b1f-6eba3d8371e6_Enabled">
    <vt:lpwstr>true</vt:lpwstr>
  </property>
  <property fmtid="{D5CDD505-2E9C-101B-9397-08002B2CF9AE}" pid="6" name="MSIP_Label_4970c7fe-5391-4388-8b1f-6eba3d8371e6_SetDate">
    <vt:lpwstr>2022-07-18T04:26:09Z</vt:lpwstr>
  </property>
  <property fmtid="{D5CDD505-2E9C-101B-9397-08002B2CF9AE}" pid="7" name="MSIP_Label_4970c7fe-5391-4388-8b1f-6eba3d8371e6_Method">
    <vt:lpwstr>Standard</vt:lpwstr>
  </property>
  <property fmtid="{D5CDD505-2E9C-101B-9397-08002B2CF9AE}" pid="8" name="MSIP_Label_4970c7fe-5391-4388-8b1f-6eba3d8371e6_Name">
    <vt:lpwstr>Internal</vt:lpwstr>
  </property>
  <property fmtid="{D5CDD505-2E9C-101B-9397-08002B2CF9AE}" pid="9" name="MSIP_Label_4970c7fe-5391-4388-8b1f-6eba3d8371e6_SiteId">
    <vt:lpwstr>f15dd8d1-822a-4009-bdbf-57951d225a99</vt:lpwstr>
  </property>
  <property fmtid="{D5CDD505-2E9C-101B-9397-08002B2CF9AE}" pid="10" name="MSIP_Label_4970c7fe-5391-4388-8b1f-6eba3d8371e6_ActionId">
    <vt:lpwstr>7bb5acfe-cbc8-432f-9f61-78ca2120628b</vt:lpwstr>
  </property>
  <property fmtid="{D5CDD505-2E9C-101B-9397-08002B2CF9AE}" pid="11" name="MSIP_Label_4970c7fe-5391-4388-8b1f-6eba3d8371e6_ContentBits">
    <vt:lpwstr>0</vt:lpwstr>
  </property>
</Properties>
</file>